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391" r:id="rId3"/>
    <p:sldId id="435" r:id="rId4"/>
    <p:sldId id="381" r:id="rId5"/>
    <p:sldId id="436" r:id="rId6"/>
    <p:sldId id="439" r:id="rId7"/>
    <p:sldId id="438" r:id="rId8"/>
    <p:sldId id="437" r:id="rId9"/>
    <p:sldId id="394" r:id="rId10"/>
    <p:sldId id="397" r:id="rId11"/>
    <p:sldId id="420" r:id="rId12"/>
    <p:sldId id="433" r:id="rId13"/>
    <p:sldId id="386" r:id="rId14"/>
    <p:sldId id="428" r:id="rId15"/>
    <p:sldId id="431" r:id="rId16"/>
    <p:sldId id="432" r:id="rId17"/>
    <p:sldId id="388" r:id="rId18"/>
    <p:sldId id="412" r:id="rId19"/>
    <p:sldId id="413" r:id="rId20"/>
    <p:sldId id="426" r:id="rId21"/>
    <p:sldId id="425" r:id="rId22"/>
    <p:sldId id="430" r:id="rId23"/>
    <p:sldId id="400" r:id="rId24"/>
    <p:sldId id="406" r:id="rId25"/>
    <p:sldId id="410" r:id="rId26"/>
    <p:sldId id="411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5558"/>
    <a:srgbClr val="FCD998"/>
    <a:srgbClr val="FCD389"/>
    <a:srgbClr val="FFAA06"/>
    <a:srgbClr val="7FFF67"/>
    <a:srgbClr val="6E8CFF"/>
    <a:srgbClr val="96B7FF"/>
    <a:srgbClr val="FAF622"/>
    <a:srgbClr val="53C027"/>
    <a:srgbClr val="6AC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61" autoAdjust="0"/>
    <p:restoredTop sz="96210" autoAdjust="0"/>
  </p:normalViewPr>
  <p:slideViewPr>
    <p:cSldViewPr snapToGrid="0">
      <p:cViewPr varScale="1">
        <p:scale>
          <a:sx n="117" d="100"/>
          <a:sy n="117" d="100"/>
        </p:scale>
        <p:origin x="-1088" y="-11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446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944688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08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F66205B-6B45-924C-9C31-F802823391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05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5" charset="0"/>
              <a:ea typeface="ヒラギノ角ゴ Pro W3" pitchFamily="35" charset="-128"/>
              <a:cs typeface="ヒラギノ角ゴ Pro W3" pitchFamily="3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 challenge</a:t>
            </a:r>
            <a:r>
              <a:rPr lang="en-US" baseline="0"/>
              <a:t> has generated research interest across universities and national labs across the world.</a:t>
            </a:r>
          </a:p>
          <a:p>
            <a:endParaRPr lang="en-US" baseline="0"/>
          </a:p>
          <a:p>
            <a:r>
              <a:rPr lang="en-US" baseline="0"/>
              <a:t>In the last couple of years we have seen a new level of co-ordination at national and international levels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6205B-6B45-924C-9C31-F802823391D4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87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LS_Template_Title Blank.tif"/>
          <p:cNvPicPr>
            <a:picLocks noChangeAspect="1"/>
          </p:cNvPicPr>
          <p:nvPr/>
        </p:nvPicPr>
        <p:blipFill>
          <a:blip r:embed="rId2"/>
          <a:srcRect t="7735"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76400" y="6248400"/>
            <a:ext cx="5715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/>
              <a:t>This work was performed under the auspices of the U.S. Department of Energy by Lawrence Livermore National Security, LLC, Lawrence Livermore National Laboratory under Contract DE-AC52-07NA27344</a:t>
            </a:r>
          </a:p>
          <a:p>
            <a:pPr algn="ctr" eaLnBrk="0" hangingPunct="0"/>
            <a:r>
              <a:rPr lang="en-US" sz="900"/>
              <a:t>LLNL-PRES-463260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lab_icon_rgb.t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8029" y="2819400"/>
            <a:ext cx="954549" cy="981276"/>
          </a:xfrm>
          <a:prstGeom prst="rect">
            <a:avLst/>
          </a:prstGeom>
        </p:spPr>
      </p:pic>
      <p:pic>
        <p:nvPicPr>
          <p:cNvPr id="7" name="Picture 47" descr="FESP1.png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85" y="2881673"/>
            <a:ext cx="914400" cy="85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D6603D3-765C-7044-96A8-11ED5FA13074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E0AC8-CAC5-AE49-88EB-62F6387EBD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6420B3F-9972-664B-8FDE-EB835967E80E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56326-E316-CC4D-B36A-FEFDAAC8E8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D4C4E91-4299-7047-BE63-7BCB69F680B6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1FC48-8351-5940-8C02-DFA6E284C9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DEEC01D-2A12-E74C-937D-D258A823B10F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2BB43-52CB-9842-A402-C7F8CC381A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FDD1AA8-5C21-FC47-BA79-674F20CFFD42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BF734-2999-5B46-9F91-3E742E3EE0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DE3C181-3CE7-AB48-AD33-3019DE80B2D3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DAEA9-F802-FD40-A018-4220E115EE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B38B75F-40A9-2A4B-ADE1-2416082F4436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F9E4-9920-3043-A8DD-9FE9B27BE4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242DEE1-ED52-864C-813E-0BB19BF9DCDA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8FBE9-8060-C146-8B9E-F579C03D0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719A423-B3FA-1F4B-B6CF-787698A9D400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491F-5E91-804C-A16A-6A2A4286E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0C15026-9297-6F4F-B80F-3E7B796DC8B4}" type="datetime1">
              <a:rPr lang="en-US"/>
              <a:pPr/>
              <a:t>12/15/11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98699-3A1D-CA46-9D62-34AA11AC91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S_Slide_Templat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24000"/>
            <a:ext cx="82296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40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rgbClr val="898989"/>
                </a:solidFill>
              </a:defRPr>
            </a:lvl1pPr>
          </a:lstStyle>
          <a:p>
            <a:r>
              <a:rPr lang="en-US"/>
              <a:t>LLNL-PRES</a:t>
            </a:r>
            <a:r>
              <a:rPr lang="en-US">
                <a:solidFill>
                  <a:srgbClr val="FF0000"/>
                </a:solidFill>
              </a:rPr>
              <a:t>-XXXXXX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39843BBC-4B8D-0447-ADCE-01CED963030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FFFFFF"/>
          </a:solidFill>
          <a:latin typeface="Arial"/>
          <a:ea typeface="ＭＳ Ｐゴシック" pitchFamily="-8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9pPr>
    </p:titleStyle>
    <p:bodyStyle>
      <a:lvl1pPr marL="290513" indent="-290513" algn="l" defTabSz="457200" rtl="0" eaLnBrk="1" fontAlgn="base" hangingPunct="1">
        <a:spcBef>
          <a:spcPts val="900"/>
        </a:spcBef>
        <a:spcAft>
          <a:spcPct val="0"/>
        </a:spcAft>
        <a:buClr>
          <a:schemeClr val="tx2"/>
        </a:buClr>
        <a:buFont typeface="Wingdings" charset="2"/>
        <a:buChar char="§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690563" indent="-233363" algn="l" defTabSz="457200" rtl="0" eaLnBrk="1" fontAlgn="base" hangingPunct="1">
        <a:spcBef>
          <a:spcPts val="900"/>
        </a:spcBef>
        <a:spcAft>
          <a:spcPct val="0"/>
        </a:spcAft>
        <a:buClr>
          <a:schemeClr val="tx2"/>
        </a:buClr>
        <a:buFont typeface="Arial"/>
        <a:buChar char="•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2pPr>
      <a:lvl3pPr marL="1143000" indent="-228600" algn="l" defTabSz="457200" rtl="0" eaLnBrk="1" fontAlgn="base" hangingPunct="1">
        <a:spcBef>
          <a:spcPts val="900"/>
        </a:spcBef>
        <a:spcAft>
          <a:spcPct val="0"/>
        </a:spcAft>
        <a:buClr>
          <a:schemeClr val="tx2"/>
        </a:buClr>
        <a:buFont typeface="Lucida Grande"/>
        <a:buChar char="–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5" charset="0"/>
        <a:buChar char="–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5" charset="0"/>
        <a:buChar char="»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Relationship Id="rId3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5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2438400"/>
          </a:xfrm>
        </p:spPr>
        <p:txBody>
          <a:bodyPr anchor="ctr"/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en-US" sz="4000" dirty="0" smtClean="0">
                <a:latin typeface="Arial" pitchFamily="35" charset="0"/>
                <a:ea typeface="ＭＳ Ｐゴシック" pitchFamily="35" charset="-128"/>
              </a:rPr>
              <a:t>Fast Ignition</a:t>
            </a:r>
            <a:br>
              <a:rPr lang="en-US" sz="4000" dirty="0" smtClean="0">
                <a:latin typeface="Arial" pitchFamily="35" charset="0"/>
                <a:ea typeface="ＭＳ Ｐゴシック" pitchFamily="35" charset="-128"/>
              </a:rPr>
            </a:br>
            <a:r>
              <a:rPr lang="en-US" sz="4000" dirty="0" smtClean="0">
                <a:latin typeface="Arial" pitchFamily="35" charset="0"/>
                <a:ea typeface="ＭＳ Ｐゴシック" pitchFamily="35" charset="-128"/>
              </a:rPr>
              <a:t>Inertial Confinement Fusion</a:t>
            </a:r>
            <a:endParaRPr lang="en-US" sz="3200" dirty="0" smtClean="0">
              <a:latin typeface="Arial" pitchFamily="35" charset="0"/>
              <a:ea typeface="ＭＳ Ｐゴシック" pitchFamily="35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71600" y="390994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Pravesh Patel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90600" y="4921663"/>
            <a:ext cx="7162800" cy="937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Fusion Power Associates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b="1">
                <a:latin typeface="Arial"/>
                <a:ea typeface="+mn-ea"/>
                <a:cs typeface="Arial"/>
              </a:rPr>
              <a:t>32</a:t>
            </a:r>
            <a:r>
              <a:rPr lang="en-US" sz="1800" b="1" baseline="30000">
                <a:latin typeface="Arial"/>
                <a:ea typeface="+mn-ea"/>
                <a:cs typeface="Arial"/>
              </a:rPr>
              <a:t>nd</a:t>
            </a:r>
            <a:r>
              <a:rPr lang="en-US" sz="1800" b="1">
                <a:latin typeface="Arial"/>
                <a:ea typeface="+mn-ea"/>
                <a:cs typeface="Arial"/>
              </a:rPr>
              <a:t> Annual Meeting and Symposium</a:t>
            </a:r>
            <a:endParaRPr kumimoji="0" lang="en-US" sz="1800" b="1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noProof="0">
                <a:latin typeface="Arial"/>
                <a:ea typeface="+mn-ea"/>
                <a:cs typeface="Arial"/>
              </a:rPr>
              <a:t>Washington D.C.</a:t>
            </a:r>
            <a:endParaRPr kumimoji="0" lang="en-US" sz="180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371600" y="5847440"/>
            <a:ext cx="6400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December 14-15, 2011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371600" y="434722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Associate Program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Leader for Fast Ignition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5132"/>
          <a:stretch/>
        </p:blipFill>
        <p:spPr>
          <a:xfrm>
            <a:off x="663445" y="1673282"/>
            <a:ext cx="4961841" cy="423816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81000" y="171748"/>
            <a:ext cx="8382000" cy="7426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70176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200">
                <a:solidFill>
                  <a:schemeClr val="bg1"/>
                </a:solidFill>
              </a:rPr>
              <a:t>We have designed NIF-compatible cone-in-shell implosions that if ignited can release 150 MJ fusion yield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23120" y="1796648"/>
            <a:ext cx="2546101" cy="16011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0" tIns="91440" rIns="91430" bIns="45716" anchor="t" anchorCtr="0"/>
          <a:lstStyle/>
          <a:p>
            <a:pPr marL="230164" indent="-230164">
              <a:spcAft>
                <a:spcPts val="900"/>
              </a:spcAft>
              <a:buFont typeface="Arial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1.4 MJ laser drive</a:t>
            </a:r>
          </a:p>
          <a:p>
            <a:pPr marL="230164" indent="-230164">
              <a:spcAft>
                <a:spcPts val="900"/>
              </a:spcAft>
              <a:buFont typeface="Arial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Yield =150 MJ</a:t>
            </a:r>
          </a:p>
          <a:p>
            <a:pPr marL="230164" indent="-230164">
              <a:spcAft>
                <a:spcPts val="900"/>
              </a:spcAft>
              <a:buFont typeface="Arial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Gain ~100 (without ignitor energy)</a:t>
            </a:r>
          </a:p>
        </p:txBody>
      </p:sp>
    </p:spTree>
    <p:extLst>
      <p:ext uri="{BB962C8B-B14F-4D97-AF65-F5344CB8AC3E}">
        <p14:creationId xmlns:p14="http://schemas.microsoft.com/office/powerpoint/2010/main" val="147405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60576" y="1741569"/>
            <a:ext cx="3654224" cy="2985740"/>
            <a:chOff x="381000" y="1731572"/>
            <a:chExt cx="3826105" cy="3126178"/>
          </a:xfrm>
        </p:grpSpPr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381000" y="1731572"/>
              <a:ext cx="3826105" cy="3126178"/>
              <a:chOff x="5092087" y="2641980"/>
              <a:chExt cx="3657600" cy="318773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/>
              <a:srcRect t="6739"/>
              <a:stretch/>
            </p:blipFill>
            <p:spPr>
              <a:xfrm>
                <a:off x="5092087" y="2641980"/>
                <a:ext cx="3657600" cy="3187732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5706151" y="3636104"/>
                <a:ext cx="2389674" cy="376604"/>
              </a:xfrm>
              <a:prstGeom prst="rect">
                <a:avLst/>
              </a:prstGeom>
              <a:noFill/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endParaRPr lang="en-US" sz="1800" smtClean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829306" y="1872727"/>
              <a:ext cx="70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latin typeface="Arial"/>
                  <a:cs typeface="Arial"/>
                </a:rPr>
                <a:t>n</a:t>
              </a:r>
              <a:r>
                <a:rPr lang="en-US" sz="1800" b="1" baseline="-25000">
                  <a:latin typeface="Arial"/>
                  <a:cs typeface="Arial"/>
                </a:rPr>
                <a:t>e</a:t>
              </a:r>
              <a:r>
                <a:rPr lang="en-US" sz="1800" b="1">
                  <a:latin typeface="Arial"/>
                  <a:cs typeface="Arial"/>
                </a:rPr>
                <a:t>/n</a:t>
              </a:r>
              <a:r>
                <a:rPr lang="en-US" sz="1800" b="1" baseline="-2500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24000" y="3786187"/>
              <a:ext cx="800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Arial"/>
                  <a:cs typeface="Arial"/>
                </a:rPr>
                <a:t>Laser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324632" y="3643312"/>
              <a:ext cx="0" cy="489124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433" y="2053378"/>
            <a:ext cx="2220910" cy="2308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674" y="2053378"/>
            <a:ext cx="2220910" cy="2308433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23606" cy="792162"/>
          </a:xfrm>
        </p:spPr>
        <p:txBody>
          <a:bodyPr anchor="b" anchorCtr="0">
            <a:noAutofit/>
          </a:bodyPr>
          <a:lstStyle/>
          <a:p>
            <a:r>
              <a:rPr kumimoji="1" lang="en-US" dirty="0"/>
              <a:t>To model the ignitor pulse we have performed 3D PIC simulations of a 1.3 PW pulse at full spatial scale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8526" y="5715000"/>
            <a:ext cx="6896939" cy="618631"/>
          </a:xfrm>
          <a:prstGeom prst="rect">
            <a:avLst/>
          </a:prstGeom>
          <a:solidFill>
            <a:srgbClr val="53C027"/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8288" rtlCol="0">
            <a:spAutoFit/>
          </a:bodyPr>
          <a:lstStyle/>
          <a:p>
            <a:pPr>
              <a:spcAft>
                <a:spcPts val="0"/>
              </a:spcAft>
              <a:buClr>
                <a:schemeClr val="tx2"/>
              </a:buClr>
            </a:pPr>
            <a:r>
              <a:rPr lang="en-US" sz="1800" b="1" dirty="0">
                <a:latin typeface="Calibri"/>
                <a:cs typeface="Calibri"/>
              </a:rPr>
              <a:t>Electron flux 50-75% – higher than previously assumed</a:t>
            </a:r>
          </a:p>
          <a:p>
            <a:pPr>
              <a:spcAft>
                <a:spcPts val="0"/>
              </a:spcAft>
              <a:buClr>
                <a:schemeClr val="tx2"/>
              </a:buClr>
            </a:pPr>
            <a:r>
              <a:rPr lang="en-US" sz="1800" b="1" dirty="0">
                <a:latin typeface="Calibri"/>
                <a:cs typeface="Calibri"/>
              </a:rPr>
              <a:t>Mean energy (1.4x theory), divergence (35-50˚) – higher than assumed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1539" y="1538489"/>
            <a:ext cx="4075551" cy="36425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137160" anchor="t" anchorCtr="0"/>
          <a:lstStyle/>
          <a:p>
            <a:endParaRPr kumimoji="1" lang="en-US" sz="1800" b="1" dirty="0"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539" y="4812399"/>
            <a:ext cx="4075551" cy="7496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54864" anchor="t" anchorCtr="0"/>
          <a:lstStyle/>
          <a:p>
            <a:pPr marL="285750" indent="-285750">
              <a:lnSpc>
                <a:spcPct val="95000"/>
              </a:lnSpc>
              <a:spcAft>
                <a:spcPts val="400"/>
              </a:spcAft>
              <a:buFont typeface="Arial"/>
              <a:buChar char="•"/>
            </a:pPr>
            <a:r>
              <a:rPr kumimoji="1" lang="en-US" sz="1800" b="1" dirty="0">
                <a:cs typeface="Calibri"/>
              </a:rPr>
              <a:t>3D cartesian simulation (60 kcpu-hrs)</a:t>
            </a:r>
          </a:p>
          <a:p>
            <a:pPr marL="285750" indent="-285750">
              <a:lnSpc>
                <a:spcPct val="95000"/>
              </a:lnSpc>
              <a:spcAft>
                <a:spcPts val="400"/>
              </a:spcAft>
              <a:buFont typeface="Arial"/>
              <a:buChar char="•"/>
            </a:pPr>
            <a:r>
              <a:rPr kumimoji="1" lang="en-US" sz="1800" b="1" dirty="0">
                <a:cs typeface="Calibri"/>
              </a:rPr>
              <a:t>1.4x10</a:t>
            </a:r>
            <a:r>
              <a:rPr kumimoji="1" lang="en-US" sz="1800" b="1" baseline="30000" dirty="0">
                <a:cs typeface="Calibri"/>
              </a:rPr>
              <a:t>20 </a:t>
            </a:r>
            <a:r>
              <a:rPr kumimoji="1" lang="en-US" sz="1800" b="1" dirty="0">
                <a:cs typeface="Calibri"/>
              </a:rPr>
              <a:t>W/cm</a:t>
            </a:r>
            <a:r>
              <a:rPr kumimoji="1" lang="en-US" sz="1800" b="1" baseline="30000" dirty="0">
                <a:cs typeface="Calibri"/>
              </a:rPr>
              <a:t>2</a:t>
            </a:r>
            <a:r>
              <a:rPr kumimoji="1" lang="en-US" sz="1800" b="1" dirty="0">
                <a:cs typeface="Calibri"/>
              </a:rPr>
              <a:t>, 40 µm spot, 1 ps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1020" y="1219200"/>
            <a:ext cx="4075551" cy="38653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PSC-hybrid</a:t>
            </a:r>
            <a:r>
              <a:rPr lang="en-US" sz="1800" baseline="30000" dirty="0">
                <a:solidFill>
                  <a:schemeClr val="tx1"/>
                </a:solidFill>
              </a:rPr>
              <a:t>†</a:t>
            </a:r>
            <a:r>
              <a:rPr lang="en-US" sz="1800" b="1" dirty="0">
                <a:solidFill>
                  <a:schemeClr val="tx1"/>
                </a:solidFill>
              </a:rPr>
              <a:t> simulation of ignition pulse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509636" y="1539084"/>
            <a:ext cx="4367089" cy="36425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137160" anchor="t" anchorCtr="0"/>
          <a:lstStyle/>
          <a:p>
            <a:endParaRPr kumimoji="1" lang="en-US" sz="1800" b="1" dirty="0"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09636" y="4812994"/>
            <a:ext cx="4367089" cy="7496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54864" anchor="t" anchorCtr="0"/>
          <a:lstStyle/>
          <a:p>
            <a:pPr marL="285750" indent="-285750">
              <a:lnSpc>
                <a:spcPct val="95000"/>
              </a:lnSpc>
              <a:spcAft>
                <a:spcPts val="400"/>
              </a:spcAft>
              <a:buFont typeface="Arial"/>
              <a:buChar char="•"/>
            </a:pPr>
            <a:r>
              <a:rPr kumimoji="1" lang="en-US" sz="1800" b="1" dirty="0">
                <a:cs typeface="Calibri"/>
              </a:rPr>
              <a:t>Parameterized as functions of energy, angle, radius, time – dN/d(E, </a:t>
            </a:r>
            <a:r>
              <a:rPr kumimoji="1" lang="en-US" sz="1800" b="1" dirty="0">
                <a:latin typeface="Symbol" charset="2"/>
                <a:cs typeface="Symbol" charset="2"/>
              </a:rPr>
              <a:t>q</a:t>
            </a:r>
            <a:r>
              <a:rPr kumimoji="1" lang="en-US" sz="1800" b="1" dirty="0">
                <a:cs typeface="Calibri"/>
              </a:rPr>
              <a:t>, r, t)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09117" y="1219795"/>
            <a:ext cx="4367089" cy="38653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Fast electron source distribution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2186" y="6496242"/>
            <a:ext cx="8534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aseline="30000" dirty="0"/>
              <a:t>†</a:t>
            </a:r>
            <a:r>
              <a:rPr lang="en-US" sz="1300" dirty="0"/>
              <a:t>B.I. Cohen et al., J. Comp. </a:t>
            </a:r>
            <a:r>
              <a:rPr lang="en-US" sz="1300"/>
              <a:t>Phys</a:t>
            </a:r>
            <a:r>
              <a:rPr lang="en-US" sz="1300" dirty="0"/>
              <a:t>. </a:t>
            </a:r>
            <a:r>
              <a:rPr lang="en-US" sz="1300" b="1" dirty="0"/>
              <a:t>229</a:t>
            </a:r>
            <a:r>
              <a:rPr lang="en-US" sz="1300" dirty="0"/>
              <a:t>, 4591 (2010</a:t>
            </a:r>
            <a:r>
              <a:rPr lang="en-US" sz="1300" dirty="0" smtClean="0"/>
              <a:t>); A.J</a:t>
            </a:r>
            <a:r>
              <a:rPr lang="en-US" sz="1300" dirty="0"/>
              <a:t>. Kemp et al.,</a:t>
            </a:r>
            <a:r>
              <a:rPr lang="en-US" sz="1300" dirty="0" smtClean="0"/>
              <a:t> </a:t>
            </a:r>
            <a:r>
              <a:rPr lang="en-US" sz="1300" smtClean="0"/>
              <a:t>Phys</a:t>
            </a:r>
            <a:r>
              <a:rPr lang="en-US" sz="1300" dirty="0"/>
              <a:t>. Plas. </a:t>
            </a:r>
            <a:r>
              <a:rPr lang="en-US" sz="1300" b="1" dirty="0"/>
              <a:t>17</a:t>
            </a:r>
            <a:r>
              <a:rPr lang="en-US" sz="1300" dirty="0"/>
              <a:t>, 056702 (2010</a:t>
            </a:r>
            <a:r>
              <a:rPr lang="en-US" sz="13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400"/>
            <a:ext cx="8315857" cy="792162"/>
          </a:xfrm>
        </p:spPr>
        <p:txBody>
          <a:bodyPr anchor="b" anchorCtr="0">
            <a:noAutofit/>
          </a:bodyPr>
          <a:lstStyle/>
          <a:p>
            <a:r>
              <a:rPr kumimoji="1" lang="en-US"/>
              <a:t>The PIC source is injected into integrated simulations of fast electron transport, heating, and burn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t="8929"/>
          <a:stretch/>
        </p:blipFill>
        <p:spPr>
          <a:xfrm>
            <a:off x="907348" y="2777809"/>
            <a:ext cx="3359852" cy="2632391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>
          <a:xfrm>
            <a:off x="4514978" y="2667000"/>
            <a:ext cx="3638422" cy="2708106"/>
            <a:chOff x="4405878" y="1602941"/>
            <a:chExt cx="4389960" cy="35786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5878" y="1602941"/>
              <a:ext cx="4280922" cy="357865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421785" y="3210831"/>
              <a:ext cx="1374053" cy="628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0"/>
                <a:t>PIC-source (</a:t>
              </a:r>
              <a:r>
                <a:rPr lang="en-US" sz="1300" b="0">
                  <a:latin typeface="Symbol" charset="2"/>
                  <a:cs typeface="Symbol" charset="2"/>
                </a:rPr>
                <a:t>Dq</a:t>
              </a:r>
              <a:r>
                <a:rPr lang="en-US" sz="1300" b="0"/>
                <a:t>=90˚)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53200" y="2229300"/>
              <a:ext cx="2050509" cy="628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0"/>
                <a:t>Artificially collimated (</a:t>
              </a:r>
              <a:r>
                <a:rPr lang="en-US" sz="1300" b="0">
                  <a:latin typeface="Symbol" charset="2"/>
                  <a:cs typeface="Symbol" charset="2"/>
                </a:rPr>
                <a:t>Dq</a:t>
              </a:r>
              <a:r>
                <a:rPr lang="en-US" sz="1300" b="0"/>
                <a:t>=10˚)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09471" y="1602941"/>
              <a:ext cx="1536025" cy="37335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300" b="0"/>
                <a:t>full yield (64 MJ)</a:t>
              </a:r>
            </a:p>
          </p:txBody>
        </p:sp>
        <p:sp>
          <p:nvSpPr>
            <p:cNvPr id="35" name="Right Arrow 34"/>
            <p:cNvSpPr/>
            <p:nvPr/>
          </p:nvSpPr>
          <p:spPr bwMode="auto">
            <a:xfrm rot="13788689">
              <a:off x="6640366" y="3455079"/>
              <a:ext cx="585132" cy="300389"/>
            </a:xfrm>
            <a:prstGeom prst="rightArrow">
              <a:avLst>
                <a:gd name="adj1" fmla="val 36431"/>
                <a:gd name="adj2" fmla="val 72614"/>
              </a:avLst>
            </a:prstGeom>
            <a:solidFill>
              <a:srgbClr val="5FEE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120833"/>
            <a:ext cx="5486400" cy="15461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2500" y="5507504"/>
            <a:ext cx="6151146" cy="9694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bIns="91440" anchor="t" anchorCtr="0">
            <a:spAutoFit/>
          </a:bodyPr>
          <a:lstStyle/>
          <a:p>
            <a:pPr marL="228600" indent="-228600">
              <a:spcAft>
                <a:spcPts val="0"/>
              </a:spcAft>
              <a:buClr>
                <a:schemeClr val="tx2"/>
              </a:buClr>
              <a:buFont typeface="Arial"/>
              <a:buChar char="•"/>
            </a:pPr>
            <a:r>
              <a:rPr lang="en-US" sz="1800" b="1" dirty="0"/>
              <a:t>Predicted electron divergence is the most crucial parameter</a:t>
            </a:r>
          </a:p>
          <a:p>
            <a:pPr>
              <a:spcAft>
                <a:spcPts val="0"/>
              </a:spcAft>
              <a:buClr>
                <a:schemeClr val="tx2"/>
              </a:buClr>
              <a:tabLst>
                <a:tab pos="228600" algn="l"/>
              </a:tabLst>
            </a:pPr>
            <a:r>
              <a:rPr lang="en-US" sz="1800" b="1" dirty="0"/>
              <a:t>	— is it right?</a:t>
            </a:r>
          </a:p>
          <a:p>
            <a:pPr>
              <a:spcAft>
                <a:spcPts val="0"/>
              </a:spcAft>
              <a:buClr>
                <a:schemeClr val="tx2"/>
              </a:buClr>
              <a:tabLst>
                <a:tab pos="228600" algn="l"/>
              </a:tabLst>
            </a:pPr>
            <a:r>
              <a:rPr lang="en-US" sz="1800" b="1" dirty="0"/>
              <a:t>	— can we use new target designs to improve coupling?</a:t>
            </a:r>
          </a:p>
        </p:txBody>
      </p:sp>
    </p:spTree>
    <p:extLst>
      <p:ext uri="{BB962C8B-B14F-4D97-AF65-F5344CB8AC3E}">
        <p14:creationId xmlns:p14="http://schemas.microsoft.com/office/powerpoint/2010/main" val="141942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the properties of laser absorption, electron generation and transport is our fundamental challenge</a:t>
            </a:r>
          </a:p>
        </p:txBody>
      </p:sp>
      <p:pic>
        <p:nvPicPr>
          <p:cNvPr id="8" name="LS53NPAFluxDe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7955"/>
          <a:stretch/>
        </p:blipFill>
        <p:spPr>
          <a:xfrm>
            <a:off x="4191000" y="1789512"/>
            <a:ext cx="3733800" cy="36968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9600" y="5632847"/>
            <a:ext cx="3886200" cy="8771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bIns="45720" anchor="t" anchorCtr="0">
            <a:spAutoFit/>
          </a:bodyPr>
          <a:lstStyle/>
          <a:p>
            <a:pPr marL="173038" indent="-173038">
              <a:spcAft>
                <a:spcPts val="600"/>
              </a:spcAft>
              <a:buFont typeface="Arial"/>
              <a:buChar char="•"/>
            </a:pPr>
            <a:r>
              <a:rPr kumimoji="1" lang="en-US" sz="1700" b="1" dirty="0">
                <a:cs typeface="Calibri"/>
              </a:rPr>
              <a:t>In 2D we can now run full spatial scale simulations to &gt;5 ps (300 kcpu-hrs,      1-wk on 2000 cpus)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19071"/>
            <a:ext cx="3429000" cy="1200329"/>
          </a:xfrm>
        </p:spPr>
        <p:txBody>
          <a:bodyPr wrap="square">
            <a:spAutoFit/>
          </a:bodyPr>
          <a:lstStyle/>
          <a:p>
            <a:pPr marL="347663" indent="-347663"/>
            <a:r>
              <a:rPr lang="en-US"/>
              <a:t>Simulations of laser-matter interaction at FI-scale test the limits of current computational capabilities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3039070"/>
            <a:ext cx="365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chemeClr val="bg1">
                    <a:lumMod val="85000"/>
                  </a:schemeClr>
                </a:solidFill>
              </a:rPr>
              <a:t>Electron generation &amp; transport are highly coupled processes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4154269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chemeClr val="bg1">
                    <a:lumMod val="85000"/>
                  </a:schemeClr>
                </a:solidFill>
              </a:rPr>
              <a:t>Independent code predictions do not presently agree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200" y="4992469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chemeClr val="bg1">
                    <a:lumMod val="85000"/>
                  </a:schemeClr>
                </a:solidFill>
              </a:rPr>
              <a:t>Experimental validation is absolutely critical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5765800" y="1219200"/>
            <a:ext cx="29972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2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the properties of laser absorption, electron generation and transport is our fundamental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071"/>
            <a:ext cx="3429000" cy="1200329"/>
          </a:xfrm>
        </p:spPr>
        <p:txBody>
          <a:bodyPr wrap="square">
            <a:spAutoFit/>
          </a:bodyPr>
          <a:lstStyle/>
          <a:p>
            <a:pPr marL="347663" indent="-347663"/>
            <a:r>
              <a:rPr lang="en-US">
                <a:solidFill>
                  <a:srgbClr val="D9D9D9"/>
                </a:solidFill>
              </a:rPr>
              <a:t>Simulations of laser-matter interaction at FI-scale test the limits of current computational capabilities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3039070"/>
            <a:ext cx="365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/>
              <a:t>Electron generation &amp; transport are highly coupled processes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4154269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rgbClr val="D9D9D9"/>
                </a:solidFill>
              </a:rPr>
              <a:t>Independent code predictions do not presently agree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4992469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rgbClr val="D9D9D9"/>
                </a:solidFill>
              </a:rPr>
              <a:t>Experimental validation is absolutely critical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191000" y="2435755"/>
            <a:ext cx="1877197" cy="1835394"/>
            <a:chOff x="4324390" y="2511955"/>
            <a:chExt cx="1735824" cy="16971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9281" t="5831" b="6081"/>
            <a:stretch/>
          </p:blipFill>
          <p:spPr>
            <a:xfrm>
              <a:off x="4324390" y="2511955"/>
              <a:ext cx="1735824" cy="1697169"/>
            </a:xfrm>
            <a:prstGeom prst="roundRect">
              <a:avLst>
                <a:gd name="adj" fmla="val 324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5196743" y="2522604"/>
              <a:ext cx="827514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Electrons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51917" y="2522604"/>
              <a:ext cx="561090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Laser</a:t>
              </a:r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172200" y="2331289"/>
            <a:ext cx="2625132" cy="2097455"/>
            <a:chOff x="6172200" y="2438400"/>
            <a:chExt cx="2395685" cy="1914128"/>
          </a:xfrm>
        </p:grpSpPr>
        <p:pic>
          <p:nvPicPr>
            <p:cNvPr id="14" name="Picture 13" descr="ZUMA_HYDRA.jp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1" r="885"/>
            <a:stretch/>
          </p:blipFill>
          <p:spPr>
            <a:xfrm>
              <a:off x="6172200" y="2438400"/>
              <a:ext cx="2395685" cy="1914128"/>
            </a:xfrm>
            <a:prstGeom prst="rect">
              <a:avLst/>
            </a:prstGeom>
          </p:spPr>
        </p:pic>
        <p:sp>
          <p:nvSpPr>
            <p:cNvPr id="31" name="TextBox 30"/>
            <p:cNvSpPr txBox="1">
              <a:spLocks noChangeAspect="1"/>
            </p:cNvSpPr>
            <p:nvPr/>
          </p:nvSpPr>
          <p:spPr>
            <a:xfrm>
              <a:off x="7097607" y="2509609"/>
              <a:ext cx="827514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Electrons</a:t>
              </a:r>
            </a:p>
          </p:txBody>
        </p:sp>
        <p:cxnSp>
          <p:nvCxnSpPr>
            <p:cNvPr id="32" name="Straight Arrow Connector 31"/>
            <p:cNvCxnSpPr>
              <a:cxnSpLocks noChangeAspect="1"/>
            </p:cNvCxnSpPr>
            <p:nvPr/>
          </p:nvCxnSpPr>
          <p:spPr>
            <a:xfrm flipV="1">
              <a:off x="7094359" y="3233682"/>
              <a:ext cx="626139" cy="94511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4419600" y="1447801"/>
            <a:ext cx="1371599" cy="3810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PSC-Hybrid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53201" y="1447800"/>
            <a:ext cx="1676399" cy="3810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ZUMA+HYDRA</a:t>
            </a:r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 rot="18923990">
            <a:off x="5336939" y="2070697"/>
            <a:ext cx="1746723" cy="1746723"/>
          </a:xfrm>
          <a:prstGeom prst="arc">
            <a:avLst/>
          </a:prstGeom>
          <a:ln w="190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>
            <a:spLocks noChangeAspect="1"/>
          </p:cNvSpPr>
          <p:nvPr/>
        </p:nvSpPr>
        <p:spPr>
          <a:xfrm rot="18923990" flipH="1" flipV="1">
            <a:off x="5336939" y="2888180"/>
            <a:ext cx="1746723" cy="1746723"/>
          </a:xfrm>
          <a:prstGeom prst="arc">
            <a:avLst/>
          </a:prstGeom>
          <a:ln w="190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43400" y="4800600"/>
            <a:ext cx="4038600" cy="15234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bIns="45720" anchor="t" anchorCtr="0">
            <a:spAutoFit/>
          </a:bodyPr>
          <a:lstStyle/>
          <a:p>
            <a:pPr marL="173038" indent="-173038">
              <a:spcAft>
                <a:spcPts val="600"/>
              </a:spcAft>
              <a:buFont typeface="Arial"/>
              <a:buChar char="•"/>
            </a:pPr>
            <a:r>
              <a:rPr kumimoji="1" lang="en-US" sz="1700" b="1" dirty="0">
                <a:cs typeface="Calibri"/>
              </a:rPr>
              <a:t>Giga-Ampere current flowing into dense plasma induces response through return current, electric,  magnetic fields</a:t>
            </a:r>
          </a:p>
          <a:p>
            <a:pPr marL="173038" indent="-173038">
              <a:spcAft>
                <a:spcPts val="600"/>
              </a:spcAft>
              <a:buFont typeface="Arial"/>
              <a:buChar char="•"/>
            </a:pPr>
            <a:r>
              <a:rPr kumimoji="1" lang="en-US" sz="1700" b="1" dirty="0">
                <a:cs typeface="Calibri"/>
              </a:rPr>
              <a:t>We are developing a self-consistent framework</a:t>
            </a:r>
          </a:p>
        </p:txBody>
      </p:sp>
    </p:spTree>
    <p:extLst>
      <p:ext uri="{BB962C8B-B14F-4D97-AF65-F5344CB8AC3E}">
        <p14:creationId xmlns:p14="http://schemas.microsoft.com/office/powerpoint/2010/main" val="389354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the properties of laser absorption, electron generation and transport is our fundamental challenge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9281" t="5831" b="6081"/>
          <a:stretch/>
        </p:blipFill>
        <p:spPr>
          <a:xfrm>
            <a:off x="4651555" y="1447801"/>
            <a:ext cx="1490126" cy="1456943"/>
          </a:xfrm>
          <a:prstGeom prst="roundRect">
            <a:avLst>
              <a:gd name="adj" fmla="val 580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859"/>
          <a:stretch/>
        </p:blipFill>
        <p:spPr>
          <a:xfrm>
            <a:off x="6463446" y="1447801"/>
            <a:ext cx="1478761" cy="144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5354" y="2895600"/>
            <a:ext cx="174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Kemp, Strozzi (LLNL)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39646" y="2895600"/>
            <a:ext cx="137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Chrisman (UNR)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4911" y="4828401"/>
            <a:ext cx="162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Debayle (U. Madrid)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370" y="3352800"/>
            <a:ext cx="1460279" cy="14669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56674" y="4828401"/>
            <a:ext cx="2125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Fiuza (IST, Portugal/UCLA)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43400" y="5215116"/>
            <a:ext cx="4191000" cy="12618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bIns="91440" anchor="t" anchorCtr="0">
            <a:spAutoFit/>
          </a:bodyPr>
          <a:lstStyle/>
          <a:p>
            <a:pPr marL="173038" indent="-173038">
              <a:spcAft>
                <a:spcPts val="600"/>
              </a:spcAft>
              <a:buFont typeface="Arial"/>
              <a:buChar char="•"/>
            </a:pPr>
            <a:r>
              <a:rPr kumimoji="1" lang="en-US" sz="1700" b="1" dirty="0">
                <a:cs typeface="Calibri"/>
              </a:rPr>
              <a:t>We initiated code comparison workshops (2009, 2010 at LLNL) bringing together &gt;30 FI modelers across US, Europe, and Japan</a:t>
            </a:r>
          </a:p>
          <a:p>
            <a:pPr marL="173038" indent="-173038">
              <a:spcAft>
                <a:spcPts val="600"/>
              </a:spcAft>
              <a:buFont typeface="Arial"/>
              <a:buChar char="•"/>
            </a:pPr>
            <a:r>
              <a:rPr kumimoji="1" lang="en-US" sz="1700" b="1" dirty="0">
                <a:cs typeface="Calibri"/>
              </a:rPr>
              <a:t>Helped to reveal and assess uncertainties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554" y="3352800"/>
            <a:ext cx="1493279" cy="1465677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619071"/>
            <a:ext cx="3429000" cy="1200329"/>
          </a:xfrm>
        </p:spPr>
        <p:txBody>
          <a:bodyPr wrap="square">
            <a:spAutoFit/>
          </a:bodyPr>
          <a:lstStyle/>
          <a:p>
            <a:pPr marL="347663" indent="-347663"/>
            <a:r>
              <a:rPr lang="en-US">
                <a:solidFill>
                  <a:srgbClr val="D9D9D9"/>
                </a:solidFill>
              </a:rPr>
              <a:t>Simulations of laser-matter interaction at FI-scale test the limits of current computational capabilities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57200" y="3039070"/>
            <a:ext cx="365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rgbClr val="D9D9D9"/>
                </a:solidFill>
              </a:rPr>
              <a:t>Electron generation &amp; transport are highly coupled processes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57200" y="4154269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/>
              <a:t>Independent code predictions do not presently agree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57200" y="4992469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rgbClr val="D9D9D9"/>
                </a:solidFill>
              </a:rPr>
              <a:t>Experimental validation is absolutely critical</a:t>
            </a:r>
          </a:p>
        </p:txBody>
      </p:sp>
    </p:spTree>
    <p:extLst>
      <p:ext uri="{BB962C8B-B14F-4D97-AF65-F5344CB8AC3E}">
        <p14:creationId xmlns:p14="http://schemas.microsoft.com/office/powerpoint/2010/main" val="39803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the properties of laser absorption, electron generation and transport is our fundamental challenge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190269" y="1295400"/>
            <a:ext cx="4455749" cy="3995105"/>
            <a:chOff x="4587886" y="1880511"/>
            <a:chExt cx="4058131" cy="3638593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320951" y="1880511"/>
              <a:ext cx="2266105" cy="1680503"/>
              <a:chOff x="4373146" y="4148004"/>
              <a:chExt cx="3202572" cy="237497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2045" b="4822"/>
              <a:stretch/>
            </p:blipFill>
            <p:spPr>
              <a:xfrm>
                <a:off x="4373146" y="4148004"/>
                <a:ext cx="3202572" cy="2374970"/>
              </a:xfrm>
              <a:prstGeom prst="rect">
                <a:avLst/>
              </a:prstGeom>
            </p:spPr>
          </p:pic>
          <p:cxnSp>
            <p:nvCxnSpPr>
              <p:cNvPr id="10" name="Straight Arrow Connector 9"/>
              <p:cNvCxnSpPr/>
              <p:nvPr/>
            </p:nvCxnSpPr>
            <p:spPr>
              <a:xfrm flipV="1">
                <a:off x="4951011" y="4387006"/>
                <a:ext cx="0" cy="109401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4951011" y="5487154"/>
                <a:ext cx="0" cy="484622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953000" y="5476875"/>
                <a:ext cx="2400300" cy="0"/>
              </a:xfrm>
              <a:prstGeom prst="line">
                <a:avLst/>
              </a:prstGeom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5780773" y="4561361"/>
                <a:ext cx="639673" cy="34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Data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24425" y="4857089"/>
                <a:ext cx="1161672" cy="34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rgbClr val="3366FF"/>
                    </a:solidFill>
                  </a:rPr>
                  <a:t>Simulation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H="1">
                <a:off x="5649690" y="4743450"/>
                <a:ext cx="179610" cy="28212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5890990" y="5026025"/>
                <a:ext cx="179610" cy="28212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4648200" y="1981200"/>
              <a:ext cx="1842121" cy="1493995"/>
              <a:chOff x="5046368" y="2269518"/>
              <a:chExt cx="2437358" cy="1976746"/>
            </a:xfrm>
          </p:grpSpPr>
          <p:sp>
            <p:nvSpPr>
              <p:cNvPr id="18" name="Rectangle 17"/>
              <p:cNvSpPr/>
              <p:nvPr/>
            </p:nvSpPr>
            <p:spPr>
              <a:xfrm flipV="1">
                <a:off x="5137276" y="2295023"/>
                <a:ext cx="2033239" cy="648471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150772" y="2676573"/>
                <a:ext cx="2012402" cy="245751"/>
                <a:chOff x="2485445" y="2920042"/>
                <a:chExt cx="2012550" cy="258038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3477734" y="2920042"/>
                  <a:ext cx="1020261" cy="258038"/>
                </a:xfrm>
                <a:custGeom>
                  <a:avLst/>
                  <a:gdLst>
                    <a:gd name="connsiteX0" fmla="*/ 1269975 w 1269975"/>
                    <a:gd name="connsiteY0" fmla="*/ 250234 h 258038"/>
                    <a:gd name="connsiteX1" fmla="*/ 941779 w 1269975"/>
                    <a:gd name="connsiteY1" fmla="*/ 243100 h 258038"/>
                    <a:gd name="connsiteX2" fmla="*/ 606449 w 1269975"/>
                    <a:gd name="connsiteY2" fmla="*/ 114680 h 258038"/>
                    <a:gd name="connsiteX3" fmla="*/ 299657 w 1269975"/>
                    <a:gd name="connsiteY3" fmla="*/ 14797 h 258038"/>
                    <a:gd name="connsiteX4" fmla="*/ 0 w 1269975"/>
                    <a:gd name="connsiteY4" fmla="*/ 528 h 258038"/>
                    <a:gd name="connsiteX5" fmla="*/ 0 w 1269975"/>
                    <a:gd name="connsiteY5" fmla="*/ 528 h 258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9975" h="258038">
                      <a:moveTo>
                        <a:pt x="1269975" y="250234"/>
                      </a:moveTo>
                      <a:cubicBezTo>
                        <a:pt x="1161171" y="257963"/>
                        <a:pt x="1052367" y="265692"/>
                        <a:pt x="941779" y="243100"/>
                      </a:cubicBezTo>
                      <a:cubicBezTo>
                        <a:pt x="831191" y="220508"/>
                        <a:pt x="713469" y="152730"/>
                        <a:pt x="606449" y="114680"/>
                      </a:cubicBezTo>
                      <a:cubicBezTo>
                        <a:pt x="499429" y="76630"/>
                        <a:pt x="400732" y="33822"/>
                        <a:pt x="299657" y="14797"/>
                      </a:cubicBezTo>
                      <a:cubicBezTo>
                        <a:pt x="198582" y="-4228"/>
                        <a:pt x="0" y="528"/>
                        <a:pt x="0" y="528"/>
                      </a:cubicBezTo>
                      <a:lnTo>
                        <a:pt x="0" y="528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 flipH="1">
                  <a:off x="2485445" y="2920042"/>
                  <a:ext cx="1020261" cy="258038"/>
                </a:xfrm>
                <a:custGeom>
                  <a:avLst/>
                  <a:gdLst>
                    <a:gd name="connsiteX0" fmla="*/ 1269975 w 1269975"/>
                    <a:gd name="connsiteY0" fmla="*/ 250234 h 258038"/>
                    <a:gd name="connsiteX1" fmla="*/ 941779 w 1269975"/>
                    <a:gd name="connsiteY1" fmla="*/ 243100 h 258038"/>
                    <a:gd name="connsiteX2" fmla="*/ 606449 w 1269975"/>
                    <a:gd name="connsiteY2" fmla="*/ 114680 h 258038"/>
                    <a:gd name="connsiteX3" fmla="*/ 299657 w 1269975"/>
                    <a:gd name="connsiteY3" fmla="*/ 14797 h 258038"/>
                    <a:gd name="connsiteX4" fmla="*/ 0 w 1269975"/>
                    <a:gd name="connsiteY4" fmla="*/ 528 h 258038"/>
                    <a:gd name="connsiteX5" fmla="*/ 0 w 1269975"/>
                    <a:gd name="connsiteY5" fmla="*/ 528 h 258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9975" h="258038">
                      <a:moveTo>
                        <a:pt x="1269975" y="250234"/>
                      </a:moveTo>
                      <a:cubicBezTo>
                        <a:pt x="1161171" y="257963"/>
                        <a:pt x="1052367" y="265692"/>
                        <a:pt x="941779" y="243100"/>
                      </a:cubicBezTo>
                      <a:cubicBezTo>
                        <a:pt x="831191" y="220508"/>
                        <a:pt x="713469" y="152730"/>
                        <a:pt x="606449" y="114680"/>
                      </a:cubicBezTo>
                      <a:cubicBezTo>
                        <a:pt x="499429" y="76630"/>
                        <a:pt x="400732" y="33822"/>
                        <a:pt x="299657" y="14797"/>
                      </a:cubicBezTo>
                      <a:cubicBezTo>
                        <a:pt x="198582" y="-4228"/>
                        <a:pt x="0" y="528"/>
                        <a:pt x="0" y="528"/>
                      </a:cubicBezTo>
                      <a:lnTo>
                        <a:pt x="0" y="528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  <p:sp>
            <p:nvSpPr>
              <p:cNvPr id="20" name="Right Arrow 19"/>
              <p:cNvSpPr/>
              <p:nvPr/>
            </p:nvSpPr>
            <p:spPr>
              <a:xfrm rot="18135235">
                <a:off x="5261252" y="3077174"/>
                <a:ext cx="1068438" cy="328307"/>
              </a:xfrm>
              <a:prstGeom prst="rightArrow">
                <a:avLst>
                  <a:gd name="adj1" fmla="val 45833"/>
                  <a:gd name="adj2" fmla="val 87501"/>
                </a:avLst>
              </a:prstGeom>
              <a:solidFill>
                <a:srgbClr val="FB626E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1" name="Right Arrow 20"/>
              <p:cNvSpPr/>
              <p:nvPr/>
            </p:nvSpPr>
            <p:spPr>
              <a:xfrm rot="3464765" flipV="1">
                <a:off x="5941064" y="3114301"/>
                <a:ext cx="1068438" cy="334430"/>
              </a:xfrm>
              <a:prstGeom prst="rightArrow">
                <a:avLst>
                  <a:gd name="adj1" fmla="val 45833"/>
                  <a:gd name="adj2" fmla="val 87501"/>
                </a:avLst>
              </a:prstGeom>
              <a:gradFill flip="none" rotWithShape="1">
                <a:gsLst>
                  <a:gs pos="0">
                    <a:srgbClr val="FB626E"/>
                  </a:gs>
                  <a:gs pos="100000">
                    <a:srgbClr val="3366FF"/>
                  </a:gs>
                  <a:gs pos="50000">
                    <a:srgbClr val="34CF1C"/>
                  </a:gs>
                </a:gsLst>
                <a:lin ang="0" scaled="1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124066" y="2269518"/>
                <a:ext cx="753992" cy="321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Target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724010" y="2911783"/>
                <a:ext cx="759716" cy="335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/>
                  <a:t>n</a:t>
                </a:r>
                <a:r>
                  <a:rPr lang="en-US" sz="1050" b="1" baseline="-25000" dirty="0"/>
                  <a:t>crit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6151903" y="2380667"/>
                <a:ext cx="6919" cy="294278"/>
              </a:xfrm>
              <a:prstGeom prst="straightConnector1">
                <a:avLst/>
              </a:prstGeom>
              <a:ln w="22225">
                <a:solidFill>
                  <a:srgbClr val="00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5046368" y="3719770"/>
                <a:ext cx="1169509" cy="526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b="1" dirty="0"/>
                  <a:t>TITAN laser</a:t>
                </a:r>
              </a:p>
              <a:p>
                <a:pPr algn="ctr"/>
                <a:r>
                  <a:rPr lang="en-US" sz="1050" b="1" dirty="0"/>
                  <a:t>10</a:t>
                </a:r>
                <a:r>
                  <a:rPr lang="en-US" sz="1050" b="1" baseline="30000" dirty="0"/>
                  <a:t>20</a:t>
                </a:r>
                <a:r>
                  <a:rPr lang="en-US" sz="1050" b="1" dirty="0"/>
                  <a:t> W/cm</a:t>
                </a:r>
                <a:r>
                  <a:rPr lang="en-US" sz="1050" b="1" baseline="30000" dirty="0"/>
                  <a:t>2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225279" y="3719769"/>
                <a:ext cx="1166008" cy="526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/>
                  <a:t>Reflected light</a:t>
                </a:r>
                <a:endParaRPr lang="en-US" sz="1050" b="1" baseline="300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195775" y="2335945"/>
                <a:ext cx="603708" cy="32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/>
                  <a:t>v/c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6735373" y="1942418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/>
                <a:t>red-shift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35373" y="3023395"/>
              <a:ext cx="7039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/>
                <a:t>blue-shift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76463" y="3696001"/>
              <a:ext cx="1569554" cy="172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400" b="1"/>
                <a:t>PIC simulation of TITAN laser interaction with solid target</a:t>
              </a:r>
            </a:p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en-US" sz="1400" b="1"/>
                <a:t>450 kcpu-h run at full spatial and temporal scale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lum contrast="20000"/>
            </a:blip>
            <a:stretch>
              <a:fillRect/>
            </a:stretch>
          </p:blipFill>
          <p:spPr>
            <a:xfrm>
              <a:off x="4587886" y="3512504"/>
              <a:ext cx="2667000" cy="20066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775310" y="3680305"/>
              <a:ext cx="827514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schemeClr val="bg1"/>
                  </a:solidFill>
                </a:rPr>
                <a:t>Electrons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41734" y="4994755"/>
              <a:ext cx="561090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schemeClr val="bg1"/>
                  </a:solidFill>
                </a:rPr>
                <a:t>Laser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4191000" y="5486400"/>
            <a:ext cx="4343400" cy="8771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bIns="45720" anchor="t" anchorCtr="0">
            <a:spAutoFit/>
          </a:bodyPr>
          <a:lstStyle/>
          <a:p>
            <a:pPr marL="173038" indent="-173038">
              <a:spcAft>
                <a:spcPts val="600"/>
              </a:spcAft>
              <a:buFont typeface="Arial"/>
              <a:buChar char="•"/>
            </a:pPr>
            <a:r>
              <a:rPr kumimoji="1" lang="en-US" sz="1700" b="1" dirty="0">
                <a:cs typeface="Calibri"/>
              </a:rPr>
              <a:t>Experiments on Titan laser (LLNL) &amp; Omega (LLE) are now providing high quality data to validate simulations and understanding 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457200" y="1619071"/>
            <a:ext cx="3429000" cy="1200329"/>
          </a:xfrm>
        </p:spPr>
        <p:txBody>
          <a:bodyPr wrap="square">
            <a:spAutoFit/>
          </a:bodyPr>
          <a:lstStyle/>
          <a:p>
            <a:pPr marL="347663" indent="-347663"/>
            <a:r>
              <a:rPr lang="en-US">
                <a:solidFill>
                  <a:srgbClr val="D9D9D9"/>
                </a:solidFill>
              </a:rPr>
              <a:t>Simulations of laser-matter interaction at FI-scale test the limits of current computational capabilities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457200" y="3039070"/>
            <a:ext cx="365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rgbClr val="D9D9D9"/>
                </a:solidFill>
              </a:rPr>
              <a:t>Electron generation &amp; transport are highly coupled processes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57200" y="4154269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rgbClr val="D9D9D9"/>
                </a:solidFill>
              </a:rPr>
              <a:t>Independent code predictions do not presently agree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457200" y="4992469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/>
              <a:t>Experimental validation is absolutely critical</a:t>
            </a:r>
          </a:p>
        </p:txBody>
      </p:sp>
    </p:spTree>
    <p:extLst>
      <p:ext uri="{BB962C8B-B14F-4D97-AF65-F5344CB8AC3E}">
        <p14:creationId xmlns:p14="http://schemas.microsoft.com/office/powerpoint/2010/main" val="27020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/>
              <a:t>As we gain understanding of the electron source we can use target design to optimize coupling to core (maximise gain)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80994" y="1661303"/>
            <a:ext cx="3982063" cy="37551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137160" anchor="t" anchorCtr="0"/>
          <a:lstStyle/>
          <a:p>
            <a:endParaRPr kumimoji="1" lang="en-US" sz="1800" b="1"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80994" y="5384075"/>
            <a:ext cx="3982063" cy="10872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45720" anchor="t" anchorCtr="0"/>
          <a:lstStyle/>
          <a:p>
            <a:pPr marL="228600" indent="-228600">
              <a:buFont typeface="Arial"/>
              <a:buChar char="•"/>
            </a:pPr>
            <a:r>
              <a:rPr kumimoji="1" lang="en-US" sz="1600" b="1">
                <a:cs typeface="Calibri"/>
              </a:rPr>
              <a:t>A resistivity gradient created by two layers of different materials can generate a multi-MG field through (</a:t>
            </a:r>
            <a:r>
              <a:rPr kumimoji="1" lang="en-US" sz="1600" b="1">
                <a:latin typeface="Symbol" charset="2"/>
                <a:cs typeface="Symbol" charset="2"/>
              </a:rPr>
              <a:t>∇h)</a:t>
            </a:r>
            <a:r>
              <a:rPr kumimoji="1" lang="en-US" sz="1600" b="1">
                <a:cs typeface="Calibri"/>
              </a:rPr>
              <a:t>×j</a:t>
            </a:r>
            <a:r>
              <a:rPr kumimoji="1" lang="en-US" sz="1600" b="1" baseline="-25000">
                <a:cs typeface="Calibri"/>
              </a:rPr>
              <a:t>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80513" y="1252622"/>
            <a:ext cx="3982063" cy="42019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Resitively generated magnetic field</a:t>
            </a:r>
          </a:p>
        </p:txBody>
      </p: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5094330" y="1799218"/>
            <a:ext cx="3256653" cy="632428"/>
            <a:chOff x="5137751" y="1788362"/>
            <a:chExt cx="3144632" cy="610674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5137751" y="1788362"/>
              <a:ext cx="2927532" cy="610674"/>
              <a:chOff x="4800600" y="1788361"/>
              <a:chExt cx="3236379" cy="67509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b="46405"/>
              <a:stretch/>
            </p:blipFill>
            <p:spPr>
              <a:xfrm>
                <a:off x="4800600" y="1788361"/>
                <a:ext cx="2323682" cy="675099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16469" t="52725"/>
              <a:stretch/>
            </p:blipFill>
            <p:spPr>
              <a:xfrm>
                <a:off x="6096000" y="1811715"/>
                <a:ext cx="1940979" cy="595488"/>
              </a:xfrm>
              <a:prstGeom prst="rect">
                <a:avLst/>
              </a:prstGeom>
            </p:spPr>
          </p:pic>
        </p:grpSp>
        <p:sp>
          <p:nvSpPr>
            <p:cNvPr id="54" name="Oval 53"/>
            <p:cNvSpPr/>
            <p:nvPr/>
          </p:nvSpPr>
          <p:spPr>
            <a:xfrm>
              <a:off x="7040930" y="1834591"/>
              <a:ext cx="1241453" cy="50188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sz="1800" smtClea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55" name="Picture 54" descr="Snapshot 2011-11-12 17-37-1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01" y="2500223"/>
            <a:ext cx="3705392" cy="243470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50029" y="4997659"/>
            <a:ext cx="2259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Au/Cu/Au multilayers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5671365" y="4583884"/>
            <a:ext cx="233767" cy="507375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02467" y="1252622"/>
            <a:ext cx="3982544" cy="5218731"/>
            <a:chOff x="502467" y="1252622"/>
            <a:chExt cx="3982544" cy="5218731"/>
          </a:xfrm>
        </p:grpSpPr>
        <p:sp>
          <p:nvSpPr>
            <p:cNvPr id="14" name="Rectangle 13"/>
            <p:cNvSpPr/>
            <p:nvPr/>
          </p:nvSpPr>
          <p:spPr>
            <a:xfrm>
              <a:off x="502948" y="1661303"/>
              <a:ext cx="3982063" cy="375512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tIns="137160" anchor="t" anchorCtr="0"/>
            <a:lstStyle/>
            <a:p>
              <a:endParaRPr kumimoji="1" lang="en-US" sz="1800" b="1">
                <a:cs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2948" y="5384075"/>
              <a:ext cx="3982063" cy="108727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tIns="45720" anchor="t" anchorCtr="0"/>
            <a:lstStyle/>
            <a:p>
              <a:pPr marL="228600" indent="-228600">
                <a:buFont typeface="Arial"/>
                <a:buChar char="•"/>
              </a:pPr>
              <a:r>
                <a:rPr kumimoji="1" lang="en-US" sz="1600" b="1">
                  <a:cs typeface="Calibri"/>
                </a:rPr>
                <a:t>Magnetic flux compression of a seed field has been demonstrated at LLE</a:t>
              </a:r>
            </a:p>
            <a:p>
              <a:pPr marL="228600" indent="-228600">
                <a:buFont typeface="Arial"/>
                <a:buChar char="•"/>
              </a:pPr>
              <a:r>
                <a:rPr kumimoji="1" lang="en-US" sz="1600" b="1">
                  <a:cs typeface="Calibri"/>
                </a:rPr>
                <a:t>A hollow axial field ~50MG can efficiently guide electrons to core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2467" y="1252622"/>
              <a:ext cx="3982063" cy="42019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1"/>
                  </a:solidFill>
                </a:rPr>
                <a:t>Flux compression of a seed field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690" y="4049116"/>
              <a:ext cx="1804611" cy="104985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/>
            <a:srcRect l="8656" t="26712" r="30229" b="9645"/>
            <a:stretch/>
          </p:blipFill>
          <p:spPr>
            <a:xfrm>
              <a:off x="2284412" y="2019134"/>
              <a:ext cx="2128155" cy="163539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/>
            <a:srcRect l="2317" t="26895" r="23386" b="3413"/>
            <a:stretch/>
          </p:blipFill>
          <p:spPr>
            <a:xfrm>
              <a:off x="2283266" y="3651670"/>
              <a:ext cx="2122542" cy="1630759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13039" y="2362200"/>
              <a:ext cx="121576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No</a:t>
              </a:r>
            </a:p>
            <a:p>
              <a:pPr algn="ctr"/>
              <a:r>
                <a:rPr lang="en-US" sz="1600" b="1"/>
                <a:t>B-field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60282" y="3463398"/>
              <a:ext cx="156269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Compressed B-field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83926" y="1693904"/>
              <a:ext cx="17797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Electron current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1676400" y="2740430"/>
              <a:ext cx="457200" cy="277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182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Advances in simulation capability are now enabling us to develop FI designs in an integrated, self-consistent manner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0620" y="1458448"/>
            <a:ext cx="4644661" cy="5115377"/>
          </a:xfrm>
        </p:spPr>
        <p:txBody>
          <a:bodyPr/>
          <a:lstStyle/>
          <a:p>
            <a:pPr marL="346075" indent="-346075">
              <a:lnSpc>
                <a:spcPct val="110000"/>
              </a:lnSpc>
              <a:spcBef>
                <a:spcPts val="1800"/>
              </a:spcBef>
            </a:pPr>
            <a:r>
              <a:rPr lang="en-US">
                <a:latin typeface="Helvetica"/>
                <a:cs typeface="Helvetica"/>
              </a:rPr>
              <a:t>We are close to being able to model and study the ignitor laser interaction at full spatial and temporal scale</a:t>
            </a:r>
          </a:p>
          <a:p>
            <a:pPr marL="346075" indent="-346075">
              <a:lnSpc>
                <a:spcPct val="110000"/>
              </a:lnSpc>
              <a:spcBef>
                <a:spcPts val="1800"/>
              </a:spcBef>
            </a:pPr>
            <a:r>
              <a:rPr lang="en-US">
                <a:latin typeface="Helvetica"/>
                <a:cs typeface="Helvetica"/>
              </a:rPr>
              <a:t>The self-consistent treatment of electron generation and transport is currently the area of greatest uncertainty</a:t>
            </a:r>
          </a:p>
          <a:p>
            <a:pPr marL="346075" indent="-346075">
              <a:lnSpc>
                <a:spcPct val="110000"/>
              </a:lnSpc>
              <a:spcBef>
                <a:spcPts val="1800"/>
              </a:spcBef>
            </a:pPr>
            <a:r>
              <a:rPr lang="en-US">
                <a:latin typeface="Helvetica"/>
                <a:cs typeface="Helvetica"/>
              </a:rPr>
              <a:t>Experiments on current generation facilities are playing a critical role in validating these simulation tools</a:t>
            </a:r>
          </a:p>
          <a:p>
            <a:pPr marL="346075" indent="-346075">
              <a:lnSpc>
                <a:spcPct val="110000"/>
              </a:lnSpc>
              <a:spcBef>
                <a:spcPts val="1800"/>
              </a:spcBef>
            </a:pPr>
            <a:r>
              <a:rPr lang="en-US">
                <a:latin typeface="Helvetica"/>
                <a:cs typeface="Helvetica"/>
              </a:rPr>
              <a:t>We expect to develop a robust point design that serves as the basis for high gain fast ignition demonstration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47800"/>
            <a:ext cx="3632200" cy="2314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24" y="3792682"/>
            <a:ext cx="3307976" cy="25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2362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23760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/>
          <a:p>
            <a:r>
              <a:rPr kumimoji="1" lang="en-US" dirty="0"/>
              <a:t>Fast Ignition is an ICF scheme that has the potential for high gain by decoupling fuel compression and heating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05600" y="3276600"/>
            <a:ext cx="2209800" cy="18004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82880" tIns="45720" rIns="182880" bIns="91440" anchor="t" anchorCtr="0">
            <a:spAutoFit/>
          </a:bodyPr>
          <a:lstStyle/>
          <a:p>
            <a:pPr>
              <a:spcAft>
                <a:spcPts val="300"/>
              </a:spcAft>
            </a:pPr>
            <a:r>
              <a:rPr kumimoji="1" lang="en-US" sz="1800" b="1" dirty="0">
                <a:cs typeface="Calibri"/>
              </a:rPr>
              <a:t>Large fuel mass can be compressed with low velocity, low convergence implosion ⇒ high gain (&gt;100)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438400" y="1776427"/>
            <a:ext cx="4032519" cy="2947973"/>
            <a:chOff x="233785" y="1498069"/>
            <a:chExt cx="2924028" cy="2137611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233785" y="1498069"/>
              <a:ext cx="2924028" cy="2137611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600" dirty="0">
                <a:solidFill>
                  <a:srgbClr val="0039A6"/>
                </a:solidFill>
                <a:ea typeface="ＭＳ Ｐゴシック"/>
                <a:cs typeface="ＭＳ Ｐゴシック"/>
              </a:endParaRPr>
            </a:p>
          </p:txBody>
        </p:sp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3"/>
            <a:srcRect t="4788" r="3432" b="4984"/>
            <a:stretch>
              <a:fillRect/>
            </a:stretch>
          </p:blipFill>
          <p:spPr bwMode="auto">
            <a:xfrm>
              <a:off x="411764" y="1656315"/>
              <a:ext cx="2517153" cy="180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6"/>
            <p:cNvCxnSpPr>
              <a:cxnSpLocks noChangeShapeType="1"/>
            </p:cNvCxnSpPr>
            <p:nvPr/>
          </p:nvCxnSpPr>
          <p:spPr bwMode="auto">
            <a:xfrm rot="16200000" flipH="1">
              <a:off x="1998766" y="2560415"/>
              <a:ext cx="1951769" cy="1254"/>
            </a:xfrm>
            <a:prstGeom prst="line">
              <a:avLst/>
            </a:prstGeom>
            <a:noFill/>
            <a:ln w="1270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" name="Straight Connector 8"/>
            <p:cNvCxnSpPr>
              <a:cxnSpLocks noChangeShapeType="1"/>
            </p:cNvCxnSpPr>
            <p:nvPr/>
          </p:nvCxnSpPr>
          <p:spPr bwMode="auto">
            <a:xfrm>
              <a:off x="934239" y="1646149"/>
              <a:ext cx="2044796" cy="1270"/>
            </a:xfrm>
            <a:prstGeom prst="line">
              <a:avLst/>
            </a:prstGeom>
            <a:noFill/>
            <a:ln w="1270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9" name="Right Arrow 18"/>
          <p:cNvSpPr/>
          <p:nvPr/>
        </p:nvSpPr>
        <p:spPr>
          <a:xfrm>
            <a:off x="2667000" y="3048000"/>
            <a:ext cx="609600" cy="457200"/>
          </a:xfrm>
          <a:prstGeom prst="rightArrow">
            <a:avLst>
              <a:gd name="adj1" fmla="val 47302"/>
              <a:gd name="adj2" fmla="val 58090"/>
            </a:avLst>
          </a:prstGeom>
          <a:solidFill>
            <a:srgbClr val="F46796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6248400" y="1295400"/>
            <a:ext cx="2209800" cy="1123385"/>
          </a:xfrm>
          <a:prstGeom prst="rect">
            <a:avLst/>
          </a:prstGeom>
          <a:solidFill>
            <a:srgbClr val="89C4FF"/>
          </a:solidFill>
          <a:ln w="3175" cmpd="sng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lIns="91440" bIns="91440" anchor="ctr" anchorCtr="0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968375" algn="l"/>
              </a:tabLst>
            </a:pPr>
            <a:r>
              <a:rPr lang="en-US" sz="1600" b="1" dirty="0">
                <a:latin typeface="+mn-lt"/>
                <a:ea typeface="ＭＳ Ｐゴシック" pitchFamily="-109" charset="-128"/>
                <a:cs typeface="ＭＳ Ｐゴシック" pitchFamily="-109" charset="-128"/>
              </a:rPr>
              <a:t>Conventional implosion compresses DT fuel: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68375" algn="l"/>
              </a:tabLst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  <a:sym typeface="Symbol" pitchFamily="-109" charset="2"/>
              </a:rPr>
              <a:t>      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~ 300 g/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cm</a:t>
            </a:r>
            <a:r>
              <a:rPr lang="en-US" sz="1600" b="1" baseline="300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3</a:t>
            </a:r>
            <a:endParaRPr lang="en-US" sz="1600" b="1" dirty="0"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68375" algn="l"/>
              </a:tabLst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  <a:sym typeface="Symbol" pitchFamily="-109" charset="2"/>
              </a:rPr>
              <a:t>     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  <a:sym typeface="Symbol" pitchFamily="-109" charset="2"/>
              </a:rPr>
              <a:t>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R ~ 2 g/cm</a:t>
            </a:r>
            <a:r>
              <a:rPr lang="en-US" sz="1600" b="1" baseline="30000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2</a:t>
            </a:r>
            <a:endParaRPr lang="en-US" sz="1600" b="1" dirty="0">
              <a:solidFill>
                <a:schemeClr val="tx1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381000" y="3565773"/>
            <a:ext cx="2286000" cy="1615827"/>
          </a:xfrm>
          <a:prstGeom prst="rect">
            <a:avLst/>
          </a:prstGeom>
          <a:solidFill>
            <a:srgbClr val="F46796"/>
          </a:solidFill>
          <a:ln w="3175" cmpd="sng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lIns="91440" bIns="91440" anchor="ctr" anchorCtr="0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968375" algn="l"/>
              </a:tabLst>
            </a:pPr>
            <a:r>
              <a:rPr lang="en-US" sz="1600" b="1" dirty="0">
                <a:latin typeface="+mn-lt"/>
                <a:ea typeface="ＭＳ Ｐゴシック" pitchFamily="-109" charset="-128"/>
                <a:cs typeface="ＭＳ Ｐゴシック" pitchFamily="-109" charset="-128"/>
              </a:rPr>
              <a:t>Intense laser-generated electron beam rapidly heats core to 10 keV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:</a:t>
            </a:r>
          </a:p>
          <a:p>
            <a:pPr marL="111125" indent="-336550">
              <a:spcBef>
                <a:spcPts val="0"/>
              </a:spcBef>
              <a:spcAft>
                <a:spcPts val="0"/>
              </a:spcAft>
              <a:buFont typeface="Wingdings" pitchFamily="-109" charset="2"/>
              <a:buNone/>
              <a:tabLst>
                <a:tab pos="1257300" algn="l"/>
              </a:tabLst>
            </a:pPr>
            <a:r>
              <a:rPr lang="en-US" sz="1600" b="1" dirty="0">
                <a:latin typeface="+mn-lt"/>
                <a:ea typeface="ＭＳ Ｐゴシック" pitchFamily="-109" charset="-128"/>
                <a:cs typeface="Arial"/>
                <a:sym typeface="Symbol" pitchFamily="-109" charset="2"/>
              </a:rPr>
              <a:t>      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Arial"/>
                <a:sym typeface="Symbol" pitchFamily="-109" charset="2"/>
              </a:rPr>
              <a:t>E</a:t>
            </a:r>
            <a:r>
              <a:rPr lang="en-US" sz="1600" b="1" baseline="-25000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Arial"/>
                <a:sym typeface="Symbol" pitchFamily="-109" charset="2"/>
              </a:rPr>
              <a:t>ign</a:t>
            </a:r>
            <a:r>
              <a:rPr lang="en-US" sz="1600" b="1" dirty="0">
                <a:latin typeface="+mn-lt"/>
                <a:ea typeface="ＭＳ Ｐゴシック" pitchFamily="-109" charset="-128"/>
                <a:cs typeface="ＭＳ Ｐゴシック" pitchFamily="-109" charset="-128"/>
                <a:sym typeface="Symbol" pitchFamily="-109" charset="2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~ 10 kJ</a:t>
            </a:r>
          </a:p>
          <a:p>
            <a:pPr marL="111125" indent="-336550">
              <a:spcBef>
                <a:spcPts val="0"/>
              </a:spcBef>
              <a:spcAft>
                <a:spcPts val="0"/>
              </a:spcAft>
              <a:buFont typeface="Wingdings" pitchFamily="-109" charset="2"/>
              <a:buNone/>
              <a:tabLst>
                <a:tab pos="1257300" algn="l"/>
              </a:tabLst>
            </a:pPr>
            <a:r>
              <a:rPr lang="en-US" sz="1600" b="1" dirty="0">
                <a:latin typeface="+mn-lt"/>
                <a:ea typeface="ＭＳ Ｐゴシック" pitchFamily="-109" charset="-128"/>
                <a:cs typeface="ＭＳ Ｐゴシック" pitchFamily="-109" charset="-128"/>
              </a:rPr>
              <a:t>      P ~ 0.5 PW</a:t>
            </a:r>
          </a:p>
          <a:p>
            <a:pPr marL="111125" indent="-336550">
              <a:spcBef>
                <a:spcPts val="0"/>
              </a:spcBef>
              <a:spcAft>
                <a:spcPts val="0"/>
              </a:spcAft>
              <a:buFont typeface="Wingdings" pitchFamily="-109" charset="2"/>
              <a:buNone/>
              <a:tabLst>
                <a:tab pos="12573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      I ~ 10</a:t>
            </a:r>
            <a:r>
              <a:rPr lang="en-US" sz="1600" b="1" baseline="30000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20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 W/cm</a:t>
            </a:r>
            <a:r>
              <a:rPr lang="en-US" sz="1600" b="1" baseline="30000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5400" y="5562600"/>
            <a:ext cx="6629400" cy="6924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82880" tIns="45720" rIns="182880" bIns="91440" anchor="t" anchorCtr="0">
            <a:spAutoFit/>
          </a:bodyPr>
          <a:lstStyle/>
          <a:p>
            <a:pPr>
              <a:spcAft>
                <a:spcPts val="300"/>
              </a:spcAft>
            </a:pPr>
            <a:r>
              <a:rPr kumimoji="1" lang="en-US" sz="1800" b="1" dirty="0">
                <a:cs typeface="Calibri"/>
              </a:rPr>
              <a:t>The new challenge FI introduces is to create the required electron flux and couple it efficiently to the dense core to achieve ignition</a:t>
            </a:r>
          </a:p>
        </p:txBody>
      </p:sp>
    </p:spTree>
    <p:extLst>
      <p:ext uri="{BB962C8B-B14F-4D97-AF65-F5344CB8AC3E}">
        <p14:creationId xmlns:p14="http://schemas.microsoft.com/office/powerpoint/2010/main" val="66349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now doing larger scale simulations and developing methodology to inject to Zuma, Hydra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64" y="1295400"/>
            <a:ext cx="7614936" cy="46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4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/>
          <a:p>
            <a:r>
              <a:rPr kumimoji="1" lang="en-US" dirty="0"/>
              <a:t>We are now studying the surrogacy between ignition-scale and Titan-scale laser-plasma interaction</a:t>
            </a:r>
          </a:p>
        </p:txBody>
      </p:sp>
      <p:pic>
        <p:nvPicPr>
          <p:cNvPr id="2" name="LS53_flux_movie-5ps cop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8597" b="6753"/>
          <a:stretch/>
        </p:blipFill>
        <p:spPr>
          <a:xfrm>
            <a:off x="363291" y="1617517"/>
            <a:ext cx="3763084" cy="3474688"/>
          </a:xfrm>
          <a:prstGeom prst="rect">
            <a:avLst/>
          </a:prstGeom>
        </p:spPr>
      </p:pic>
      <p:pic>
        <p:nvPicPr>
          <p:cNvPr id="4" name="flux_movie_a.newpulse.3a copy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5002" b="6775"/>
          <a:stretch/>
        </p:blipFill>
        <p:spPr>
          <a:xfrm>
            <a:off x="4152792" y="1564204"/>
            <a:ext cx="4437109" cy="35100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67717" y="1144243"/>
            <a:ext cx="1837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Ignition-scale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48150" y="1144243"/>
            <a:ext cx="1519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Titan-scale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06426" y="5165712"/>
            <a:ext cx="2905478" cy="8251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64008" anchor="t" anchorCtr="0"/>
          <a:lstStyle/>
          <a:p>
            <a:pPr marL="285750" indent="-285750">
              <a:lnSpc>
                <a:spcPct val="105000"/>
              </a:lnSpc>
              <a:spcAft>
                <a:spcPts val="0"/>
              </a:spcAft>
              <a:buFont typeface="Arial"/>
              <a:buChar char="•"/>
            </a:pPr>
            <a:r>
              <a:rPr kumimoji="1" lang="en-US" sz="1400" b="1" dirty="0">
                <a:latin typeface="Arial"/>
                <a:cs typeface="Arial"/>
              </a:rPr>
              <a:t>f/20 focusing</a:t>
            </a:r>
          </a:p>
          <a:p>
            <a:pPr marL="285750" indent="-285750">
              <a:lnSpc>
                <a:spcPct val="105000"/>
              </a:lnSpc>
              <a:spcAft>
                <a:spcPts val="0"/>
              </a:spcAft>
              <a:buFont typeface="Arial"/>
              <a:buChar char="•"/>
            </a:pPr>
            <a:r>
              <a:rPr kumimoji="1" lang="en-US" sz="1400" b="1" dirty="0">
                <a:latin typeface="Arial"/>
                <a:cs typeface="Arial"/>
              </a:rPr>
              <a:t>40 µm wide uniform spot</a:t>
            </a:r>
          </a:p>
          <a:p>
            <a:pPr marL="285750" indent="-285750">
              <a:lnSpc>
                <a:spcPct val="105000"/>
              </a:lnSpc>
              <a:spcAft>
                <a:spcPts val="0"/>
              </a:spcAft>
              <a:buFont typeface="Arial"/>
              <a:buChar char="•"/>
            </a:pPr>
            <a:r>
              <a:rPr kumimoji="1" lang="en-US" sz="1400" b="1" dirty="0">
                <a:latin typeface="Arial"/>
                <a:cs typeface="Arial"/>
              </a:rPr>
              <a:t>20 ps pulse duration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07140" y="5165712"/>
            <a:ext cx="2905478" cy="8251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64008" anchor="t" anchorCtr="0"/>
          <a:lstStyle/>
          <a:p>
            <a:pPr marL="285750" indent="-285750">
              <a:lnSpc>
                <a:spcPct val="105000"/>
              </a:lnSpc>
              <a:spcAft>
                <a:spcPts val="0"/>
              </a:spcAft>
              <a:buFont typeface="Arial"/>
              <a:buChar char="•"/>
            </a:pPr>
            <a:r>
              <a:rPr kumimoji="1" lang="en-US" sz="1400" b="1" dirty="0">
                <a:latin typeface="Arial"/>
                <a:cs typeface="Arial"/>
              </a:rPr>
              <a:t>f/3 focusing</a:t>
            </a:r>
          </a:p>
          <a:p>
            <a:pPr marL="285750" indent="-285750">
              <a:lnSpc>
                <a:spcPct val="105000"/>
              </a:lnSpc>
              <a:spcAft>
                <a:spcPts val="0"/>
              </a:spcAft>
              <a:buFont typeface="Arial"/>
              <a:buChar char="•"/>
            </a:pPr>
            <a:r>
              <a:rPr kumimoji="1" lang="en-US" sz="1400" b="1" dirty="0">
                <a:latin typeface="Arial"/>
                <a:cs typeface="Arial"/>
              </a:rPr>
              <a:t>5 µm wide Gaussian spot</a:t>
            </a:r>
          </a:p>
          <a:p>
            <a:pPr marL="285750" indent="-285750">
              <a:lnSpc>
                <a:spcPct val="105000"/>
              </a:lnSpc>
              <a:spcAft>
                <a:spcPts val="0"/>
              </a:spcAft>
              <a:buFont typeface="Arial"/>
              <a:buChar char="•"/>
            </a:pPr>
            <a:r>
              <a:rPr kumimoji="1" lang="en-US" sz="1400" b="1" dirty="0">
                <a:latin typeface="Arial"/>
                <a:cs typeface="Arial"/>
              </a:rPr>
              <a:t>0.5 ps pulse (typically)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05695" y="6147673"/>
            <a:ext cx="6710280" cy="357021"/>
          </a:xfrm>
          <a:prstGeom prst="rect">
            <a:avLst/>
          </a:prstGeom>
          <a:solidFill>
            <a:srgbClr val="53C027"/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bIns="64008" rtlCol="0" anchor="t" anchorCtr="0">
            <a:spAutoFit/>
          </a:bodyPr>
          <a:lstStyle/>
          <a:p>
            <a:pPr algn="ctr">
              <a:spcAft>
                <a:spcPts val="0"/>
              </a:spcAft>
              <a:buClr>
                <a:schemeClr val="tx2"/>
              </a:buClr>
            </a:pPr>
            <a:r>
              <a:rPr lang="en-US" sz="1600" b="1" dirty="0"/>
              <a:t>Critical question: Is the dominant physics the same in both cases?</a:t>
            </a:r>
          </a:p>
        </p:txBody>
      </p:sp>
    </p:spTree>
    <p:extLst>
      <p:ext uri="{BB962C8B-B14F-4D97-AF65-F5344CB8AC3E}">
        <p14:creationId xmlns:p14="http://schemas.microsoft.com/office/powerpoint/2010/main" val="80408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1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/>
            <a:lum bright="10000" contrast="20000"/>
          </a:blip>
          <a:stretch>
            <a:fillRect/>
          </a:stretch>
        </p:blipFill>
        <p:spPr>
          <a:xfrm>
            <a:off x="4114800" y="1685270"/>
            <a:ext cx="4495800" cy="3877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the properties of laser absorption, electron generation and transport is the fundamental challenge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9600" y="5632847"/>
            <a:ext cx="3886200" cy="8771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bIns="45720" anchor="t" anchorCtr="0">
            <a:spAutoFit/>
          </a:bodyPr>
          <a:lstStyle/>
          <a:p>
            <a:pPr marL="173038" indent="-173038">
              <a:spcAft>
                <a:spcPts val="600"/>
              </a:spcAft>
              <a:buFont typeface="Arial"/>
              <a:buChar char="•"/>
            </a:pPr>
            <a:r>
              <a:rPr kumimoji="1" lang="en-US" sz="1700" b="1" dirty="0">
                <a:cs typeface="Calibri"/>
              </a:rPr>
              <a:t>In 2D we can now run full spatial scale simulations to &gt;5 ps (300 kcpu-hrs,      1-wk on 2000 cpus)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765800" y="1219200"/>
            <a:ext cx="2997200" cy="11303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19071"/>
            <a:ext cx="3429000" cy="1200329"/>
          </a:xfrm>
        </p:spPr>
        <p:txBody>
          <a:bodyPr wrap="square">
            <a:spAutoFit/>
          </a:bodyPr>
          <a:lstStyle/>
          <a:p>
            <a:pPr marL="347663" indent="-347663"/>
            <a:r>
              <a:rPr lang="en-US"/>
              <a:t>Simulations of laser-matter interaction at FI-scale test the limits of current computational capabilities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3039070"/>
            <a:ext cx="365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rgbClr val="D9D9D9"/>
                </a:solidFill>
              </a:rPr>
              <a:t>Electron generation &amp; transport are highly coupled processes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200" y="4154269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rgbClr val="D9D9D9"/>
                </a:solidFill>
              </a:rPr>
              <a:t>Independent code predictions do not presently agree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57200" y="4992469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1800">
                <a:solidFill>
                  <a:srgbClr val="D9D9D9"/>
                </a:solidFill>
              </a:rPr>
              <a:t>Experimental validation is absolutely critical</a:t>
            </a:r>
          </a:p>
        </p:txBody>
      </p:sp>
    </p:spTree>
    <p:extLst>
      <p:ext uri="{BB962C8B-B14F-4D97-AF65-F5344CB8AC3E}">
        <p14:creationId xmlns:p14="http://schemas.microsoft.com/office/powerpoint/2010/main" val="1220093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792162"/>
          </a:xfrm>
        </p:spPr>
        <p:txBody>
          <a:bodyPr/>
          <a:lstStyle/>
          <a:p>
            <a:r>
              <a:rPr lang="en-US"/>
              <a:t>To model electron transport and burn we have linked the ZUMA hybrid-PIC code with the HYDRA code</a:t>
            </a:r>
          </a:p>
        </p:txBody>
      </p:sp>
      <p:pic>
        <p:nvPicPr>
          <p:cNvPr id="7" name="Picture 6" descr="electron density surface.jpg"/>
          <p:cNvPicPr>
            <a:picLocks noChangeAspect="1"/>
          </p:cNvPicPr>
          <p:nvPr/>
        </p:nvPicPr>
        <p:blipFill>
          <a:blip r:embed="rId2" cstate="print"/>
          <a:srcRect l="2778" t="3127" r="5556" b="3072"/>
          <a:stretch>
            <a:fillRect/>
          </a:stretch>
        </p:blipFill>
        <p:spPr bwMode="auto">
          <a:xfrm>
            <a:off x="1828800" y="1219200"/>
            <a:ext cx="2590800" cy="235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t="53246"/>
          <a:stretch>
            <a:fillRect/>
          </a:stretch>
        </p:blipFill>
        <p:spPr>
          <a:xfrm>
            <a:off x="2086095" y="3626978"/>
            <a:ext cx="4633412" cy="792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898" y="1288473"/>
            <a:ext cx="2263302" cy="22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1610121"/>
            <a:ext cx="17526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/>
              <a:t>HYDRA:</a:t>
            </a:r>
          </a:p>
          <a:p>
            <a:r>
              <a:rPr lang="en-US" sz="1600"/>
              <a:t>3-D multiphysics radiation-hydrodynamics ICF code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943" y="3656217"/>
            <a:ext cx="2293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Two codes run in parallel: dissimilar domains, meshes, and timesteops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8107" y="3656217"/>
            <a:ext cx="2375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Energy, momentum deposition rates and magnetic fields exchanged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1610121"/>
            <a:ext cx="16002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/>
              <a:t>ZUMA:</a:t>
            </a:r>
          </a:p>
          <a:p>
            <a:r>
              <a:rPr lang="en-US" sz="1600"/>
              <a:t>3-D hybrid-PIC relativistic electron transport code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 l="68085" t="32787"/>
          <a:stretch>
            <a:fillRect/>
          </a:stretch>
        </p:blipFill>
        <p:spPr>
          <a:xfrm>
            <a:off x="4643021" y="4693348"/>
            <a:ext cx="2441448" cy="19463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rcRect l="67713" t="28889"/>
          <a:stretch>
            <a:fillRect/>
          </a:stretch>
        </p:blipFill>
        <p:spPr>
          <a:xfrm>
            <a:off x="2081385" y="4693348"/>
            <a:ext cx="2441448" cy="1953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1000" y="4810289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/>
              <a:t>Test case:         3-D relativistic electron beam injected into 50 g/cc DT plasma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0400" y="62484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Magnetic field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1200" y="62484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Plasma temperature</a:t>
            </a:r>
          </a:p>
        </p:txBody>
      </p:sp>
    </p:spTree>
    <p:extLst>
      <p:ext uri="{BB962C8B-B14F-4D97-AF65-F5344CB8AC3E}">
        <p14:creationId xmlns:p14="http://schemas.microsoft.com/office/powerpoint/2010/main" val="152883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/>
              <a:t>Since the first ignition calculations we have studied the electron source in more detail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000" y="1385141"/>
            <a:ext cx="4187737" cy="2309232"/>
          </a:xfrm>
        </p:spPr>
        <p:txBody>
          <a:bodyPr/>
          <a:lstStyle/>
          <a:p>
            <a:pPr marL="230188" lvl="2" indent="-23018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/>
              <a:t>I.	Source is not really separable into f(E,</a:t>
            </a:r>
            <a:r>
              <a:rPr lang="en-US" b="1">
                <a:latin typeface="Symbol" charset="2"/>
                <a:cs typeface="Symbol" charset="2"/>
              </a:rPr>
              <a:t>q</a:t>
            </a:r>
            <a:r>
              <a:rPr lang="en-US" b="1"/>
              <a:t>,y) = f</a:t>
            </a:r>
            <a:r>
              <a:rPr lang="en-US" b="1" baseline="-25000"/>
              <a:t>E</a:t>
            </a:r>
            <a:r>
              <a:rPr lang="en-US" b="1"/>
              <a:t>(E) × f</a:t>
            </a:r>
            <a:r>
              <a:rPr lang="en-US" b="1" baseline="-25000">
                <a:latin typeface="Symbol" charset="2"/>
                <a:cs typeface="Symbol" charset="2"/>
              </a:rPr>
              <a:t>q</a:t>
            </a:r>
            <a:r>
              <a:rPr lang="en-US" b="1"/>
              <a:t>(</a:t>
            </a:r>
            <a:r>
              <a:rPr lang="en-US" b="1">
                <a:latin typeface="Symbol" charset="2"/>
                <a:cs typeface="Symbol" charset="2"/>
              </a:rPr>
              <a:t>q</a:t>
            </a:r>
            <a:r>
              <a:rPr lang="en-US" b="1"/>
              <a:t>) × f</a:t>
            </a:r>
            <a:r>
              <a:rPr lang="en-US" b="1" baseline="-25000"/>
              <a:t>y</a:t>
            </a:r>
            <a:r>
              <a:rPr lang="en-US" b="1"/>
              <a:t>(y)</a:t>
            </a:r>
            <a:endParaRPr lang="en-US"/>
          </a:p>
          <a:p>
            <a:pPr marL="461963" lvl="1" indent="-231775">
              <a:spcBef>
                <a:spcPts val="600"/>
              </a:spcBef>
              <a:buClrTx/>
            </a:pPr>
            <a:r>
              <a:rPr lang="en-US"/>
              <a:t>Electrons in centre of beam, and electrons with higher energy have smaller divergence</a:t>
            </a:r>
          </a:p>
          <a:p>
            <a:pPr marL="461963" lvl="1" indent="-231775">
              <a:spcBef>
                <a:spcPts val="600"/>
              </a:spcBef>
              <a:buClrTx/>
            </a:pPr>
            <a:r>
              <a:rPr lang="en-US" b="0"/>
              <a:t>We are now putting full source distribution into ignition calc.</a:t>
            </a:r>
          </a:p>
          <a:p>
            <a:pPr marL="288925" indent="-288925">
              <a:spcBef>
                <a:spcPts val="600"/>
              </a:spcBef>
              <a:buClr>
                <a:schemeClr val="tx2"/>
              </a:buClr>
              <a:buFont typeface="Wingdings" charset="2"/>
              <a:buChar char="§"/>
            </a:pPr>
            <a:endParaRPr lang="en-US" sz="1600" b="0"/>
          </a:p>
          <a:p>
            <a:pPr marL="688975" lvl="1" indent="-288925">
              <a:spcBef>
                <a:spcPts val="600"/>
              </a:spcBef>
              <a:buClr>
                <a:schemeClr val="tx2"/>
              </a:buClr>
              <a:buFont typeface="Wingdings" charset="2"/>
              <a:buChar char="§"/>
            </a:pPr>
            <a:endParaRPr lang="en-US" sz="1600" b="0" i="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39618" y="1106495"/>
            <a:ext cx="3421101" cy="3203456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79452" y="3872237"/>
            <a:ext cx="4187737" cy="230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90513" indent="-29051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marL="690563" indent="-233363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–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5" charset="0"/>
              <a:buChar char="»"/>
              <a:defRPr b="0" kern="1200">
                <a:solidFill>
                  <a:schemeClr val="tx1"/>
                </a:solidFill>
                <a:latin typeface="Arial"/>
                <a:ea typeface="ＭＳ Ｐゴシック" pitchFamily="-8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2" indent="-230188">
              <a:spcBef>
                <a:spcPts val="600"/>
              </a:spcBef>
              <a:spcAft>
                <a:spcPts val="600"/>
              </a:spcAft>
              <a:buFont typeface="Lucida Grande"/>
              <a:buNone/>
            </a:pPr>
            <a:r>
              <a:rPr lang="en-US" sz="1800" b="1"/>
              <a:t>II.	Simulation is short in time (365 fs)</a:t>
            </a:r>
            <a:endParaRPr lang="en-US" sz="1800"/>
          </a:p>
          <a:p>
            <a:pPr marL="461963" lvl="1" indent="-231775">
              <a:spcBef>
                <a:spcPts val="600"/>
              </a:spcBef>
              <a:buClrTx/>
            </a:pPr>
            <a:r>
              <a:rPr lang="en-US" sz="1800"/>
              <a:t>We have performed longer duration, full spatial-scale, 2D PIC simulations (&gt; 5ps)</a:t>
            </a:r>
          </a:p>
          <a:p>
            <a:pPr marL="461963" lvl="1" indent="-231775">
              <a:spcBef>
                <a:spcPts val="600"/>
              </a:spcBef>
              <a:buClrTx/>
            </a:pPr>
            <a:r>
              <a:rPr lang="en-US" sz="1800"/>
              <a:t>We have compared with reduced scale 3D PIC simulations</a:t>
            </a:r>
            <a:endParaRPr lang="en-US" sz="1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" r="-6229"/>
          <a:stretch/>
        </p:blipFill>
        <p:spPr>
          <a:xfrm>
            <a:off x="5305588" y="4007946"/>
            <a:ext cx="3039504" cy="258343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1462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81001" y="228600"/>
            <a:ext cx="8229600" cy="74265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70176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dirty="0">
                <a:solidFill>
                  <a:srgbClr val="FFFFFF"/>
                </a:solidFill>
              </a:rPr>
              <a:t>PIC simulations need to be validated by experiment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38815" y="1524000"/>
            <a:ext cx="4461785" cy="4849272"/>
            <a:chOff x="4532665" y="1428750"/>
            <a:chExt cx="4461785" cy="4849272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5386980" y="1428750"/>
              <a:ext cx="2595210" cy="777729"/>
              <a:chOff x="5464590" y="1237590"/>
              <a:chExt cx="2033239" cy="649941"/>
            </a:xfrm>
          </p:grpSpPr>
          <p:sp>
            <p:nvSpPr>
              <p:cNvPr id="3" name="Rectangle 2"/>
              <p:cNvSpPr/>
              <p:nvPr/>
            </p:nvSpPr>
            <p:spPr>
              <a:xfrm flipV="1">
                <a:off x="5464590" y="1239060"/>
                <a:ext cx="2033239" cy="648471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5478086" y="1620610"/>
                <a:ext cx="2012402" cy="245751"/>
                <a:chOff x="2485445" y="2920042"/>
                <a:chExt cx="2012550" cy="258038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3477734" y="2920042"/>
                  <a:ext cx="1020261" cy="258038"/>
                </a:xfrm>
                <a:custGeom>
                  <a:avLst/>
                  <a:gdLst>
                    <a:gd name="connsiteX0" fmla="*/ 1269975 w 1269975"/>
                    <a:gd name="connsiteY0" fmla="*/ 250234 h 258038"/>
                    <a:gd name="connsiteX1" fmla="*/ 941779 w 1269975"/>
                    <a:gd name="connsiteY1" fmla="*/ 243100 h 258038"/>
                    <a:gd name="connsiteX2" fmla="*/ 606449 w 1269975"/>
                    <a:gd name="connsiteY2" fmla="*/ 114680 h 258038"/>
                    <a:gd name="connsiteX3" fmla="*/ 299657 w 1269975"/>
                    <a:gd name="connsiteY3" fmla="*/ 14797 h 258038"/>
                    <a:gd name="connsiteX4" fmla="*/ 0 w 1269975"/>
                    <a:gd name="connsiteY4" fmla="*/ 528 h 258038"/>
                    <a:gd name="connsiteX5" fmla="*/ 0 w 1269975"/>
                    <a:gd name="connsiteY5" fmla="*/ 528 h 258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9975" h="258038">
                      <a:moveTo>
                        <a:pt x="1269975" y="250234"/>
                      </a:moveTo>
                      <a:cubicBezTo>
                        <a:pt x="1161171" y="257963"/>
                        <a:pt x="1052367" y="265692"/>
                        <a:pt x="941779" y="243100"/>
                      </a:cubicBezTo>
                      <a:cubicBezTo>
                        <a:pt x="831191" y="220508"/>
                        <a:pt x="713469" y="152730"/>
                        <a:pt x="606449" y="114680"/>
                      </a:cubicBezTo>
                      <a:cubicBezTo>
                        <a:pt x="499429" y="76630"/>
                        <a:pt x="400732" y="33822"/>
                        <a:pt x="299657" y="14797"/>
                      </a:cubicBezTo>
                      <a:cubicBezTo>
                        <a:pt x="198582" y="-4228"/>
                        <a:pt x="0" y="528"/>
                        <a:pt x="0" y="528"/>
                      </a:cubicBezTo>
                      <a:lnTo>
                        <a:pt x="0" y="528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Freeform 8"/>
                <p:cNvSpPr/>
                <p:nvPr/>
              </p:nvSpPr>
              <p:spPr>
                <a:xfrm flipH="1">
                  <a:off x="2485445" y="2920042"/>
                  <a:ext cx="1020261" cy="258038"/>
                </a:xfrm>
                <a:custGeom>
                  <a:avLst/>
                  <a:gdLst>
                    <a:gd name="connsiteX0" fmla="*/ 1269975 w 1269975"/>
                    <a:gd name="connsiteY0" fmla="*/ 250234 h 258038"/>
                    <a:gd name="connsiteX1" fmla="*/ 941779 w 1269975"/>
                    <a:gd name="connsiteY1" fmla="*/ 243100 h 258038"/>
                    <a:gd name="connsiteX2" fmla="*/ 606449 w 1269975"/>
                    <a:gd name="connsiteY2" fmla="*/ 114680 h 258038"/>
                    <a:gd name="connsiteX3" fmla="*/ 299657 w 1269975"/>
                    <a:gd name="connsiteY3" fmla="*/ 14797 h 258038"/>
                    <a:gd name="connsiteX4" fmla="*/ 0 w 1269975"/>
                    <a:gd name="connsiteY4" fmla="*/ 528 h 258038"/>
                    <a:gd name="connsiteX5" fmla="*/ 0 w 1269975"/>
                    <a:gd name="connsiteY5" fmla="*/ 528 h 258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9975" h="258038">
                      <a:moveTo>
                        <a:pt x="1269975" y="250234"/>
                      </a:moveTo>
                      <a:cubicBezTo>
                        <a:pt x="1161171" y="257963"/>
                        <a:pt x="1052367" y="265692"/>
                        <a:pt x="941779" y="243100"/>
                      </a:cubicBezTo>
                      <a:cubicBezTo>
                        <a:pt x="831191" y="220508"/>
                        <a:pt x="713469" y="152730"/>
                        <a:pt x="606449" y="114680"/>
                      </a:cubicBezTo>
                      <a:cubicBezTo>
                        <a:pt x="499429" y="76630"/>
                        <a:pt x="400732" y="33822"/>
                        <a:pt x="299657" y="14797"/>
                      </a:cubicBezTo>
                      <a:cubicBezTo>
                        <a:pt x="198582" y="-4228"/>
                        <a:pt x="0" y="528"/>
                        <a:pt x="0" y="528"/>
                      </a:cubicBezTo>
                      <a:lnTo>
                        <a:pt x="0" y="528"/>
                      </a:lnTo>
                    </a:path>
                  </a:pathLst>
                </a:cu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5480222" y="1237590"/>
                <a:ext cx="624034" cy="282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Target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6479217" y="1324704"/>
                <a:ext cx="6919" cy="294278"/>
              </a:xfrm>
              <a:prstGeom prst="straightConnector1">
                <a:avLst/>
              </a:prstGeom>
              <a:ln w="22225">
                <a:solidFill>
                  <a:srgbClr val="00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6523089" y="1279982"/>
                <a:ext cx="603708" cy="257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v/c</a:t>
                </a:r>
              </a:p>
            </p:txBody>
          </p:sp>
        </p:grpSp>
        <p:sp>
          <p:nvSpPr>
            <p:cNvPr id="12" name="Right Arrow 11"/>
            <p:cNvSpPr/>
            <p:nvPr/>
          </p:nvSpPr>
          <p:spPr>
            <a:xfrm rot="18135235">
              <a:off x="5855446" y="2183632"/>
              <a:ext cx="1001661" cy="363711"/>
            </a:xfrm>
            <a:prstGeom prst="rightArrow">
              <a:avLst>
                <a:gd name="adj1" fmla="val 45833"/>
                <a:gd name="adj2" fmla="val 87501"/>
              </a:avLst>
            </a:prstGeom>
            <a:solidFill>
              <a:srgbClr val="FB626E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Arrow 12"/>
            <p:cNvSpPr/>
            <p:nvPr/>
          </p:nvSpPr>
          <p:spPr>
            <a:xfrm rot="3464765" flipV="1">
              <a:off x="6540156" y="2222839"/>
              <a:ext cx="1001661" cy="363711"/>
            </a:xfrm>
            <a:prstGeom prst="rightArrow">
              <a:avLst>
                <a:gd name="adj1" fmla="val 45833"/>
                <a:gd name="adj2" fmla="val 87501"/>
              </a:avLst>
            </a:prstGeom>
            <a:gradFill flip="none" rotWithShape="1">
              <a:gsLst>
                <a:gs pos="0">
                  <a:srgbClr val="FB626E"/>
                </a:gs>
                <a:gs pos="100000">
                  <a:srgbClr val="3366FF"/>
                </a:gs>
                <a:gs pos="50000">
                  <a:srgbClr val="34CF1C"/>
                </a:gs>
              </a:gsLst>
              <a:lin ang="0" scaled="1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94250" y="2266950"/>
              <a:ext cx="1507094" cy="523212"/>
            </a:xfrm>
            <a:prstGeom prst="rect">
              <a:avLst/>
            </a:prstGeom>
            <a:noFill/>
          </p:spPr>
          <p:txBody>
            <a:bodyPr wrap="square" lIns="91430" tIns="45716" rIns="91430" bIns="45716" rtlCol="0">
              <a:spAutoFit/>
            </a:bodyPr>
            <a:lstStyle/>
            <a:p>
              <a:r>
                <a:rPr lang="en-US" sz="1400" b="1" dirty="0"/>
                <a:t>Critical density surface</a:t>
              </a:r>
              <a:endParaRPr lang="en-US" sz="1400" b="1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72411" y="2822881"/>
              <a:ext cx="1721487" cy="523212"/>
            </a:xfrm>
            <a:prstGeom prst="rect">
              <a:avLst/>
            </a:prstGeom>
            <a:noFill/>
          </p:spPr>
          <p:txBody>
            <a:bodyPr wrap="none" lIns="91430" tIns="45716" rIns="91430" bIns="45716" rtlCol="0">
              <a:spAutoFit/>
            </a:bodyPr>
            <a:lstStyle/>
            <a:p>
              <a:pPr algn="ctr"/>
              <a:r>
                <a:rPr lang="en-US" sz="1400" b="1" dirty="0"/>
                <a:t>Titan laser</a:t>
              </a:r>
            </a:p>
            <a:p>
              <a:pPr algn="ctr"/>
              <a:r>
                <a:rPr lang="en-US" sz="1400" b="1" dirty="0"/>
                <a:t>10</a:t>
              </a:r>
              <a:r>
                <a:rPr lang="en-US" sz="1400" b="1" baseline="30000" dirty="0"/>
                <a:t>20</a:t>
              </a:r>
              <a:r>
                <a:rPr lang="en-US" sz="1400" b="1" dirty="0"/>
                <a:t> W/cm</a:t>
              </a:r>
              <a:r>
                <a:rPr lang="en-US" sz="1400" b="1" baseline="30000" dirty="0"/>
                <a:t>2</a:t>
              </a:r>
              <a:r>
                <a:rPr lang="en-US" sz="1400" b="1" dirty="0"/>
                <a:t>, 1.4 ps</a:t>
              </a:r>
              <a:endParaRPr lang="en-US" sz="1400" b="1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36639" y="2822880"/>
              <a:ext cx="1166008" cy="523212"/>
            </a:xfrm>
            <a:prstGeom prst="rect">
              <a:avLst/>
            </a:prstGeom>
            <a:noFill/>
          </p:spPr>
          <p:txBody>
            <a:bodyPr wrap="square" lIns="91430" tIns="45716" rIns="91430" bIns="45716" rtlCol="0">
              <a:spAutoFit/>
            </a:bodyPr>
            <a:lstStyle/>
            <a:p>
              <a:pPr algn="ctr"/>
              <a:r>
                <a:rPr lang="en-US" sz="1400" b="1" dirty="0"/>
                <a:t>Reflected light</a:t>
              </a:r>
              <a:endParaRPr lang="en-US" sz="1400" b="1" baseline="30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045" b="4822"/>
            <a:stretch/>
          </p:blipFill>
          <p:spPr>
            <a:xfrm>
              <a:off x="4532665" y="3563044"/>
              <a:ext cx="3905133" cy="2714978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8291003" y="3826794"/>
              <a:ext cx="0" cy="125063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291003" y="5084443"/>
              <a:ext cx="0" cy="554003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type="oval" w="med" len="me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302981" y="4585733"/>
              <a:ext cx="691469" cy="523212"/>
            </a:xfrm>
            <a:prstGeom prst="rect">
              <a:avLst/>
            </a:prstGeom>
            <a:noFill/>
          </p:spPr>
          <p:txBody>
            <a:bodyPr wrap="square" lIns="91430" tIns="45716" rIns="91430" bIns="45716" rtlCol="0">
              <a:spAutoFit/>
            </a:bodyPr>
            <a:lstStyle/>
            <a:p>
              <a:r>
                <a:rPr lang="en-US" sz="1400" b="1" dirty="0"/>
                <a:t>red-shift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02982" y="5066459"/>
              <a:ext cx="651333" cy="523212"/>
            </a:xfrm>
            <a:prstGeom prst="rect">
              <a:avLst/>
            </a:prstGeom>
            <a:noFill/>
          </p:spPr>
          <p:txBody>
            <a:bodyPr wrap="square" lIns="91430" tIns="45716" rIns="91430" bIns="45716" rtlCol="0">
              <a:spAutoFit/>
            </a:bodyPr>
            <a:lstStyle/>
            <a:p>
              <a:r>
                <a:rPr lang="en-US" sz="1400" b="1" dirty="0"/>
                <a:t>blue-shift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239724" y="5082160"/>
              <a:ext cx="2926863" cy="0"/>
            </a:xfrm>
            <a:prstGeom prst="line">
              <a:avLst/>
            </a:prstGeom>
            <a:ln w="9525" cmpd="sng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297835" y="4035579"/>
              <a:ext cx="633487" cy="338546"/>
            </a:xfrm>
            <a:prstGeom prst="rect">
              <a:avLst/>
            </a:prstGeom>
            <a:noFill/>
          </p:spPr>
          <p:txBody>
            <a:bodyPr wrap="none" lIns="91430" tIns="45716" rIns="91430" bIns="45716" rtlCol="0">
              <a:spAutoFit/>
            </a:bodyPr>
            <a:lstStyle/>
            <a:p>
              <a:r>
                <a:rPr lang="en-US" sz="1600" b="1" dirty="0"/>
                <a:t>Data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94937" y="4373645"/>
              <a:ext cx="1233410" cy="338546"/>
            </a:xfrm>
            <a:prstGeom prst="rect">
              <a:avLst/>
            </a:prstGeom>
            <a:noFill/>
          </p:spPr>
          <p:txBody>
            <a:bodyPr wrap="none" lIns="91430" tIns="45716" rIns="91430" bIns="45716" rtlCol="0">
              <a:spAutoFit/>
            </a:bodyPr>
            <a:lstStyle/>
            <a:p>
              <a:r>
                <a:rPr lang="en-US" sz="1600" b="1" dirty="0">
                  <a:solidFill>
                    <a:srgbClr val="3366FF"/>
                  </a:solidFill>
                </a:rPr>
                <a:t>Simulation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6089249" y="4243735"/>
              <a:ext cx="219012" cy="322511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83483" y="4566765"/>
              <a:ext cx="219012" cy="322511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495800" y="1447800"/>
            <a:ext cx="4356100" cy="3806128"/>
            <a:chOff x="270898" y="2551810"/>
            <a:chExt cx="4356100" cy="3806128"/>
          </a:xfrm>
        </p:grpSpPr>
        <p:sp>
          <p:nvSpPr>
            <p:cNvPr id="28" name="Rectangle 27"/>
            <p:cNvSpPr/>
            <p:nvPr/>
          </p:nvSpPr>
          <p:spPr>
            <a:xfrm>
              <a:off x="783591" y="2551810"/>
              <a:ext cx="3038749" cy="5914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1430" tIns="45716" rIns="91430" bIns="45716" anchor="t" anchorCtr="0"/>
            <a:lstStyle/>
            <a:p>
              <a:pPr>
                <a:spcAft>
                  <a:spcPts val="900"/>
                </a:spcAft>
              </a:pPr>
              <a:r>
                <a:rPr lang="en-US" sz="1600" b="1" dirty="0"/>
                <a:t>2-D PIC sumulation of Titan laser pulse (full spatial/temporal scale)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lum bright="10000" contrast="10000"/>
            </a:blip>
            <a:stretch>
              <a:fillRect/>
            </a:stretch>
          </p:blipFill>
          <p:spPr>
            <a:xfrm>
              <a:off x="270898" y="3286125"/>
              <a:ext cx="4356100" cy="3071813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4876800" y="5334000"/>
            <a:ext cx="3810000" cy="1143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0" tIns="45716" rIns="91430" bIns="45716" anchor="t" anchorCtr="0"/>
          <a:lstStyle/>
          <a:p>
            <a:pPr>
              <a:spcAft>
                <a:spcPts val="900"/>
              </a:spcAft>
            </a:pPr>
            <a:r>
              <a:rPr lang="en-US" sz="1600" b="1" dirty="0"/>
              <a:t>Agreement is only achieved by inlcuding relativistic self-focusing/filamentation  in the preplasma, and accurate modeling of plasma heating (to get right back-pressure)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53535" y="2438400"/>
            <a:ext cx="1518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fast electrons</a:t>
            </a:r>
          </a:p>
        </p:txBody>
      </p:sp>
    </p:spTree>
    <p:extLst>
      <p:ext uri="{BB962C8B-B14F-4D97-AF65-F5344CB8AC3E}">
        <p14:creationId xmlns:p14="http://schemas.microsoft.com/office/powerpoint/2010/main" val="297248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/>
          <a:p>
            <a:r>
              <a:rPr kumimoji="1" lang="en-US" dirty="0"/>
              <a:t>Next step is to study electron distribution and compare with data (K</a:t>
            </a:r>
            <a:r>
              <a:rPr kumimoji="1" lang="en-US" dirty="0">
                <a:latin typeface="Symbol" charset="2"/>
                <a:cs typeface="Symbol" charset="2"/>
              </a:rPr>
              <a:t>a</a:t>
            </a:r>
            <a:r>
              <a:rPr kumimoji="1" lang="en-US" dirty="0"/>
              <a:t> and bremsstrahlung)</a:t>
            </a:r>
          </a:p>
        </p:txBody>
      </p:sp>
      <p:pic>
        <p:nvPicPr>
          <p:cNvPr id="4" name="flux_movie_a.newpulse.3a cop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02" b="6775"/>
          <a:stretch/>
        </p:blipFill>
        <p:spPr>
          <a:xfrm>
            <a:off x="1864427" y="1212107"/>
            <a:ext cx="5350776" cy="42327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92705" y="5669823"/>
            <a:ext cx="7355434" cy="648383"/>
          </a:xfrm>
          <a:prstGeom prst="rect">
            <a:avLst/>
          </a:prstGeom>
          <a:solidFill>
            <a:srgbClr val="53C027"/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bIns="64008" rtlCol="0" anchor="t" anchorCtr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r>
              <a:rPr lang="en-US" sz="1600" b="1" dirty="0"/>
              <a:t>Electrons fluctuate rapidly in time – important for time-integrated data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r>
              <a:rPr lang="en-US" sz="1600" b="1" dirty="0"/>
              <a:t>We are coupling electron distribution to ZUMA to compare with data</a:t>
            </a:r>
          </a:p>
        </p:txBody>
      </p:sp>
    </p:spTree>
    <p:extLst>
      <p:ext uri="{BB962C8B-B14F-4D97-AF65-F5344CB8AC3E}">
        <p14:creationId xmlns:p14="http://schemas.microsoft.com/office/powerpoint/2010/main" val="154925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There is a large active research community studying Fast Ignition HED Science – at national &amp; international level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3200" y="2764573"/>
            <a:ext cx="2032000" cy="29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Physics"/>
          <p:cNvPicPr>
            <a:picLocks noChangeAspect="1" noChangeArrowheads="1"/>
          </p:cNvPicPr>
          <p:nvPr/>
        </p:nvPicPr>
        <p:blipFill>
          <a:blip r:embed="rId4"/>
          <a:srcRect l="3735" t="10068" r="3735" b="10068"/>
          <a:stretch>
            <a:fillRect/>
          </a:stretch>
        </p:blipFill>
        <p:spPr bwMode="auto">
          <a:xfrm>
            <a:off x="5703253" y="4612749"/>
            <a:ext cx="1215707" cy="38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7220" y="4992352"/>
            <a:ext cx="1231900" cy="39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19476" y="2117968"/>
            <a:ext cx="1662430" cy="70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1600200" y="2830707"/>
            <a:ext cx="204414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University of Rochester</a:t>
            </a:r>
          </a:p>
          <a:p>
            <a:pPr algn="ctr"/>
            <a:r>
              <a:rPr lang="en-US" sz="1400"/>
              <a:t>General Atomics</a:t>
            </a:r>
          </a:p>
          <a:p>
            <a:pPr algn="ctr"/>
            <a:r>
              <a:rPr lang="en-US" sz="1400"/>
              <a:t>UCLA</a:t>
            </a:r>
          </a:p>
          <a:p>
            <a:pPr algn="ctr"/>
            <a:r>
              <a:rPr lang="en-US" sz="1400"/>
              <a:t>MIT</a:t>
            </a:r>
          </a:p>
          <a:p>
            <a:pPr algn="ctr"/>
            <a:r>
              <a:rPr lang="en-US" sz="1400"/>
              <a:t>UCSD</a:t>
            </a:r>
          </a:p>
          <a:p>
            <a:pPr algn="ctr"/>
            <a:r>
              <a:rPr lang="en-US" sz="1400"/>
              <a:t>Ohio State University</a:t>
            </a:r>
          </a:p>
          <a:p>
            <a:pPr algn="ctr"/>
            <a:r>
              <a:rPr lang="en-US" sz="1400"/>
              <a:t>University of Nevada</a:t>
            </a:r>
          </a:p>
          <a:p>
            <a:pPr algn="ctr"/>
            <a:r>
              <a:rPr lang="en-US" sz="1400"/>
              <a:t>University of Texas</a:t>
            </a:r>
          </a:p>
          <a:p>
            <a:pPr algn="ctr"/>
            <a:r>
              <a:rPr lang="en-US" sz="1400"/>
              <a:t>ILSA</a:t>
            </a:r>
          </a:p>
          <a:p>
            <a:pPr algn="ctr"/>
            <a:r>
              <a:rPr lang="en-US" sz="1400"/>
              <a:t>LLNL</a:t>
            </a:r>
          </a:p>
        </p:txBody>
      </p:sp>
      <p:sp>
        <p:nvSpPr>
          <p:cNvPr id="14" name="AutoShape 30"/>
          <p:cNvSpPr>
            <a:spLocks noChangeArrowheads="1"/>
          </p:cNvSpPr>
          <p:nvPr/>
        </p:nvSpPr>
        <p:spPr bwMode="auto">
          <a:xfrm>
            <a:off x="3408680" y="3514823"/>
            <a:ext cx="2150872" cy="304842"/>
          </a:xfrm>
          <a:prstGeom prst="leftRightArrow">
            <a:avLst>
              <a:gd name="adj1" fmla="val 36455"/>
              <a:gd name="adj2" fmla="val 89058"/>
            </a:avLst>
          </a:prstGeom>
          <a:solidFill>
            <a:srgbClr val="75FF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lum contrast="12000"/>
          </a:blip>
          <a:stretch>
            <a:fillRect/>
          </a:stretch>
        </p:blipFill>
        <p:spPr>
          <a:xfrm>
            <a:off x="5689600" y="2198392"/>
            <a:ext cx="1239520" cy="498268"/>
          </a:xfrm>
          <a:prstGeom prst="rect">
            <a:avLst/>
          </a:prstGeom>
        </p:spPr>
      </p:pic>
      <p:pic>
        <p:nvPicPr>
          <p:cNvPr id="22" name="Picture 3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2200" y="4894143"/>
            <a:ext cx="14303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PLS_Template_Title-Logos.tif"/>
          <p:cNvPicPr>
            <a:picLocks noChangeAspect="1"/>
          </p:cNvPicPr>
          <p:nvPr/>
        </p:nvPicPr>
        <p:blipFill>
          <a:blip r:embed="rId9"/>
          <a:srcRect r="86088" b="2535"/>
          <a:stretch>
            <a:fillRect/>
          </a:stretch>
        </p:blipFill>
        <p:spPr bwMode="auto">
          <a:xfrm>
            <a:off x="3689743" y="1300182"/>
            <a:ext cx="740017" cy="78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40" descr="UCSD_logo_blu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29681" y="4051150"/>
            <a:ext cx="704799" cy="53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3480" y="3539708"/>
            <a:ext cx="963880" cy="4628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35400" y="5483423"/>
            <a:ext cx="1291602" cy="307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/>
              <a:t>Ion/Proton FI</a:t>
            </a:r>
          </a:p>
        </p:txBody>
      </p:sp>
      <p:pic>
        <p:nvPicPr>
          <p:cNvPr id="32" name="Picture 10" descr="PLS_Template_Title-Logos.tif"/>
          <p:cNvPicPr>
            <a:picLocks noChangeAspect="1"/>
          </p:cNvPicPr>
          <p:nvPr/>
        </p:nvPicPr>
        <p:blipFill>
          <a:blip r:embed="rId9"/>
          <a:srcRect r="86088" b="2535"/>
          <a:stretch>
            <a:fillRect/>
          </a:stretch>
        </p:blipFill>
        <p:spPr bwMode="auto">
          <a:xfrm>
            <a:off x="6093783" y="3051366"/>
            <a:ext cx="449257" cy="47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AutoShape 30"/>
          <p:cNvSpPr>
            <a:spLocks noChangeArrowheads="1"/>
          </p:cNvSpPr>
          <p:nvPr/>
        </p:nvSpPr>
        <p:spPr bwMode="auto">
          <a:xfrm rot="16200000">
            <a:off x="3198369" y="3536861"/>
            <a:ext cx="2584704" cy="304842"/>
          </a:xfrm>
          <a:prstGeom prst="leftRightArrow">
            <a:avLst>
              <a:gd name="adj1" fmla="val 36455"/>
              <a:gd name="adj2" fmla="val 89058"/>
            </a:avLst>
          </a:prstGeom>
          <a:solidFill>
            <a:srgbClr val="75FF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3886198" y="3061392"/>
            <a:ext cx="1207008" cy="1207008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86201" y="3454466"/>
            <a:ext cx="119669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HEDLP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26840" y="2054423"/>
            <a:ext cx="1112416" cy="307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/>
              <a:t>Electron FI</a:t>
            </a:r>
          </a:p>
        </p:txBody>
      </p:sp>
      <p:pic>
        <p:nvPicPr>
          <p:cNvPr id="35" name="Picture 34" descr="FES_Logo-2010.png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479136" y="1319669"/>
            <a:ext cx="791310" cy="7563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200" y="5927560"/>
            <a:ext cx="2879996" cy="5494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0400" y="5905279"/>
            <a:ext cx="548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Arial"/>
                <a:cs typeface="Arial"/>
              </a:rPr>
              <a:t>This work is supported by the OFES-NNSA Joint Program in High-Energy-Density Laboratory Plasmas</a:t>
            </a:r>
          </a:p>
        </p:txBody>
      </p:sp>
    </p:spTree>
    <p:extLst>
      <p:ext uri="{BB962C8B-B14F-4D97-AF65-F5344CB8AC3E}">
        <p14:creationId xmlns:p14="http://schemas.microsoft.com/office/powerpoint/2010/main" val="121449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804032"/>
            <a:ext cx="3124200" cy="2494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387" t="8302" r="8375" b="2792"/>
          <a:stretch/>
        </p:blipFill>
        <p:spPr>
          <a:xfrm>
            <a:off x="5257800" y="2801284"/>
            <a:ext cx="3276600" cy="2497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major facilities are performing integrated core heating experiments to test FI physics, at ~0.01 to 0.1 ignition scale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872" y="1524000"/>
            <a:ext cx="3961928" cy="40386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137160" anchor="t" anchorCtr="0"/>
          <a:lstStyle/>
          <a:p>
            <a:endParaRPr kumimoji="1" lang="en-US" sz="1800" b="1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295400"/>
            <a:ext cx="3961928" cy="38653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Gekko XII laser facility, Japan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872" y="5334000"/>
            <a:ext cx="3961928" cy="838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anchor="t" anchorCtr="0"/>
          <a:lstStyle/>
          <a:p>
            <a:pPr marL="173038" indent="-173038">
              <a:buFont typeface="Arial"/>
              <a:buChar char="•"/>
            </a:pPr>
            <a:r>
              <a:rPr kumimoji="1" lang="en-US" sz="1600" b="1" dirty="0">
                <a:cs typeface="Calibri"/>
              </a:rPr>
              <a:t>2.5 kJ 9 beam compression + 400 J heating</a:t>
            </a:r>
          </a:p>
          <a:p>
            <a:pPr marL="173038" indent="-173038">
              <a:buFont typeface="Arial"/>
              <a:buChar char="•"/>
            </a:pPr>
            <a:r>
              <a:rPr kumimoji="1" lang="en-US" sz="1600" b="1" dirty="0">
                <a:cs typeface="Calibri"/>
              </a:rPr>
              <a:t>Demonstrated core heating of </a:t>
            </a:r>
            <a:r>
              <a:rPr kumimoji="1" lang="en-US" sz="1600" b="1" dirty="0">
                <a:latin typeface="Symbol" charset="2"/>
                <a:cs typeface="Symbol" charset="2"/>
              </a:rPr>
              <a:t>r</a:t>
            </a:r>
            <a:r>
              <a:rPr kumimoji="1" lang="en-US" sz="1600" b="1" dirty="0">
                <a:cs typeface="Calibri"/>
              </a:rPr>
              <a:t>R≈&lt;0.1 g/cm</a:t>
            </a:r>
            <a:r>
              <a:rPr kumimoji="1" lang="en-US" sz="1600" b="1" baseline="30000" dirty="0">
                <a:cs typeface="Calibri"/>
              </a:rPr>
              <a:t>2</a:t>
            </a:r>
            <a:r>
              <a:rPr kumimoji="1" lang="en-US" sz="1600" b="1" dirty="0">
                <a:cs typeface="Calibri"/>
              </a:rPr>
              <a:t> 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8672" y="1524000"/>
            <a:ext cx="3961928" cy="40386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137160" anchor="t" anchorCtr="0"/>
          <a:lstStyle/>
          <a:p>
            <a:endParaRPr kumimoji="1" lang="en-US" sz="1800" b="1" dirty="0"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1295400"/>
            <a:ext cx="3961928" cy="38653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OMEGA laser facility, 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48672" y="5334000"/>
            <a:ext cx="3961928" cy="838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anchor="t" anchorCtr="0"/>
          <a:lstStyle/>
          <a:p>
            <a:pPr marL="173038" indent="-173038">
              <a:buFont typeface="Arial"/>
              <a:buChar char="•"/>
            </a:pPr>
            <a:r>
              <a:rPr kumimoji="1" lang="en-US" sz="1600" b="1" dirty="0">
                <a:cs typeface="Calibri"/>
              </a:rPr>
              <a:t>20 kJ 48 beam compression + 1 kJ heating</a:t>
            </a:r>
          </a:p>
          <a:p>
            <a:pPr marL="173038" indent="-173038">
              <a:buFont typeface="Arial"/>
              <a:buChar char="•"/>
            </a:pPr>
            <a:r>
              <a:rPr kumimoji="1" lang="en-US" sz="1600" b="1" dirty="0">
                <a:cs typeface="Calibri"/>
              </a:rPr>
              <a:t>Demonstrated core heating of </a:t>
            </a:r>
            <a:r>
              <a:rPr kumimoji="1" lang="en-US" sz="1600" b="1" dirty="0">
                <a:latin typeface="Symbol" charset="2"/>
                <a:cs typeface="Symbol" charset="2"/>
              </a:rPr>
              <a:t>r</a:t>
            </a:r>
            <a:r>
              <a:rPr kumimoji="1" lang="en-US" sz="1600" b="1" dirty="0">
                <a:cs typeface="Calibri"/>
              </a:rPr>
              <a:t>R≈0.3 g/cm</a:t>
            </a:r>
            <a:r>
              <a:rPr kumimoji="1" lang="en-US" sz="1600" b="1" baseline="30000" dirty="0">
                <a:cs typeface="Calibri"/>
              </a:rPr>
              <a:t>2</a:t>
            </a:r>
            <a:r>
              <a:rPr kumimoji="1" lang="en-US" sz="1600" b="1" dirty="0">
                <a:cs typeface="Calibri"/>
              </a:rPr>
              <a:t> core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/>
          <a:srcRect l="11685" t="9613" r="11198" b="16372"/>
          <a:stretch>
            <a:fillRect/>
          </a:stretch>
        </p:blipFill>
        <p:spPr bwMode="auto">
          <a:xfrm>
            <a:off x="4800600" y="1848582"/>
            <a:ext cx="1752600" cy="122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l="1515" r="3788"/>
          <a:stretch>
            <a:fillRect/>
          </a:stretch>
        </p:blipFill>
        <p:spPr>
          <a:xfrm rot="10800000">
            <a:off x="6132739" y="1769144"/>
            <a:ext cx="725261" cy="669256"/>
          </a:xfrm>
          <a:prstGeom prst="rect">
            <a:avLst/>
          </a:prstGeom>
          <a:ln w="3175" cmpd="sng">
            <a:noFill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6">
            <a:lum bright="4000"/>
          </a:blip>
          <a:srcRect l="12162" r="5969"/>
          <a:stretch/>
        </p:blipFill>
        <p:spPr bwMode="auto">
          <a:xfrm>
            <a:off x="685878" y="1828800"/>
            <a:ext cx="17525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/>
          <a:srcRect b="24887"/>
          <a:stretch>
            <a:fillRect/>
          </a:stretch>
        </p:blipFill>
        <p:spPr bwMode="auto">
          <a:xfrm>
            <a:off x="1944164" y="1752600"/>
            <a:ext cx="799036" cy="67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710668" y="6474023"/>
            <a:ext cx="186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Kodama et al. (2003)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44443" y="6477000"/>
            <a:ext cx="1927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Theobald et al. (2011)</a:t>
            </a:r>
          </a:p>
        </p:txBody>
      </p:sp>
    </p:spTree>
    <p:extLst>
      <p:ext uri="{BB962C8B-B14F-4D97-AF65-F5344CB8AC3E}">
        <p14:creationId xmlns:p14="http://schemas.microsoft.com/office/powerpoint/2010/main" val="317194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able to leverage newly emerging laser facilities to test all of the key physics of fast ignition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-101364" y="1401397"/>
            <a:ext cx="7503776" cy="6218602"/>
            <a:chOff x="-534247" y="1447800"/>
            <a:chExt cx="8103676" cy="6715758"/>
          </a:xfrm>
        </p:grpSpPr>
        <p:pic>
          <p:nvPicPr>
            <p:cNvPr id="4" name="Picture 69"/>
            <p:cNvPicPr preferRelativeResize="0"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99160" y="1489709"/>
              <a:ext cx="5463097" cy="423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</p:pic>
        <p:sp>
          <p:nvSpPr>
            <p:cNvPr id="5" name="Text Box 71"/>
            <p:cNvSpPr txBox="1">
              <a:spLocks noChangeArrowheads="1"/>
            </p:cNvSpPr>
            <p:nvPr/>
          </p:nvSpPr>
          <p:spPr bwMode="auto">
            <a:xfrm>
              <a:off x="2856814" y="5253037"/>
              <a:ext cx="96180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100TW</a:t>
              </a:r>
            </a:p>
          </p:txBody>
        </p:sp>
        <p:sp>
          <p:nvSpPr>
            <p:cNvPr id="6" name="Text Box 72"/>
            <p:cNvSpPr txBox="1">
              <a:spLocks noChangeArrowheads="1"/>
            </p:cNvSpPr>
            <p:nvPr/>
          </p:nvSpPr>
          <p:spPr bwMode="auto">
            <a:xfrm>
              <a:off x="3964827" y="4583960"/>
              <a:ext cx="948978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TAW</a:t>
              </a:r>
            </a:p>
          </p:txBody>
        </p:sp>
        <p:sp>
          <p:nvSpPr>
            <p:cNvPr id="7" name="Text Box 73"/>
            <p:cNvSpPr txBox="1">
              <a:spLocks noChangeArrowheads="1"/>
            </p:cNvSpPr>
            <p:nvPr/>
          </p:nvSpPr>
          <p:spPr bwMode="auto">
            <a:xfrm>
              <a:off x="3893227" y="4793503"/>
              <a:ext cx="45398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Helen</a:t>
              </a:r>
            </a:p>
          </p:txBody>
        </p:sp>
        <p:sp>
          <p:nvSpPr>
            <p:cNvPr id="8" name="Text Box 74"/>
            <p:cNvSpPr txBox="1">
              <a:spLocks noChangeArrowheads="1"/>
            </p:cNvSpPr>
            <p:nvPr/>
          </p:nvSpPr>
          <p:spPr bwMode="auto">
            <a:xfrm>
              <a:off x="4161728" y="4370925"/>
              <a:ext cx="555816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Trident</a:t>
              </a:r>
            </a:p>
          </p:txBody>
        </p:sp>
        <p:sp>
          <p:nvSpPr>
            <p:cNvPr id="9" name="Text Box 75"/>
            <p:cNvSpPr txBox="1">
              <a:spLocks noChangeArrowheads="1"/>
            </p:cNvSpPr>
            <p:nvPr/>
          </p:nvSpPr>
          <p:spPr bwMode="auto">
            <a:xfrm>
              <a:off x="3010754" y="4245199"/>
              <a:ext cx="46041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Texas</a:t>
              </a:r>
            </a:p>
          </p:txBody>
        </p:sp>
        <p:sp>
          <p:nvSpPr>
            <p:cNvPr id="10" name="Text Box 76"/>
            <p:cNvSpPr txBox="1">
              <a:spLocks noChangeArrowheads="1"/>
            </p:cNvSpPr>
            <p:nvPr/>
          </p:nvSpPr>
          <p:spPr bwMode="auto">
            <a:xfrm>
              <a:off x="2350242" y="3794682"/>
              <a:ext cx="859210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PW</a:t>
              </a:r>
            </a:p>
          </p:txBody>
        </p:sp>
        <p:sp>
          <p:nvSpPr>
            <p:cNvPr id="11" name="Text Box 77"/>
            <p:cNvSpPr txBox="1">
              <a:spLocks noChangeArrowheads="1"/>
            </p:cNvSpPr>
            <p:nvPr/>
          </p:nvSpPr>
          <p:spPr bwMode="auto">
            <a:xfrm>
              <a:off x="2799533" y="4018194"/>
              <a:ext cx="787569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2000</a:t>
              </a:r>
            </a:p>
          </p:txBody>
        </p:sp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3886067" y="3934377"/>
              <a:ext cx="478484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TITAN</a:t>
              </a:r>
            </a:p>
          </p:txBody>
        </p:sp>
        <p:sp>
          <p:nvSpPr>
            <p:cNvPr id="17" name="Text Box 88"/>
            <p:cNvSpPr txBox="1">
              <a:spLocks noChangeArrowheads="1"/>
            </p:cNvSpPr>
            <p:nvPr/>
          </p:nvSpPr>
          <p:spPr bwMode="auto">
            <a:xfrm>
              <a:off x="1807870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18" name="Text Box 89"/>
            <p:cNvSpPr txBox="1">
              <a:spLocks noChangeArrowheads="1"/>
            </p:cNvSpPr>
            <p:nvPr/>
          </p:nvSpPr>
          <p:spPr bwMode="auto">
            <a:xfrm>
              <a:off x="2618743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19" name="Text Box 90"/>
            <p:cNvSpPr txBox="1">
              <a:spLocks noChangeArrowheads="1"/>
            </p:cNvSpPr>
            <p:nvPr/>
          </p:nvSpPr>
          <p:spPr bwMode="auto">
            <a:xfrm>
              <a:off x="3574606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0" name="Text Box 91"/>
            <p:cNvSpPr txBox="1">
              <a:spLocks noChangeArrowheads="1"/>
            </p:cNvSpPr>
            <p:nvPr/>
          </p:nvSpPr>
          <p:spPr bwMode="auto">
            <a:xfrm>
              <a:off x="4398008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1" name="Text Box 92"/>
            <p:cNvSpPr txBox="1">
              <a:spLocks noChangeArrowheads="1"/>
            </p:cNvSpPr>
            <p:nvPr/>
          </p:nvSpPr>
          <p:spPr bwMode="auto">
            <a:xfrm>
              <a:off x="5244681" y="5755655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2" name="Text Box 93"/>
            <p:cNvSpPr txBox="1">
              <a:spLocks noChangeArrowheads="1"/>
            </p:cNvSpPr>
            <p:nvPr/>
          </p:nvSpPr>
          <p:spPr bwMode="auto">
            <a:xfrm>
              <a:off x="6218444" y="5755655"/>
              <a:ext cx="3991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1MJ</a:t>
              </a:r>
            </a:p>
          </p:txBody>
        </p:sp>
        <p:sp>
          <p:nvSpPr>
            <p:cNvPr id="23" name="Text Box 94"/>
            <p:cNvSpPr txBox="1">
              <a:spLocks noChangeArrowheads="1"/>
            </p:cNvSpPr>
            <p:nvPr/>
          </p:nvSpPr>
          <p:spPr bwMode="auto">
            <a:xfrm>
              <a:off x="7056167" y="5755655"/>
              <a:ext cx="5132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10MJ</a:t>
              </a:r>
            </a:p>
          </p:txBody>
        </p:sp>
        <p:sp>
          <p:nvSpPr>
            <p:cNvPr id="24" name="Text Box 95"/>
            <p:cNvSpPr txBox="1">
              <a:spLocks noChangeArrowheads="1"/>
            </p:cNvSpPr>
            <p:nvPr/>
          </p:nvSpPr>
          <p:spPr bwMode="auto">
            <a:xfrm>
              <a:off x="1495107" y="5553097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25" name="Text Box 96"/>
            <p:cNvSpPr txBox="1">
              <a:spLocks noChangeArrowheads="1"/>
            </p:cNvSpPr>
            <p:nvPr/>
          </p:nvSpPr>
          <p:spPr bwMode="auto">
            <a:xfrm>
              <a:off x="1398447" y="4526336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495107" y="3492591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7" name="Text Box 98"/>
            <p:cNvSpPr txBox="1">
              <a:spLocks noChangeArrowheads="1"/>
            </p:cNvSpPr>
            <p:nvPr/>
          </p:nvSpPr>
          <p:spPr bwMode="auto">
            <a:xfrm>
              <a:off x="1398447" y="2465830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8" name="Text Box 99"/>
            <p:cNvSpPr txBox="1">
              <a:spLocks noChangeArrowheads="1"/>
            </p:cNvSpPr>
            <p:nvPr/>
          </p:nvSpPr>
          <p:spPr bwMode="auto">
            <a:xfrm>
              <a:off x="1303577" y="1447800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9" name="Text Box 100"/>
            <p:cNvSpPr txBox="1">
              <a:spLocks noChangeArrowheads="1"/>
            </p:cNvSpPr>
            <p:nvPr/>
          </p:nvSpPr>
          <p:spPr bwMode="auto">
            <a:xfrm>
              <a:off x="3779317" y="6064101"/>
              <a:ext cx="185948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Long Pulse Energy</a:t>
              </a:r>
            </a:p>
          </p:txBody>
        </p:sp>
        <p:sp>
          <p:nvSpPr>
            <p:cNvPr id="30" name="Oval 102"/>
            <p:cNvSpPr>
              <a:spLocks noChangeArrowheads="1"/>
            </p:cNvSpPr>
            <p:nvPr/>
          </p:nvSpPr>
          <p:spPr bwMode="auto">
            <a:xfrm>
              <a:off x="2636643" y="5313868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1" name="Oval 103"/>
            <p:cNvSpPr>
              <a:spLocks noChangeArrowheads="1"/>
            </p:cNvSpPr>
            <p:nvPr/>
          </p:nvSpPr>
          <p:spPr bwMode="auto">
            <a:xfrm>
              <a:off x="3667686" y="482144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2" name="Oval 104"/>
            <p:cNvSpPr>
              <a:spLocks noChangeArrowheads="1"/>
            </p:cNvSpPr>
            <p:nvPr/>
          </p:nvSpPr>
          <p:spPr bwMode="auto">
            <a:xfrm>
              <a:off x="3936187" y="440934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3" name="Oval 105"/>
            <p:cNvSpPr>
              <a:spLocks noChangeArrowheads="1"/>
            </p:cNvSpPr>
            <p:nvPr/>
          </p:nvSpPr>
          <p:spPr bwMode="auto">
            <a:xfrm>
              <a:off x="3667686" y="402867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4" name="Oval 106"/>
            <p:cNvSpPr>
              <a:spLocks noChangeArrowheads="1"/>
            </p:cNvSpPr>
            <p:nvPr/>
          </p:nvSpPr>
          <p:spPr bwMode="auto">
            <a:xfrm>
              <a:off x="3735707" y="4590944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5" name="Oval 107"/>
            <p:cNvSpPr>
              <a:spLocks noChangeArrowheads="1"/>
            </p:cNvSpPr>
            <p:nvPr/>
          </p:nvSpPr>
          <p:spPr bwMode="auto">
            <a:xfrm>
              <a:off x="3313265" y="386802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6" name="Oval 108"/>
            <p:cNvSpPr>
              <a:spLocks noChangeArrowheads="1"/>
            </p:cNvSpPr>
            <p:nvPr/>
          </p:nvSpPr>
          <p:spPr bwMode="auto">
            <a:xfrm>
              <a:off x="3581766" y="428012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7" name="Oval 109"/>
            <p:cNvSpPr>
              <a:spLocks noChangeArrowheads="1"/>
            </p:cNvSpPr>
            <p:nvPr/>
          </p:nvSpPr>
          <p:spPr bwMode="auto">
            <a:xfrm>
              <a:off x="3667686" y="396930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2" name="Text Box 127"/>
            <p:cNvSpPr txBox="1">
              <a:spLocks noChangeArrowheads="1"/>
            </p:cNvSpPr>
            <p:nvPr/>
          </p:nvSpPr>
          <p:spPr bwMode="auto">
            <a:xfrm rot="16200000">
              <a:off x="164734" y="3492867"/>
              <a:ext cx="18979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Short Pulse Energy</a:t>
              </a:r>
            </a:p>
          </p:txBody>
        </p:sp>
        <p:sp>
          <p:nvSpPr>
            <p:cNvPr id="62" name="Arc 61"/>
            <p:cNvSpPr>
              <a:spLocks noChangeAspect="1"/>
            </p:cNvSpPr>
            <p:nvPr/>
          </p:nvSpPr>
          <p:spPr>
            <a:xfrm>
              <a:off x="-534247" y="3180078"/>
              <a:ext cx="4983480" cy="4983480"/>
            </a:xfrm>
            <a:prstGeom prst="arc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4623255" y="3884035"/>
            <a:ext cx="127006" cy="127006"/>
          </a:xfrm>
          <a:prstGeom prst="ellipse">
            <a:avLst/>
          </a:prstGeom>
          <a:solidFill>
            <a:srgbClr val="6E8CFF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  <p:sp>
        <p:nvSpPr>
          <p:cNvPr id="50" name="Text Box 80"/>
          <p:cNvSpPr txBox="1">
            <a:spLocks noChangeArrowheads="1"/>
          </p:cNvSpPr>
          <p:nvPr/>
        </p:nvSpPr>
        <p:spPr bwMode="auto">
          <a:xfrm>
            <a:off x="4869028" y="3846049"/>
            <a:ext cx="814561" cy="20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 type="none" w="sm" len="med"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Helvetica" charset="0"/>
                <a:ea typeface="ＭＳ Ｐゴシック" charset="-128"/>
                <a:cs typeface="ＭＳ Ｐゴシック" charset="-128"/>
              </a:rPr>
              <a:t>Gekko XII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14638" y="3616447"/>
            <a:ext cx="1055254" cy="33855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/>
              <a:t>Pre-2009</a:t>
            </a:r>
          </a:p>
        </p:txBody>
      </p:sp>
    </p:spTree>
    <p:extLst>
      <p:ext uri="{BB962C8B-B14F-4D97-AF65-F5344CB8AC3E}">
        <p14:creationId xmlns:p14="http://schemas.microsoft.com/office/powerpoint/2010/main" val="126613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able to leverage newly emerging laser facilities to test all of the key physics of fast ignition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-101364" y="1121494"/>
            <a:ext cx="8330964" cy="6498506"/>
            <a:chOff x="-534247" y="1145519"/>
            <a:chExt cx="8996995" cy="7018039"/>
          </a:xfrm>
        </p:grpSpPr>
        <p:pic>
          <p:nvPicPr>
            <p:cNvPr id="4" name="Picture 69"/>
            <p:cNvPicPr preferRelativeResize="0"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99160" y="1489709"/>
              <a:ext cx="5463097" cy="423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</p:pic>
        <p:sp>
          <p:nvSpPr>
            <p:cNvPr id="5" name="Text Box 71"/>
            <p:cNvSpPr txBox="1">
              <a:spLocks noChangeArrowheads="1"/>
            </p:cNvSpPr>
            <p:nvPr/>
          </p:nvSpPr>
          <p:spPr bwMode="auto">
            <a:xfrm>
              <a:off x="2856814" y="5253037"/>
              <a:ext cx="96180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100TW</a:t>
              </a:r>
            </a:p>
          </p:txBody>
        </p:sp>
        <p:sp>
          <p:nvSpPr>
            <p:cNvPr id="6" name="Text Box 72"/>
            <p:cNvSpPr txBox="1">
              <a:spLocks noChangeArrowheads="1"/>
            </p:cNvSpPr>
            <p:nvPr/>
          </p:nvSpPr>
          <p:spPr bwMode="auto">
            <a:xfrm>
              <a:off x="3964827" y="4583960"/>
              <a:ext cx="948978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TAW</a:t>
              </a:r>
            </a:p>
          </p:txBody>
        </p:sp>
        <p:sp>
          <p:nvSpPr>
            <p:cNvPr id="7" name="Text Box 73"/>
            <p:cNvSpPr txBox="1">
              <a:spLocks noChangeArrowheads="1"/>
            </p:cNvSpPr>
            <p:nvPr/>
          </p:nvSpPr>
          <p:spPr bwMode="auto">
            <a:xfrm>
              <a:off x="3893227" y="4793503"/>
              <a:ext cx="45398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Helen</a:t>
              </a:r>
            </a:p>
          </p:txBody>
        </p:sp>
        <p:sp>
          <p:nvSpPr>
            <p:cNvPr id="8" name="Text Box 74"/>
            <p:cNvSpPr txBox="1">
              <a:spLocks noChangeArrowheads="1"/>
            </p:cNvSpPr>
            <p:nvPr/>
          </p:nvSpPr>
          <p:spPr bwMode="auto">
            <a:xfrm>
              <a:off x="4161728" y="4370925"/>
              <a:ext cx="555816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Trident</a:t>
              </a:r>
            </a:p>
          </p:txBody>
        </p:sp>
        <p:sp>
          <p:nvSpPr>
            <p:cNvPr id="9" name="Text Box 75"/>
            <p:cNvSpPr txBox="1">
              <a:spLocks noChangeArrowheads="1"/>
            </p:cNvSpPr>
            <p:nvPr/>
          </p:nvSpPr>
          <p:spPr bwMode="auto">
            <a:xfrm>
              <a:off x="3010754" y="4245199"/>
              <a:ext cx="46041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Texas</a:t>
              </a:r>
            </a:p>
          </p:txBody>
        </p:sp>
        <p:sp>
          <p:nvSpPr>
            <p:cNvPr id="10" name="Text Box 76"/>
            <p:cNvSpPr txBox="1">
              <a:spLocks noChangeArrowheads="1"/>
            </p:cNvSpPr>
            <p:nvPr/>
          </p:nvSpPr>
          <p:spPr bwMode="auto">
            <a:xfrm>
              <a:off x="2350242" y="3794682"/>
              <a:ext cx="859210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PW</a:t>
              </a:r>
            </a:p>
          </p:txBody>
        </p:sp>
        <p:sp>
          <p:nvSpPr>
            <p:cNvPr id="11" name="Text Box 77"/>
            <p:cNvSpPr txBox="1">
              <a:spLocks noChangeArrowheads="1"/>
            </p:cNvSpPr>
            <p:nvPr/>
          </p:nvSpPr>
          <p:spPr bwMode="auto">
            <a:xfrm>
              <a:off x="2799533" y="4018194"/>
              <a:ext cx="787569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2000</a:t>
              </a:r>
            </a:p>
          </p:txBody>
        </p:sp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3886067" y="3934377"/>
              <a:ext cx="478484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TITAN</a:t>
              </a:r>
            </a:p>
          </p:txBody>
        </p:sp>
        <p:sp>
          <p:nvSpPr>
            <p:cNvPr id="17" name="Text Box 88"/>
            <p:cNvSpPr txBox="1">
              <a:spLocks noChangeArrowheads="1"/>
            </p:cNvSpPr>
            <p:nvPr/>
          </p:nvSpPr>
          <p:spPr bwMode="auto">
            <a:xfrm>
              <a:off x="1807870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18" name="Text Box 89"/>
            <p:cNvSpPr txBox="1">
              <a:spLocks noChangeArrowheads="1"/>
            </p:cNvSpPr>
            <p:nvPr/>
          </p:nvSpPr>
          <p:spPr bwMode="auto">
            <a:xfrm>
              <a:off x="2618743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19" name="Text Box 90"/>
            <p:cNvSpPr txBox="1">
              <a:spLocks noChangeArrowheads="1"/>
            </p:cNvSpPr>
            <p:nvPr/>
          </p:nvSpPr>
          <p:spPr bwMode="auto">
            <a:xfrm>
              <a:off x="3574606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0" name="Text Box 91"/>
            <p:cNvSpPr txBox="1">
              <a:spLocks noChangeArrowheads="1"/>
            </p:cNvSpPr>
            <p:nvPr/>
          </p:nvSpPr>
          <p:spPr bwMode="auto">
            <a:xfrm>
              <a:off x="4398008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1" name="Text Box 92"/>
            <p:cNvSpPr txBox="1">
              <a:spLocks noChangeArrowheads="1"/>
            </p:cNvSpPr>
            <p:nvPr/>
          </p:nvSpPr>
          <p:spPr bwMode="auto">
            <a:xfrm>
              <a:off x="5244681" y="5755655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2" name="Text Box 93"/>
            <p:cNvSpPr txBox="1">
              <a:spLocks noChangeArrowheads="1"/>
            </p:cNvSpPr>
            <p:nvPr/>
          </p:nvSpPr>
          <p:spPr bwMode="auto">
            <a:xfrm>
              <a:off x="6218444" y="5755655"/>
              <a:ext cx="3991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1MJ</a:t>
              </a:r>
            </a:p>
          </p:txBody>
        </p:sp>
        <p:sp>
          <p:nvSpPr>
            <p:cNvPr id="23" name="Text Box 94"/>
            <p:cNvSpPr txBox="1">
              <a:spLocks noChangeArrowheads="1"/>
            </p:cNvSpPr>
            <p:nvPr/>
          </p:nvSpPr>
          <p:spPr bwMode="auto">
            <a:xfrm>
              <a:off x="7056167" y="5755655"/>
              <a:ext cx="5132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10MJ</a:t>
              </a:r>
            </a:p>
          </p:txBody>
        </p:sp>
        <p:sp>
          <p:nvSpPr>
            <p:cNvPr id="24" name="Text Box 95"/>
            <p:cNvSpPr txBox="1">
              <a:spLocks noChangeArrowheads="1"/>
            </p:cNvSpPr>
            <p:nvPr/>
          </p:nvSpPr>
          <p:spPr bwMode="auto">
            <a:xfrm>
              <a:off x="1495107" y="5553097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25" name="Text Box 96"/>
            <p:cNvSpPr txBox="1">
              <a:spLocks noChangeArrowheads="1"/>
            </p:cNvSpPr>
            <p:nvPr/>
          </p:nvSpPr>
          <p:spPr bwMode="auto">
            <a:xfrm>
              <a:off x="1398447" y="4526336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495107" y="3492591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7" name="Text Box 98"/>
            <p:cNvSpPr txBox="1">
              <a:spLocks noChangeArrowheads="1"/>
            </p:cNvSpPr>
            <p:nvPr/>
          </p:nvSpPr>
          <p:spPr bwMode="auto">
            <a:xfrm>
              <a:off x="1398447" y="2465830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8" name="Text Box 99"/>
            <p:cNvSpPr txBox="1">
              <a:spLocks noChangeArrowheads="1"/>
            </p:cNvSpPr>
            <p:nvPr/>
          </p:nvSpPr>
          <p:spPr bwMode="auto">
            <a:xfrm>
              <a:off x="1303577" y="1447800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9" name="Text Box 100"/>
            <p:cNvSpPr txBox="1">
              <a:spLocks noChangeArrowheads="1"/>
            </p:cNvSpPr>
            <p:nvPr/>
          </p:nvSpPr>
          <p:spPr bwMode="auto">
            <a:xfrm>
              <a:off x="3779317" y="6064101"/>
              <a:ext cx="185948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Long Pulse Energy</a:t>
              </a:r>
            </a:p>
          </p:txBody>
        </p:sp>
        <p:sp>
          <p:nvSpPr>
            <p:cNvPr id="30" name="Oval 102"/>
            <p:cNvSpPr>
              <a:spLocks noChangeArrowheads="1"/>
            </p:cNvSpPr>
            <p:nvPr/>
          </p:nvSpPr>
          <p:spPr bwMode="auto">
            <a:xfrm>
              <a:off x="2636643" y="5313868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1" name="Oval 103"/>
            <p:cNvSpPr>
              <a:spLocks noChangeArrowheads="1"/>
            </p:cNvSpPr>
            <p:nvPr/>
          </p:nvSpPr>
          <p:spPr bwMode="auto">
            <a:xfrm>
              <a:off x="3667686" y="482144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2" name="Oval 104"/>
            <p:cNvSpPr>
              <a:spLocks noChangeArrowheads="1"/>
            </p:cNvSpPr>
            <p:nvPr/>
          </p:nvSpPr>
          <p:spPr bwMode="auto">
            <a:xfrm>
              <a:off x="3936187" y="440934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3" name="Oval 105"/>
            <p:cNvSpPr>
              <a:spLocks noChangeArrowheads="1"/>
            </p:cNvSpPr>
            <p:nvPr/>
          </p:nvSpPr>
          <p:spPr bwMode="auto">
            <a:xfrm>
              <a:off x="3667686" y="402867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4" name="Oval 106"/>
            <p:cNvSpPr>
              <a:spLocks noChangeArrowheads="1"/>
            </p:cNvSpPr>
            <p:nvPr/>
          </p:nvSpPr>
          <p:spPr bwMode="auto">
            <a:xfrm>
              <a:off x="3735707" y="4590944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5" name="Oval 107"/>
            <p:cNvSpPr>
              <a:spLocks noChangeArrowheads="1"/>
            </p:cNvSpPr>
            <p:nvPr/>
          </p:nvSpPr>
          <p:spPr bwMode="auto">
            <a:xfrm>
              <a:off x="3313265" y="386802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6" name="Oval 108"/>
            <p:cNvSpPr>
              <a:spLocks noChangeArrowheads="1"/>
            </p:cNvSpPr>
            <p:nvPr/>
          </p:nvSpPr>
          <p:spPr bwMode="auto">
            <a:xfrm>
              <a:off x="3581766" y="428012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7" name="Oval 109"/>
            <p:cNvSpPr>
              <a:spLocks noChangeArrowheads="1"/>
            </p:cNvSpPr>
            <p:nvPr/>
          </p:nvSpPr>
          <p:spPr bwMode="auto">
            <a:xfrm>
              <a:off x="3667686" y="396930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2" name="Text Box 127"/>
            <p:cNvSpPr txBox="1">
              <a:spLocks noChangeArrowheads="1"/>
            </p:cNvSpPr>
            <p:nvPr/>
          </p:nvSpPr>
          <p:spPr bwMode="auto">
            <a:xfrm rot="16200000">
              <a:off x="164734" y="3492867"/>
              <a:ext cx="18979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Short Pulse Energy</a:t>
              </a: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6038985" y="1145519"/>
              <a:ext cx="769470" cy="769471"/>
            </a:xfrm>
            <a:prstGeom prst="ellipse">
              <a:avLst/>
            </a:prstGeom>
            <a:solidFill>
              <a:srgbClr val="FF5558">
                <a:alpha val="60000"/>
              </a:srgb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34200" y="1295400"/>
              <a:ext cx="1528548" cy="358762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High Gain FI</a:t>
              </a:r>
            </a:p>
          </p:txBody>
        </p:sp>
        <p:sp>
          <p:nvSpPr>
            <p:cNvPr id="62" name="Arc 61"/>
            <p:cNvSpPr>
              <a:spLocks noChangeAspect="1"/>
            </p:cNvSpPr>
            <p:nvPr/>
          </p:nvSpPr>
          <p:spPr>
            <a:xfrm>
              <a:off x="-534247" y="3180078"/>
              <a:ext cx="4983480" cy="4983480"/>
            </a:xfrm>
            <a:prstGeom prst="arc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4623255" y="3884035"/>
            <a:ext cx="127006" cy="127006"/>
          </a:xfrm>
          <a:prstGeom prst="ellipse">
            <a:avLst/>
          </a:prstGeom>
          <a:solidFill>
            <a:srgbClr val="6E8CFF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  <p:sp>
        <p:nvSpPr>
          <p:cNvPr id="50" name="Text Box 80"/>
          <p:cNvSpPr txBox="1">
            <a:spLocks noChangeArrowheads="1"/>
          </p:cNvSpPr>
          <p:nvPr/>
        </p:nvSpPr>
        <p:spPr bwMode="auto">
          <a:xfrm>
            <a:off x="4869028" y="3846049"/>
            <a:ext cx="814561" cy="20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 type="none" w="sm" len="med"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Helvetica" charset="0"/>
                <a:ea typeface="ＭＳ Ｐゴシック" charset="-128"/>
                <a:cs typeface="ＭＳ Ｐゴシック" charset="-128"/>
              </a:rPr>
              <a:t>Gekko XII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14638" y="3616447"/>
            <a:ext cx="1055254" cy="33855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/>
              <a:t>Pre-2009</a:t>
            </a:r>
          </a:p>
        </p:txBody>
      </p:sp>
    </p:spTree>
    <p:extLst>
      <p:ext uri="{BB962C8B-B14F-4D97-AF65-F5344CB8AC3E}">
        <p14:creationId xmlns:p14="http://schemas.microsoft.com/office/powerpoint/2010/main" val="289747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able to leverage newly emerging laser facilities to test all of the key physics of fast ignition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-101364" y="1121494"/>
            <a:ext cx="8330964" cy="6498506"/>
            <a:chOff x="-534247" y="1145519"/>
            <a:chExt cx="8996995" cy="7018039"/>
          </a:xfrm>
        </p:grpSpPr>
        <p:pic>
          <p:nvPicPr>
            <p:cNvPr id="4" name="Picture 69"/>
            <p:cNvPicPr preferRelativeResize="0"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99160" y="1489709"/>
              <a:ext cx="5463097" cy="423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</p:pic>
        <p:sp>
          <p:nvSpPr>
            <p:cNvPr id="5" name="Text Box 71"/>
            <p:cNvSpPr txBox="1">
              <a:spLocks noChangeArrowheads="1"/>
            </p:cNvSpPr>
            <p:nvPr/>
          </p:nvSpPr>
          <p:spPr bwMode="auto">
            <a:xfrm>
              <a:off x="2856814" y="5253037"/>
              <a:ext cx="96180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100TW</a:t>
              </a:r>
            </a:p>
          </p:txBody>
        </p:sp>
        <p:sp>
          <p:nvSpPr>
            <p:cNvPr id="6" name="Text Box 72"/>
            <p:cNvSpPr txBox="1">
              <a:spLocks noChangeArrowheads="1"/>
            </p:cNvSpPr>
            <p:nvPr/>
          </p:nvSpPr>
          <p:spPr bwMode="auto">
            <a:xfrm>
              <a:off x="3964827" y="4583960"/>
              <a:ext cx="948978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TAW</a:t>
              </a:r>
            </a:p>
          </p:txBody>
        </p:sp>
        <p:sp>
          <p:nvSpPr>
            <p:cNvPr id="7" name="Text Box 73"/>
            <p:cNvSpPr txBox="1">
              <a:spLocks noChangeArrowheads="1"/>
            </p:cNvSpPr>
            <p:nvPr/>
          </p:nvSpPr>
          <p:spPr bwMode="auto">
            <a:xfrm>
              <a:off x="3893227" y="4793503"/>
              <a:ext cx="45398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Helen</a:t>
              </a:r>
            </a:p>
          </p:txBody>
        </p:sp>
        <p:sp>
          <p:nvSpPr>
            <p:cNvPr id="8" name="Text Box 74"/>
            <p:cNvSpPr txBox="1">
              <a:spLocks noChangeArrowheads="1"/>
            </p:cNvSpPr>
            <p:nvPr/>
          </p:nvSpPr>
          <p:spPr bwMode="auto">
            <a:xfrm>
              <a:off x="4161728" y="4370925"/>
              <a:ext cx="555816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Trident</a:t>
              </a:r>
            </a:p>
          </p:txBody>
        </p:sp>
        <p:sp>
          <p:nvSpPr>
            <p:cNvPr id="9" name="Text Box 75"/>
            <p:cNvSpPr txBox="1">
              <a:spLocks noChangeArrowheads="1"/>
            </p:cNvSpPr>
            <p:nvPr/>
          </p:nvSpPr>
          <p:spPr bwMode="auto">
            <a:xfrm>
              <a:off x="3010754" y="4245199"/>
              <a:ext cx="46041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Texas</a:t>
              </a:r>
            </a:p>
          </p:txBody>
        </p:sp>
        <p:sp>
          <p:nvSpPr>
            <p:cNvPr id="10" name="Text Box 76"/>
            <p:cNvSpPr txBox="1">
              <a:spLocks noChangeArrowheads="1"/>
            </p:cNvSpPr>
            <p:nvPr/>
          </p:nvSpPr>
          <p:spPr bwMode="auto">
            <a:xfrm>
              <a:off x="2350242" y="3794682"/>
              <a:ext cx="859210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PW</a:t>
              </a:r>
            </a:p>
          </p:txBody>
        </p:sp>
        <p:sp>
          <p:nvSpPr>
            <p:cNvPr id="11" name="Text Box 77"/>
            <p:cNvSpPr txBox="1">
              <a:spLocks noChangeArrowheads="1"/>
            </p:cNvSpPr>
            <p:nvPr/>
          </p:nvSpPr>
          <p:spPr bwMode="auto">
            <a:xfrm>
              <a:off x="2799533" y="4018194"/>
              <a:ext cx="787569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2000</a:t>
              </a:r>
            </a:p>
          </p:txBody>
        </p:sp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3886067" y="3934377"/>
              <a:ext cx="478484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TITAN</a:t>
              </a:r>
            </a:p>
          </p:txBody>
        </p:sp>
        <p:sp>
          <p:nvSpPr>
            <p:cNvPr id="16" name="Text Box 82"/>
            <p:cNvSpPr txBox="1">
              <a:spLocks noChangeArrowheads="1"/>
            </p:cNvSpPr>
            <p:nvPr/>
          </p:nvSpPr>
          <p:spPr bwMode="auto">
            <a:xfrm>
              <a:off x="3948415" y="2954219"/>
              <a:ext cx="892416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OMEGA EP</a:t>
              </a:r>
            </a:p>
          </p:txBody>
        </p:sp>
        <p:sp>
          <p:nvSpPr>
            <p:cNvPr id="17" name="Text Box 88"/>
            <p:cNvSpPr txBox="1">
              <a:spLocks noChangeArrowheads="1"/>
            </p:cNvSpPr>
            <p:nvPr/>
          </p:nvSpPr>
          <p:spPr bwMode="auto">
            <a:xfrm>
              <a:off x="1807870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18" name="Text Box 89"/>
            <p:cNvSpPr txBox="1">
              <a:spLocks noChangeArrowheads="1"/>
            </p:cNvSpPr>
            <p:nvPr/>
          </p:nvSpPr>
          <p:spPr bwMode="auto">
            <a:xfrm>
              <a:off x="2618743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19" name="Text Box 90"/>
            <p:cNvSpPr txBox="1">
              <a:spLocks noChangeArrowheads="1"/>
            </p:cNvSpPr>
            <p:nvPr/>
          </p:nvSpPr>
          <p:spPr bwMode="auto">
            <a:xfrm>
              <a:off x="3574606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0" name="Text Box 91"/>
            <p:cNvSpPr txBox="1">
              <a:spLocks noChangeArrowheads="1"/>
            </p:cNvSpPr>
            <p:nvPr/>
          </p:nvSpPr>
          <p:spPr bwMode="auto">
            <a:xfrm>
              <a:off x="4398008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1" name="Text Box 92"/>
            <p:cNvSpPr txBox="1">
              <a:spLocks noChangeArrowheads="1"/>
            </p:cNvSpPr>
            <p:nvPr/>
          </p:nvSpPr>
          <p:spPr bwMode="auto">
            <a:xfrm>
              <a:off x="5244681" y="5755655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2" name="Text Box 93"/>
            <p:cNvSpPr txBox="1">
              <a:spLocks noChangeArrowheads="1"/>
            </p:cNvSpPr>
            <p:nvPr/>
          </p:nvSpPr>
          <p:spPr bwMode="auto">
            <a:xfrm>
              <a:off x="6218444" y="5755655"/>
              <a:ext cx="3991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1MJ</a:t>
              </a:r>
            </a:p>
          </p:txBody>
        </p:sp>
        <p:sp>
          <p:nvSpPr>
            <p:cNvPr id="23" name="Text Box 94"/>
            <p:cNvSpPr txBox="1">
              <a:spLocks noChangeArrowheads="1"/>
            </p:cNvSpPr>
            <p:nvPr/>
          </p:nvSpPr>
          <p:spPr bwMode="auto">
            <a:xfrm>
              <a:off x="7056167" y="5755655"/>
              <a:ext cx="5132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10MJ</a:t>
              </a:r>
            </a:p>
          </p:txBody>
        </p:sp>
        <p:sp>
          <p:nvSpPr>
            <p:cNvPr id="24" name="Text Box 95"/>
            <p:cNvSpPr txBox="1">
              <a:spLocks noChangeArrowheads="1"/>
            </p:cNvSpPr>
            <p:nvPr/>
          </p:nvSpPr>
          <p:spPr bwMode="auto">
            <a:xfrm>
              <a:off x="1495107" y="5553097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25" name="Text Box 96"/>
            <p:cNvSpPr txBox="1">
              <a:spLocks noChangeArrowheads="1"/>
            </p:cNvSpPr>
            <p:nvPr/>
          </p:nvSpPr>
          <p:spPr bwMode="auto">
            <a:xfrm>
              <a:off x="1398447" y="4526336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495107" y="3492591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7" name="Text Box 98"/>
            <p:cNvSpPr txBox="1">
              <a:spLocks noChangeArrowheads="1"/>
            </p:cNvSpPr>
            <p:nvPr/>
          </p:nvSpPr>
          <p:spPr bwMode="auto">
            <a:xfrm>
              <a:off x="1398447" y="2465830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8" name="Text Box 99"/>
            <p:cNvSpPr txBox="1">
              <a:spLocks noChangeArrowheads="1"/>
            </p:cNvSpPr>
            <p:nvPr/>
          </p:nvSpPr>
          <p:spPr bwMode="auto">
            <a:xfrm>
              <a:off x="1303577" y="1447800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9" name="Text Box 100"/>
            <p:cNvSpPr txBox="1">
              <a:spLocks noChangeArrowheads="1"/>
            </p:cNvSpPr>
            <p:nvPr/>
          </p:nvSpPr>
          <p:spPr bwMode="auto">
            <a:xfrm>
              <a:off x="3779317" y="6064101"/>
              <a:ext cx="185948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Long Pulse Energy</a:t>
              </a:r>
            </a:p>
          </p:txBody>
        </p:sp>
        <p:sp>
          <p:nvSpPr>
            <p:cNvPr id="30" name="Oval 102"/>
            <p:cNvSpPr>
              <a:spLocks noChangeArrowheads="1"/>
            </p:cNvSpPr>
            <p:nvPr/>
          </p:nvSpPr>
          <p:spPr bwMode="auto">
            <a:xfrm>
              <a:off x="2636643" y="5313868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1" name="Oval 103"/>
            <p:cNvSpPr>
              <a:spLocks noChangeArrowheads="1"/>
            </p:cNvSpPr>
            <p:nvPr/>
          </p:nvSpPr>
          <p:spPr bwMode="auto">
            <a:xfrm>
              <a:off x="3667686" y="482144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2" name="Oval 104"/>
            <p:cNvSpPr>
              <a:spLocks noChangeArrowheads="1"/>
            </p:cNvSpPr>
            <p:nvPr/>
          </p:nvSpPr>
          <p:spPr bwMode="auto">
            <a:xfrm>
              <a:off x="3936187" y="440934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3" name="Oval 105"/>
            <p:cNvSpPr>
              <a:spLocks noChangeArrowheads="1"/>
            </p:cNvSpPr>
            <p:nvPr/>
          </p:nvSpPr>
          <p:spPr bwMode="auto">
            <a:xfrm>
              <a:off x="3667686" y="402867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4" name="Oval 106"/>
            <p:cNvSpPr>
              <a:spLocks noChangeArrowheads="1"/>
            </p:cNvSpPr>
            <p:nvPr/>
          </p:nvSpPr>
          <p:spPr bwMode="auto">
            <a:xfrm>
              <a:off x="3735707" y="4590944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5" name="Oval 107"/>
            <p:cNvSpPr>
              <a:spLocks noChangeArrowheads="1"/>
            </p:cNvSpPr>
            <p:nvPr/>
          </p:nvSpPr>
          <p:spPr bwMode="auto">
            <a:xfrm>
              <a:off x="3313265" y="386802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6" name="Oval 108"/>
            <p:cNvSpPr>
              <a:spLocks noChangeArrowheads="1"/>
            </p:cNvSpPr>
            <p:nvPr/>
          </p:nvSpPr>
          <p:spPr bwMode="auto">
            <a:xfrm>
              <a:off x="3581766" y="428012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7" name="Oval 109"/>
            <p:cNvSpPr>
              <a:spLocks noChangeArrowheads="1"/>
            </p:cNvSpPr>
            <p:nvPr/>
          </p:nvSpPr>
          <p:spPr bwMode="auto">
            <a:xfrm>
              <a:off x="3667686" y="396930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2" name="Text Box 127"/>
            <p:cNvSpPr txBox="1">
              <a:spLocks noChangeArrowheads="1"/>
            </p:cNvSpPr>
            <p:nvPr/>
          </p:nvSpPr>
          <p:spPr bwMode="auto">
            <a:xfrm rot="16200000">
              <a:off x="164734" y="3492867"/>
              <a:ext cx="18979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Short Pulse Energy</a:t>
              </a: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6038985" y="1145519"/>
              <a:ext cx="769470" cy="769471"/>
            </a:xfrm>
            <a:prstGeom prst="ellipse">
              <a:avLst/>
            </a:prstGeom>
            <a:solidFill>
              <a:srgbClr val="FF5558">
                <a:alpha val="60000"/>
              </a:srgb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34200" y="1295400"/>
              <a:ext cx="1528548" cy="358762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High Gain FI</a:t>
              </a:r>
            </a:p>
          </p:txBody>
        </p:sp>
        <p:sp>
          <p:nvSpPr>
            <p:cNvPr id="62" name="Arc 61"/>
            <p:cNvSpPr>
              <a:spLocks noChangeAspect="1"/>
            </p:cNvSpPr>
            <p:nvPr/>
          </p:nvSpPr>
          <p:spPr>
            <a:xfrm>
              <a:off x="-534247" y="3180078"/>
              <a:ext cx="4983480" cy="4983480"/>
            </a:xfrm>
            <a:prstGeom prst="arc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4623255" y="3884035"/>
            <a:ext cx="127006" cy="127006"/>
          </a:xfrm>
          <a:prstGeom prst="ellipse">
            <a:avLst/>
          </a:prstGeom>
          <a:solidFill>
            <a:srgbClr val="6E8CFF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  <p:sp>
        <p:nvSpPr>
          <p:cNvPr id="50" name="Text Box 80"/>
          <p:cNvSpPr txBox="1">
            <a:spLocks noChangeArrowheads="1"/>
          </p:cNvSpPr>
          <p:nvPr/>
        </p:nvSpPr>
        <p:spPr bwMode="auto">
          <a:xfrm>
            <a:off x="4869028" y="3846049"/>
            <a:ext cx="814561" cy="20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 type="none" w="sm" len="med"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Helvetica" charset="0"/>
                <a:ea typeface="ＭＳ Ｐゴシック" charset="-128"/>
                <a:cs typeface="ＭＳ Ｐゴシック" charset="-128"/>
              </a:rPr>
              <a:t>Gekko XII</a:t>
            </a:r>
          </a:p>
        </p:txBody>
      </p:sp>
      <p:sp>
        <p:nvSpPr>
          <p:cNvPr id="51" name="Oval 104"/>
          <p:cNvSpPr>
            <a:spLocks noChangeArrowheads="1"/>
          </p:cNvSpPr>
          <p:nvPr/>
        </p:nvSpPr>
        <p:spPr bwMode="auto">
          <a:xfrm>
            <a:off x="5014844" y="2899778"/>
            <a:ext cx="127006" cy="127006"/>
          </a:xfrm>
          <a:prstGeom prst="ellipse">
            <a:avLst/>
          </a:prstGeom>
          <a:solidFill>
            <a:srgbClr val="6E8CFF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  <p:sp>
        <p:nvSpPr>
          <p:cNvPr id="52" name="TextBox 51"/>
          <p:cNvSpPr txBox="1"/>
          <p:nvPr/>
        </p:nvSpPr>
        <p:spPr>
          <a:xfrm>
            <a:off x="6814638" y="3616447"/>
            <a:ext cx="1055254" cy="33855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/>
              <a:t>Pre-2009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15068" y="2932935"/>
            <a:ext cx="805158" cy="33855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/>
              <a:t>2009+</a:t>
            </a:r>
          </a:p>
        </p:txBody>
      </p:sp>
    </p:spTree>
    <p:extLst>
      <p:ext uri="{BB962C8B-B14F-4D97-AF65-F5344CB8AC3E}">
        <p14:creationId xmlns:p14="http://schemas.microsoft.com/office/powerpoint/2010/main" val="41015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able to leverage newly emerging laser facilities to test all of the key physics of fast ignition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-101364" y="1121494"/>
            <a:ext cx="8330964" cy="6498506"/>
            <a:chOff x="-534247" y="1145519"/>
            <a:chExt cx="8996995" cy="7018039"/>
          </a:xfrm>
        </p:grpSpPr>
        <p:pic>
          <p:nvPicPr>
            <p:cNvPr id="4" name="Picture 69"/>
            <p:cNvPicPr preferRelativeResize="0"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99160" y="1489709"/>
              <a:ext cx="5463097" cy="423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</p:pic>
        <p:sp>
          <p:nvSpPr>
            <p:cNvPr id="5" name="Text Box 71"/>
            <p:cNvSpPr txBox="1">
              <a:spLocks noChangeArrowheads="1"/>
            </p:cNvSpPr>
            <p:nvPr/>
          </p:nvSpPr>
          <p:spPr bwMode="auto">
            <a:xfrm>
              <a:off x="2856814" y="5253037"/>
              <a:ext cx="96180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100TW</a:t>
              </a:r>
            </a:p>
          </p:txBody>
        </p:sp>
        <p:sp>
          <p:nvSpPr>
            <p:cNvPr id="6" name="Text Box 72"/>
            <p:cNvSpPr txBox="1">
              <a:spLocks noChangeArrowheads="1"/>
            </p:cNvSpPr>
            <p:nvPr/>
          </p:nvSpPr>
          <p:spPr bwMode="auto">
            <a:xfrm>
              <a:off x="3964827" y="4583960"/>
              <a:ext cx="948978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TAW</a:t>
              </a:r>
            </a:p>
          </p:txBody>
        </p:sp>
        <p:sp>
          <p:nvSpPr>
            <p:cNvPr id="7" name="Text Box 73"/>
            <p:cNvSpPr txBox="1">
              <a:spLocks noChangeArrowheads="1"/>
            </p:cNvSpPr>
            <p:nvPr/>
          </p:nvSpPr>
          <p:spPr bwMode="auto">
            <a:xfrm>
              <a:off x="3893227" y="4793503"/>
              <a:ext cx="45398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Helen</a:t>
              </a:r>
            </a:p>
          </p:txBody>
        </p:sp>
        <p:sp>
          <p:nvSpPr>
            <p:cNvPr id="8" name="Text Box 74"/>
            <p:cNvSpPr txBox="1">
              <a:spLocks noChangeArrowheads="1"/>
            </p:cNvSpPr>
            <p:nvPr/>
          </p:nvSpPr>
          <p:spPr bwMode="auto">
            <a:xfrm>
              <a:off x="4161728" y="4370925"/>
              <a:ext cx="555816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Trident</a:t>
              </a:r>
            </a:p>
          </p:txBody>
        </p:sp>
        <p:sp>
          <p:nvSpPr>
            <p:cNvPr id="9" name="Text Box 75"/>
            <p:cNvSpPr txBox="1">
              <a:spLocks noChangeArrowheads="1"/>
            </p:cNvSpPr>
            <p:nvPr/>
          </p:nvSpPr>
          <p:spPr bwMode="auto">
            <a:xfrm>
              <a:off x="3010754" y="4245199"/>
              <a:ext cx="46041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Texas</a:t>
              </a:r>
            </a:p>
          </p:txBody>
        </p:sp>
        <p:sp>
          <p:nvSpPr>
            <p:cNvPr id="10" name="Text Box 76"/>
            <p:cNvSpPr txBox="1">
              <a:spLocks noChangeArrowheads="1"/>
            </p:cNvSpPr>
            <p:nvPr/>
          </p:nvSpPr>
          <p:spPr bwMode="auto">
            <a:xfrm>
              <a:off x="2350242" y="3794682"/>
              <a:ext cx="859210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PW</a:t>
              </a:r>
            </a:p>
          </p:txBody>
        </p:sp>
        <p:sp>
          <p:nvSpPr>
            <p:cNvPr id="11" name="Text Box 77"/>
            <p:cNvSpPr txBox="1">
              <a:spLocks noChangeArrowheads="1"/>
            </p:cNvSpPr>
            <p:nvPr/>
          </p:nvSpPr>
          <p:spPr bwMode="auto">
            <a:xfrm>
              <a:off x="2799533" y="4018194"/>
              <a:ext cx="787569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2000</a:t>
              </a:r>
            </a:p>
          </p:txBody>
        </p:sp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3886067" y="3934377"/>
              <a:ext cx="478484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TITAN</a:t>
              </a:r>
            </a:p>
          </p:txBody>
        </p:sp>
        <p:sp>
          <p:nvSpPr>
            <p:cNvPr id="14" name="Text Box 80"/>
            <p:cNvSpPr txBox="1">
              <a:spLocks noChangeArrowheads="1"/>
            </p:cNvSpPr>
            <p:nvPr/>
          </p:nvSpPr>
          <p:spPr bwMode="auto">
            <a:xfrm>
              <a:off x="2866897" y="2268929"/>
              <a:ext cx="1806087" cy="2164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Gekko+LFEX (2012)</a:t>
              </a:r>
            </a:p>
          </p:txBody>
        </p:sp>
        <p:sp>
          <p:nvSpPr>
            <p:cNvPr id="15" name="Text Box 81"/>
            <p:cNvSpPr txBox="1">
              <a:spLocks noChangeArrowheads="1"/>
            </p:cNvSpPr>
            <p:nvPr/>
          </p:nvSpPr>
          <p:spPr bwMode="auto">
            <a:xfrm>
              <a:off x="5878802" y="2149622"/>
              <a:ext cx="1256754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NIF+ARC (2012)</a:t>
              </a:r>
            </a:p>
          </p:txBody>
        </p:sp>
        <p:sp>
          <p:nvSpPr>
            <p:cNvPr id="16" name="Text Box 82"/>
            <p:cNvSpPr txBox="1">
              <a:spLocks noChangeArrowheads="1"/>
            </p:cNvSpPr>
            <p:nvPr/>
          </p:nvSpPr>
          <p:spPr bwMode="auto">
            <a:xfrm>
              <a:off x="3948415" y="2954219"/>
              <a:ext cx="892416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OMEGA EP</a:t>
              </a:r>
            </a:p>
          </p:txBody>
        </p:sp>
        <p:sp>
          <p:nvSpPr>
            <p:cNvPr id="17" name="Text Box 88"/>
            <p:cNvSpPr txBox="1">
              <a:spLocks noChangeArrowheads="1"/>
            </p:cNvSpPr>
            <p:nvPr/>
          </p:nvSpPr>
          <p:spPr bwMode="auto">
            <a:xfrm>
              <a:off x="1807870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18" name="Text Box 89"/>
            <p:cNvSpPr txBox="1">
              <a:spLocks noChangeArrowheads="1"/>
            </p:cNvSpPr>
            <p:nvPr/>
          </p:nvSpPr>
          <p:spPr bwMode="auto">
            <a:xfrm>
              <a:off x="2618743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19" name="Text Box 90"/>
            <p:cNvSpPr txBox="1">
              <a:spLocks noChangeArrowheads="1"/>
            </p:cNvSpPr>
            <p:nvPr/>
          </p:nvSpPr>
          <p:spPr bwMode="auto">
            <a:xfrm>
              <a:off x="3574606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0" name="Text Box 91"/>
            <p:cNvSpPr txBox="1">
              <a:spLocks noChangeArrowheads="1"/>
            </p:cNvSpPr>
            <p:nvPr/>
          </p:nvSpPr>
          <p:spPr bwMode="auto">
            <a:xfrm>
              <a:off x="4398008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1" name="Text Box 92"/>
            <p:cNvSpPr txBox="1">
              <a:spLocks noChangeArrowheads="1"/>
            </p:cNvSpPr>
            <p:nvPr/>
          </p:nvSpPr>
          <p:spPr bwMode="auto">
            <a:xfrm>
              <a:off x="5244681" y="5755655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2" name="Text Box 93"/>
            <p:cNvSpPr txBox="1">
              <a:spLocks noChangeArrowheads="1"/>
            </p:cNvSpPr>
            <p:nvPr/>
          </p:nvSpPr>
          <p:spPr bwMode="auto">
            <a:xfrm>
              <a:off x="6218444" y="5755655"/>
              <a:ext cx="3991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1MJ</a:t>
              </a:r>
            </a:p>
          </p:txBody>
        </p:sp>
        <p:sp>
          <p:nvSpPr>
            <p:cNvPr id="23" name="Text Box 94"/>
            <p:cNvSpPr txBox="1">
              <a:spLocks noChangeArrowheads="1"/>
            </p:cNvSpPr>
            <p:nvPr/>
          </p:nvSpPr>
          <p:spPr bwMode="auto">
            <a:xfrm>
              <a:off x="7056167" y="5755655"/>
              <a:ext cx="5132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10MJ</a:t>
              </a:r>
            </a:p>
          </p:txBody>
        </p:sp>
        <p:sp>
          <p:nvSpPr>
            <p:cNvPr id="24" name="Text Box 95"/>
            <p:cNvSpPr txBox="1">
              <a:spLocks noChangeArrowheads="1"/>
            </p:cNvSpPr>
            <p:nvPr/>
          </p:nvSpPr>
          <p:spPr bwMode="auto">
            <a:xfrm>
              <a:off x="1495107" y="5553097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25" name="Text Box 96"/>
            <p:cNvSpPr txBox="1">
              <a:spLocks noChangeArrowheads="1"/>
            </p:cNvSpPr>
            <p:nvPr/>
          </p:nvSpPr>
          <p:spPr bwMode="auto">
            <a:xfrm>
              <a:off x="1398447" y="4526336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495107" y="3492591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7" name="Text Box 98"/>
            <p:cNvSpPr txBox="1">
              <a:spLocks noChangeArrowheads="1"/>
            </p:cNvSpPr>
            <p:nvPr/>
          </p:nvSpPr>
          <p:spPr bwMode="auto">
            <a:xfrm>
              <a:off x="1398447" y="2465830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8" name="Text Box 99"/>
            <p:cNvSpPr txBox="1">
              <a:spLocks noChangeArrowheads="1"/>
            </p:cNvSpPr>
            <p:nvPr/>
          </p:nvSpPr>
          <p:spPr bwMode="auto">
            <a:xfrm>
              <a:off x="1303577" y="1447800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9" name="Text Box 100"/>
            <p:cNvSpPr txBox="1">
              <a:spLocks noChangeArrowheads="1"/>
            </p:cNvSpPr>
            <p:nvPr/>
          </p:nvSpPr>
          <p:spPr bwMode="auto">
            <a:xfrm>
              <a:off x="3779317" y="6064101"/>
              <a:ext cx="185948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Long Pulse Energy</a:t>
              </a:r>
            </a:p>
          </p:txBody>
        </p:sp>
        <p:sp>
          <p:nvSpPr>
            <p:cNvPr id="30" name="Oval 102"/>
            <p:cNvSpPr>
              <a:spLocks noChangeArrowheads="1"/>
            </p:cNvSpPr>
            <p:nvPr/>
          </p:nvSpPr>
          <p:spPr bwMode="auto">
            <a:xfrm>
              <a:off x="2636643" y="5313868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1" name="Oval 103"/>
            <p:cNvSpPr>
              <a:spLocks noChangeArrowheads="1"/>
            </p:cNvSpPr>
            <p:nvPr/>
          </p:nvSpPr>
          <p:spPr bwMode="auto">
            <a:xfrm>
              <a:off x="3667686" y="482144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2" name="Oval 104"/>
            <p:cNvSpPr>
              <a:spLocks noChangeArrowheads="1"/>
            </p:cNvSpPr>
            <p:nvPr/>
          </p:nvSpPr>
          <p:spPr bwMode="auto">
            <a:xfrm>
              <a:off x="3936187" y="440934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3" name="Oval 105"/>
            <p:cNvSpPr>
              <a:spLocks noChangeArrowheads="1"/>
            </p:cNvSpPr>
            <p:nvPr/>
          </p:nvSpPr>
          <p:spPr bwMode="auto">
            <a:xfrm>
              <a:off x="3667686" y="402867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4" name="Oval 106"/>
            <p:cNvSpPr>
              <a:spLocks noChangeArrowheads="1"/>
            </p:cNvSpPr>
            <p:nvPr/>
          </p:nvSpPr>
          <p:spPr bwMode="auto">
            <a:xfrm>
              <a:off x="3735707" y="4590944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5" name="Oval 107"/>
            <p:cNvSpPr>
              <a:spLocks noChangeArrowheads="1"/>
            </p:cNvSpPr>
            <p:nvPr/>
          </p:nvSpPr>
          <p:spPr bwMode="auto">
            <a:xfrm>
              <a:off x="3313265" y="386802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6" name="Oval 108"/>
            <p:cNvSpPr>
              <a:spLocks noChangeArrowheads="1"/>
            </p:cNvSpPr>
            <p:nvPr/>
          </p:nvSpPr>
          <p:spPr bwMode="auto">
            <a:xfrm>
              <a:off x="3581766" y="428012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7" name="Oval 109"/>
            <p:cNvSpPr>
              <a:spLocks noChangeArrowheads="1"/>
            </p:cNvSpPr>
            <p:nvPr/>
          </p:nvSpPr>
          <p:spPr bwMode="auto">
            <a:xfrm>
              <a:off x="3667686" y="396930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0" name="Oval 113"/>
            <p:cNvSpPr>
              <a:spLocks noChangeArrowheads="1"/>
            </p:cNvSpPr>
            <p:nvPr/>
          </p:nvSpPr>
          <p:spPr bwMode="auto">
            <a:xfrm>
              <a:off x="6574656" y="2443128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1" name="Oval 115"/>
            <p:cNvSpPr>
              <a:spLocks noChangeArrowheads="1"/>
            </p:cNvSpPr>
            <p:nvPr/>
          </p:nvSpPr>
          <p:spPr bwMode="auto">
            <a:xfrm>
              <a:off x="4562689" y="2523453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2" name="Text Box 127"/>
            <p:cNvSpPr txBox="1">
              <a:spLocks noChangeArrowheads="1"/>
            </p:cNvSpPr>
            <p:nvPr/>
          </p:nvSpPr>
          <p:spPr bwMode="auto">
            <a:xfrm rot="16200000">
              <a:off x="164734" y="3492867"/>
              <a:ext cx="18979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Short Pulse Energy</a:t>
              </a: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6038985" y="1145519"/>
              <a:ext cx="769470" cy="769471"/>
            </a:xfrm>
            <a:prstGeom prst="ellipse">
              <a:avLst/>
            </a:prstGeom>
            <a:solidFill>
              <a:srgbClr val="FF5558">
                <a:alpha val="60000"/>
              </a:srgb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34200" y="1295400"/>
              <a:ext cx="1528548" cy="358762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High Gain FI</a:t>
              </a:r>
            </a:p>
          </p:txBody>
        </p:sp>
        <p:sp>
          <p:nvSpPr>
            <p:cNvPr id="58" name="Oval 113"/>
            <p:cNvSpPr>
              <a:spLocks noChangeArrowheads="1"/>
            </p:cNvSpPr>
            <p:nvPr/>
          </p:nvSpPr>
          <p:spPr bwMode="auto">
            <a:xfrm>
              <a:off x="6477000" y="3048000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59" name="Text Box 81"/>
            <p:cNvSpPr txBox="1">
              <a:spLocks noChangeArrowheads="1"/>
            </p:cNvSpPr>
            <p:nvPr/>
          </p:nvSpPr>
          <p:spPr bwMode="auto">
            <a:xfrm>
              <a:off x="5645321" y="2771745"/>
              <a:ext cx="1490235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LMJ+PETAL (2015)</a:t>
              </a:r>
            </a:p>
          </p:txBody>
        </p:sp>
        <p:sp>
          <p:nvSpPr>
            <p:cNvPr id="60" name="Oval 112"/>
            <p:cNvSpPr>
              <a:spLocks noChangeArrowheads="1"/>
            </p:cNvSpPr>
            <p:nvPr/>
          </p:nvSpPr>
          <p:spPr bwMode="auto">
            <a:xfrm>
              <a:off x="4296243" y="3520440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61" name="Text Box 82"/>
            <p:cNvSpPr txBox="1">
              <a:spLocks noChangeArrowheads="1"/>
            </p:cNvSpPr>
            <p:nvPr/>
          </p:nvSpPr>
          <p:spPr bwMode="auto">
            <a:xfrm>
              <a:off x="4517784" y="3609945"/>
              <a:ext cx="1074676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ORION (2012)</a:t>
              </a:r>
            </a:p>
          </p:txBody>
        </p:sp>
        <p:sp>
          <p:nvSpPr>
            <p:cNvPr id="62" name="Arc 61"/>
            <p:cNvSpPr>
              <a:spLocks noChangeAspect="1"/>
            </p:cNvSpPr>
            <p:nvPr/>
          </p:nvSpPr>
          <p:spPr>
            <a:xfrm>
              <a:off x="-534247" y="3180078"/>
              <a:ext cx="4983480" cy="4983480"/>
            </a:xfrm>
            <a:prstGeom prst="arc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1524000" y="5991579"/>
            <a:ext cx="6172200" cy="6924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82880" tIns="45720" rIns="91440" bIns="91440" anchor="t" anchorCtr="0">
            <a:spAutoFit/>
          </a:bodyPr>
          <a:lstStyle/>
          <a:p>
            <a:pPr>
              <a:spcAft>
                <a:spcPts val="300"/>
              </a:spcAft>
            </a:pPr>
            <a:r>
              <a:rPr kumimoji="1" lang="en-US" sz="1800" b="1" dirty="0">
                <a:cs typeface="Calibri"/>
              </a:rPr>
              <a:t>To establish the feasibility and energy requirements for FI we need an integrated target design, or </a:t>
            </a:r>
            <a:r>
              <a:rPr kumimoji="1" lang="en-US" sz="1800" b="1" i="1" dirty="0">
                <a:cs typeface="Calibri"/>
              </a:rPr>
              <a:t>point design, </a:t>
            </a:r>
            <a:r>
              <a:rPr kumimoji="1" lang="en-US" sz="1800" b="1" dirty="0">
                <a:cs typeface="Calibri"/>
              </a:rPr>
              <a:t>at high gain</a:t>
            </a:r>
          </a:p>
        </p:txBody>
      </p: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4623255" y="3884035"/>
            <a:ext cx="127006" cy="127006"/>
          </a:xfrm>
          <a:prstGeom prst="ellipse">
            <a:avLst/>
          </a:prstGeom>
          <a:solidFill>
            <a:srgbClr val="6E8CFF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  <p:sp>
        <p:nvSpPr>
          <p:cNvPr id="50" name="Text Box 80"/>
          <p:cNvSpPr txBox="1">
            <a:spLocks noChangeArrowheads="1"/>
          </p:cNvSpPr>
          <p:nvPr/>
        </p:nvSpPr>
        <p:spPr bwMode="auto">
          <a:xfrm>
            <a:off x="4869028" y="3846049"/>
            <a:ext cx="814561" cy="20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 type="none" w="sm" len="med"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Helvetica" charset="0"/>
                <a:ea typeface="ＭＳ Ｐゴシック" charset="-128"/>
                <a:cs typeface="ＭＳ Ｐゴシック" charset="-128"/>
              </a:rPr>
              <a:t>Gekko XII</a:t>
            </a:r>
          </a:p>
        </p:txBody>
      </p:sp>
      <p:sp>
        <p:nvSpPr>
          <p:cNvPr id="51" name="Oval 104"/>
          <p:cNvSpPr>
            <a:spLocks noChangeArrowheads="1"/>
          </p:cNvSpPr>
          <p:nvPr/>
        </p:nvSpPr>
        <p:spPr bwMode="auto">
          <a:xfrm>
            <a:off x="5014844" y="2899778"/>
            <a:ext cx="127006" cy="127006"/>
          </a:xfrm>
          <a:prstGeom prst="ellipse">
            <a:avLst/>
          </a:prstGeom>
          <a:solidFill>
            <a:srgbClr val="6E8CFF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  <p:sp>
        <p:nvSpPr>
          <p:cNvPr id="52" name="TextBox 51"/>
          <p:cNvSpPr txBox="1"/>
          <p:nvPr/>
        </p:nvSpPr>
        <p:spPr>
          <a:xfrm>
            <a:off x="6814638" y="3616447"/>
            <a:ext cx="1055254" cy="33855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/>
              <a:t>Pre-2009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15068" y="2932935"/>
            <a:ext cx="805158" cy="33855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/>
              <a:t>2009+</a:t>
            </a:r>
          </a:p>
        </p:txBody>
      </p:sp>
    </p:spTree>
    <p:extLst>
      <p:ext uri="{BB962C8B-B14F-4D97-AF65-F5344CB8AC3E}">
        <p14:creationId xmlns:p14="http://schemas.microsoft.com/office/powerpoint/2010/main" val="136881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7162800" cy="4587411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modeling of FI is challenging due to the multi-scale physics inherent in short &amp; long-pulse interactions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5867400"/>
            <a:ext cx="6629400" cy="6924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82880" tIns="45720" rIns="91440" bIns="91440" anchor="t" anchorCtr="0">
            <a:spAutoFit/>
          </a:bodyPr>
          <a:lstStyle/>
          <a:p>
            <a:pPr>
              <a:spcAft>
                <a:spcPts val="300"/>
              </a:spcAft>
            </a:pPr>
            <a:r>
              <a:rPr kumimoji="1" lang="en-US" sz="1800" b="1" dirty="0">
                <a:cs typeface="Calibri"/>
              </a:rPr>
              <a:t>We began a program to develop a </a:t>
            </a:r>
            <a:r>
              <a:rPr kumimoji="1" lang="en-US" sz="1800" b="1" i="1" dirty="0">
                <a:cs typeface="Calibri"/>
              </a:rPr>
              <a:t>predictive</a:t>
            </a:r>
            <a:r>
              <a:rPr kumimoji="1" lang="en-US" sz="1800" b="1" dirty="0">
                <a:cs typeface="Calibri"/>
              </a:rPr>
              <a:t> integrated simulation capability for FI (intense laser interaction with HED plasma)</a:t>
            </a:r>
          </a:p>
        </p:txBody>
      </p:sp>
    </p:spTree>
    <p:extLst>
      <p:ext uri="{BB962C8B-B14F-4D97-AF65-F5344CB8AC3E}">
        <p14:creationId xmlns:p14="http://schemas.microsoft.com/office/powerpoint/2010/main" val="272929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FI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>
        <a:spAutoFit/>
      </a:bodyPr>
      <a:lstStyle>
        <a:defPPr>
          <a:defRPr sz="1800" smtClean="0">
            <a:solidFill>
              <a:srgbClr val="000000"/>
            </a:solidFill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FI_template.potx</Template>
  <TotalTime>12762</TotalTime>
  <Words>1826</Words>
  <Application>Microsoft Macintosh PowerPoint</Application>
  <PresentationFormat>On-screen Show (4:3)</PresentationFormat>
  <Paragraphs>298</Paragraphs>
  <Slides>26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FI_template</vt:lpstr>
      <vt:lpstr>Fast Ignition Inertial Confinement Fusion</vt:lpstr>
      <vt:lpstr>Fast Ignition is an ICF scheme that has the potential for high gain by decoupling fuel compression and heating</vt:lpstr>
      <vt:lpstr> There is a large active research community studying Fast Ignition HED Science – at national &amp; international level</vt:lpstr>
      <vt:lpstr>Two major facilities are performing integrated core heating experiments to test FI physics, at ~0.01 to 0.1 ignition scale</vt:lpstr>
      <vt:lpstr>We are able to leverage newly emerging laser facilities to test all of the key physics of fast ignition</vt:lpstr>
      <vt:lpstr>We are able to leverage newly emerging laser facilities to test all of the key physics of fast ignition</vt:lpstr>
      <vt:lpstr>We are able to leverage newly emerging laser facilities to test all of the key physics of fast ignition</vt:lpstr>
      <vt:lpstr>We are able to leverage newly emerging laser facilities to test all of the key physics of fast ignition</vt:lpstr>
      <vt:lpstr>Integrated modeling of FI is challenging due to the multi-scale physics inherent in short &amp; long-pulse interactions</vt:lpstr>
      <vt:lpstr>PowerPoint Presentation</vt:lpstr>
      <vt:lpstr>To model the ignitor pulse we have performed 3D PIC simulations of a 1.3 PW pulse at full spatial scale</vt:lpstr>
      <vt:lpstr>The PIC source is injected into integrated simulations of fast electron transport, heating, and burn</vt:lpstr>
      <vt:lpstr>Understanding the properties of laser absorption, electron generation and transport is our fundamental challenge</vt:lpstr>
      <vt:lpstr>Understanding the properties of laser absorption, electron generation and transport is our fundamental challenge</vt:lpstr>
      <vt:lpstr>Understanding the properties of laser absorption, electron generation and transport is our fundamental challenge</vt:lpstr>
      <vt:lpstr>Understanding the properties of laser absorption, electron generation and transport is our fundamental challenge</vt:lpstr>
      <vt:lpstr>As we gain understanding of the electron source we can use target design to optimize coupling to core (maximise gain)</vt:lpstr>
      <vt:lpstr>Advances in simulation capability are now enabling us to develop FI designs in an integrated, self-consistent manner</vt:lpstr>
      <vt:lpstr>PowerPoint Presentation</vt:lpstr>
      <vt:lpstr>We are now doing larger scale simulations and developing methodology to inject to Zuma, Hydra </vt:lpstr>
      <vt:lpstr>We are now studying the surrogacy between ignition-scale and Titan-scale laser-plasma interaction</vt:lpstr>
      <vt:lpstr>Understanding the properties of laser absorption, electron generation and transport is the fundamental challenge</vt:lpstr>
      <vt:lpstr>To model electron transport and burn we have linked the ZUMA hybrid-PIC code with the HYDRA code</vt:lpstr>
      <vt:lpstr>Since the first ignition calculations we have studied the electron source in more detail</vt:lpstr>
      <vt:lpstr>PowerPoint Presentation</vt:lpstr>
      <vt:lpstr>Next step is to study electron distribution and compare with data (Ka and bremsstrahlung)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Pravesh Patel</dc:creator>
  <cp:lastModifiedBy>Prav Patel</cp:lastModifiedBy>
  <cp:revision>700</cp:revision>
  <cp:lastPrinted>2010-12-02T18:15:02Z</cp:lastPrinted>
  <dcterms:created xsi:type="dcterms:W3CDTF">2010-10-29T00:18:32Z</dcterms:created>
  <dcterms:modified xsi:type="dcterms:W3CDTF">2011-12-15T17:08:45Z</dcterms:modified>
</cp:coreProperties>
</file>