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54" r:id="rId2"/>
    <p:sldId id="455" r:id="rId3"/>
    <p:sldId id="461" r:id="rId4"/>
    <p:sldId id="464" r:id="rId5"/>
    <p:sldId id="471" r:id="rId6"/>
    <p:sldId id="468" r:id="rId7"/>
    <p:sldId id="474" r:id="rId8"/>
    <p:sldId id="475" r:id="rId9"/>
    <p:sldId id="473" r:id="rId10"/>
    <p:sldId id="472" r:id="rId11"/>
    <p:sldId id="467" r:id="rId12"/>
    <p:sldId id="465" r:id="rId13"/>
    <p:sldId id="411" r:id="rId14"/>
    <p:sldId id="457" r:id="rId15"/>
  </p:sldIdLst>
  <p:sldSz cx="9144000" cy="6858000" type="screen4x3"/>
  <p:notesSz cx="7010400" cy="9296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E52E8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E52E8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E52E8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E52E8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E52E8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rgbClr val="E52E8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rgbClr val="E52E8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rgbClr val="E52E8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rgbClr val="E52E8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7B7"/>
    <a:srgbClr val="0098A1"/>
    <a:srgbClr val="AD007C"/>
    <a:srgbClr val="79CAE2"/>
    <a:srgbClr val="873486"/>
    <a:srgbClr val="9BCFB9"/>
    <a:srgbClr val="009EE0"/>
    <a:srgbClr val="E52E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37" autoAdjust="0"/>
  </p:normalViewPr>
  <p:slideViewPr>
    <p:cSldViewPr>
      <p:cViewPr>
        <p:scale>
          <a:sx n="91" d="100"/>
          <a:sy n="91" d="100"/>
        </p:scale>
        <p:origin x="-5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B959EDB-68F3-4568-91DF-9FC921D64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A64F593-1C0F-462D-B5D0-C2F803D02E5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54322-B61F-47B8-B8BE-F91B6423DD93}" type="slidenum">
              <a:rPr lang="fr-FR" smtClean="0">
                <a:cs typeface="Arial" charset="0"/>
              </a:rPr>
              <a:pPr/>
              <a:t>1</a:t>
            </a:fld>
            <a:endParaRPr lang="fr-FR" smtClean="0">
              <a:cs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883AE-FD04-4CA3-A8CC-092336AEEA94}" type="slidenum">
              <a:rPr lang="fr-FR" smtClean="0">
                <a:cs typeface="Arial" charset="0"/>
              </a:rPr>
              <a:pPr/>
              <a:t>13</a:t>
            </a:fld>
            <a:endParaRPr lang="fr-FR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reva-ppt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1900" y="5826125"/>
            <a:ext cx="12874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21"/>
          <p:cNvSpPr>
            <a:spLocks/>
          </p:cNvSpPr>
          <p:nvPr/>
        </p:nvSpPr>
        <p:spPr bwMode="auto">
          <a:xfrm>
            <a:off x="6985000" y="0"/>
            <a:ext cx="2159000" cy="2159000"/>
          </a:xfrm>
          <a:custGeom>
            <a:avLst/>
            <a:gdLst/>
            <a:ahLst/>
            <a:cxnLst>
              <a:cxn ang="0">
                <a:pos x="139" y="70"/>
              </a:cxn>
              <a:cxn ang="0">
                <a:pos x="139" y="70"/>
              </a:cxn>
              <a:cxn ang="0">
                <a:pos x="139" y="70"/>
              </a:cxn>
              <a:cxn ang="0">
                <a:pos x="139" y="0"/>
              </a:cxn>
              <a:cxn ang="0">
                <a:pos x="70" y="0"/>
              </a:cxn>
              <a:cxn ang="0">
                <a:pos x="70" y="0"/>
              </a:cxn>
              <a:cxn ang="0">
                <a:pos x="69" y="0"/>
              </a:cxn>
              <a:cxn ang="0">
                <a:pos x="0" y="70"/>
              </a:cxn>
              <a:cxn ang="0">
                <a:pos x="0" y="70"/>
              </a:cxn>
              <a:cxn ang="0">
                <a:pos x="0" y="70"/>
              </a:cxn>
              <a:cxn ang="0">
                <a:pos x="0" y="139"/>
              </a:cxn>
              <a:cxn ang="0">
                <a:pos x="70" y="139"/>
              </a:cxn>
              <a:cxn ang="0">
                <a:pos x="70" y="139"/>
              </a:cxn>
              <a:cxn ang="0">
                <a:pos x="139" y="70"/>
              </a:cxn>
              <a:cxn ang="0">
                <a:pos x="139" y="70"/>
              </a:cxn>
            </a:cxnLst>
            <a:rect l="0" t="0" r="r" b="b"/>
            <a:pathLst>
              <a:path w="139" h="139">
                <a:moveTo>
                  <a:pt x="139" y="70"/>
                </a:moveTo>
                <a:cubicBezTo>
                  <a:pt x="139" y="70"/>
                  <a:pt x="139" y="70"/>
                  <a:pt x="139" y="70"/>
                </a:cubicBezTo>
                <a:cubicBezTo>
                  <a:pt x="139" y="70"/>
                  <a:pt x="139" y="70"/>
                  <a:pt x="139" y="70"/>
                </a:cubicBezTo>
                <a:cubicBezTo>
                  <a:pt x="139" y="0"/>
                  <a:pt x="139" y="0"/>
                  <a:pt x="139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0"/>
                  <a:pt x="69" y="0"/>
                  <a:pt x="69" y="0"/>
                </a:cubicBezTo>
                <a:cubicBezTo>
                  <a:pt x="31" y="0"/>
                  <a:pt x="0" y="31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139"/>
                  <a:pt x="0" y="139"/>
                  <a:pt x="0" y="139"/>
                </a:cubicBezTo>
                <a:cubicBezTo>
                  <a:pt x="70" y="139"/>
                  <a:pt x="70" y="139"/>
                  <a:pt x="70" y="139"/>
                </a:cubicBezTo>
                <a:cubicBezTo>
                  <a:pt x="70" y="139"/>
                  <a:pt x="70" y="139"/>
                  <a:pt x="70" y="139"/>
                </a:cubicBezTo>
                <a:cubicBezTo>
                  <a:pt x="108" y="139"/>
                  <a:pt x="139" y="108"/>
                  <a:pt x="139" y="70"/>
                </a:cubicBezTo>
                <a:cubicBezTo>
                  <a:pt x="139" y="70"/>
                  <a:pt x="139" y="70"/>
                  <a:pt x="139" y="7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dirty="0"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2159000"/>
            <a:ext cx="5399087" cy="1800225"/>
          </a:xfrm>
        </p:spPr>
        <p:txBody>
          <a:bodyPr anchor="t"/>
          <a:lstStyle>
            <a:lvl1pPr algn="l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962400"/>
            <a:ext cx="5399087" cy="1800225"/>
          </a:xfrm>
        </p:spPr>
        <p:txBody>
          <a:bodyPr/>
          <a:lstStyle>
            <a:lvl1pPr marL="0" indent="0">
              <a:lnSpc>
                <a:spcPct val="95000"/>
              </a:lnSpc>
              <a:buFont typeface="Arial" charset="0"/>
              <a:buNone/>
              <a:defRPr sz="3000" b="0"/>
            </a:lvl1pPr>
          </a:lstStyle>
          <a:p>
            <a:r>
              <a:rPr lang="en-US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4675" y="6526213"/>
            <a:ext cx="658812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AREVA Federal Services LLC</a:t>
            </a:r>
            <a:r>
              <a:rPr lang="en-US" b="0"/>
              <a:t> – Fusion Power Symposium, Washington, DC, Dec. 15, 2011  p.</a:t>
            </a:r>
            <a:fld id="{544A70C8-C0FB-4DEE-B880-D5B058C19F9B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9538" y="257175"/>
            <a:ext cx="1960562" cy="5680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4675" y="257175"/>
            <a:ext cx="5732463" cy="5680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4675" y="6526213"/>
            <a:ext cx="658812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AREVA Federal Services LLC</a:t>
            </a:r>
            <a:r>
              <a:rPr lang="en-US" b="0"/>
              <a:t> – Fusion Power Symposium, Washington, DC, Dec. 15, 2011  p.</a:t>
            </a:r>
            <a:fld id="{40BE73AC-6166-4B17-A4B9-29A6EE7DBAF9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000250" y="257175"/>
            <a:ext cx="5757863" cy="900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4675" y="1619250"/>
            <a:ext cx="3846513" cy="208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3588" y="1619250"/>
            <a:ext cx="3846512" cy="208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74675" y="3854450"/>
            <a:ext cx="3846513" cy="208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3588" y="3854450"/>
            <a:ext cx="3846512" cy="208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4675" y="6526213"/>
            <a:ext cx="658812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AREVA Federal Services LLC</a:t>
            </a:r>
            <a:r>
              <a:rPr lang="en-US" b="0"/>
              <a:t> – Fusion Power Symposium, Washington, DC, Dec. 15, 2011  p.</a:t>
            </a:r>
            <a:fld id="{BE98D796-F140-4DD9-AED2-728DD5BBB297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74675" y="257175"/>
            <a:ext cx="7845425" cy="5680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4675" y="6526213"/>
            <a:ext cx="658812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AREVA Federal Services LLC</a:t>
            </a:r>
            <a:r>
              <a:rPr lang="en-US" b="0"/>
              <a:t> – Fusion Power Symposium, Washington, DC, Dec. 15, 2011  p.</a:t>
            </a:r>
            <a:fld id="{1408CE5E-0F7B-4CCA-AA47-8380B0FFF599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0" y="257175"/>
            <a:ext cx="5757863" cy="900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74675" y="1619250"/>
            <a:ext cx="7845425" cy="4318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4675" y="6526213"/>
            <a:ext cx="658812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AREVA Federal Services LLC</a:t>
            </a:r>
            <a:r>
              <a:rPr lang="en-US" b="0"/>
              <a:t> – Fusion Power Symposium, Washington, DC, Dec. 15, 2011  p.</a:t>
            </a:r>
            <a:fld id="{D8994C8F-AAC4-4C2D-A87A-47D45BFC13DB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4675" y="6526213"/>
            <a:ext cx="658812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AREVA Federal Services LLC</a:t>
            </a:r>
            <a:r>
              <a:rPr lang="en-US" b="0"/>
              <a:t> – Fusion Power Symposium, Washington, DC, Dec. 15, 2011  p.</a:t>
            </a:r>
            <a:fld id="{52761ED1-428E-4B53-8FED-B60A2BA4D013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4675" y="6526213"/>
            <a:ext cx="658812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AREVA Federal Services LLC</a:t>
            </a:r>
            <a:r>
              <a:rPr lang="en-US" b="0"/>
              <a:t> – Fusion Power Symposium, Washington, DC, Dec. 15, 2011  p.</a:t>
            </a:r>
            <a:fld id="{3282C9FA-747A-4157-A472-689692408E08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675" y="1619250"/>
            <a:ext cx="38465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588" y="1619250"/>
            <a:ext cx="38465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4675" y="6526213"/>
            <a:ext cx="658812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AREVA Federal Services LLC</a:t>
            </a:r>
            <a:r>
              <a:rPr lang="en-US" b="0"/>
              <a:t> – Fusion Power Symposium, Washington, DC, Dec. 15, 2011  p.</a:t>
            </a:r>
            <a:fld id="{244C5A7A-9F2C-443A-9306-255F91B1A8BD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4675" y="6526213"/>
            <a:ext cx="658812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AREVA Federal Services LLC</a:t>
            </a:r>
            <a:r>
              <a:rPr lang="en-US" b="0"/>
              <a:t> – Fusion Power Symposium, Washington, DC, Dec. 15, 2011  p.</a:t>
            </a:r>
            <a:fld id="{722B110B-FA19-4093-AEA8-EA7CEC247373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4675" y="6526213"/>
            <a:ext cx="658812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AREVA Federal Services LLC</a:t>
            </a:r>
            <a:r>
              <a:rPr lang="en-US" b="0"/>
              <a:t> – Fusion Power Symposium, Washington, DC, Dec. 15, 2011  p.</a:t>
            </a:r>
            <a:fld id="{2AEEB12B-C4CD-4D92-B1D1-6B0BB1B3FA85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4675" y="6526213"/>
            <a:ext cx="658812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AREVA Federal Services LLC</a:t>
            </a:r>
            <a:r>
              <a:rPr lang="en-US" b="0"/>
              <a:t> – Fusion Power Symposium, Washington, DC, Dec. 15, 2011  p.</a:t>
            </a:r>
            <a:fld id="{5819836F-C539-49E1-899B-F56BD4F6A9BF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4675" y="6526213"/>
            <a:ext cx="658812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AREVA Federal Services LLC</a:t>
            </a:r>
            <a:r>
              <a:rPr lang="en-US" b="0"/>
              <a:t> – Fusion Power Symposium, Washington, DC, Dec. 15, 2011  p.</a:t>
            </a:r>
            <a:fld id="{429990AA-2685-4316-BEFB-5019FB094E82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4675" y="6526213"/>
            <a:ext cx="658812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AREVA Federal Services LLC</a:t>
            </a:r>
            <a:r>
              <a:rPr lang="en-US" b="0"/>
              <a:t> – Fusion Power Symposium, Washington, DC, Dec. 15, 2011  p.</a:t>
            </a:r>
            <a:fld id="{C7CE5F64-1B83-4B37-8935-9117586F8A90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1"/>
          <p:cNvGrpSpPr>
            <a:grpSpLocks/>
          </p:cNvGrpSpPr>
          <p:nvPr/>
        </p:nvGrpSpPr>
        <p:grpSpPr bwMode="auto">
          <a:xfrm>
            <a:off x="0" y="6161088"/>
            <a:ext cx="8907463" cy="493712"/>
            <a:chOff x="0" y="3881"/>
            <a:chExt cx="5611" cy="311"/>
          </a:xfrm>
        </p:grpSpPr>
        <p:pic>
          <p:nvPicPr>
            <p:cNvPr id="32775" name="Picture 10" descr="areva-ppt-11"/>
            <p:cNvPicPr>
              <a:picLocks noChangeAspect="1" noChangeArrowheads="1"/>
            </p:cNvPicPr>
            <p:nvPr userDrawn="1"/>
          </p:nvPicPr>
          <p:blipFill>
            <a:blip r:embed="rId16"/>
            <a:srcRect l="3084"/>
            <a:stretch>
              <a:fillRect/>
            </a:stretch>
          </p:blipFill>
          <p:spPr bwMode="auto">
            <a:xfrm>
              <a:off x="0" y="4053"/>
              <a:ext cx="4988" cy="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6" name="Picture 9" descr="areva-ppt-9"/>
            <p:cNvPicPr>
              <a:picLocks noChangeAspect="1" noChangeArrowheads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093" y="3881"/>
              <a:ext cx="518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0250" y="257175"/>
            <a:ext cx="575786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4675" y="1619250"/>
            <a:ext cx="784542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4675" y="6526213"/>
            <a:ext cx="61182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AREVA Federal Services LLC</a:t>
            </a:r>
            <a:r>
              <a:rPr lang="en-US" b="0"/>
              <a:t> – All-Employee Road Show November 2010 - p.</a:t>
            </a:r>
            <a:fld id="{A1D1BE59-A4D0-400D-90CF-15C0D8915E6F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  <p:sp>
        <p:nvSpPr>
          <p:cNvPr id="1038" name="Freeform 14"/>
          <p:cNvSpPr>
            <a:spLocks/>
          </p:cNvSpPr>
          <p:nvPr/>
        </p:nvSpPr>
        <p:spPr bwMode="auto">
          <a:xfrm>
            <a:off x="8064500" y="0"/>
            <a:ext cx="1079500" cy="1079500"/>
          </a:xfrm>
          <a:custGeom>
            <a:avLst/>
            <a:gdLst/>
            <a:ahLst/>
            <a:cxnLst>
              <a:cxn ang="0">
                <a:pos x="139" y="70"/>
              </a:cxn>
              <a:cxn ang="0">
                <a:pos x="139" y="70"/>
              </a:cxn>
              <a:cxn ang="0">
                <a:pos x="139" y="70"/>
              </a:cxn>
              <a:cxn ang="0">
                <a:pos x="139" y="0"/>
              </a:cxn>
              <a:cxn ang="0">
                <a:pos x="70" y="0"/>
              </a:cxn>
              <a:cxn ang="0">
                <a:pos x="70" y="0"/>
              </a:cxn>
              <a:cxn ang="0">
                <a:pos x="69" y="0"/>
              </a:cxn>
              <a:cxn ang="0">
                <a:pos x="0" y="70"/>
              </a:cxn>
              <a:cxn ang="0">
                <a:pos x="0" y="70"/>
              </a:cxn>
              <a:cxn ang="0">
                <a:pos x="0" y="70"/>
              </a:cxn>
              <a:cxn ang="0">
                <a:pos x="0" y="139"/>
              </a:cxn>
              <a:cxn ang="0">
                <a:pos x="70" y="139"/>
              </a:cxn>
              <a:cxn ang="0">
                <a:pos x="70" y="139"/>
              </a:cxn>
              <a:cxn ang="0">
                <a:pos x="139" y="70"/>
              </a:cxn>
              <a:cxn ang="0">
                <a:pos x="139" y="70"/>
              </a:cxn>
            </a:cxnLst>
            <a:rect l="0" t="0" r="r" b="b"/>
            <a:pathLst>
              <a:path w="139" h="139">
                <a:moveTo>
                  <a:pt x="139" y="70"/>
                </a:moveTo>
                <a:cubicBezTo>
                  <a:pt x="139" y="70"/>
                  <a:pt x="139" y="70"/>
                  <a:pt x="139" y="70"/>
                </a:cubicBezTo>
                <a:cubicBezTo>
                  <a:pt x="139" y="70"/>
                  <a:pt x="139" y="70"/>
                  <a:pt x="139" y="70"/>
                </a:cubicBezTo>
                <a:cubicBezTo>
                  <a:pt x="139" y="0"/>
                  <a:pt x="139" y="0"/>
                  <a:pt x="139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0"/>
                  <a:pt x="69" y="0"/>
                  <a:pt x="69" y="0"/>
                </a:cubicBezTo>
                <a:cubicBezTo>
                  <a:pt x="31" y="0"/>
                  <a:pt x="0" y="31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139"/>
                  <a:pt x="0" y="139"/>
                  <a:pt x="0" y="139"/>
                </a:cubicBezTo>
                <a:cubicBezTo>
                  <a:pt x="70" y="139"/>
                  <a:pt x="70" y="139"/>
                  <a:pt x="70" y="139"/>
                </a:cubicBezTo>
                <a:cubicBezTo>
                  <a:pt x="70" y="139"/>
                  <a:pt x="70" y="139"/>
                  <a:pt x="70" y="139"/>
                </a:cubicBezTo>
                <a:cubicBezTo>
                  <a:pt x="108" y="139"/>
                  <a:pt x="139" y="108"/>
                  <a:pt x="139" y="70"/>
                </a:cubicBezTo>
                <a:cubicBezTo>
                  <a:pt x="139" y="70"/>
                  <a:pt x="139" y="70"/>
                  <a:pt x="139" y="7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sldNum="0" hd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Font typeface="Arial" charset="0"/>
        <a:buBlip>
          <a:blip r:embed="rId18"/>
        </a:buBlip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17550" indent="-268288" algn="l" rtl="0" eaLnBrk="0" fontAlgn="base" hangingPunct="0">
        <a:spcBef>
          <a:spcPct val="20000"/>
        </a:spcBef>
        <a:spcAft>
          <a:spcPct val="10000"/>
        </a:spcAft>
        <a:buClr>
          <a:schemeClr val="accent1"/>
        </a:buClr>
        <a:buSzPct val="95000"/>
        <a:buFont typeface="Wingdings" pitchFamily="2" charset="2"/>
        <a:buChar char="u"/>
        <a:defRPr sz="1600" b="1">
          <a:solidFill>
            <a:schemeClr val="tx1"/>
          </a:solidFill>
          <a:latin typeface="+mn-lt"/>
        </a:defRPr>
      </a:lvl2pPr>
      <a:lvl3pPr marL="1073150" indent="-1762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400">
          <a:solidFill>
            <a:schemeClr val="tx1"/>
          </a:solidFill>
          <a:latin typeface="+mn-lt"/>
        </a:defRPr>
      </a:lvl3pPr>
      <a:lvl4pPr marL="1436688" indent="-936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defRPr sz="1200">
          <a:solidFill>
            <a:schemeClr val="tx1"/>
          </a:solidFill>
          <a:latin typeface="+mn-lt"/>
        </a:defRPr>
      </a:lvl4pPr>
      <a:lvl5pPr marL="1973263" indent="-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­"/>
        <a:defRPr sz="1200">
          <a:solidFill>
            <a:schemeClr val="tx1"/>
          </a:solidFill>
          <a:latin typeface="+mn-lt"/>
        </a:defRPr>
      </a:lvl5pPr>
      <a:lvl6pPr marL="2430463" indent="-179388" algn="l" rtl="0" fontAlgn="base">
        <a:spcBef>
          <a:spcPct val="20000"/>
        </a:spcBef>
        <a:spcAft>
          <a:spcPct val="0"/>
        </a:spcAft>
        <a:buFont typeface="Arial" charset="0"/>
        <a:buChar char="­"/>
        <a:defRPr sz="1200">
          <a:solidFill>
            <a:schemeClr val="tx1"/>
          </a:solidFill>
          <a:latin typeface="+mn-lt"/>
        </a:defRPr>
      </a:lvl6pPr>
      <a:lvl7pPr marL="2887663" indent="-179388" algn="l" rtl="0" fontAlgn="base">
        <a:spcBef>
          <a:spcPct val="20000"/>
        </a:spcBef>
        <a:spcAft>
          <a:spcPct val="0"/>
        </a:spcAft>
        <a:buFont typeface="Arial" charset="0"/>
        <a:buChar char="­"/>
        <a:defRPr sz="1200">
          <a:solidFill>
            <a:schemeClr val="tx1"/>
          </a:solidFill>
          <a:latin typeface="+mn-lt"/>
        </a:defRPr>
      </a:lvl7pPr>
      <a:lvl8pPr marL="3344863" indent="-179388" algn="l" rtl="0" fontAlgn="base">
        <a:spcBef>
          <a:spcPct val="20000"/>
        </a:spcBef>
        <a:spcAft>
          <a:spcPct val="0"/>
        </a:spcAft>
        <a:buFont typeface="Arial" charset="0"/>
        <a:buChar char="­"/>
        <a:defRPr sz="1200">
          <a:solidFill>
            <a:schemeClr val="tx1"/>
          </a:solidFill>
          <a:latin typeface="+mn-lt"/>
        </a:defRPr>
      </a:lvl8pPr>
      <a:lvl9pPr marL="3802063" indent="-179388" algn="l" rtl="0" fontAlgn="base">
        <a:spcBef>
          <a:spcPct val="20000"/>
        </a:spcBef>
        <a:spcAft>
          <a:spcPct val="0"/>
        </a:spcAft>
        <a:buFont typeface="Arial" charset="0"/>
        <a:buChar char="­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828800"/>
            <a:ext cx="7504113" cy="1800225"/>
          </a:xfrm>
        </p:spPr>
        <p:txBody>
          <a:bodyPr/>
          <a:lstStyle/>
          <a:p>
            <a:pPr algn="r"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z="3200" smtClean="0"/>
              <a:t>ITER Tokamak Cooling Water System</a:t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2400" smtClean="0"/>
              <a:t>Fusion Power Symposium</a:t>
            </a:r>
            <a:br>
              <a:rPr lang="en-US" sz="2400" smtClean="0"/>
            </a:br>
            <a:r>
              <a:rPr lang="en-US" sz="2400" smtClean="0"/>
              <a:t>Washington, DC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000" smtClean="0"/>
              <a:t>Tom Coleman</a:t>
            </a:r>
            <a:br>
              <a:rPr lang="en-US" sz="2000" smtClean="0"/>
            </a:br>
            <a:r>
              <a:rPr lang="en-US" sz="2000" smtClean="0"/>
              <a:t>AREVA Federal Services</a:t>
            </a:r>
            <a:br>
              <a:rPr lang="en-US" sz="20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000" smtClean="0"/>
              <a:t>December 15,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1"/>
          <p:cNvSpPr txBox="1">
            <a:spLocks noGrp="1"/>
          </p:cNvSpPr>
          <p:nvPr/>
        </p:nvSpPr>
        <p:spPr bwMode="auto">
          <a:xfrm>
            <a:off x="574675" y="6526213"/>
            <a:ext cx="61182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>
                <a:solidFill>
                  <a:schemeClr val="tx1"/>
                </a:solidFill>
              </a:rPr>
              <a:t>AREVA Federal Services LLC</a:t>
            </a:r>
            <a:r>
              <a:rPr lang="en-US" sz="1000" b="0">
                <a:solidFill>
                  <a:schemeClr val="tx1"/>
                </a:solidFill>
              </a:rPr>
              <a:t> – All-Employee Road Show November 2010 - p.</a:t>
            </a:r>
            <a:fld id="{F86FED25-F69D-467C-963F-1FF4C8C00D53}" type="slidenum">
              <a:rPr lang="en-US" sz="1000" b="0">
                <a:solidFill>
                  <a:schemeClr val="tx1"/>
                </a:solidFill>
              </a:rPr>
              <a:pPr/>
              <a:t>10</a:t>
            </a:fld>
            <a:endParaRPr lang="en-US" sz="1000" b="0">
              <a:solidFill>
                <a:schemeClr val="tx1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14400"/>
            <a:ext cx="4876800" cy="3778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1676400" y="4876800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/>
              <a:t>Catia CMM image of TCWS with Cryostat vessel inserted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543800" cy="565150"/>
          </a:xfrm>
        </p:spPr>
        <p:txBody>
          <a:bodyPr/>
          <a:lstStyle/>
          <a:p>
            <a:pPr algn="r"/>
            <a:r>
              <a:rPr lang="en-US" sz="3200" smtClean="0"/>
              <a:t>In-Cryostat Piping</a:t>
            </a: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44000" contrast="-2000"/>
          </a:blip>
          <a:srcRect/>
          <a:stretch>
            <a:fillRect/>
          </a:stretch>
        </p:blipFill>
        <p:spPr>
          <a:xfrm>
            <a:off x="1219200" y="1393825"/>
            <a:ext cx="6477000" cy="4940300"/>
          </a:xfrm>
        </p:spPr>
      </p:pic>
      <p:sp>
        <p:nvSpPr>
          <p:cNvPr id="2969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AREVA Federal Services LLC</a:t>
            </a:r>
            <a:r>
              <a:rPr lang="en-US" b="0" smtClean="0">
                <a:cs typeface="Arial" charset="0"/>
              </a:rPr>
              <a:t> – Fusion Power Symposium, Washington, DC, Dec. 15, 2011  p.</a:t>
            </a:r>
            <a:fld id="{EEB74AF2-EEC8-484F-A8BF-C86226839052}" type="slidenum">
              <a:rPr lang="en-US" b="0" smtClean="0">
                <a:cs typeface="Arial" charset="0"/>
              </a:rPr>
              <a:pPr/>
              <a:t>11</a:t>
            </a:fld>
            <a:endParaRPr lang="en-US" b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ChangeArrowheads="1"/>
          </p:cNvSpPr>
          <p:nvPr/>
        </p:nvSpPr>
        <p:spPr bwMode="auto">
          <a:xfrm>
            <a:off x="179388" y="0"/>
            <a:ext cx="75850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sz="2800">
              <a:solidFill>
                <a:schemeClr val="accent2"/>
              </a:solidFill>
            </a:endParaRPr>
          </a:p>
        </p:txBody>
      </p:sp>
      <p:pic>
        <p:nvPicPr>
          <p:cNvPr id="30722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57800" y="1371600"/>
            <a:ext cx="2743200" cy="2179638"/>
          </a:xfrm>
        </p:spPr>
      </p:pic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4876800" y="3581400"/>
            <a:ext cx="38100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000">
                <a:solidFill>
                  <a:srgbClr val="00B050"/>
                </a:solidFill>
              </a:rPr>
              <a:t>Overview of In-Cryostat Piping, IO CMM baseline in 2011, </a:t>
            </a:r>
          </a:p>
          <a:p>
            <a:pPr algn="ctr">
              <a:spcBef>
                <a:spcPct val="20000"/>
              </a:spcBef>
            </a:pPr>
            <a:r>
              <a:rPr lang="en-US" sz="1000">
                <a:solidFill>
                  <a:srgbClr val="00B050"/>
                </a:solidFill>
              </a:rPr>
              <a:t> (Cryostat and Bioshield Omitted for Clarity of Piping)</a:t>
            </a:r>
          </a:p>
          <a:p>
            <a:pPr>
              <a:spcBef>
                <a:spcPct val="20000"/>
              </a:spcBef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381000" y="457200"/>
            <a:ext cx="75850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3200">
                <a:solidFill>
                  <a:schemeClr val="tx2"/>
                </a:solidFill>
              </a:rPr>
              <a:t>In-cryostat Piping</a:t>
            </a: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114800"/>
            <a:ext cx="1828800" cy="185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26" name="Rectangle 12"/>
          <p:cNvSpPr>
            <a:spLocks noChangeArrowheads="1"/>
          </p:cNvSpPr>
          <p:nvPr/>
        </p:nvSpPr>
        <p:spPr bwMode="auto">
          <a:xfrm>
            <a:off x="1143000" y="6019800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000">
                <a:solidFill>
                  <a:srgbClr val="00B050"/>
                </a:solidFill>
              </a:rPr>
              <a:t>Vacuum Vessel Chimney Region, CATIA CMM 2010</a:t>
            </a:r>
          </a:p>
        </p:txBody>
      </p:sp>
      <p:sp>
        <p:nvSpPr>
          <p:cNvPr id="30727" name="Rectangle 2"/>
          <p:cNvSpPr txBox="1">
            <a:spLocks noChangeArrowheads="1"/>
          </p:cNvSpPr>
          <p:nvPr/>
        </p:nvSpPr>
        <p:spPr bwMode="auto">
          <a:xfrm>
            <a:off x="457200" y="914400"/>
            <a:ext cx="426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Blip>
                <a:blip r:embed="rId4"/>
              </a:buBlip>
              <a:tabLst>
                <a:tab pos="685800" algn="l"/>
              </a:tabLst>
            </a:pPr>
            <a:r>
              <a:rPr lang="en-US" sz="1800">
                <a:solidFill>
                  <a:schemeClr val="tx1"/>
                </a:solidFill>
              </a:rPr>
              <a:t>Design Conditions</a:t>
            </a:r>
          </a:p>
          <a:p>
            <a:pPr marL="787400" lvl="1" indent="-342900">
              <a:spcBef>
                <a:spcPct val="20000"/>
              </a:spcBef>
              <a:spcAft>
                <a:spcPct val="10000"/>
              </a:spcAft>
              <a:buClr>
                <a:schemeClr val="accent1"/>
              </a:buClr>
              <a:buSzPct val="95000"/>
              <a:buFont typeface="Wingdings" pitchFamily="2" charset="2"/>
              <a:buChar char="u"/>
              <a:tabLst>
                <a:tab pos="685800" algn="l"/>
              </a:tabLst>
            </a:pPr>
            <a:r>
              <a:rPr lang="en-US">
                <a:solidFill>
                  <a:schemeClr val="tx1"/>
                </a:solidFill>
              </a:rPr>
              <a:t>Large potential temperature range (in-cryostat temp of -193°C vs baking temperature &gt;240°C of cooling water lines)</a:t>
            </a:r>
          </a:p>
          <a:p>
            <a:pPr marL="787400" lvl="1" indent="-342900">
              <a:spcBef>
                <a:spcPct val="20000"/>
              </a:spcBef>
              <a:spcAft>
                <a:spcPct val="10000"/>
              </a:spcAft>
              <a:buClr>
                <a:schemeClr val="accent1"/>
              </a:buClr>
              <a:buSzPct val="95000"/>
              <a:buFont typeface="Wingdings" pitchFamily="2" charset="2"/>
              <a:buChar char="u"/>
              <a:tabLst>
                <a:tab pos="685800" algn="l"/>
              </a:tabLst>
            </a:pPr>
            <a:r>
              <a:rPr lang="en-US">
                <a:solidFill>
                  <a:schemeClr val="tx1"/>
                </a:solidFill>
              </a:rPr>
              <a:t>Upset conditions at vacuum vessel chimney</a:t>
            </a:r>
          </a:p>
          <a:p>
            <a:pPr marL="787400" lvl="1" indent="-342900">
              <a:spcBef>
                <a:spcPct val="20000"/>
              </a:spcBef>
              <a:spcAft>
                <a:spcPct val="10000"/>
              </a:spcAft>
              <a:buClr>
                <a:schemeClr val="accent1"/>
              </a:buClr>
              <a:buSzPct val="95000"/>
              <a:buFont typeface="Wingdings" pitchFamily="2" charset="2"/>
              <a:buChar char="u"/>
              <a:tabLst>
                <a:tab pos="685800" algn="l"/>
              </a:tabLst>
            </a:pPr>
            <a:r>
              <a:rPr lang="en-US">
                <a:solidFill>
                  <a:schemeClr val="tx1"/>
                </a:solidFill>
              </a:rPr>
              <a:t>Environmental growth and movement of cryostat structure and coolant lines</a:t>
            </a:r>
          </a:p>
          <a:p>
            <a:pPr marL="787400" lvl="1" indent="-342900">
              <a:spcBef>
                <a:spcPct val="20000"/>
              </a:spcBef>
              <a:spcAft>
                <a:spcPct val="10000"/>
              </a:spcAft>
              <a:buClr>
                <a:schemeClr val="accent1"/>
              </a:buClr>
              <a:buSzPct val="95000"/>
              <a:buFont typeface="Wingdings" pitchFamily="2" charset="2"/>
              <a:buChar char="u"/>
              <a:tabLst>
                <a:tab pos="685800" algn="l"/>
              </a:tabLst>
            </a:pPr>
            <a:r>
              <a:rPr lang="en-US">
                <a:solidFill>
                  <a:schemeClr val="tx1"/>
                </a:solidFill>
              </a:rPr>
              <a:t>Confinement barrier required for leak protection</a:t>
            </a:r>
          </a:p>
          <a:p>
            <a:pPr marL="787400" lvl="1" indent="-342900">
              <a:spcBef>
                <a:spcPct val="20000"/>
              </a:spcBef>
              <a:spcAft>
                <a:spcPct val="10000"/>
              </a:spcAft>
              <a:buClr>
                <a:schemeClr val="accent1"/>
              </a:buClr>
              <a:buSzPct val="95000"/>
              <a:buFont typeface="Wingdings" pitchFamily="2" charset="2"/>
              <a:buChar char="u"/>
              <a:tabLst>
                <a:tab pos="685800" algn="l"/>
              </a:tabLst>
            </a:pPr>
            <a:r>
              <a:rPr lang="en-US">
                <a:solidFill>
                  <a:schemeClr val="tx1"/>
                </a:solidFill>
              </a:rPr>
              <a:t>In-service inspection and Loss of Coolant event leak monitoring</a:t>
            </a:r>
          </a:p>
          <a:p>
            <a:pPr marL="787400" lvl="1" indent="-342900">
              <a:spcBef>
                <a:spcPct val="20000"/>
              </a:spcBef>
              <a:spcAft>
                <a:spcPct val="10000"/>
              </a:spcAft>
              <a:buClr>
                <a:schemeClr val="accent1"/>
              </a:buClr>
              <a:buSzPct val="95000"/>
              <a:buFont typeface="Wingdings" pitchFamily="2" charset="2"/>
              <a:buChar char="u"/>
              <a:tabLst>
                <a:tab pos="685800" algn="l"/>
              </a:tabLst>
            </a:pPr>
            <a:endParaRPr lang="en-US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Blip>
                <a:blip r:embed="rId4"/>
              </a:buBlip>
              <a:tabLst>
                <a:tab pos="685800" algn="l"/>
              </a:tabLs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0728" name="Rectangle 2"/>
          <p:cNvSpPr txBox="1">
            <a:spLocks noChangeArrowheads="1"/>
          </p:cNvSpPr>
          <p:nvPr/>
        </p:nvSpPr>
        <p:spPr bwMode="auto">
          <a:xfrm>
            <a:off x="4419600" y="4343400"/>
            <a:ext cx="426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None/>
              <a:tabLst>
                <a:tab pos="685800" algn="l"/>
              </a:tabLst>
            </a:pPr>
            <a:r>
              <a:rPr lang="en-US">
                <a:solidFill>
                  <a:schemeClr val="tx1"/>
                </a:solidFill>
              </a:rPr>
              <a:t>       18 in-cryostat modules and each freeze guard assembly (FGA) comprise two sections, the in-cryostat FGA and the upper pipe bundles </a:t>
            </a:r>
          </a:p>
          <a:p>
            <a:pPr marL="787400" lvl="1" indent="-342900">
              <a:spcBef>
                <a:spcPct val="20000"/>
              </a:spcBef>
              <a:spcAft>
                <a:spcPct val="10000"/>
              </a:spcAft>
              <a:buClr>
                <a:schemeClr val="accent1"/>
              </a:buClr>
              <a:buSzPct val="95000"/>
              <a:buFont typeface="Wingdings" pitchFamily="2" charset="2"/>
              <a:buChar char="u"/>
              <a:tabLst>
                <a:tab pos="685800" algn="l"/>
              </a:tabLst>
            </a:pPr>
            <a:endParaRPr lang="en-US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Blip>
                <a:blip r:embed="rId4"/>
              </a:buBlip>
              <a:tabLst>
                <a:tab pos="685800" algn="l"/>
              </a:tabLs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072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AREVA Federal Services LLC</a:t>
            </a:r>
            <a:r>
              <a:rPr lang="en-US" b="0" smtClean="0">
                <a:cs typeface="Arial" charset="0"/>
              </a:rPr>
              <a:t> – Fusion Power Symposium, Washington, DC, Dec. 15, 2011  p.</a:t>
            </a:r>
            <a:fld id="{5F59F1CE-B04D-4C6C-BADA-B0430F22C710}" type="slidenum">
              <a:rPr lang="en-US" b="0" smtClean="0">
                <a:cs typeface="Arial" charset="0"/>
              </a:rPr>
              <a:pPr/>
              <a:t>12</a:t>
            </a:fld>
            <a:endParaRPr lang="en-US" b="0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295400"/>
            <a:ext cx="4191000" cy="5029200"/>
          </a:xfrm>
        </p:spPr>
        <p:txBody>
          <a:bodyPr lIns="91440" tIns="45720" rIns="91440" bIns="45720"/>
          <a:lstStyle/>
          <a:p>
            <a:pPr marL="342900" indent="-342900" eaLnBrk="1" hangingPunct="1">
              <a:tabLst>
                <a:tab pos="685800" algn="l"/>
              </a:tabLst>
              <a:defRPr/>
            </a:pPr>
            <a:r>
              <a:rPr lang="en-US" sz="1800" dirty="0" smtClean="0"/>
              <a:t>Contract award early 2010</a:t>
            </a:r>
          </a:p>
          <a:p>
            <a:pPr marL="342900" indent="-342900" eaLnBrk="1" hangingPunct="1">
              <a:tabLst>
                <a:tab pos="685800" algn="l"/>
              </a:tabLst>
              <a:defRPr/>
            </a:pPr>
            <a:r>
              <a:rPr lang="en-US" sz="1800" dirty="0" smtClean="0"/>
              <a:t>Immediate Immersion into U.S. ITER and ITER IO Project Team</a:t>
            </a:r>
          </a:p>
          <a:p>
            <a:pPr marL="342900" indent="-342900" eaLnBrk="1" hangingPunct="1">
              <a:tabLst>
                <a:tab pos="685800" algn="l"/>
              </a:tabLst>
              <a:defRPr/>
            </a:pPr>
            <a:r>
              <a:rPr lang="en-US" sz="1800" dirty="0" smtClean="0"/>
              <a:t>Staffing Complete – 90 FTEs - SMEs</a:t>
            </a:r>
          </a:p>
          <a:p>
            <a:pPr marL="787400" lvl="1" indent="-342900" eaLnBrk="1" hangingPunct="1">
              <a:tabLst>
                <a:tab pos="685800" algn="l"/>
              </a:tabLst>
              <a:defRPr/>
            </a:pPr>
            <a:r>
              <a:rPr lang="en-US" sz="1400" dirty="0" smtClean="0"/>
              <a:t>RELAP</a:t>
            </a:r>
          </a:p>
          <a:p>
            <a:pPr marL="787400" lvl="1" indent="-342900" eaLnBrk="1" hangingPunct="1">
              <a:tabLst>
                <a:tab pos="685800" algn="l"/>
              </a:tabLst>
              <a:defRPr/>
            </a:pPr>
            <a:r>
              <a:rPr lang="en-US" sz="1400" dirty="0" smtClean="0"/>
              <a:t>System engineering, discipline engineers</a:t>
            </a:r>
          </a:p>
          <a:p>
            <a:pPr marL="787400" lvl="1" indent="-342900" eaLnBrk="1" hangingPunct="1">
              <a:tabLst>
                <a:tab pos="685800" algn="l"/>
              </a:tabLst>
              <a:defRPr/>
            </a:pPr>
            <a:r>
              <a:rPr lang="en-US" sz="1400" dirty="0" smtClean="0"/>
              <a:t>RAMI/FMEA HFE</a:t>
            </a:r>
          </a:p>
          <a:p>
            <a:pPr marL="787400" lvl="1" indent="-342900" eaLnBrk="1" hangingPunct="1">
              <a:tabLst>
                <a:tab pos="685800" algn="l"/>
              </a:tabLst>
              <a:defRPr/>
            </a:pPr>
            <a:r>
              <a:rPr lang="en-US" sz="1400" dirty="0" smtClean="0"/>
              <a:t>3D design team</a:t>
            </a:r>
          </a:p>
          <a:p>
            <a:pPr marL="342900" indent="-342900" eaLnBrk="1" hangingPunct="1">
              <a:tabLst>
                <a:tab pos="685800" algn="l"/>
              </a:tabLst>
              <a:defRPr/>
            </a:pPr>
            <a:r>
              <a:rPr lang="en-US" sz="1800" dirty="0" smtClean="0"/>
              <a:t>Design optimization</a:t>
            </a:r>
          </a:p>
          <a:p>
            <a:pPr marL="788987" lvl="1" indent="-342900" eaLnBrk="1" hangingPunct="1">
              <a:tabLst>
                <a:tab pos="685800" algn="l"/>
              </a:tabLst>
              <a:defRPr/>
            </a:pPr>
            <a:r>
              <a:rPr lang="en-US" sz="1400" dirty="0" smtClean="0"/>
              <a:t>Heat exchanger selection</a:t>
            </a:r>
          </a:p>
          <a:p>
            <a:pPr marL="788987" lvl="1" indent="-342900" eaLnBrk="1" hangingPunct="1">
              <a:tabLst>
                <a:tab pos="685800" algn="l"/>
              </a:tabLst>
              <a:defRPr/>
            </a:pPr>
            <a:r>
              <a:rPr lang="en-US" sz="1400" dirty="0" smtClean="0"/>
              <a:t>Pressure control</a:t>
            </a:r>
          </a:p>
          <a:p>
            <a:pPr marL="342900" indent="-342900" eaLnBrk="1" hangingPunct="1">
              <a:tabLst>
                <a:tab pos="685800" algn="l"/>
              </a:tabLst>
              <a:defRPr/>
            </a:pPr>
            <a:r>
              <a:rPr lang="en-US" sz="1800" dirty="0" smtClean="0"/>
              <a:t>Meeting Schedule and Needs</a:t>
            </a:r>
          </a:p>
          <a:p>
            <a:pPr marL="787400" lvl="1" indent="-342900" eaLnBrk="1" hangingPunct="1">
              <a:tabLst>
                <a:tab pos="685800" algn="l"/>
              </a:tabLst>
              <a:defRPr/>
            </a:pPr>
            <a:r>
              <a:rPr lang="en-US" sz="1200" dirty="0" smtClean="0"/>
              <a:t>Completion of preliminary design</a:t>
            </a:r>
          </a:p>
          <a:p>
            <a:pPr marL="787400" lvl="1" indent="-342900" eaLnBrk="1" hangingPunct="1">
              <a:tabLst>
                <a:tab pos="685800" algn="l"/>
              </a:tabLst>
              <a:defRPr/>
            </a:pPr>
            <a:r>
              <a:rPr lang="en-US" sz="1200" dirty="0" smtClean="0"/>
              <a:t>Supporting long lead procurement</a:t>
            </a:r>
          </a:p>
          <a:p>
            <a:pPr marL="787400" lvl="1" indent="-342900" eaLnBrk="1" hangingPunct="1">
              <a:tabLst>
                <a:tab pos="685800" algn="l"/>
              </a:tabLst>
              <a:defRPr/>
            </a:pPr>
            <a:r>
              <a:rPr lang="en-US" sz="1200" dirty="0" smtClean="0"/>
              <a:t>Providing data needs for building interface</a:t>
            </a:r>
          </a:p>
          <a:p>
            <a:pPr marL="342900" indent="-342900" eaLnBrk="1" hangingPunct="1">
              <a:tabLst>
                <a:tab pos="685800" algn="l"/>
              </a:tabLst>
              <a:defRPr/>
            </a:pPr>
            <a:endParaRPr lang="en-US" sz="1800" dirty="0" smtClean="0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152400" y="381000"/>
            <a:ext cx="75930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3200">
                <a:solidFill>
                  <a:schemeClr val="tx2"/>
                </a:solidFill>
              </a:rPr>
              <a:t>Accomplishments</a:t>
            </a:r>
          </a:p>
        </p:txBody>
      </p:sp>
      <p:pic>
        <p:nvPicPr>
          <p:cNvPr id="1029" name="Picture 30" descr="C:\Documents and Settings\jstringer\Desktop\e-DSC04702 -- 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219200"/>
            <a:ext cx="26463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30" descr="IBED VAULT OVERALL VIEW WITH CONCRET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4724400"/>
            <a:ext cx="30543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ct val="20000"/>
              </a:spcBef>
            </a:pPr>
            <a:endParaRPr lang="en-US"/>
          </a:p>
        </p:txBody>
      </p:sp>
      <p:graphicFrame>
        <p:nvGraphicFramePr>
          <p:cNvPr id="1026" name="Object 31"/>
          <p:cNvGraphicFramePr>
            <a:graphicFrameLocks noChangeAspect="1"/>
          </p:cNvGraphicFramePr>
          <p:nvPr/>
        </p:nvGraphicFramePr>
        <p:xfrm>
          <a:off x="6477000" y="3124200"/>
          <a:ext cx="2197100" cy="1704975"/>
        </p:xfrm>
        <a:graphic>
          <a:graphicData uri="http://schemas.openxmlformats.org/presentationml/2006/ole">
            <p:oleObj spid="_x0000_s1026" r:id="rId6" imgW="10074402" imgH="7812024" progId="">
              <p:embed/>
            </p:oleObj>
          </a:graphicData>
        </a:graphic>
      </p:graphicFrame>
      <p:sp>
        <p:nvSpPr>
          <p:cNvPr id="103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AREVA Federal Services LLC</a:t>
            </a:r>
            <a:r>
              <a:rPr lang="en-US" b="0" smtClean="0">
                <a:cs typeface="Arial" charset="0"/>
              </a:rPr>
              <a:t> – Fusion Power Symposium, Washington, DC, Dec. 15, 2011  p.</a:t>
            </a:r>
            <a:fld id="{D8A6F8F8-A0CB-402B-B345-E3DBA31143E7}" type="slidenum">
              <a:rPr lang="en-US" b="0" smtClean="0">
                <a:cs typeface="Arial" charset="0"/>
              </a:rPr>
              <a:pPr/>
              <a:t>13</a:t>
            </a:fld>
            <a:endParaRPr lang="en-US" b="0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371600"/>
            <a:ext cx="6629400" cy="4114800"/>
          </a:xfrm>
        </p:spPr>
        <p:txBody>
          <a:bodyPr lIns="91440" tIns="45720" rIns="91440" bIns="45720"/>
          <a:lstStyle/>
          <a:p>
            <a:pPr marL="342900" indent="-342900" eaLnBrk="1" hangingPunct="1">
              <a:tabLst>
                <a:tab pos="685800" algn="l"/>
              </a:tabLst>
            </a:pPr>
            <a:r>
              <a:rPr lang="en-US" sz="2400" smtClean="0"/>
              <a:t>Experienced design team integrated with US ITER and ITER IO to produce preliminary design of TCWS</a:t>
            </a:r>
          </a:p>
          <a:p>
            <a:pPr marL="342900" indent="-342900" eaLnBrk="1" hangingPunct="1">
              <a:tabLst>
                <a:tab pos="685800" algn="l"/>
              </a:tabLst>
            </a:pPr>
            <a:r>
              <a:rPr lang="en-US" sz="2400" smtClean="0"/>
              <a:t>Challenging operating conditions for the equipment/materials to be addressed in final design</a:t>
            </a:r>
          </a:p>
          <a:p>
            <a:pPr marL="342900" indent="-342900" eaLnBrk="1" hangingPunct="1">
              <a:tabLst>
                <a:tab pos="685800" algn="l"/>
              </a:tabLst>
            </a:pPr>
            <a:r>
              <a:rPr lang="en-US" sz="2400" smtClean="0"/>
              <a:t>Significant future procurement opportunities exist</a:t>
            </a:r>
          </a:p>
        </p:txBody>
      </p:sp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304800" y="381000"/>
            <a:ext cx="75850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3200">
                <a:solidFill>
                  <a:schemeClr val="tx2"/>
                </a:solidFill>
              </a:rPr>
              <a:t>Summary</a:t>
            </a: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AREVA Federal Services LLC</a:t>
            </a:r>
            <a:r>
              <a:rPr lang="en-US" b="0" smtClean="0">
                <a:cs typeface="Arial" charset="0"/>
              </a:rPr>
              <a:t> – Fusion Power Symposium, Washington, DC, Dec. 15, 2011  p.</a:t>
            </a:r>
            <a:fld id="{FAC6FCC9-7723-44A9-89B5-B1162E1EAD90}" type="slidenum">
              <a:rPr lang="en-US" b="0" smtClean="0">
                <a:cs typeface="Arial" charset="0"/>
              </a:rPr>
              <a:pPr/>
              <a:t>14</a:t>
            </a:fld>
            <a:endParaRPr lang="en-US" b="0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600200"/>
            <a:ext cx="6553200" cy="2743200"/>
          </a:xfrm>
        </p:spPr>
        <p:txBody>
          <a:bodyPr lIns="91440" tIns="45720" rIns="91440" bIns="45720"/>
          <a:lstStyle/>
          <a:p>
            <a:pPr marL="342900" indent="-342900" eaLnBrk="1" hangingPunct="1">
              <a:tabLst>
                <a:tab pos="685800" algn="l"/>
              </a:tabLst>
            </a:pPr>
            <a:r>
              <a:rPr lang="en-US" sz="2400" smtClean="0"/>
              <a:t>About AREVA</a:t>
            </a:r>
          </a:p>
          <a:p>
            <a:pPr marL="342900" indent="-342900" eaLnBrk="1" hangingPunct="1">
              <a:tabLst>
                <a:tab pos="685800" algn="l"/>
              </a:tabLst>
            </a:pPr>
            <a:r>
              <a:rPr lang="en-US" sz="2400" smtClean="0"/>
              <a:t>Project Scope</a:t>
            </a:r>
          </a:p>
          <a:p>
            <a:pPr marL="342900" indent="-342900" eaLnBrk="1" hangingPunct="1">
              <a:tabLst>
                <a:tab pos="685800" algn="l"/>
              </a:tabLst>
            </a:pPr>
            <a:r>
              <a:rPr lang="en-US" sz="2400" smtClean="0"/>
              <a:t>Accomplishments</a:t>
            </a:r>
          </a:p>
          <a:p>
            <a:pPr marL="342900" indent="-342900" eaLnBrk="1" hangingPunct="1">
              <a:tabLst>
                <a:tab pos="685800" algn="l"/>
              </a:tabLst>
            </a:pPr>
            <a:r>
              <a:rPr lang="en-US" sz="2400" smtClean="0"/>
              <a:t>Summary</a:t>
            </a:r>
          </a:p>
          <a:p>
            <a:pPr marL="342900" indent="-342900" eaLnBrk="1" hangingPunct="1">
              <a:tabLst>
                <a:tab pos="685800" algn="l"/>
              </a:tabLst>
            </a:pPr>
            <a:endParaRPr lang="en-US" sz="1800" b="0" smtClean="0"/>
          </a:p>
          <a:p>
            <a:pPr marL="342900" indent="-342900" eaLnBrk="1" hangingPunct="1">
              <a:tabLst>
                <a:tab pos="685800" algn="l"/>
              </a:tabLst>
            </a:pPr>
            <a:endParaRPr lang="en-US" sz="1800" b="0" smtClean="0"/>
          </a:p>
        </p:txBody>
      </p:sp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304800" y="228600"/>
            <a:ext cx="75850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800">
                <a:solidFill>
                  <a:schemeClr val="tx2"/>
                </a:solidFill>
              </a:rPr>
              <a:t>Tokamak Cooling Water System (TCWS)</a:t>
            </a:r>
            <a:r>
              <a:rPr lang="en-US" sz="28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AREVA Federal Services LLC</a:t>
            </a:r>
            <a:r>
              <a:rPr lang="en-US" b="0" smtClean="0">
                <a:cs typeface="Arial" charset="0"/>
              </a:rPr>
              <a:t> – Fusion Power Symposium, Washington, DC, Dec. 15, 2011  p.</a:t>
            </a:r>
            <a:fld id="{13D9D4BD-D653-4518-ACD3-F427D23CFA8A}" type="slidenum">
              <a:rPr lang="en-US" b="0" smtClean="0">
                <a:cs typeface="Arial" charset="0"/>
              </a:rPr>
              <a:pPr/>
              <a:t>2</a:t>
            </a:fld>
            <a:endParaRPr lang="en-US" b="0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219200"/>
            <a:ext cx="4267200" cy="4953000"/>
          </a:xfrm>
        </p:spPr>
        <p:txBody>
          <a:bodyPr lIns="91440" tIns="45720" rIns="91440" bIns="45720"/>
          <a:lstStyle/>
          <a:p>
            <a:pPr marL="342900" indent="-342900" eaLnBrk="1" hangingPunct="1">
              <a:tabLst>
                <a:tab pos="685800" algn="l"/>
              </a:tabLst>
            </a:pPr>
            <a:r>
              <a:rPr lang="en-US" sz="1800" smtClean="0"/>
              <a:t>World Leader in Nuclear Power</a:t>
            </a:r>
          </a:p>
          <a:p>
            <a:pPr marL="787400" lvl="1" indent="-342900" eaLnBrk="1" hangingPunct="1">
              <a:tabLst>
                <a:tab pos="685800" algn="l"/>
              </a:tabLst>
            </a:pPr>
            <a:r>
              <a:rPr lang="en-US" sz="1400" smtClean="0"/>
              <a:t>Uranium mining to reactor design and related services to used nuclear fuel recycling</a:t>
            </a:r>
          </a:p>
          <a:p>
            <a:pPr marL="342900" indent="-342900" eaLnBrk="1" hangingPunct="1">
              <a:tabLst>
                <a:tab pos="685800" algn="l"/>
              </a:tabLst>
            </a:pPr>
            <a:r>
              <a:rPr lang="en-US" sz="1800" smtClean="0"/>
              <a:t>What we do in Nuclear Energy</a:t>
            </a:r>
          </a:p>
          <a:p>
            <a:pPr marL="787400" lvl="1" indent="-342900" eaLnBrk="1" hangingPunct="1">
              <a:tabLst>
                <a:tab pos="685800" algn="l"/>
              </a:tabLst>
            </a:pPr>
            <a:r>
              <a:rPr lang="en-US" sz="1400" smtClean="0"/>
              <a:t>Uranium exploration, mining and concentration</a:t>
            </a:r>
          </a:p>
          <a:p>
            <a:pPr marL="787400" lvl="1" indent="-342900" eaLnBrk="1" hangingPunct="1">
              <a:tabLst>
                <a:tab pos="685800" algn="l"/>
              </a:tabLst>
            </a:pPr>
            <a:r>
              <a:rPr lang="en-US" sz="1400" smtClean="0"/>
              <a:t>Uranium conversion and enrichment</a:t>
            </a:r>
          </a:p>
          <a:p>
            <a:pPr marL="787400" lvl="1" indent="-342900" eaLnBrk="1" hangingPunct="1">
              <a:tabLst>
                <a:tab pos="685800" algn="l"/>
              </a:tabLst>
            </a:pPr>
            <a:r>
              <a:rPr lang="en-US" sz="1400" smtClean="0"/>
              <a:t>Nuclear fuel design and fabrication</a:t>
            </a:r>
          </a:p>
          <a:p>
            <a:pPr marL="787400" lvl="1" indent="-342900" eaLnBrk="1" hangingPunct="1">
              <a:tabLst>
                <a:tab pos="685800" algn="l"/>
              </a:tabLst>
            </a:pPr>
            <a:r>
              <a:rPr lang="en-US" sz="1400" smtClean="0"/>
              <a:t>Design and construction of nuclear reactors</a:t>
            </a:r>
          </a:p>
          <a:p>
            <a:pPr marL="787400" lvl="1" indent="-342900" eaLnBrk="1" hangingPunct="1">
              <a:tabLst>
                <a:tab pos="685800" algn="l"/>
              </a:tabLst>
            </a:pPr>
            <a:r>
              <a:rPr lang="en-US" sz="1400" smtClean="0"/>
              <a:t>Products and services for nuclear power plant maintenance, upgrades and operations</a:t>
            </a:r>
          </a:p>
          <a:p>
            <a:pPr marL="787400" lvl="1" indent="-342900" eaLnBrk="1" hangingPunct="1">
              <a:tabLst>
                <a:tab pos="685800" algn="l"/>
              </a:tabLst>
            </a:pPr>
            <a:r>
              <a:rPr lang="en-US" sz="1400" smtClean="0"/>
              <a:t>Recycling of used nuclear fuel </a:t>
            </a:r>
          </a:p>
          <a:p>
            <a:pPr marL="787400" lvl="1" indent="-342900" eaLnBrk="1" hangingPunct="1">
              <a:tabLst>
                <a:tab pos="685800" algn="l"/>
              </a:tabLst>
            </a:pPr>
            <a:r>
              <a:rPr lang="en-US" sz="1400" smtClean="0"/>
              <a:t>Project management and support for work in a radioactive environment</a:t>
            </a:r>
          </a:p>
          <a:p>
            <a:pPr marL="787400" lvl="1" indent="-342900" eaLnBrk="1" hangingPunct="1">
              <a:tabLst>
                <a:tab pos="685800" algn="l"/>
              </a:tabLst>
            </a:pPr>
            <a:r>
              <a:rPr lang="en-US" sz="1400" smtClean="0"/>
              <a:t>Nuclear logistics</a:t>
            </a:r>
          </a:p>
          <a:p>
            <a:pPr marL="787400" lvl="1" indent="-342900" eaLnBrk="1" hangingPunct="1">
              <a:tabLst>
                <a:tab pos="685800" algn="l"/>
              </a:tabLst>
            </a:pPr>
            <a:endParaRPr lang="en-US" sz="1400" smtClean="0"/>
          </a:p>
          <a:p>
            <a:pPr marL="342900" indent="-342900" eaLnBrk="1" hangingPunct="1">
              <a:tabLst>
                <a:tab pos="685800" algn="l"/>
              </a:tabLst>
            </a:pPr>
            <a:endParaRPr lang="en-US" sz="1800" smtClean="0"/>
          </a:p>
        </p:txBody>
      </p:sp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152400" y="304800"/>
            <a:ext cx="75850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800">
                <a:solidFill>
                  <a:schemeClr val="tx2"/>
                </a:solidFill>
              </a:rPr>
              <a:t>About AREVA</a:t>
            </a:r>
          </a:p>
        </p:txBody>
      </p:sp>
      <p:pic>
        <p:nvPicPr>
          <p:cNvPr id="21507" name="Picture 5" descr="\\Auslyncfs02\crrdata\CRR 2010 -2011 Marketing Campaigns\Mural-Conference Display\Pictures\Main Panel Pictures\NI-3-GeneralView-Y07W44-04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76400"/>
            <a:ext cx="2133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\\Auslyncfs02\crrdata\CRR 2010 -2011 Marketing Campaigns\Mural-Conference Display\Pictures\Main Panel Pictures\3697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740025"/>
            <a:ext cx="22098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\\Auslyncfs02\crrdata\PROPOSALS\2010\Proposal Wizard 2010\Pictures\TMI SGR\DSC_4933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343400"/>
            <a:ext cx="35052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AREVA Federal Services LLC</a:t>
            </a:r>
            <a:r>
              <a:rPr lang="en-US" b="0" smtClean="0">
                <a:cs typeface="Arial" charset="0"/>
              </a:rPr>
              <a:t> – Fusion Power Symposium, Washington, DC, Dec. 15, 2011  p.</a:t>
            </a:r>
            <a:fld id="{416FB7BE-9608-47FD-A234-F3D41171044B}" type="slidenum">
              <a:rPr lang="en-US" b="0" smtClean="0">
                <a:cs typeface="Arial" charset="0"/>
              </a:rPr>
              <a:pPr/>
              <a:t>3</a:t>
            </a:fld>
            <a:endParaRPr lang="en-US" b="0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5"/>
          <p:cNvSpPr txBox="1">
            <a:spLocks noGrp="1"/>
          </p:cNvSpPr>
          <p:nvPr/>
        </p:nvSpPr>
        <p:spPr bwMode="auto">
          <a:xfrm>
            <a:off x="8763000" y="6638925"/>
            <a:ext cx="381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371600"/>
            <a:ext cx="8229600" cy="5105400"/>
          </a:xfrm>
        </p:spPr>
        <p:txBody>
          <a:bodyPr lIns="91440" tIns="45720" rIns="91440" bIns="45720"/>
          <a:lstStyle/>
          <a:p>
            <a:pPr marL="342900" indent="-342900" eaLnBrk="1" hangingPunct="1">
              <a:tabLst>
                <a:tab pos="685800" algn="l"/>
              </a:tabLst>
            </a:pPr>
            <a:r>
              <a:rPr lang="en-US" sz="1800" smtClean="0"/>
              <a:t>Primary Heat Transfer System for ITER </a:t>
            </a:r>
          </a:p>
          <a:p>
            <a:pPr marL="787400" lvl="1" indent="-342900" eaLnBrk="1" hangingPunct="1">
              <a:tabLst>
                <a:tab pos="685800" algn="l"/>
              </a:tabLst>
            </a:pPr>
            <a:r>
              <a:rPr lang="en-US" sz="1400" smtClean="0"/>
              <a:t>Thermal energy generated by plasma heating and neutron heat deposition</a:t>
            </a:r>
          </a:p>
          <a:p>
            <a:pPr marL="787400" lvl="1" indent="-342900" eaLnBrk="1" hangingPunct="1">
              <a:tabLst>
                <a:tab pos="685800" algn="l"/>
              </a:tabLst>
            </a:pPr>
            <a:r>
              <a:rPr lang="en-US" sz="1400" smtClean="0"/>
              <a:t>Auxiliary heating and radiated/transported power</a:t>
            </a:r>
          </a:p>
          <a:p>
            <a:pPr marL="787400" lvl="1" indent="-342900" eaLnBrk="1" hangingPunct="1">
              <a:tabLst>
                <a:tab pos="685800" algn="l"/>
              </a:tabLst>
            </a:pPr>
            <a:r>
              <a:rPr lang="en-US" sz="1400" smtClean="0"/>
              <a:t>Tritium and activated products</a:t>
            </a:r>
          </a:p>
          <a:p>
            <a:pPr marL="342900" indent="-342900" eaLnBrk="1" hangingPunct="1">
              <a:tabLst>
                <a:tab pos="685800" algn="l"/>
              </a:tabLst>
            </a:pPr>
            <a:r>
              <a:rPr lang="en-US" sz="1800" smtClean="0"/>
              <a:t>Design and Fabrication of TCWS Components</a:t>
            </a:r>
          </a:p>
          <a:p>
            <a:pPr marL="787400" lvl="1" indent="-342900" eaLnBrk="1" hangingPunct="1">
              <a:tabLst>
                <a:tab pos="685800" algn="l"/>
              </a:tabLst>
            </a:pPr>
            <a:r>
              <a:rPr lang="en-US" sz="1400" smtClean="0"/>
              <a:t>Heat exchangers, pumps, valves, piping, tanks, pressurizers, I&amp;C and electrical</a:t>
            </a:r>
          </a:p>
          <a:p>
            <a:pPr marL="787400" lvl="1" indent="-342900" eaLnBrk="1" hangingPunct="1">
              <a:tabLst>
                <a:tab pos="685800" algn="l"/>
              </a:tabLst>
            </a:pPr>
            <a:r>
              <a:rPr lang="en-US" sz="1400" smtClean="0"/>
              <a:t>Over 33,000 meters of piping</a:t>
            </a:r>
          </a:p>
          <a:p>
            <a:pPr marL="342900" indent="-342900" eaLnBrk="1" hangingPunct="1">
              <a:tabLst>
                <a:tab pos="685800" algn="l"/>
              </a:tabLst>
            </a:pPr>
            <a:r>
              <a:rPr lang="en-US" sz="1800" smtClean="0"/>
              <a:t>Codes, Standards, and Requirements for Components</a:t>
            </a:r>
          </a:p>
          <a:p>
            <a:pPr marL="787400" lvl="1" indent="-342900" eaLnBrk="1" hangingPunct="1">
              <a:tabLst>
                <a:tab pos="685800" algn="l"/>
              </a:tabLst>
            </a:pPr>
            <a:r>
              <a:rPr lang="en-US" sz="1400" smtClean="0"/>
              <a:t>Dual certification (ASME and EuroNorm material certification)</a:t>
            </a:r>
          </a:p>
          <a:p>
            <a:pPr marL="787400" lvl="1" indent="-342900" eaLnBrk="1" hangingPunct="1">
              <a:tabLst>
                <a:tab pos="685800" algn="l"/>
              </a:tabLst>
            </a:pPr>
            <a:r>
              <a:rPr lang="en-US" sz="1400" smtClean="0"/>
              <a:t>U.S. commercial codes and standards (ASME, ASCE)</a:t>
            </a:r>
          </a:p>
          <a:p>
            <a:pPr marL="787400" lvl="1" indent="-342900" eaLnBrk="1" hangingPunct="1">
              <a:tabLst>
                <a:tab pos="685800" algn="l"/>
              </a:tabLst>
            </a:pPr>
            <a:r>
              <a:rPr lang="en-US" sz="1400" smtClean="0"/>
              <a:t>French Law certification (ESPN) with Agreed Notified Body Conformity assessment</a:t>
            </a:r>
          </a:p>
          <a:p>
            <a:pPr marL="787400" lvl="1" indent="-342900" eaLnBrk="1" hangingPunct="1">
              <a:tabLst>
                <a:tab pos="685800" algn="l"/>
              </a:tabLst>
            </a:pPr>
            <a:r>
              <a:rPr lang="en-US" sz="1400" smtClean="0"/>
              <a:t>ITER IO Quality System (safety class (SIC), seismic class (SC), quality class (QC), vacuum class (VQC) of cooling water subsystems)</a:t>
            </a:r>
          </a:p>
          <a:p>
            <a:pPr marL="342900" indent="-342900" eaLnBrk="1" hangingPunct="1">
              <a:tabLst>
                <a:tab pos="685800" algn="l"/>
              </a:tabLst>
            </a:pPr>
            <a:r>
              <a:rPr lang="en-US" sz="1800" smtClean="0"/>
              <a:t>Project Phases</a:t>
            </a:r>
          </a:p>
          <a:p>
            <a:pPr marL="787400" lvl="1" indent="-342900" eaLnBrk="1" hangingPunct="1">
              <a:tabLst>
                <a:tab pos="685800" algn="l"/>
              </a:tabLst>
            </a:pPr>
            <a:r>
              <a:rPr lang="en-US" sz="1400" smtClean="0"/>
              <a:t>Preliminary design complete November 17, 2011</a:t>
            </a:r>
          </a:p>
          <a:p>
            <a:pPr marL="787400" lvl="1" indent="-342900" eaLnBrk="1" hangingPunct="1">
              <a:tabLst>
                <a:tab pos="685800" algn="l"/>
              </a:tabLst>
            </a:pPr>
            <a:r>
              <a:rPr lang="en-US" sz="1400" smtClean="0"/>
              <a:t>Final design initiated with schedule to complete June 2013</a:t>
            </a:r>
          </a:p>
          <a:p>
            <a:pPr marL="787400" lvl="1" indent="-342900" eaLnBrk="1" hangingPunct="1">
              <a:tabLst>
                <a:tab pos="685800" algn="l"/>
              </a:tabLst>
            </a:pPr>
            <a:r>
              <a:rPr lang="en-US" sz="1400" smtClean="0"/>
              <a:t>Fabrication and procurement following final design with final deliveries in 2020</a:t>
            </a:r>
          </a:p>
          <a:p>
            <a:pPr marL="342900" indent="-342900" eaLnBrk="1" hangingPunct="1">
              <a:tabLst>
                <a:tab pos="685800" algn="l"/>
              </a:tabLst>
            </a:pPr>
            <a:endParaRPr lang="en-US" sz="1800" smtClean="0"/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457200" y="381000"/>
            <a:ext cx="75850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800">
                <a:solidFill>
                  <a:schemeClr val="tx2"/>
                </a:solidFill>
              </a:rPr>
              <a:t>Project Scope</a:t>
            </a:r>
          </a:p>
        </p:txBody>
      </p:sp>
      <p:sp>
        <p:nvSpPr>
          <p:cNvPr id="2253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AREVA Federal Services LLC</a:t>
            </a:r>
            <a:r>
              <a:rPr lang="en-US" b="0" smtClean="0">
                <a:cs typeface="Arial" charset="0"/>
              </a:rPr>
              <a:t> – Fusion Power Symposium, Washington, DC, Dec. 15, 2011  p.</a:t>
            </a:r>
            <a:fld id="{7874994D-0F19-4840-885E-86517F6ADB1C}" type="slidenum">
              <a:rPr lang="en-US" b="0" smtClean="0">
                <a:cs typeface="Arial" charset="0"/>
              </a:rPr>
              <a:pPr/>
              <a:t>4</a:t>
            </a:fld>
            <a:endParaRPr lang="en-US" b="0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oter Placeholder 1"/>
          <p:cNvSpPr txBox="1">
            <a:spLocks noGrp="1"/>
          </p:cNvSpPr>
          <p:nvPr/>
        </p:nvSpPr>
        <p:spPr bwMode="auto">
          <a:xfrm>
            <a:off x="574675" y="6526213"/>
            <a:ext cx="61182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>
                <a:solidFill>
                  <a:schemeClr val="tx1"/>
                </a:solidFill>
              </a:rPr>
              <a:t>AREVA Federal Services LLC</a:t>
            </a:r>
            <a:r>
              <a:rPr lang="en-US" sz="1000" b="0">
                <a:solidFill>
                  <a:schemeClr val="tx1"/>
                </a:solidFill>
              </a:rPr>
              <a:t> – All-Employee Road Show November 2010 - p.</a:t>
            </a:r>
            <a:fld id="{AB77F096-4CA9-4138-90FF-A5C527A5E701}" type="slidenum">
              <a:rPr lang="en-US" sz="1000" b="0">
                <a:solidFill>
                  <a:schemeClr val="tx1"/>
                </a:solidFill>
              </a:rPr>
              <a:pPr/>
              <a:t>5</a:t>
            </a:fld>
            <a:endParaRPr lang="en-US" sz="1000" b="0">
              <a:solidFill>
                <a:schemeClr val="tx1"/>
              </a:solidFill>
            </a:endParaRPr>
          </a:p>
        </p:txBody>
      </p:sp>
      <p:sp>
        <p:nvSpPr>
          <p:cNvPr id="9" name="Slide Number Placeholder 5"/>
          <p:cNvSpPr txBox="1">
            <a:spLocks noGrp="1"/>
          </p:cNvSpPr>
          <p:nvPr/>
        </p:nvSpPr>
        <p:spPr bwMode="auto">
          <a:xfrm>
            <a:off x="8763000" y="6638925"/>
            <a:ext cx="381000" cy="219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25970C72-DB92-4F7C-9C31-99B4B6C4AEED}" type="slidenum">
              <a:rPr lang="en-US" sz="800" b="0">
                <a:solidFill>
                  <a:schemeClr val="tx1"/>
                </a:solidFill>
                <a:latin typeface="+mn-lt"/>
                <a:cs typeface="+mn-cs"/>
              </a:rPr>
              <a:pPr eaLnBrk="0" hangingPunct="0">
                <a:defRPr/>
              </a:pPr>
              <a:t>5</a:t>
            </a:fld>
            <a:endParaRPr lang="en-US" b="0">
              <a:solidFill>
                <a:schemeClr val="tx1"/>
              </a:solidFill>
              <a:latin typeface="Times" pitchFamily="18" charset="0"/>
              <a:cs typeface="+mn-cs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153400" cy="5181600"/>
          </a:xfrm>
        </p:spPr>
        <p:txBody>
          <a:bodyPr lIns="91440" tIns="45720" rIns="91440" bIns="45720"/>
          <a:lstStyle/>
          <a:p>
            <a:pPr marL="342900" indent="-342900" eaLnBrk="1" hangingPunct="1">
              <a:tabLst>
                <a:tab pos="685800" algn="l"/>
              </a:tabLst>
            </a:pPr>
            <a:r>
              <a:rPr lang="en-US" sz="1800" smtClean="0"/>
              <a:t>Integration with ITER IO </a:t>
            </a:r>
          </a:p>
          <a:p>
            <a:pPr marL="787400" lvl="1" indent="-342900" eaLnBrk="1" hangingPunct="1">
              <a:tabLst>
                <a:tab pos="685800" algn="l"/>
              </a:tabLst>
            </a:pPr>
            <a:r>
              <a:rPr lang="en-US" sz="1400" b="0" smtClean="0"/>
              <a:t>Interface for system requirement with clients</a:t>
            </a:r>
          </a:p>
          <a:p>
            <a:pPr marL="787400" lvl="1" indent="-342900" eaLnBrk="1" hangingPunct="1">
              <a:tabLst>
                <a:tab pos="685800" algn="l"/>
              </a:tabLst>
            </a:pPr>
            <a:r>
              <a:rPr lang="en-US" sz="1400" b="0" smtClean="0"/>
              <a:t>Interface with Facility and Building Design</a:t>
            </a:r>
          </a:p>
          <a:p>
            <a:pPr marL="787400" lvl="1" indent="-342900" eaLnBrk="1" hangingPunct="1">
              <a:tabLst>
                <a:tab pos="685800" algn="l"/>
              </a:tabLst>
            </a:pPr>
            <a:r>
              <a:rPr lang="en-US" sz="1400" b="0" smtClean="0"/>
              <a:t>Totally integrated 3D Design via CATIA V5</a:t>
            </a:r>
          </a:p>
          <a:p>
            <a:pPr marL="342900" indent="-342900" eaLnBrk="1" hangingPunct="1">
              <a:tabLst>
                <a:tab pos="685800" algn="l"/>
              </a:tabLst>
            </a:pPr>
            <a:r>
              <a:rPr lang="en-US" sz="1800" smtClean="0"/>
              <a:t>Preliminary Design Studies</a:t>
            </a:r>
          </a:p>
          <a:p>
            <a:pPr marL="787400" lvl="1" indent="-342900" eaLnBrk="1" hangingPunct="1">
              <a:tabLst>
                <a:tab pos="685800" algn="l"/>
              </a:tabLst>
            </a:pPr>
            <a:r>
              <a:rPr lang="en-US" sz="1400" b="0" smtClean="0"/>
              <a:t>Transient Analysis - RELAP</a:t>
            </a:r>
          </a:p>
          <a:p>
            <a:pPr marL="787400" lvl="1" indent="-342900" eaLnBrk="1" hangingPunct="1">
              <a:tabLst>
                <a:tab pos="685800" algn="l"/>
              </a:tabLst>
            </a:pPr>
            <a:r>
              <a:rPr lang="en-US" sz="1400" b="0" smtClean="0"/>
              <a:t>System Pipe Line and Equipment Sizing – Fathom </a:t>
            </a:r>
          </a:p>
          <a:p>
            <a:pPr marL="787400" lvl="1" indent="-342900" eaLnBrk="1" hangingPunct="1">
              <a:tabLst>
                <a:tab pos="685800" algn="l"/>
              </a:tabLst>
            </a:pPr>
            <a:r>
              <a:rPr lang="en-US" sz="1400" b="0" smtClean="0"/>
              <a:t>Piping/Stress Analysis – ANSY/SuperPipe</a:t>
            </a:r>
          </a:p>
          <a:p>
            <a:pPr marL="787400" lvl="1" indent="-342900" eaLnBrk="1" hangingPunct="1">
              <a:tabLst>
                <a:tab pos="685800" algn="l"/>
              </a:tabLst>
            </a:pPr>
            <a:r>
              <a:rPr lang="en-US" sz="1400" b="0" smtClean="0"/>
              <a:t>RAMI/FMEA</a:t>
            </a:r>
          </a:p>
          <a:p>
            <a:pPr marL="787400" lvl="1" indent="-342900" eaLnBrk="1" hangingPunct="1">
              <a:tabLst>
                <a:tab pos="685800" algn="l"/>
              </a:tabLst>
            </a:pPr>
            <a:r>
              <a:rPr lang="en-US" sz="1400" b="0" smtClean="0"/>
              <a:t>Human Factors Engineering</a:t>
            </a:r>
          </a:p>
          <a:p>
            <a:pPr marL="787400" lvl="1" indent="-342900" eaLnBrk="1" hangingPunct="1">
              <a:tabLst>
                <a:tab pos="685800" algn="l"/>
              </a:tabLst>
            </a:pPr>
            <a:r>
              <a:rPr lang="en-US" sz="1400" b="0" smtClean="0"/>
              <a:t>Manufacturability and Constructability</a:t>
            </a:r>
            <a:endParaRPr lang="en-US" sz="1200" smtClean="0"/>
          </a:p>
          <a:p>
            <a:pPr marL="342900" indent="-342900" eaLnBrk="1" hangingPunct="1">
              <a:tabLst>
                <a:tab pos="685800" algn="l"/>
              </a:tabLst>
            </a:pPr>
            <a:r>
              <a:rPr lang="en-US" sz="1800" smtClean="0"/>
              <a:t>Operating Conditions</a:t>
            </a:r>
          </a:p>
          <a:p>
            <a:pPr marL="787400" lvl="1" indent="-342900" eaLnBrk="1" hangingPunct="1">
              <a:tabLst>
                <a:tab pos="685800" algn="l"/>
              </a:tabLst>
            </a:pPr>
            <a:r>
              <a:rPr lang="en-US" sz="1400" b="0" smtClean="0"/>
              <a:t>Range of conditions is beyond conventional power plants</a:t>
            </a:r>
          </a:p>
          <a:p>
            <a:pPr marL="342900" indent="-342900" eaLnBrk="1" hangingPunct="1">
              <a:tabLst>
                <a:tab pos="685800" algn="l"/>
              </a:tabLst>
            </a:pPr>
            <a:endParaRPr lang="en-US" sz="1800" b="0" smtClean="0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179388" y="0"/>
            <a:ext cx="75850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800">
                <a:solidFill>
                  <a:schemeClr val="tx2"/>
                </a:solidFill>
              </a:rPr>
              <a:t>Design Considerations</a:t>
            </a:r>
            <a:endParaRPr lang="en-US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6" descr="C:\Users\vnb\Documents\US ITER Planning and Work Packages\Lehman Review April 2011\10-G01798_print.jpg"/>
          <p:cNvPicPr>
            <a:picLocks noChangeAspect="1" noChangeArrowheads="1"/>
          </p:cNvPicPr>
          <p:nvPr/>
        </p:nvPicPr>
        <p:blipFill>
          <a:blip r:embed="rId2"/>
          <a:srcRect t="13074" b="-1041"/>
          <a:stretch>
            <a:fillRect/>
          </a:stretch>
        </p:blipFill>
        <p:spPr bwMode="auto">
          <a:xfrm>
            <a:off x="0" y="914400"/>
            <a:ext cx="5967413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Content Placeholder 12"/>
          <p:cNvSpPr>
            <a:spLocks noGrp="1"/>
          </p:cNvSpPr>
          <p:nvPr>
            <p:ph idx="4294967295"/>
          </p:nvPr>
        </p:nvSpPr>
        <p:spPr>
          <a:xfrm>
            <a:off x="5561657" y="1143000"/>
            <a:ext cx="3277549" cy="4800600"/>
          </a:xfrm>
          <a:solidFill>
            <a:schemeClr val="bg1"/>
          </a:solidFill>
          <a:effectLst>
            <a:softEdge rad="12700"/>
          </a:effectLst>
          <a:extLst/>
        </p:spPr>
        <p:txBody>
          <a:bodyPr/>
          <a:lstStyle/>
          <a:p>
            <a:pPr>
              <a:defRPr/>
            </a:pPr>
            <a:r>
              <a:rPr lang="en-US" sz="1200" dirty="0" smtClean="0"/>
              <a:t>Capacity to remove ~1 GW of power</a:t>
            </a:r>
          </a:p>
          <a:p>
            <a:pPr lvl="1">
              <a:defRPr/>
            </a:pPr>
            <a:r>
              <a:rPr lang="en-US" sz="1000" dirty="0" smtClean="0"/>
              <a:t>Integrated </a:t>
            </a:r>
            <a:r>
              <a:rPr lang="en-US" sz="1000" dirty="0"/>
              <a:t>Blanket, </a:t>
            </a:r>
            <a:r>
              <a:rPr lang="en-US" sz="1000" dirty="0" smtClean="0"/>
              <a:t>Edge </a:t>
            </a:r>
            <a:r>
              <a:rPr lang="en-US" sz="1000" dirty="0"/>
              <a:t>L</a:t>
            </a:r>
            <a:r>
              <a:rPr lang="en-US" sz="1000" dirty="0" smtClean="0"/>
              <a:t>ocalized Mode, Divertor (IBED): </a:t>
            </a:r>
            <a:r>
              <a:rPr lang="en-US" sz="1000" i="1" dirty="0" smtClean="0"/>
              <a:t>880 MW combines:</a:t>
            </a:r>
            <a:endParaRPr lang="en-US" sz="1000" i="1" dirty="0"/>
          </a:p>
          <a:p>
            <a:pPr marL="1028700" lvl="2">
              <a:spcBef>
                <a:spcPts val="0"/>
              </a:spcBef>
              <a:defRPr/>
            </a:pPr>
            <a:r>
              <a:rPr lang="en-US" sz="1100" dirty="0" smtClean="0"/>
              <a:t>First Wall/Blanket (FW/BLK)</a:t>
            </a:r>
            <a:r>
              <a:rPr lang="en-US" sz="1100" i="1" dirty="0" smtClean="0"/>
              <a:t> </a:t>
            </a:r>
          </a:p>
          <a:p>
            <a:pPr marL="1028700" lvl="2">
              <a:spcBef>
                <a:spcPts val="0"/>
              </a:spcBef>
              <a:defRPr/>
            </a:pPr>
            <a:r>
              <a:rPr lang="en-US" sz="1100" dirty="0" smtClean="0"/>
              <a:t>Divertor (DIV)</a:t>
            </a:r>
          </a:p>
          <a:p>
            <a:pPr marL="1028700" lvl="2">
              <a:spcBef>
                <a:spcPts val="0"/>
              </a:spcBef>
              <a:defRPr/>
            </a:pPr>
            <a:r>
              <a:rPr lang="en-US" sz="1100" dirty="0" smtClean="0"/>
              <a:t>Edge Localized Mode-Vertical Stabilization </a:t>
            </a:r>
            <a:r>
              <a:rPr lang="en-US" sz="1100" dirty="0"/>
              <a:t>(ELM-VS</a:t>
            </a:r>
            <a:r>
              <a:rPr lang="en-US" sz="1100" dirty="0" smtClean="0"/>
              <a:t>)</a:t>
            </a:r>
            <a:endParaRPr lang="en-US" sz="1100" i="1" dirty="0" smtClean="0"/>
          </a:p>
          <a:p>
            <a:pPr lvl="1">
              <a:spcBef>
                <a:spcPts val="0"/>
              </a:spcBef>
              <a:defRPr/>
            </a:pPr>
            <a:r>
              <a:rPr lang="en-US" sz="1000" dirty="0" smtClean="0"/>
              <a:t>Neutral Beam Injector (NBI): </a:t>
            </a:r>
            <a:r>
              <a:rPr lang="en-US" sz="1000" i="1" dirty="0" smtClean="0"/>
              <a:t>85 MW</a:t>
            </a:r>
          </a:p>
          <a:p>
            <a:pPr lvl="1">
              <a:spcBef>
                <a:spcPts val="0"/>
              </a:spcBef>
              <a:defRPr/>
            </a:pPr>
            <a:r>
              <a:rPr lang="en-US" sz="1000" dirty="0" smtClean="0"/>
              <a:t>Vacuum Vessel (VV): </a:t>
            </a:r>
            <a:r>
              <a:rPr lang="en-US" sz="1000" i="1" dirty="0" smtClean="0"/>
              <a:t>10 MW</a:t>
            </a:r>
            <a:endParaRPr lang="en-US" sz="1000" dirty="0" smtClean="0"/>
          </a:p>
          <a:p>
            <a:pPr>
              <a:spcBef>
                <a:spcPts val="800"/>
              </a:spcBef>
              <a:defRPr/>
            </a:pPr>
            <a:r>
              <a:rPr lang="en-US" sz="1200" dirty="0" smtClean="0"/>
              <a:t>Water and gas baking, drying, water chemistry, draining </a:t>
            </a:r>
          </a:p>
          <a:p>
            <a:pPr lvl="1">
              <a:spcBef>
                <a:spcPts val="800"/>
              </a:spcBef>
              <a:defRPr/>
            </a:pPr>
            <a:r>
              <a:rPr lang="en-US" sz="1000" dirty="0" smtClean="0"/>
              <a:t>Vacuum Vessel Water 200 C</a:t>
            </a:r>
          </a:p>
          <a:p>
            <a:pPr lvl="1">
              <a:spcBef>
                <a:spcPts val="800"/>
              </a:spcBef>
              <a:defRPr/>
            </a:pPr>
            <a:r>
              <a:rPr lang="en-US" sz="1000" dirty="0" smtClean="0"/>
              <a:t>IBED Water 240 C</a:t>
            </a:r>
          </a:p>
          <a:p>
            <a:pPr lvl="1">
              <a:spcBef>
                <a:spcPts val="800"/>
              </a:spcBef>
              <a:defRPr/>
            </a:pPr>
            <a:r>
              <a:rPr lang="en-US" sz="1000" dirty="0" smtClean="0"/>
              <a:t>Diverter Gas 350 C</a:t>
            </a:r>
          </a:p>
          <a:p>
            <a:pPr>
              <a:spcBef>
                <a:spcPts val="800"/>
              </a:spcBef>
              <a:defRPr/>
            </a:pPr>
            <a:r>
              <a:rPr lang="en-US" sz="1200" dirty="0" smtClean="0"/>
              <a:t>Safety Functions</a:t>
            </a:r>
          </a:p>
          <a:p>
            <a:pPr lvl="1">
              <a:spcBef>
                <a:spcPts val="800"/>
              </a:spcBef>
              <a:defRPr/>
            </a:pPr>
            <a:r>
              <a:rPr lang="en-US" sz="1000" dirty="0" smtClean="0"/>
              <a:t>Confinement (tritium and activated corrosion products)</a:t>
            </a:r>
          </a:p>
          <a:p>
            <a:pPr lvl="1">
              <a:spcBef>
                <a:spcPts val="800"/>
              </a:spcBef>
              <a:defRPr/>
            </a:pPr>
            <a:r>
              <a:rPr lang="en-US" sz="1000" dirty="0" smtClean="0"/>
              <a:t>Fast Plasma Termination System Inputs</a:t>
            </a:r>
          </a:p>
          <a:p>
            <a:pPr lvl="1">
              <a:spcBef>
                <a:spcPts val="800"/>
              </a:spcBef>
              <a:defRPr/>
            </a:pPr>
            <a:r>
              <a:rPr lang="en-US" sz="1000" dirty="0" smtClean="0"/>
              <a:t>Primary Heat Transfer System (PHTS) Isolation Valves</a:t>
            </a:r>
          </a:p>
          <a:p>
            <a:pPr lvl="1">
              <a:spcBef>
                <a:spcPts val="800"/>
              </a:spcBef>
              <a:defRPr/>
            </a:pPr>
            <a:r>
              <a:rPr lang="en-US" sz="1000" dirty="0" smtClean="0"/>
              <a:t>Decay Heat Removal VV PHTS</a:t>
            </a:r>
          </a:p>
          <a:p>
            <a:pPr lvl="1">
              <a:spcBef>
                <a:spcPts val="800"/>
              </a:spcBef>
              <a:defRPr/>
            </a:pPr>
            <a:endParaRPr lang="en-US" sz="1200" dirty="0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447800" y="5030788"/>
            <a:ext cx="2289175" cy="1141412"/>
            <a:chOff x="912" y="3214"/>
            <a:chExt cx="1584" cy="578"/>
          </a:xfrm>
        </p:grpSpPr>
        <p:sp>
          <p:nvSpPr>
            <p:cNvPr id="24595" name="Oval 30"/>
            <p:cNvSpPr>
              <a:spLocks noChangeArrowheads="1"/>
            </p:cNvSpPr>
            <p:nvPr/>
          </p:nvSpPr>
          <p:spPr bwMode="auto">
            <a:xfrm rot="-5400000">
              <a:off x="1416" y="2712"/>
              <a:ext cx="576" cy="1584"/>
            </a:xfrm>
            <a:prstGeom prst="ellips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24596" name="Oval 30"/>
            <p:cNvSpPr>
              <a:spLocks noChangeArrowheads="1"/>
            </p:cNvSpPr>
            <p:nvPr/>
          </p:nvSpPr>
          <p:spPr bwMode="auto">
            <a:xfrm rot="-5400000">
              <a:off x="1416" y="2710"/>
              <a:ext cx="576" cy="1584"/>
            </a:xfrm>
            <a:prstGeom prst="ellips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/>
            </a:p>
          </p:txBody>
        </p:sp>
      </p:grpSp>
      <p:grpSp>
        <p:nvGrpSpPr>
          <p:cNvPr id="3" name="Group 27"/>
          <p:cNvGrpSpPr/>
          <p:nvPr/>
        </p:nvGrpSpPr>
        <p:grpSpPr>
          <a:xfrm>
            <a:off x="3200400" y="2146208"/>
            <a:ext cx="2256010" cy="3449845"/>
            <a:chOff x="3276600" y="2184105"/>
            <a:chExt cx="2256010" cy="3449845"/>
          </a:xfrm>
          <a:noFill/>
        </p:grpSpPr>
        <p:sp>
          <p:nvSpPr>
            <p:cNvPr id="19" name="Line 29"/>
            <p:cNvSpPr>
              <a:spLocks noChangeShapeType="1"/>
            </p:cNvSpPr>
            <p:nvPr/>
          </p:nvSpPr>
          <p:spPr bwMode="auto">
            <a:xfrm rot="2201891" flipH="1">
              <a:off x="4754386" y="2184105"/>
              <a:ext cx="778224" cy="2908685"/>
            </a:xfrm>
            <a:prstGeom prst="line">
              <a:avLst/>
            </a:prstGeom>
            <a:grpFill/>
            <a:ln w="381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0" name="Oval 30"/>
            <p:cNvSpPr>
              <a:spLocks noChangeArrowheads="1"/>
            </p:cNvSpPr>
            <p:nvPr/>
          </p:nvSpPr>
          <p:spPr bwMode="auto">
            <a:xfrm rot="16200000">
              <a:off x="3279025" y="4493375"/>
              <a:ext cx="1138150" cy="1143000"/>
            </a:xfrm>
            <a:prstGeom prst="ellipse">
              <a:avLst/>
            </a:prstGeom>
            <a:grpFill/>
            <a:ln w="57150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429000" y="2971800"/>
            <a:ext cx="2117725" cy="762000"/>
            <a:chOff x="3428999" y="2971801"/>
            <a:chExt cx="2122762" cy="762000"/>
          </a:xfrm>
        </p:grpSpPr>
        <p:sp>
          <p:nvSpPr>
            <p:cNvPr id="24593" name="Line 17"/>
            <p:cNvSpPr>
              <a:spLocks noChangeShapeType="1"/>
            </p:cNvSpPr>
            <p:nvPr/>
          </p:nvSpPr>
          <p:spPr bwMode="auto">
            <a:xfrm rot="2201891" flipH="1">
              <a:off x="4738583" y="3307311"/>
              <a:ext cx="813178" cy="320718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Oval 20"/>
            <p:cNvSpPr>
              <a:spLocks noChangeArrowheads="1"/>
            </p:cNvSpPr>
            <p:nvPr/>
          </p:nvSpPr>
          <p:spPr bwMode="auto">
            <a:xfrm rot="-5400000">
              <a:off x="3885725" y="2515075"/>
              <a:ext cx="762000" cy="1675451"/>
            </a:xfrm>
            <a:prstGeom prst="ellips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/>
            </a:p>
          </p:txBody>
        </p:sp>
      </p:grp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4191000" y="3816350"/>
            <a:ext cx="1312863" cy="2673350"/>
            <a:chOff x="4191000" y="3815886"/>
            <a:chExt cx="1313304" cy="2673814"/>
          </a:xfrm>
        </p:grpSpPr>
        <p:sp>
          <p:nvSpPr>
            <p:cNvPr id="24591" name="Line 16"/>
            <p:cNvSpPr>
              <a:spLocks noChangeShapeType="1"/>
            </p:cNvSpPr>
            <p:nvPr/>
          </p:nvSpPr>
          <p:spPr bwMode="auto">
            <a:xfrm rot="2201891">
              <a:off x="5040557" y="3815886"/>
              <a:ext cx="463747" cy="2103479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Oval 19"/>
            <p:cNvSpPr>
              <a:spLocks noChangeArrowheads="1"/>
            </p:cNvSpPr>
            <p:nvPr/>
          </p:nvSpPr>
          <p:spPr bwMode="auto">
            <a:xfrm>
              <a:off x="4191000" y="4813300"/>
              <a:ext cx="815096" cy="1676400"/>
            </a:xfrm>
            <a:prstGeom prst="ellips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914400" y="1223963"/>
            <a:ext cx="5019675" cy="2878137"/>
            <a:chOff x="914400" y="1223110"/>
            <a:chExt cx="5018746" cy="2878990"/>
          </a:xfrm>
        </p:grpSpPr>
        <p:sp>
          <p:nvSpPr>
            <p:cNvPr id="24589" name="Oval 33"/>
            <p:cNvSpPr>
              <a:spLocks noChangeArrowheads="1"/>
            </p:cNvSpPr>
            <p:nvPr/>
          </p:nvSpPr>
          <p:spPr bwMode="auto">
            <a:xfrm rot="-5400000">
              <a:off x="1508840" y="2132723"/>
              <a:ext cx="1374937" cy="2563818"/>
            </a:xfrm>
            <a:prstGeom prst="ellips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24590" name="Line 17"/>
            <p:cNvSpPr>
              <a:spLocks noChangeShapeType="1"/>
            </p:cNvSpPr>
            <p:nvPr/>
          </p:nvSpPr>
          <p:spPr bwMode="auto">
            <a:xfrm rot="2201891" flipH="1">
              <a:off x="4962754" y="1223110"/>
              <a:ext cx="970392" cy="86474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Oval 33"/>
          <p:cNvSpPr>
            <a:spLocks noChangeArrowheads="1"/>
          </p:cNvSpPr>
          <p:nvPr/>
        </p:nvSpPr>
        <p:spPr bwMode="auto">
          <a:xfrm rot="-5400000">
            <a:off x="3032919" y="777081"/>
            <a:ext cx="1374775" cy="2563813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2286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20000"/>
              </a:spcBef>
              <a:defRPr/>
            </a:pPr>
            <a:r>
              <a:rPr lang="en-US" altLang="en-US" sz="2600" kern="0" dirty="0">
                <a:solidFill>
                  <a:srgbClr val="DD0000"/>
                </a:solidFill>
                <a:latin typeface="+mj-lt"/>
                <a:ea typeface="+mj-ea"/>
                <a:cs typeface="+mj-cs"/>
              </a:rPr>
              <a:t>Tokamak Cooling Water System Functions</a:t>
            </a:r>
          </a:p>
        </p:txBody>
      </p:sp>
      <p:sp>
        <p:nvSpPr>
          <p:cNvPr id="24588" name="Slide Number Placeholder 3"/>
          <p:cNvSpPr txBox="1">
            <a:spLocks noGrp="1"/>
          </p:cNvSpPr>
          <p:nvPr/>
        </p:nvSpPr>
        <p:spPr bwMode="auto">
          <a:xfrm>
            <a:off x="4114800" y="662940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AF7D0A9D-C39E-42A5-8992-82C3522F17F7}" type="slidenum">
              <a:rPr lang="en-US" sz="700">
                <a:solidFill>
                  <a:schemeClr val="accent2"/>
                </a:solidFill>
                <a:ea typeface="ＭＳ Ｐゴシック"/>
                <a:cs typeface="ＭＳ Ｐゴシック"/>
              </a:rPr>
              <a:pPr/>
              <a:t>6</a:t>
            </a:fld>
            <a:endParaRPr lang="en-US" sz="700">
              <a:solidFill>
                <a:schemeClr val="accent2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ITER TCWS</a:t>
            </a:r>
            <a:br>
              <a:rPr lang="en-US" smtClean="0"/>
            </a:br>
            <a:r>
              <a:rPr lang="en-US" smtClean="0"/>
              <a:t>Drain Tank Room Piping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AREVA Federal Services LLC</a:t>
            </a:r>
            <a:r>
              <a:rPr lang="en-US" b="0" smtClean="0"/>
              <a:t> – Fusion Power Symposium, Washington, DC, Dec. 15, 2011  p.</a:t>
            </a:r>
            <a:fld id="{889F2722-CD9D-49AE-B852-01DF62A26AF9}" type="slidenum">
              <a:rPr lang="en-US" b="0" smtClean="0"/>
              <a:pPr>
                <a:defRPr/>
              </a:pPr>
              <a:t>7</a:t>
            </a:fld>
            <a:endParaRPr lang="en-US" b="0"/>
          </a:p>
        </p:txBody>
      </p:sp>
      <p:pic>
        <p:nvPicPr>
          <p:cNvPr id="26627" name="Content Placeholder 3" descr="DTR (all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295400"/>
            <a:ext cx="7467600" cy="5029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ITER TCWS</a:t>
            </a:r>
            <a:br>
              <a:rPr lang="en-US" smtClean="0"/>
            </a:br>
            <a:r>
              <a:rPr lang="en-US" smtClean="0"/>
              <a:t>Lower Pipe Chase Piping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AREVA Federal Services LLC</a:t>
            </a:r>
            <a:r>
              <a:rPr lang="en-US" b="0" smtClean="0"/>
              <a:t> – Fusion Power Symposium, Washington, DC, Dec. 15, 2011  p.</a:t>
            </a:r>
            <a:fld id="{381433BD-74D7-4224-925D-50D05D117C1C}" type="slidenum">
              <a:rPr lang="en-US" b="0" smtClean="0"/>
              <a:pPr>
                <a:defRPr/>
              </a:pPr>
              <a:t>8</a:t>
            </a:fld>
            <a:endParaRPr lang="en-US" b="0"/>
          </a:p>
        </p:txBody>
      </p:sp>
      <p:pic>
        <p:nvPicPr>
          <p:cNvPr id="27651" name="Content Placeholder 3" descr="LPC (CWS only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619250"/>
            <a:ext cx="6711950" cy="47466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Piping Analysis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Piping Analysis Requirements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All piping designed and analyzed to ASME B31.3 Code for Process Piping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Analysis addresses thermal, deadweight, seismic and any transients such as relief valve discharge, water hammer, etc.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Regulatory requirements for French nuclear plants as appropriate</a:t>
            </a:r>
          </a:p>
          <a:p>
            <a:pPr>
              <a:lnSpc>
                <a:spcPct val="90000"/>
              </a:lnSpc>
            </a:pPr>
            <a:r>
              <a:rPr lang="en-US" smtClean="0"/>
              <a:t>Piping Analysis in the Drain Tank Room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Seventy five percent (75%) of current pipe routing in this area has been analyzed and qualified to the requirements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The piping is stiff due to limited space and subject to low seismic excitation due to its location in the lower levels of the plant resulting in few horizontal restraints</a:t>
            </a:r>
          </a:p>
          <a:p>
            <a:pPr>
              <a:lnSpc>
                <a:spcPct val="90000"/>
              </a:lnSpc>
            </a:pPr>
            <a:r>
              <a:rPr lang="en-US" smtClean="0"/>
              <a:t>Piping Analysis in the Lower Pipe Chase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Characterized by ring headers that include IBED, Vacuum Vessel and Drain Piping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Greatest challenge is the high temperatures (240</a:t>
            </a:r>
            <a:r>
              <a:rPr lang="en-US" smtClean="0">
                <a:cs typeface="Arial" charset="0"/>
              </a:rPr>
              <a:t>°C and 350°C) for baking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cs typeface="Arial" charset="0"/>
              </a:rPr>
              <a:t>All current piping configurations have been successfully qualified for the requirements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AREVA Federal Services LLC</a:t>
            </a:r>
            <a:r>
              <a:rPr lang="en-US" b="0" smtClean="0"/>
              <a:t> – Fusion Power Symposium, Washington, DC, Dec. 15, 2011  p.</a:t>
            </a:r>
            <a:fld id="{B698ABD1-2C9B-4587-B15D-E8FE11649774}" type="slidenum">
              <a:rPr lang="en-US" b="0" smtClean="0"/>
              <a:pPr>
                <a:defRPr/>
              </a:pPr>
              <a:t>9</a:t>
            </a:fld>
            <a:endParaRPr lang="en-US" b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EVA Federal Services - PowerPoint Template - 2009">
  <a:themeElements>
    <a:clrScheme name="">
      <a:dk1>
        <a:srgbClr val="000000"/>
      </a:dk1>
      <a:lt1>
        <a:srgbClr val="FFFFFF"/>
      </a:lt1>
      <a:dk2>
        <a:srgbClr val="C4122F"/>
      </a:dk2>
      <a:lt2>
        <a:srgbClr val="FFDD00"/>
      </a:lt2>
      <a:accent1>
        <a:srgbClr val="C9D2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E1E5AA"/>
      </a:accent5>
      <a:accent6>
        <a:srgbClr val="E75C00"/>
      </a:accent6>
      <a:hlink>
        <a:srgbClr val="003E86"/>
      </a:hlink>
      <a:folHlink>
        <a:srgbClr val="83A6C7"/>
      </a:folHlink>
    </a:clrScheme>
    <a:fontScheme name="AREVA Federal Services - PowerPoint Template - 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1400" b="1" i="0" u="none" strike="noStrike" cap="none" normalizeH="0" baseline="0" smtClean="0">
            <a:ln>
              <a:noFill/>
            </a:ln>
            <a:solidFill>
              <a:srgbClr val="E52E8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1400" b="1" i="0" u="none" strike="noStrike" cap="none" normalizeH="0" baseline="0" smtClean="0">
            <a:ln>
              <a:noFill/>
            </a:ln>
            <a:solidFill>
              <a:srgbClr val="E52E8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REVA Federal Services - PowerPoint Template - 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EVA Federal Services - PowerPoint Template - 20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EVA Federal Services - PowerPoint Template - 20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EVA Federal Services - PowerPoint Template - 20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EVA Federal Services - PowerPoint Template - 20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EVA Federal Services - PowerPoint Template - 20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EVA Federal Services - PowerPoint Template - 20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EVA Federal Services - PowerPoint Template - 20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EVA Federal Services - PowerPoint Template - 20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EVA Federal Services - PowerPoint Template - 20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EVA Federal Services - PowerPoint Template - 20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EVA Federal Services - PowerPoint Template - 20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EVA Federal Services - PowerPoint Template - 2009 13">
        <a:dk1>
          <a:srgbClr val="000000"/>
        </a:dk1>
        <a:lt1>
          <a:srgbClr val="FFFFFF"/>
        </a:lt1>
        <a:dk2>
          <a:srgbClr val="C4122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EVA Federal Services - PowerPoint Template - 2009 14">
        <a:dk1>
          <a:srgbClr val="000000"/>
        </a:dk1>
        <a:lt1>
          <a:srgbClr val="FFFFFF"/>
        </a:lt1>
        <a:dk2>
          <a:srgbClr val="C4122F"/>
        </a:dk2>
        <a:lt2>
          <a:srgbClr val="969696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EVA Federal Services - PowerPoint Template - 2009 15">
        <a:dk1>
          <a:srgbClr val="000000"/>
        </a:dk1>
        <a:lt1>
          <a:srgbClr val="FFFFFF"/>
        </a:lt1>
        <a:dk2>
          <a:srgbClr val="C4122F"/>
        </a:dk2>
        <a:lt2>
          <a:srgbClr val="969696"/>
        </a:lt2>
        <a:accent1>
          <a:srgbClr val="C9D200"/>
        </a:accent1>
        <a:accent2>
          <a:srgbClr val="7AB51D"/>
        </a:accent2>
        <a:accent3>
          <a:srgbClr val="FFFFFF"/>
        </a:accent3>
        <a:accent4>
          <a:srgbClr val="000000"/>
        </a:accent4>
        <a:accent5>
          <a:srgbClr val="E1E5AA"/>
        </a:accent5>
        <a:accent6>
          <a:srgbClr val="6EA419"/>
        </a:accent6>
        <a:hlink>
          <a:srgbClr val="003E86"/>
        </a:hlink>
        <a:folHlink>
          <a:srgbClr val="009E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EVA Federal Services - PowerPoint Template - 2009 16">
        <a:dk1>
          <a:srgbClr val="000000"/>
        </a:dk1>
        <a:lt1>
          <a:srgbClr val="FFFFFF"/>
        </a:lt1>
        <a:dk2>
          <a:srgbClr val="C4122F"/>
        </a:dk2>
        <a:lt2>
          <a:srgbClr val="FFED00"/>
        </a:lt2>
        <a:accent1>
          <a:srgbClr val="C9D200"/>
        </a:accent1>
        <a:accent2>
          <a:srgbClr val="7AB51D"/>
        </a:accent2>
        <a:accent3>
          <a:srgbClr val="FFFFFF"/>
        </a:accent3>
        <a:accent4>
          <a:srgbClr val="000000"/>
        </a:accent4>
        <a:accent5>
          <a:srgbClr val="E1E5AA"/>
        </a:accent5>
        <a:accent6>
          <a:srgbClr val="6EA419"/>
        </a:accent6>
        <a:hlink>
          <a:srgbClr val="003E86"/>
        </a:hlink>
        <a:folHlink>
          <a:srgbClr val="009EE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3959</TotalTime>
  <Words>875</Words>
  <Application>Microsoft Office PowerPoint</Application>
  <PresentationFormat>On-screen Show (4:3)</PresentationFormat>
  <Paragraphs>128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15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Arial</vt:lpstr>
      <vt:lpstr>Wingdings</vt:lpstr>
      <vt:lpstr>Symbol</vt:lpstr>
      <vt:lpstr>Times</vt:lpstr>
      <vt:lpstr>ＭＳ Ｐゴシック</vt:lpstr>
      <vt:lpstr>AREVA Federal Services - PowerPoint Template - 2009</vt:lpstr>
      <vt:lpstr>AREVA Federal Services - PowerPoint Template - 2009</vt:lpstr>
      <vt:lpstr>AREVA Federal Services - PowerPoint Template - 2009</vt:lpstr>
      <vt:lpstr>AREVA Federal Services - PowerPoint Template - 2009</vt:lpstr>
      <vt:lpstr>AREVA Federal Services - PowerPoint Template - 2009</vt:lpstr>
      <vt:lpstr>AREVA Federal Services - PowerPoint Template - 2009</vt:lpstr>
      <vt:lpstr>AREVA Federal Services - PowerPoint Template - 2009</vt:lpstr>
      <vt:lpstr>AREVA Federal Services - PowerPoint Template - 2009</vt:lpstr>
      <vt:lpstr>AREVA Federal Services - PowerPoint Template - 2009</vt:lpstr>
      <vt:lpstr>AREVA Federal Services - PowerPoint Template - 2009</vt:lpstr>
      <vt:lpstr>AREVA Federal Services - PowerPoint Template - 2009</vt:lpstr>
      <vt:lpstr>AREVA Federal Services - PowerPoint Template - 2009</vt:lpstr>
      <vt:lpstr>AREVA Federal Services - PowerPoint Template - 2009</vt:lpstr>
      <vt:lpstr>AREVA Federal Services - PowerPoint Template - 2009</vt:lpstr>
      <vt:lpstr>AREVA Federal Services - PowerPoint Template - 2009</vt:lpstr>
      <vt:lpstr> ITER Tokamak Cooling Water System  Fusion Power Symposium Washington, DC  Tom Coleman AREVA Federal Services  December 15, 2011</vt:lpstr>
      <vt:lpstr>Slide 2</vt:lpstr>
      <vt:lpstr>Slide 3</vt:lpstr>
      <vt:lpstr>Slide 4</vt:lpstr>
      <vt:lpstr>Slide 5</vt:lpstr>
      <vt:lpstr>Slide 6</vt:lpstr>
      <vt:lpstr>ITER TCWS Drain Tank Room Piping</vt:lpstr>
      <vt:lpstr>ITER TCWS Lower Pipe Chase Piping</vt:lpstr>
      <vt:lpstr>Piping Analysis</vt:lpstr>
      <vt:lpstr>Slide 10</vt:lpstr>
      <vt:lpstr>In-Cryostat Piping</vt:lpstr>
      <vt:lpstr>Slide 12</vt:lpstr>
      <vt:lpstr>Slide 13</vt:lpstr>
      <vt:lpstr>Slide 14</vt:lpstr>
    </vt:vector>
  </TitlesOfParts>
  <Company>AREVA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Jimmy Burrell CPS/CAP</dc:creator>
  <cp:lastModifiedBy>Thomas A Coleman</cp:lastModifiedBy>
  <cp:revision>319</cp:revision>
  <dcterms:created xsi:type="dcterms:W3CDTF">2009-07-14T16:25:16Z</dcterms:created>
  <dcterms:modified xsi:type="dcterms:W3CDTF">2011-12-14T18:35:29Z</dcterms:modified>
</cp:coreProperties>
</file>