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321" r:id="rId3"/>
    <p:sldId id="379" r:id="rId4"/>
    <p:sldId id="363" r:id="rId5"/>
    <p:sldId id="381" r:id="rId6"/>
    <p:sldId id="370" r:id="rId7"/>
    <p:sldId id="367" r:id="rId8"/>
    <p:sldId id="368" r:id="rId9"/>
    <p:sldId id="369" r:id="rId10"/>
    <p:sldId id="382" r:id="rId11"/>
    <p:sldId id="383" r:id="rId12"/>
    <p:sldId id="378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C40404"/>
    <a:srgbClr val="FFFF00"/>
    <a:srgbClr val="DDDDDD"/>
    <a:srgbClr val="CC3300"/>
    <a:srgbClr val="993300"/>
    <a:srgbClr val="0000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8966" autoAdjust="0"/>
  </p:normalViewPr>
  <p:slideViewPr>
    <p:cSldViewPr snapToGrid="0">
      <p:cViewPr>
        <p:scale>
          <a:sx n="90" d="100"/>
          <a:sy n="90" d="100"/>
        </p:scale>
        <p:origin x="-2370" y="-648"/>
      </p:cViewPr>
      <p:guideLst>
        <p:guide orient="horz" pos="2176"/>
        <p:guide pos="1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33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7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7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7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787">
              <a:defRPr sz="1200"/>
            </a:lvl1pPr>
          </a:lstStyle>
          <a:p>
            <a:pPr>
              <a:defRPr/>
            </a:pPr>
            <a:fld id="{9BA3DABE-8625-4ACD-BBB4-887BB391A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gov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avy.mil/swf/index.asp" TargetMode="External"/><Relationship Id="rId4" Type="http://schemas.openxmlformats.org/officeDocument/2006/relationships/hyperlink" Target="http://nnsa.energy.gov/about/documents/NNSA_Act_030109_updated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69591" y="8829989"/>
            <a:ext cx="27943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2" tIns="46577" rIns="93152" bIns="46577" anchor="ctr"/>
          <a:lstStyle/>
          <a:p>
            <a:pPr algn="r"/>
            <a:fld id="{101CE16E-5F34-469D-ADF3-CE43473A995A}" type="slidenum">
              <a:rPr lang="en-US" sz="1000">
                <a:solidFill>
                  <a:srgbClr val="0F2B76"/>
                </a:solidFill>
              </a:rPr>
              <a:pPr algn="r"/>
              <a:t>3</a:t>
            </a:fld>
            <a:endParaRPr lang="en-US" sz="1000" dirty="0">
              <a:solidFill>
                <a:srgbClr val="0F2B76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319" y="4415791"/>
            <a:ext cx="6307452" cy="4880610"/>
          </a:xfrm>
          <a:noFill/>
          <a:ln/>
        </p:spPr>
        <p:txBody>
          <a:bodyPr lIns="93152" tIns="46577" rIns="93152" bIns="46577"/>
          <a:lstStyle/>
          <a:p>
            <a:pPr marL="230692" indent="-230692" algn="ctr" eaLnBrk="1" hangingPunct="1"/>
            <a:r>
              <a:rPr lang="en-US" u="sng" dirty="0" smtClean="0">
                <a:latin typeface="Arial" pitchFamily="34" charset="0"/>
                <a:ea typeface="ヒラギノ角ゴ Pro W3"/>
                <a:cs typeface="ヒラギノ角ゴ Pro W3"/>
              </a:rPr>
              <a:t>The bigger picture: What is </a:t>
            </a:r>
            <a:r>
              <a:rPr lang="en-US" u="sng" dirty="0" err="1" smtClean="0">
                <a:latin typeface="Arial" pitchFamily="34" charset="0"/>
                <a:ea typeface="ヒラギノ角ゴ Pro W3"/>
                <a:cs typeface="ヒラギノ角ゴ Pro W3"/>
              </a:rPr>
              <a:t>NNSA</a:t>
            </a:r>
            <a:r>
              <a:rPr lang="en-US" u="sng" dirty="0" smtClean="0">
                <a:latin typeface="Arial" pitchFamily="34" charset="0"/>
                <a:ea typeface="ヒラギノ角ゴ Pro W3"/>
                <a:cs typeface="ヒラギノ角ゴ Pro W3"/>
              </a:rPr>
              <a:t> responsible for?</a:t>
            </a:r>
          </a:p>
          <a:p>
            <a:pPr marL="230692" indent="-230692" eaLnBrk="1" hangingPunct="1"/>
            <a:r>
              <a:rPr lang="en-US" sz="1100" dirty="0" err="1" smtClean="0">
                <a:latin typeface="Arial" pitchFamily="34" charset="0"/>
                <a:ea typeface="ヒラギノ角ゴ Pro W3"/>
                <a:cs typeface="ヒラギノ角ゴ Pro W3"/>
              </a:rPr>
              <a:t>NNSA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was established by Congress in 2000 as a separately organized agency within the U.S. </a:t>
            </a:r>
            <a:r>
              <a:rPr lang="en-US" sz="1100" u="sng" dirty="0" smtClean="0">
                <a:latin typeface="Arial" pitchFamily="34" charset="0"/>
                <a:ea typeface="ヒラギノ角ゴ Pro W3"/>
                <a:cs typeface="ヒラギノ角ゴ Pro W3"/>
                <a:hlinkClick r:id="rId3" tooltip="Department of Energy"/>
              </a:rPr>
              <a:t>Department of Energy</a:t>
            </a:r>
            <a:r>
              <a:rPr lang="en-US" sz="1100" u="sng" dirty="0" smtClean="0">
                <a:latin typeface="Arial" pitchFamily="34" charset="0"/>
                <a:ea typeface="ヒラギノ角ゴ Pro W3"/>
                <a:cs typeface="ヒラギノ角ゴ Pro W3"/>
              </a:rPr>
              <a:t>.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b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sz="1100" u="sng" dirty="0" smtClean="0">
                <a:latin typeface="Arial" pitchFamily="34" charset="0"/>
                <a:ea typeface="ヒラギノ角ゴ Pro W3"/>
                <a:cs typeface="ヒラギノ角ゴ Pro W3"/>
              </a:rPr>
              <a:t/>
            </a:r>
            <a:br>
              <a:rPr lang="en-US" sz="1100" u="sng" dirty="0" smtClean="0"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sz="1100" dirty="0" err="1" smtClean="0">
                <a:latin typeface="Arial" pitchFamily="34" charset="0"/>
                <a:ea typeface="ヒラギノ角ゴ Pro W3"/>
                <a:cs typeface="ヒラギノ角ゴ Pro W3"/>
              </a:rPr>
              <a:t>NNSA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is responsible for the management and security of the nation’s nuclear weapons, nuclear nonproliferation, and naval reactor programs.  The </a:t>
            </a:r>
            <a:r>
              <a:rPr lang="en-US" sz="1100" dirty="0" err="1" smtClean="0">
                <a:latin typeface="Arial" pitchFamily="34" charset="0"/>
                <a:ea typeface="ヒラギノ角ゴ Pro W3"/>
                <a:cs typeface="ヒラギノ角ゴ Pro W3"/>
              </a:rPr>
              <a:t>NNSA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Act (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  <a:hlinkClick r:id="rId4" tooltip="Title XXXII"/>
              </a:rPr>
              <a:t>Title XXXII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of the National Defense Authorization Act for Fiscal Year 2000, Public Law 106-65) specifies the agency’s national security missions: </a:t>
            </a:r>
          </a:p>
          <a:p>
            <a:pPr marL="230692" indent="-230692" eaLnBrk="1" hangingPunct="1">
              <a:buFontTx/>
              <a:buChar char="•"/>
            </a:pP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To enhance United States national security through the military application of nuclear energy; </a:t>
            </a:r>
          </a:p>
          <a:p>
            <a:pPr marL="230692" indent="-230692" eaLnBrk="1" hangingPunct="1">
              <a:buFontTx/>
              <a:buChar char="•"/>
            </a:pP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To maintain and enhance the safety, reliability, and performance of the United States nuclear weapons stockpile, including the ability to design, produce, and test, in order to meet national security requirements; </a:t>
            </a:r>
          </a:p>
          <a:p>
            <a:pPr marL="230692" indent="-230692" eaLnBrk="1" hangingPunct="1">
              <a:buFontTx/>
              <a:buChar char="•"/>
            </a:pP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To provide the 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  <a:hlinkClick r:id="rId5" tooltip="United States Navy"/>
              </a:rPr>
              <a:t>United States Navy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with safe, militarily effective nuclear propulsion plants and to ensure the safe and reliable operation of those plants; </a:t>
            </a:r>
          </a:p>
          <a:p>
            <a:pPr marL="230692" indent="-230692" eaLnBrk="1" hangingPunct="1">
              <a:buFontTx/>
              <a:buChar char="•"/>
            </a:pP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To promote international nuclear safety and nonproliferation; </a:t>
            </a:r>
          </a:p>
          <a:p>
            <a:pPr marL="230692" indent="-230692" eaLnBrk="1" hangingPunct="1">
              <a:buFontTx/>
              <a:buChar char="•"/>
            </a:pP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To reduce global danger from weapons of mass destruction; and </a:t>
            </a:r>
          </a:p>
          <a:p>
            <a:pPr marL="230692" indent="-230692" eaLnBrk="1" hangingPunct="1">
              <a:buFontTx/>
              <a:buChar char="•"/>
            </a:pP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To support United States leadership in science and technology.</a:t>
            </a:r>
          </a:p>
          <a:p>
            <a:pPr marL="230692" indent="-230692" eaLnBrk="1" hangingPunct="1"/>
            <a:endParaRPr lang="en-US" sz="110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 marL="230692" indent="-230692" eaLnBrk="1" hangingPunct="1"/>
            <a:r>
              <a:rPr lang="en-US" sz="1100" dirty="0" err="1" smtClean="0">
                <a:latin typeface="Arial" pitchFamily="34" charset="0"/>
                <a:ea typeface="ヒラギノ角ゴ Pro W3"/>
                <a:cs typeface="ヒラギノ角ゴ Pro W3"/>
              </a:rPr>
              <a:t>NNSA’s</a:t>
            </a:r>
            <a:r>
              <a:rPr lang="en-US" sz="1100" dirty="0" smtClean="0">
                <a:latin typeface="Arial" pitchFamily="34" charset="0"/>
                <a:ea typeface="ヒラギノ角ゴ Pro W3"/>
                <a:cs typeface="ヒラギノ角ゴ Pro W3"/>
              </a:rPr>
              <a:t> nuclear weapons capabilities support other national security missions such as ensuring international nuclear safety and nonproliferation, and reducing global danger from weapons of mass destruction.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7A007-0208-4979-823C-0FEB8686011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5325"/>
            <a:ext cx="4629150" cy="3471863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The main purpose of this PCF Summit is to finalize our management plan which is the implementation of your directive memo earlier this year. </a:t>
            </a:r>
          </a:p>
          <a:p>
            <a:endParaRPr lang="en-US" sz="1800" dirty="0" smtClean="0"/>
          </a:p>
          <a:p>
            <a:r>
              <a:rPr lang="en-US" sz="1800" dirty="0" smtClean="0"/>
              <a:t>This flow chart emphasizes that PCF and CMF have become an established part of the planning landscape for Defense Programs </a:t>
            </a:r>
          </a:p>
          <a:p>
            <a:endParaRPr lang="en-US" sz="1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This “Predictive Capability Framework” chart provides a high level view of the major activities that are required to maintain the safety, security and reliability of the stockpile </a:t>
            </a:r>
          </a:p>
          <a:p>
            <a:r>
              <a:rPr lang="en-US" sz="1800" dirty="0" smtClean="0"/>
              <a:t>The Nuclear Explosive Package Assessment  schedule of work is the central element in continually  affirming the </a:t>
            </a:r>
            <a:r>
              <a:rPr lang="en-US" sz="1800" b="1" i="1" dirty="0" smtClean="0"/>
              <a:t>reliability </a:t>
            </a:r>
            <a:r>
              <a:rPr lang="en-US" sz="1800" dirty="0" smtClean="0"/>
              <a:t>of the stockpile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E303-2AE6-4B16-BF5A-02F63ED7E1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E303-2AE6-4B16-BF5A-02F63ED7E1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SSMP and its components –PCF,CMF, TBSTP and other elements provide the detailed flow of information, analysis and certification needed to construct and execute the LEP process.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E303-2AE6-4B16-BF5A-02F63ED7E1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This “Predictive Capability Framework” chart provides a high level view of the major activities that are required to maintain the safety, security and reliability of the stockpile </a:t>
            </a:r>
          </a:p>
          <a:p>
            <a:r>
              <a:rPr lang="en-US" sz="1800" dirty="0" smtClean="0"/>
              <a:t>The Nuclear Explosive Package Assessment  schedule of work is the central element in continually  affirming the </a:t>
            </a:r>
            <a:r>
              <a:rPr lang="en-US" sz="1800" b="1" i="1" dirty="0" smtClean="0"/>
              <a:t>reliability </a:t>
            </a:r>
            <a:r>
              <a:rPr lang="en-US" sz="1800" dirty="0" smtClean="0"/>
              <a:t>of the stockpile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E303-2AE6-4B16-BF5A-02F63ED7E1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6E285-6C8F-427B-BEFC-A4BE958177C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F3F3F3"/>
            </a:gs>
            <a:gs pos="50000">
              <a:srgbClr val="DDDDDD"/>
            </a:gs>
            <a:gs pos="100000">
              <a:srgbClr val="F3F3F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334963" y="342900"/>
            <a:ext cx="8455025" cy="6170613"/>
          </a:xfrm>
          <a:prstGeom prst="rect">
            <a:avLst/>
          </a:prstGeom>
          <a:solidFill>
            <a:schemeClr val="bg1"/>
          </a:solidFill>
          <a:ln w="101600" cmpd="thinThick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2447925" y="1327150"/>
            <a:ext cx="4397375" cy="1436688"/>
            <a:chOff x="1632" y="1080"/>
            <a:chExt cx="2770" cy="905"/>
          </a:xfrm>
        </p:grpSpPr>
        <p:pic>
          <p:nvPicPr>
            <p:cNvPr id="6" name="Picture 3" descr="DPNNSA_art_RGB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4" y="1120"/>
              <a:ext cx="173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DOElogo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2" y="1080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31863" y="596900"/>
            <a:ext cx="72628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rgbClr val="000066"/>
                </a:solidFill>
              </a:rPr>
              <a:t>N A T I O N A L   N U C L E A R   S E C U R I T Y   A D M I N I S T R A T I O N</a:t>
            </a:r>
            <a:br>
              <a:rPr lang="en-US" sz="1300" b="1" dirty="0">
                <a:solidFill>
                  <a:srgbClr val="000066"/>
                </a:solidFill>
              </a:rPr>
            </a:br>
            <a:r>
              <a:rPr lang="en-US" sz="1300" b="1" dirty="0">
                <a:solidFill>
                  <a:srgbClr val="000066"/>
                </a:solidFill>
              </a:rPr>
              <a:t> O F </a:t>
            </a:r>
            <a:r>
              <a:rPr lang="en-US" sz="1300" b="1" dirty="0" err="1">
                <a:solidFill>
                  <a:srgbClr val="000066"/>
                </a:solidFill>
              </a:rPr>
              <a:t>F</a:t>
            </a:r>
            <a:r>
              <a:rPr lang="en-US" sz="1300" b="1" dirty="0">
                <a:solidFill>
                  <a:srgbClr val="000066"/>
                </a:solidFill>
              </a:rPr>
              <a:t> I C E   O F   D E F E N S E   P R O G R A M S</a:t>
            </a: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624013" y="1098550"/>
            <a:ext cx="58959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450" y="3778250"/>
            <a:ext cx="7277100" cy="43021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7975" y="5006975"/>
            <a:ext cx="3448050" cy="366713"/>
          </a:xfrm>
        </p:spPr>
        <p:txBody>
          <a:bodyPr wrap="none">
            <a:spAutoFit/>
          </a:bodyPr>
          <a:lstStyle>
            <a:lvl1pPr marL="0" indent="0" algn="ctr">
              <a:buFont typeface="Wingdings" pitchFamily="2" charset="2"/>
              <a:buNone/>
              <a:defRPr sz="1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92088"/>
            <a:ext cx="2076450" cy="6342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088"/>
            <a:ext cx="6076950" cy="6342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25" y="192088"/>
            <a:ext cx="5695950" cy="912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08100"/>
            <a:ext cx="8305800" cy="5226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000"/>
            </a:lvl1pPr>
            <a:lvl2pPr marL="685800" indent="-228600">
              <a:buFont typeface="Arial" pitchFamily="34" charset="0"/>
              <a:buChar char="•"/>
              <a:defRPr sz="1800"/>
            </a:lvl2pPr>
            <a:lvl3pPr marL="1143000" indent="-228600">
              <a:buFont typeface="Arial" pitchFamily="34" charset="0"/>
              <a:buChar char="•"/>
              <a:defRPr sz="1600"/>
            </a:lvl3pPr>
            <a:lvl4pPr marL="1600200" indent="-228600">
              <a:buFont typeface="Arial" pitchFamily="34" charset="0"/>
              <a:buChar char="•"/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8100"/>
            <a:ext cx="407670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08100"/>
            <a:ext cx="407670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195263" y="1082675"/>
            <a:ext cx="8767762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161925" y="142875"/>
            <a:ext cx="8829675" cy="6591300"/>
          </a:xfrm>
          <a:prstGeom prst="rect">
            <a:avLst/>
          </a:prstGeom>
          <a:noFill/>
          <a:ln w="57150" cmpd="thinThick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4025" y="192088"/>
            <a:ext cx="56959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8100"/>
            <a:ext cx="83058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3" descr="DPNNSA_art_RGB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3013" y="311150"/>
            <a:ext cx="1268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DOE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5" y="257175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/>
          </p:cNvSpPr>
          <p:nvPr/>
        </p:nvSpPr>
        <p:spPr bwMode="auto">
          <a:xfrm flipH="1">
            <a:off x="8132763" y="6505575"/>
            <a:ext cx="76676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defRPr/>
            </a:pPr>
            <a:fld id="{9C3E944C-D364-44FB-B35F-6A4CA06967BC}" type="slidenum">
              <a:rPr lang="en-US" sz="1000">
                <a:solidFill>
                  <a:srgbClr val="00007A"/>
                </a:solidFill>
                <a:ea typeface="ＭＳ Ｐゴシック" charset="-128"/>
              </a:rPr>
              <a:pPr algn="r" eaLnBrk="0" hangingPunct="0">
                <a:defRPr/>
              </a:pPr>
              <a:t>‹#›</a:t>
            </a:fld>
            <a:endParaRPr lang="en-US" sz="1000" dirty="0">
              <a:solidFill>
                <a:srgbClr val="00007A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827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855663" indent="-165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254125" indent="-2222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1604963" indent="-1746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62163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9363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6563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3763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322" y="2687644"/>
            <a:ext cx="7636392" cy="95410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5000"/>
              </a:spcBef>
            </a:pPr>
            <a:r>
              <a:rPr lang="en-US" sz="2800" dirty="0" smtClean="0"/>
              <a:t>Fusion Ignition and Stockpile Stewardship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03767" y="3646963"/>
            <a:ext cx="7315200" cy="2683812"/>
          </a:xfrm>
          <a:noFill/>
        </p:spPr>
        <p:txBody>
          <a:bodyPr wrap="square"/>
          <a:lstStyle/>
          <a:p>
            <a:pPr eaLnBrk="1" hangingPunct="1">
              <a:lnSpc>
                <a:spcPct val="90000"/>
              </a:lnSpc>
            </a:pPr>
            <a:r>
              <a:rPr lang="en-US" sz="1600" b="1" i="0" dirty="0" smtClean="0"/>
              <a:t>Presentation to: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0" dirty="0" smtClean="0"/>
              <a:t>Fusion Power Associates Annual Meeting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0" dirty="0" smtClean="0"/>
              <a:t>“Fusion Energy: Expectations”</a:t>
            </a:r>
            <a:r>
              <a:rPr lang="en-US" sz="1000" b="1" i="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600" b="1" i="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Dr. Donald Cook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Deputy Administrator for Defense Programs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National Nuclear Security Administration</a:t>
            </a:r>
          </a:p>
          <a:p>
            <a:pPr eaLnBrk="1" hangingPunct="1">
              <a:lnSpc>
                <a:spcPct val="90000"/>
              </a:lnSpc>
            </a:pPr>
            <a:endParaRPr lang="en-US" sz="600" i="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1" i="0" dirty="0" smtClean="0"/>
              <a:t>15 December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1904" y="286896"/>
            <a:ext cx="6790513" cy="757130"/>
          </a:xfrm>
        </p:spPr>
        <p:txBody>
          <a:bodyPr/>
          <a:lstStyle/>
          <a:p>
            <a:r>
              <a:rPr lang="en-US" sz="2400" dirty="0"/>
              <a:t>After the explosive phase, weapons rapidly </a:t>
            </a:r>
            <a:r>
              <a:rPr lang="en-US" sz="2400" dirty="0" smtClean="0"/>
              <a:t>evolve </a:t>
            </a:r>
            <a:r>
              <a:rPr lang="en-US" sz="2400" dirty="0"/>
              <a:t>into the HED and plasma regimes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8475" y="1281113"/>
            <a:ext cx="7969250" cy="6526212"/>
            <a:chOff x="362" y="1297"/>
            <a:chExt cx="5020" cy="4111"/>
          </a:xfrm>
        </p:grpSpPr>
        <p:sp>
          <p:nvSpPr>
            <p:cNvPr id="613380" name="Text Box 4"/>
            <p:cNvSpPr txBox="1">
              <a:spLocks noChangeArrowheads="1"/>
            </p:cNvSpPr>
            <p:nvPr/>
          </p:nvSpPr>
          <p:spPr bwMode="auto">
            <a:xfrm>
              <a:off x="1023" y="3573"/>
              <a:ext cx="2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(UGTs, sub-crits, DARHT, JASPER, etc)</a:t>
              </a:r>
              <a:endParaRPr lang="en-US" dirty="0">
                <a:latin typeface="Arial" charset="0"/>
                <a:ea typeface="ＭＳ Ｐゴシック" pitchFamily="48" charset="-128"/>
              </a:endParaRPr>
            </a:p>
          </p:txBody>
        </p:sp>
        <p:pic>
          <p:nvPicPr>
            <p:cNvPr id="613381" name="Picture 5" descr="downar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385303" flipV="1">
              <a:off x="1808" y="2872"/>
              <a:ext cx="182" cy="468"/>
            </a:xfrm>
            <a:prstGeom prst="rect">
              <a:avLst/>
            </a:prstGeom>
            <a:noFill/>
          </p:spPr>
        </p:pic>
        <p:sp>
          <p:nvSpPr>
            <p:cNvPr id="613382" name="AutoShape 6"/>
            <p:cNvSpPr>
              <a:spLocks noChangeArrowheads="1"/>
            </p:cNvSpPr>
            <p:nvPr/>
          </p:nvSpPr>
          <p:spPr bwMode="auto">
            <a:xfrm>
              <a:off x="1260" y="1810"/>
              <a:ext cx="3188" cy="3598"/>
            </a:xfrm>
            <a:custGeom>
              <a:avLst/>
              <a:gdLst>
                <a:gd name="G0" fmla="+- 9482 0 0"/>
                <a:gd name="G1" fmla="+- -11746191 0 0"/>
                <a:gd name="G2" fmla="+- 0 0 -11746191"/>
                <a:gd name="T0" fmla="*/ 0 256 1"/>
                <a:gd name="T1" fmla="*/ 180 256 1"/>
                <a:gd name="G3" fmla="+- -11746191 T0 T1"/>
                <a:gd name="T2" fmla="*/ 0 256 1"/>
                <a:gd name="T3" fmla="*/ 90 256 1"/>
                <a:gd name="G4" fmla="+- -11746191 T2 T3"/>
                <a:gd name="G5" fmla="*/ G4 2 1"/>
                <a:gd name="T4" fmla="*/ 90 256 1"/>
                <a:gd name="T5" fmla="*/ 0 256 1"/>
                <a:gd name="G6" fmla="+- -11746191 T4 T5"/>
                <a:gd name="G7" fmla="*/ G6 2 1"/>
                <a:gd name="G8" fmla="abs -1174619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482"/>
                <a:gd name="G18" fmla="*/ 9482 1 2"/>
                <a:gd name="G19" fmla="+- G18 5400 0"/>
                <a:gd name="G20" fmla="cos G19 -11746191"/>
                <a:gd name="G21" fmla="sin G19 -11746191"/>
                <a:gd name="G22" fmla="+- G20 10800 0"/>
                <a:gd name="G23" fmla="+- G21 10800 0"/>
                <a:gd name="G24" fmla="+- 10800 0 G20"/>
                <a:gd name="G25" fmla="+- 9482 10800 0"/>
                <a:gd name="G26" fmla="?: G9 G17 G25"/>
                <a:gd name="G27" fmla="?: G9 0 21600"/>
                <a:gd name="G28" fmla="cos 10800 -11746191"/>
                <a:gd name="G29" fmla="sin 10800 -11746191"/>
                <a:gd name="G30" fmla="sin 9482 -11746191"/>
                <a:gd name="G31" fmla="+- G28 10800 0"/>
                <a:gd name="G32" fmla="+- G29 10800 0"/>
                <a:gd name="G33" fmla="+- G30 10800 0"/>
                <a:gd name="G34" fmla="?: G4 0 G31"/>
                <a:gd name="G35" fmla="?: -11746191 G34 0"/>
                <a:gd name="G36" fmla="?: G6 G35 G31"/>
                <a:gd name="G37" fmla="+- 21600 0 G36"/>
                <a:gd name="G38" fmla="?: G4 0 G33"/>
                <a:gd name="G39" fmla="?: -1174619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9 w 21600"/>
                <a:gd name="T15" fmla="*/ 10664 h 21600"/>
                <a:gd name="T16" fmla="*/ 10800 w 21600"/>
                <a:gd name="T17" fmla="*/ 1318 h 21600"/>
                <a:gd name="T18" fmla="*/ 20941 w 21600"/>
                <a:gd name="T19" fmla="*/ 1066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318" y="10673"/>
                  </a:moveTo>
                  <a:cubicBezTo>
                    <a:pt x="1388" y="5486"/>
                    <a:pt x="5612" y="1317"/>
                    <a:pt x="10800" y="1318"/>
                  </a:cubicBezTo>
                  <a:cubicBezTo>
                    <a:pt x="15987" y="1318"/>
                    <a:pt x="20211" y="5486"/>
                    <a:pt x="20281" y="10673"/>
                  </a:cubicBezTo>
                  <a:lnTo>
                    <a:pt x="21599" y="10655"/>
                  </a:lnTo>
                  <a:cubicBezTo>
                    <a:pt x="21519" y="4747"/>
                    <a:pt x="16708" y="-1"/>
                    <a:pt x="10799" y="0"/>
                  </a:cubicBezTo>
                  <a:cubicBezTo>
                    <a:pt x="4891" y="0"/>
                    <a:pt x="80" y="4747"/>
                    <a:pt x="0" y="10655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800040"/>
                </a:gs>
              </a:gsLst>
              <a:lin ang="0" scaled="1"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83" name="AutoShape 7"/>
            <p:cNvSpPr>
              <a:spLocks noChangeArrowheads="1"/>
            </p:cNvSpPr>
            <p:nvPr/>
          </p:nvSpPr>
          <p:spPr bwMode="auto">
            <a:xfrm>
              <a:off x="685" y="2831"/>
              <a:ext cx="937" cy="44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84" name="AutoShape 8"/>
            <p:cNvSpPr>
              <a:spLocks noChangeArrowheads="1"/>
            </p:cNvSpPr>
            <p:nvPr/>
          </p:nvSpPr>
          <p:spPr bwMode="auto">
            <a:xfrm>
              <a:off x="1555" y="1756"/>
              <a:ext cx="911" cy="44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85" name="AutoShape 9"/>
            <p:cNvSpPr>
              <a:spLocks noChangeArrowheads="1"/>
            </p:cNvSpPr>
            <p:nvPr/>
          </p:nvSpPr>
          <p:spPr bwMode="auto">
            <a:xfrm>
              <a:off x="3217" y="1751"/>
              <a:ext cx="912" cy="44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86" name="AutoShape 10"/>
            <p:cNvSpPr>
              <a:spLocks noChangeArrowheads="1"/>
            </p:cNvSpPr>
            <p:nvPr/>
          </p:nvSpPr>
          <p:spPr bwMode="auto">
            <a:xfrm>
              <a:off x="4101" y="2827"/>
              <a:ext cx="911" cy="44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87" name="Text Box 11"/>
            <p:cNvSpPr txBox="1">
              <a:spLocks noChangeArrowheads="1"/>
            </p:cNvSpPr>
            <p:nvPr/>
          </p:nvSpPr>
          <p:spPr bwMode="auto">
            <a:xfrm>
              <a:off x="362" y="2374"/>
              <a:ext cx="16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u="sng" dirty="0">
                  <a:latin typeface="Arial" charset="0"/>
                  <a:ea typeface="ＭＳ Ｐゴシック" pitchFamily="48" charset="-128"/>
                </a:rPr>
                <a:t>HE phase</a:t>
              </a:r>
              <a:endParaRPr lang="en-US" sz="1400" b="1" dirty="0">
                <a:latin typeface="Arial" charset="0"/>
                <a:ea typeface="ＭＳ Ｐゴシック" pitchFamily="48" charset="-128"/>
              </a:endParaRPr>
            </a:p>
            <a:p>
              <a:pPr algn="ctr"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High explosive creates supercritical assembly</a:t>
              </a:r>
            </a:p>
          </p:txBody>
        </p:sp>
        <p:sp>
          <p:nvSpPr>
            <p:cNvPr id="613388" name="Text Box 12"/>
            <p:cNvSpPr txBox="1">
              <a:spLocks noChangeArrowheads="1"/>
            </p:cNvSpPr>
            <p:nvPr/>
          </p:nvSpPr>
          <p:spPr bwMode="auto">
            <a:xfrm>
              <a:off x="1119" y="1297"/>
              <a:ext cx="173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u="sng" dirty="0">
                  <a:latin typeface="Arial" charset="0"/>
                  <a:ea typeface="ＭＳ Ｐゴシック" pitchFamily="48" charset="-128"/>
                </a:rPr>
                <a:t>Primary phase</a:t>
              </a:r>
              <a:endParaRPr lang="en-US" sz="1400" b="1" dirty="0">
                <a:latin typeface="Arial" charset="0"/>
                <a:ea typeface="ＭＳ Ｐゴシック" pitchFamily="48" charset="-128"/>
              </a:endParaRPr>
            </a:p>
            <a:p>
              <a:pPr algn="ctr"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Super-critical assembly</a:t>
              </a:r>
            </a:p>
            <a:p>
              <a:pPr algn="ctr"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Primary energy production</a:t>
              </a:r>
            </a:p>
          </p:txBody>
        </p:sp>
        <p:sp>
          <p:nvSpPr>
            <p:cNvPr id="613389" name="Line 13"/>
            <p:cNvSpPr>
              <a:spLocks noChangeShapeType="1"/>
            </p:cNvSpPr>
            <p:nvPr/>
          </p:nvSpPr>
          <p:spPr bwMode="auto">
            <a:xfrm>
              <a:off x="1009" y="3588"/>
              <a:ext cx="36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0" name="Text Box 14"/>
            <p:cNvSpPr txBox="1">
              <a:spLocks noChangeArrowheads="1"/>
            </p:cNvSpPr>
            <p:nvPr/>
          </p:nvSpPr>
          <p:spPr bwMode="auto">
            <a:xfrm>
              <a:off x="1204" y="3338"/>
              <a:ext cx="16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dirty="0">
                  <a:latin typeface="Arial" charset="0"/>
                  <a:ea typeface="ＭＳ Ｐゴシック" pitchFamily="48" charset="-128"/>
                </a:rPr>
                <a:t>Pre-nuclear phase</a:t>
              </a:r>
            </a:p>
          </p:txBody>
        </p:sp>
        <p:sp>
          <p:nvSpPr>
            <p:cNvPr id="613391" name="Line 15"/>
            <p:cNvSpPr>
              <a:spLocks noChangeShapeType="1"/>
            </p:cNvSpPr>
            <p:nvPr/>
          </p:nvSpPr>
          <p:spPr bwMode="auto">
            <a:xfrm flipH="1" flipV="1">
              <a:off x="1345" y="2209"/>
              <a:ext cx="1505" cy="1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2" name="Oval 16"/>
            <p:cNvSpPr>
              <a:spLocks noChangeArrowheads="1"/>
            </p:cNvSpPr>
            <p:nvPr/>
          </p:nvSpPr>
          <p:spPr bwMode="auto">
            <a:xfrm>
              <a:off x="787" y="2909"/>
              <a:ext cx="301" cy="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3" name="Oval 17"/>
            <p:cNvSpPr>
              <a:spLocks noChangeArrowheads="1"/>
            </p:cNvSpPr>
            <p:nvPr/>
          </p:nvSpPr>
          <p:spPr bwMode="auto">
            <a:xfrm>
              <a:off x="1201" y="2909"/>
              <a:ext cx="301" cy="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4" name="Oval 18"/>
            <p:cNvSpPr>
              <a:spLocks noChangeArrowheads="1"/>
            </p:cNvSpPr>
            <p:nvPr/>
          </p:nvSpPr>
          <p:spPr bwMode="auto">
            <a:xfrm>
              <a:off x="1650" y="1832"/>
              <a:ext cx="301" cy="301"/>
            </a:xfrm>
            <a:prstGeom prst="ellipse">
              <a:avLst/>
            </a:prstGeom>
            <a:solidFill>
              <a:srgbClr val="FF000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5" name="Oval 19"/>
            <p:cNvSpPr>
              <a:spLocks noChangeArrowheads="1"/>
            </p:cNvSpPr>
            <p:nvPr/>
          </p:nvSpPr>
          <p:spPr bwMode="auto">
            <a:xfrm>
              <a:off x="2064" y="1832"/>
              <a:ext cx="302" cy="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6" name="Oval 20"/>
            <p:cNvSpPr>
              <a:spLocks noChangeArrowheads="1"/>
            </p:cNvSpPr>
            <p:nvPr/>
          </p:nvSpPr>
          <p:spPr bwMode="auto">
            <a:xfrm>
              <a:off x="3735" y="1832"/>
              <a:ext cx="301" cy="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7" name="Oval 21"/>
            <p:cNvSpPr>
              <a:spLocks noChangeArrowheads="1"/>
            </p:cNvSpPr>
            <p:nvPr/>
          </p:nvSpPr>
          <p:spPr bwMode="auto">
            <a:xfrm>
              <a:off x="4204" y="2909"/>
              <a:ext cx="302" cy="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8" name="Oval 22"/>
            <p:cNvSpPr>
              <a:spLocks noChangeArrowheads="1"/>
            </p:cNvSpPr>
            <p:nvPr/>
          </p:nvSpPr>
          <p:spPr bwMode="auto">
            <a:xfrm>
              <a:off x="4619" y="2909"/>
              <a:ext cx="301" cy="301"/>
            </a:xfrm>
            <a:prstGeom prst="ellipse">
              <a:avLst/>
            </a:prstGeom>
            <a:solidFill>
              <a:srgbClr val="FF000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399" name="Text Box 23"/>
            <p:cNvSpPr txBox="1">
              <a:spLocks noChangeArrowheads="1"/>
            </p:cNvSpPr>
            <p:nvPr/>
          </p:nvSpPr>
          <p:spPr bwMode="auto">
            <a:xfrm>
              <a:off x="2799" y="1297"/>
              <a:ext cx="1686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u="sng" dirty="0">
                  <a:latin typeface="Arial" charset="0"/>
                  <a:ea typeface="ＭＳ Ｐゴシック" pitchFamily="48" charset="-128"/>
                </a:rPr>
                <a:t>Energy transfer</a:t>
              </a:r>
              <a:endParaRPr lang="en-US" sz="1400" b="1" dirty="0">
                <a:latin typeface="Arial" charset="0"/>
                <a:ea typeface="ＭＳ Ｐゴシック" pitchFamily="48" charset="-128"/>
              </a:endParaRPr>
            </a:p>
            <a:p>
              <a:pPr algn="ctr"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X-rays transfer energy from primary to secondary</a:t>
              </a:r>
            </a:p>
          </p:txBody>
        </p:sp>
        <p:sp>
          <p:nvSpPr>
            <p:cNvPr id="613400" name="Text Box 24"/>
            <p:cNvSpPr txBox="1">
              <a:spLocks noChangeArrowheads="1"/>
            </p:cNvSpPr>
            <p:nvPr/>
          </p:nvSpPr>
          <p:spPr bwMode="auto">
            <a:xfrm>
              <a:off x="3684" y="2374"/>
              <a:ext cx="169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u="sng" dirty="0">
                  <a:latin typeface="Arial" charset="0"/>
                  <a:ea typeface="ＭＳ Ｐゴシック" pitchFamily="48" charset="-128"/>
                </a:rPr>
                <a:t>Secondary phase</a:t>
              </a:r>
              <a:endParaRPr lang="en-US" sz="1400" b="1" dirty="0">
                <a:latin typeface="Arial" charset="0"/>
                <a:ea typeface="ＭＳ Ｐゴシック" pitchFamily="48" charset="-128"/>
              </a:endParaRPr>
            </a:p>
            <a:p>
              <a:pPr algn="ctr"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Secondary produces energy, explosion and radiation</a:t>
              </a:r>
            </a:p>
          </p:txBody>
        </p:sp>
        <p:pic>
          <p:nvPicPr>
            <p:cNvPr id="613401" name="Picture 25" descr="rtarr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7" y="2524"/>
              <a:ext cx="478" cy="879"/>
            </a:xfrm>
            <a:prstGeom prst="rect">
              <a:avLst/>
            </a:prstGeom>
            <a:noFill/>
          </p:spPr>
        </p:pic>
        <p:sp>
          <p:nvSpPr>
            <p:cNvPr id="613402" name="Rectangle 26"/>
            <p:cNvSpPr>
              <a:spLocks noChangeArrowheads="1"/>
            </p:cNvSpPr>
            <p:nvPr/>
          </p:nvSpPr>
          <p:spPr bwMode="auto">
            <a:xfrm>
              <a:off x="3086" y="2493"/>
              <a:ext cx="309" cy="5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403" name="Text Box 27"/>
            <p:cNvSpPr txBox="1">
              <a:spLocks noChangeArrowheads="1"/>
            </p:cNvSpPr>
            <p:nvPr/>
          </p:nvSpPr>
          <p:spPr bwMode="auto">
            <a:xfrm>
              <a:off x="1920" y="2598"/>
              <a:ext cx="1853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dirty="0">
                  <a:latin typeface="Arial" charset="0"/>
                  <a:ea typeface="ＭＳ Ｐゴシック" pitchFamily="48" charset="-128"/>
                </a:rPr>
                <a:t>Nuclear Phase</a:t>
              </a:r>
            </a:p>
            <a:p>
              <a:pPr algn="ctr" eaLnBrk="0" hangingPunct="0"/>
              <a:r>
                <a:rPr lang="en-US" sz="1400" dirty="0">
                  <a:latin typeface="Arial" charset="0"/>
                  <a:ea typeface="ＭＳ Ｐゴシック" pitchFamily="48" charset="-128"/>
                </a:rPr>
                <a:t>(UGTs NIF and, Z)</a:t>
              </a:r>
              <a:r>
                <a:rPr lang="en-US" sz="1800" dirty="0">
                  <a:latin typeface="Helvetica" pitchFamily="34" charset="0"/>
                  <a:ea typeface="ＭＳ Ｐゴシック" pitchFamily="48" charset="-128"/>
                </a:rPr>
                <a:t> </a:t>
              </a:r>
            </a:p>
          </p:txBody>
        </p:sp>
        <p:sp>
          <p:nvSpPr>
            <p:cNvPr id="613404" name="Oval 28"/>
            <p:cNvSpPr>
              <a:spLocks noChangeArrowheads="1"/>
            </p:cNvSpPr>
            <p:nvPr/>
          </p:nvSpPr>
          <p:spPr bwMode="auto">
            <a:xfrm>
              <a:off x="3321" y="1832"/>
              <a:ext cx="301" cy="3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405" name="Arc 29"/>
            <p:cNvSpPr>
              <a:spLocks/>
            </p:cNvSpPr>
            <p:nvPr/>
          </p:nvSpPr>
          <p:spPr bwMode="auto">
            <a:xfrm rot="9890880" flipV="1">
              <a:off x="1687" y="2395"/>
              <a:ext cx="199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648"/>
                <a:gd name="T1" fmla="*/ 0 h 21600"/>
                <a:gd name="T2" fmla="*/ 17648 w 17648"/>
                <a:gd name="T3" fmla="*/ 9148 h 21600"/>
                <a:gd name="T4" fmla="*/ 0 w 17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48" h="21600" fill="none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</a:path>
                <a:path w="17648" h="21600" stroke="0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406" name="Arc 30"/>
            <p:cNvSpPr>
              <a:spLocks/>
            </p:cNvSpPr>
            <p:nvPr/>
          </p:nvSpPr>
          <p:spPr bwMode="auto">
            <a:xfrm rot="12320664" flipV="1">
              <a:off x="2632" y="1871"/>
              <a:ext cx="199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648"/>
                <a:gd name="T1" fmla="*/ 0 h 21600"/>
                <a:gd name="T2" fmla="*/ 17648 w 17648"/>
                <a:gd name="T3" fmla="*/ 9148 h 21600"/>
                <a:gd name="T4" fmla="*/ 0 w 17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48" h="21600" fill="none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</a:path>
                <a:path w="17648" h="21600" stroke="0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407" name="Arc 31"/>
            <p:cNvSpPr>
              <a:spLocks/>
            </p:cNvSpPr>
            <p:nvPr/>
          </p:nvSpPr>
          <p:spPr bwMode="auto">
            <a:xfrm rot="15530978" flipV="1">
              <a:off x="3704" y="2271"/>
              <a:ext cx="199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648"/>
                <a:gd name="T1" fmla="*/ 0 h 21600"/>
                <a:gd name="T2" fmla="*/ 17648 w 17648"/>
                <a:gd name="T3" fmla="*/ 9148 h 21600"/>
                <a:gd name="T4" fmla="*/ 0 w 17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48" h="21600" fill="none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</a:path>
                <a:path w="17648" h="21600" stroke="0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408" name="Arc 32"/>
            <p:cNvSpPr>
              <a:spLocks/>
            </p:cNvSpPr>
            <p:nvPr/>
          </p:nvSpPr>
          <p:spPr bwMode="auto">
            <a:xfrm rot="12320664" flipV="1">
              <a:off x="3551" y="1789"/>
              <a:ext cx="199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648"/>
                <a:gd name="T1" fmla="*/ 0 h 21600"/>
                <a:gd name="T2" fmla="*/ 17648 w 17648"/>
                <a:gd name="T3" fmla="*/ 9148 h 21600"/>
                <a:gd name="T4" fmla="*/ 0 w 17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48" h="21600" fill="none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</a:path>
                <a:path w="17648" h="21600" stroke="0" extrusionOk="0">
                  <a:moveTo>
                    <a:pt x="-1" y="0"/>
                  </a:moveTo>
                  <a:cubicBezTo>
                    <a:pt x="7019" y="0"/>
                    <a:pt x="13601" y="3411"/>
                    <a:pt x="17649" y="91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9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13409" name="Text Box 33"/>
          <p:cNvSpPr txBox="1">
            <a:spLocks noChangeArrowheads="1"/>
          </p:cNvSpPr>
          <p:nvPr/>
        </p:nvSpPr>
        <p:spPr bwMode="auto">
          <a:xfrm>
            <a:off x="971252" y="5771573"/>
            <a:ext cx="7277100" cy="60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>
              <a:lnSpc>
                <a:spcPts val="1888"/>
              </a:lnSpc>
              <a:spcBef>
                <a:spcPct val="15000"/>
              </a:spcBef>
              <a:buSzPct val="100000"/>
            </a:pPr>
            <a:r>
              <a:rPr lang="en-US" sz="1800" b="1" dirty="0">
                <a:latin typeface="Arial" charset="0"/>
              </a:rPr>
              <a:t>Weapons operation proceeds through the conditions of planetary</a:t>
            </a:r>
          </a:p>
          <a:p>
            <a:pPr defTabSz="820738" eaLnBrk="0" hangingPunct="0">
              <a:lnSpc>
                <a:spcPts val="1888"/>
              </a:lnSpc>
              <a:spcBef>
                <a:spcPct val="15000"/>
              </a:spcBef>
              <a:buSzPct val="100000"/>
            </a:pPr>
            <a:r>
              <a:rPr lang="en-US" sz="1800" b="1" dirty="0">
                <a:latin typeface="Arial" charset="0"/>
              </a:rPr>
              <a:t>interiors, to stellar interiors </a:t>
            </a:r>
          </a:p>
        </p:txBody>
      </p:sp>
      <p:sp>
        <p:nvSpPr>
          <p:cNvPr id="613410" name="Rectangle 34"/>
          <p:cNvSpPr>
            <a:spLocks noChangeArrowheads="1"/>
          </p:cNvSpPr>
          <p:nvPr/>
        </p:nvSpPr>
        <p:spPr bwMode="auto">
          <a:xfrm>
            <a:off x="800100" y="5663623"/>
            <a:ext cx="75946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437" y="192088"/>
            <a:ext cx="6101538" cy="912812"/>
          </a:xfrm>
        </p:spPr>
        <p:txBody>
          <a:bodyPr/>
          <a:lstStyle/>
          <a:p>
            <a:r>
              <a:rPr lang="en-US" sz="2000" dirty="0" smtClean="0">
                <a:cs typeface="Arial" pitchFamily="34" charset="0"/>
              </a:rPr>
              <a:t>The Predictive Capability Framework (PCF)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Provides a Roadmap for Science Advances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561" y="1166037"/>
            <a:ext cx="7051408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H="1">
            <a:off x="3317358" y="1935126"/>
            <a:ext cx="10636" cy="438061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9125" y="1643063"/>
            <a:ext cx="8067675" cy="4071937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Implementation of the 2010 Nuclear Posture Review is being pursued aggressively.  The results show in an increased focus on support for the New Start treaty, nuclear non-proliferation, weapon life extension programs, infrastructure investments, and weapon dismantlements.</a:t>
            </a:r>
          </a:p>
          <a:p>
            <a:endParaRPr lang="en-US" sz="2400" dirty="0" smtClean="0"/>
          </a:p>
          <a:p>
            <a:r>
              <a:rPr lang="en-US" sz="2400" dirty="0" smtClean="0"/>
              <a:t>The Stockpile Stewardship and Management Plan provides a roadmap for the advanced science and technology development required to maintain the safety, security and reliability of the stockpile.</a:t>
            </a:r>
          </a:p>
          <a:p>
            <a:endParaRPr lang="en-US" sz="2400" dirty="0" smtClean="0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675" y="1520760"/>
            <a:ext cx="6815470" cy="4890673"/>
          </a:xfrm>
        </p:spPr>
        <p:txBody>
          <a:bodyPr/>
          <a:lstStyle/>
          <a:p>
            <a:r>
              <a:rPr lang="en-US" sz="1800" dirty="0" smtClean="0"/>
              <a:t>National strategic policy for nuclear weapons</a:t>
            </a:r>
          </a:p>
          <a:p>
            <a:endParaRPr lang="en-US" sz="1800" dirty="0" smtClean="0"/>
          </a:p>
          <a:p>
            <a:r>
              <a:rPr lang="en-US" sz="1800" dirty="0" smtClean="0"/>
              <a:t>Requirements resulting from 2010 Nuclear Posture Review</a:t>
            </a:r>
          </a:p>
          <a:p>
            <a:endParaRPr lang="en-US" sz="1800" dirty="0" smtClean="0"/>
          </a:p>
          <a:p>
            <a:r>
              <a:rPr lang="en-US" sz="1800" dirty="0" smtClean="0"/>
              <a:t>Logical structure connecting policy to programs and campaigns</a:t>
            </a:r>
          </a:p>
          <a:p>
            <a:endParaRPr lang="en-US" sz="1800" dirty="0" smtClean="0"/>
          </a:p>
          <a:p>
            <a:r>
              <a:rPr lang="en-US" sz="1800" dirty="0" smtClean="0"/>
              <a:t>Weapon Life Extension Program (LEP) planning requirements and structure</a:t>
            </a:r>
          </a:p>
          <a:p>
            <a:endParaRPr lang="en-US" sz="1800" dirty="0" smtClean="0"/>
          </a:p>
          <a:p>
            <a:r>
              <a:rPr lang="en-US" sz="1800" dirty="0" smtClean="0"/>
              <a:t>Enabling Tools</a:t>
            </a:r>
          </a:p>
          <a:p>
            <a:pPr lvl="1"/>
            <a:r>
              <a:rPr lang="en-US" sz="1600" dirty="0" smtClean="0"/>
              <a:t>Predictive Capability Framework (PCF)</a:t>
            </a:r>
          </a:p>
          <a:p>
            <a:pPr lvl="1"/>
            <a:r>
              <a:rPr lang="en-US" sz="1600" dirty="0" smtClean="0"/>
              <a:t>Component Maturation Framework (CMF)</a:t>
            </a:r>
          </a:p>
          <a:p>
            <a:pPr lvl="1"/>
            <a:r>
              <a:rPr lang="en-US" sz="1600" dirty="0" smtClean="0"/>
              <a:t>Role and application of Stewardship tools</a:t>
            </a:r>
          </a:p>
          <a:p>
            <a:pPr lvl="1"/>
            <a:r>
              <a:rPr lang="en-US" sz="1600" dirty="0" smtClean="0"/>
              <a:t>Role and application of Fusion Ignition and Burn in Stockpile Stewardship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National Strategic Policy for Nuclear Weapons has been clearly formulated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49604" y="3932379"/>
            <a:ext cx="56534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spcAft>
                <a:spcPts val="4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i="1" dirty="0">
                <a:ea typeface="ＭＳ Ｐゴシック"/>
                <a:cs typeface="Times New Roman" pitchFamily="18" charset="0"/>
              </a:rPr>
              <a:t>“In order to sustain a safe, secure, and effective U.S. nuclear stockpile as long as nuclear weapons exist, the United States must possess a modern physical infrastructure – comprised of the national security laboratories and a complex of supporting facilities – and a highly capable workforce with the specialized skills needed to sustain the nuclear deterrent and support the President’s nuclear security agenda.”  </a:t>
            </a:r>
          </a:p>
          <a:p>
            <a:pPr algn="r">
              <a:buClr>
                <a:srgbClr val="213262"/>
              </a:buClr>
              <a:buFont typeface="Wingdings" pitchFamily="2" charset="2"/>
              <a:buNone/>
            </a:pPr>
            <a:r>
              <a:rPr lang="en-US" sz="1400" dirty="0">
                <a:ea typeface="ＭＳ Ｐゴシック"/>
                <a:cs typeface="Times New Roman" pitchFamily="18" charset="0"/>
              </a:rPr>
              <a:t>Department of Defense, </a:t>
            </a:r>
            <a:br>
              <a:rPr lang="en-US" sz="1400" dirty="0">
                <a:ea typeface="ＭＳ Ｐゴシック"/>
                <a:cs typeface="Times New Roman" pitchFamily="18" charset="0"/>
              </a:rPr>
            </a:br>
            <a:r>
              <a:rPr lang="en-US" sz="1400" dirty="0">
                <a:ea typeface="ＭＳ Ｐゴシック"/>
                <a:cs typeface="Times New Roman" pitchFamily="18" charset="0"/>
              </a:rPr>
              <a:t>“Nuclear Posture Review”, April 2010</a:t>
            </a:r>
            <a:r>
              <a:rPr lang="en-US" sz="1600" dirty="0">
                <a:ea typeface="ＭＳ Ｐゴシック"/>
                <a:cs typeface="Times New Roman" pitchFamily="18" charset="0"/>
              </a:rPr>
              <a:t>. 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rgbClr val="213262"/>
              </a:buClr>
              <a:buFontTx/>
              <a:buChar char="•"/>
            </a:pPr>
            <a:endParaRPr lang="en-US" sz="1600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317358" y="1357210"/>
            <a:ext cx="5486917" cy="241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i="1" dirty="0">
                <a:ea typeface="ＭＳ Ｐゴシック"/>
                <a:cs typeface="Times New Roman" pitchFamily="18" charset="0"/>
              </a:rPr>
              <a:t>“ The United States will take concrete steps towards a world without nuclear weapons... Make no mistake: As long as these weapons exist, the United States will maintain a safe, secure and effective arsenal to deter any adversary, and guarantee that defense to our allies...”  </a:t>
            </a:r>
          </a:p>
          <a:p>
            <a:pPr>
              <a:buClr>
                <a:srgbClr val="213262"/>
              </a:buClr>
              <a:buFont typeface="Wingdings" pitchFamily="2" charset="2"/>
              <a:buNone/>
            </a:pPr>
            <a:r>
              <a:rPr lang="en-US" sz="1400" dirty="0">
                <a:ea typeface="ＭＳ Ｐゴシック"/>
                <a:cs typeface="Times New Roman" pitchFamily="18" charset="0"/>
              </a:rPr>
              <a:t>President Obama, April 5, 2009 </a:t>
            </a:r>
            <a:br>
              <a:rPr lang="en-US" sz="1400" dirty="0">
                <a:ea typeface="ＭＳ Ｐゴシック"/>
                <a:cs typeface="Times New Roman" pitchFamily="18" charset="0"/>
              </a:rPr>
            </a:br>
            <a:r>
              <a:rPr lang="en-US" sz="1400" dirty="0" smtClean="0">
                <a:ea typeface="ＭＳ Ｐゴシック"/>
                <a:cs typeface="Times New Roman" pitchFamily="18" charset="0"/>
              </a:rPr>
              <a:t>Prague</a:t>
            </a:r>
            <a:r>
              <a:rPr lang="en-US" sz="1400" dirty="0">
                <a:ea typeface="ＭＳ Ｐゴシック"/>
                <a:cs typeface="Times New Roman" pitchFamily="18" charset="0"/>
              </a:rPr>
              <a:t>, Czech Republic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213262"/>
              </a:buClr>
              <a:buFontTx/>
              <a:buChar char="•"/>
            </a:pPr>
            <a:endParaRPr lang="en-US" sz="1600" dirty="0">
              <a:ea typeface="ＭＳ Ｐゴシック"/>
              <a:cs typeface="Times New Roman" pitchFamily="18" charset="0"/>
            </a:endParaRPr>
          </a:p>
        </p:txBody>
      </p:sp>
      <p:pic>
        <p:nvPicPr>
          <p:cNvPr id="25605" name="Picture 5" descr="Pic.jpg"/>
          <p:cNvPicPr>
            <a:picLocks noChangeAspect="1"/>
          </p:cNvPicPr>
          <p:nvPr/>
        </p:nvPicPr>
        <p:blipFill>
          <a:blip r:embed="rId3" cstate="print"/>
          <a:srcRect l="2489" r="4620" b="23685"/>
          <a:stretch>
            <a:fillRect/>
          </a:stretch>
        </p:blipFill>
        <p:spPr bwMode="auto">
          <a:xfrm>
            <a:off x="361174" y="1325465"/>
            <a:ext cx="2694438" cy="16622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657" y="3711158"/>
            <a:ext cx="2020200" cy="259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7" y="192088"/>
            <a:ext cx="6144068" cy="912812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</a:rPr>
              <a:t>National Strategic Policy for Nuclear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kern="1200" dirty="0" smtClean="0">
                <a:solidFill>
                  <a:srgbClr val="002060"/>
                </a:solidFill>
              </a:rPr>
              <a:t>Weapons has been clearly formulated</a:t>
            </a:r>
            <a:endParaRPr lang="en-US" sz="24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832441"/>
            <a:ext cx="16414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1786287"/>
            <a:ext cx="64008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dirty="0" smtClean="0">
                <a:latin typeface="+mn-lt"/>
                <a:ea typeface="ＭＳ Ｐゴシック" charset="-128"/>
                <a:cs typeface="Times New Roman" charset="0"/>
              </a:rPr>
              <a:t>The NPR stated the following as priorities, among others:</a:t>
            </a:r>
          </a:p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i="1" dirty="0" smtClean="0">
                <a:latin typeface="+mn-lt"/>
                <a:ea typeface="ＭＳ Ｐゴシック" charset="-128"/>
                <a:cs typeface="Times New Roman" charset="0"/>
              </a:rPr>
              <a:t>“…providing annual stockpile assessments through weapons surveillance.”</a:t>
            </a:r>
          </a:p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i="1" dirty="0" smtClean="0">
                <a:latin typeface="+mn-lt"/>
                <a:ea typeface="ＭＳ Ｐゴシック" charset="-128"/>
                <a:cs typeface="Times New Roman" charset="0"/>
              </a:rPr>
              <a:t>“…funding fully the ongoing LEP for the W76 submarine-based warhead and the LEP study and follow-on activities for the B61 bomb…”</a:t>
            </a:r>
          </a:p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i="1" dirty="0" smtClean="0">
                <a:latin typeface="+mn-lt"/>
                <a:ea typeface="ＭＳ Ｐゴシック" charset="-128"/>
                <a:cs typeface="Times New Roman" charset="0"/>
              </a:rPr>
              <a:t>“…initiating a study of LEP options for the W78 ICBM warhead, including the possibility of using the resulting warhead also on SLBMs to reduce the number of warhead types…”</a:t>
            </a:r>
          </a:p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Wingdings" pitchFamily="2" charset="2"/>
              <a:buNone/>
            </a:pPr>
            <a:r>
              <a:rPr lang="en-US" sz="1600" i="1" dirty="0" smtClean="0">
                <a:latin typeface="+mn-lt"/>
                <a:ea typeface="ＭＳ Ｐゴシック" charset="-128"/>
                <a:cs typeface="Times New Roman" charset="0"/>
              </a:rPr>
              <a:t>“…the science, technology and engineering base, vital for stockpile stewardship as well as providing insights for non-proliferation, must be strengthened…”</a:t>
            </a:r>
          </a:p>
          <a:p>
            <a:pPr algn="r" eaLnBrk="1" hangingPunct="1">
              <a:lnSpc>
                <a:spcPct val="90000"/>
              </a:lnSpc>
              <a:buClr>
                <a:srgbClr val="213262"/>
              </a:buClr>
              <a:buFont typeface="Wingdings" pitchFamily="2" charset="2"/>
              <a:buNone/>
            </a:pP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+mn-lt"/>
              <a:ea typeface="ＭＳ Ｐゴシック" charset="-128"/>
              <a:cs typeface="Times New Roman" charset="0"/>
            </a:endParaRPr>
          </a:p>
          <a:p>
            <a:pPr algn="r" eaLnBrk="1" hangingPunct="1">
              <a:lnSpc>
                <a:spcPct val="90000"/>
              </a:lnSpc>
              <a:buClr>
                <a:srgbClr val="213262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-128"/>
                <a:cs typeface="Times New Roman" charset="0"/>
              </a:rPr>
              <a:t>Department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-128"/>
                <a:cs typeface="Times New Roman" charset="0"/>
              </a:rPr>
              <a:t>of Defense, “Nuclear Posture Review”, April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-128"/>
                <a:cs typeface="Times New Roman" charset="0"/>
              </a:rPr>
              <a:t>2010</a:t>
            </a:r>
            <a:r>
              <a:rPr lang="en-US" sz="1600" dirty="0" smtClean="0">
                <a:latin typeface="+mn-lt"/>
                <a:ea typeface="ＭＳ Ｐゴシック" charset="-128"/>
                <a:cs typeface="Times New Roman" charset="0"/>
              </a:rPr>
              <a:t> </a:t>
            </a:r>
            <a:endParaRPr lang="en-US" sz="1600" i="1" dirty="0">
              <a:latin typeface="+mn-lt"/>
              <a:ea typeface="ＭＳ Ｐゴシック" charset="-128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794" y="2044142"/>
            <a:ext cx="4432300" cy="3814430"/>
          </a:xfrm>
        </p:spPr>
        <p:txBody>
          <a:bodyPr/>
          <a:lstStyle/>
          <a:p>
            <a:r>
              <a:rPr lang="en-US" sz="1800" b="0" dirty="0" smtClean="0"/>
              <a:t>PCF and CMF define a systematic array of deliverables in response to stockpile / deterrence requirements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PCF and CMF provide a smooth link between key requirements and Program / Campaign activity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Strong interaction between PCF, CMF and stockpile modernization requirements provide a strong foundation for the SSMP   </a:t>
            </a:r>
          </a:p>
        </p:txBody>
      </p:sp>
      <p:sp>
        <p:nvSpPr>
          <p:cNvPr id="31" name="TextBox 89"/>
          <p:cNvSpPr txBox="1"/>
          <p:nvPr/>
        </p:nvSpPr>
        <p:spPr>
          <a:xfrm>
            <a:off x="5715659" y="1369080"/>
            <a:ext cx="202778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00FF"/>
                </a:solidFill>
              </a:rPr>
              <a:t>National Policy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And Strategic Planning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2" name="TextBox 90"/>
          <p:cNvSpPr txBox="1"/>
          <p:nvPr/>
        </p:nvSpPr>
        <p:spPr>
          <a:xfrm>
            <a:off x="5575300" y="2425700"/>
            <a:ext cx="2247900" cy="11695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00FF"/>
                </a:solidFill>
              </a:rPr>
              <a:t>Fundamental Source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Documents </a:t>
            </a:r>
            <a:r>
              <a:rPr lang="en-US" sz="1400" dirty="0" smtClean="0"/>
              <a:t>– set weapons requirements e.g. LEP Plans ; Primary Certification Plan  </a:t>
            </a:r>
          </a:p>
        </p:txBody>
      </p:sp>
      <p:sp>
        <p:nvSpPr>
          <p:cNvPr id="34" name="TextBox 94"/>
          <p:cNvSpPr txBox="1"/>
          <p:nvPr/>
        </p:nvSpPr>
        <p:spPr>
          <a:xfrm>
            <a:off x="5571610" y="5549900"/>
            <a:ext cx="234049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00FF"/>
                </a:solidFill>
              </a:rPr>
              <a:t>Programs and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Campaigns</a:t>
            </a:r>
          </a:p>
          <a:p>
            <a:r>
              <a:rPr lang="en-US" sz="1400" dirty="0" smtClean="0"/>
              <a:t>Implementation</a:t>
            </a:r>
            <a:endParaRPr lang="en-US" sz="1400" b="1" dirty="0" smtClean="0">
              <a:solidFill>
                <a:srgbClr val="0000FF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503630" y="2082800"/>
            <a:ext cx="339523" cy="343701"/>
          </a:xfrm>
          <a:prstGeom prst="down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5433240" y="3962400"/>
            <a:ext cx="2519326" cy="1219200"/>
            <a:chOff x="5561941" y="3759200"/>
            <a:chExt cx="2337459" cy="1219200"/>
          </a:xfrm>
        </p:grpSpPr>
        <p:sp>
          <p:nvSpPr>
            <p:cNvPr id="33" name="TextBox 93"/>
            <p:cNvSpPr txBox="1"/>
            <p:nvPr/>
          </p:nvSpPr>
          <p:spPr>
            <a:xfrm>
              <a:off x="5625795" y="3860801"/>
              <a:ext cx="630998" cy="3174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0000FF"/>
                  </a:solidFill>
                </a:rPr>
                <a:t>PCF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1941" y="3759200"/>
              <a:ext cx="2337459" cy="1219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93"/>
            <p:cNvSpPr txBox="1"/>
            <p:nvPr/>
          </p:nvSpPr>
          <p:spPr>
            <a:xfrm>
              <a:off x="7036459" y="3873500"/>
              <a:ext cx="81214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0000FF"/>
                  </a:solidFill>
                </a:rPr>
                <a:t>LEP 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6X 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Process</a:t>
              </a:r>
              <a:endParaRPr lang="en-US" sz="1200" dirty="0" smtClean="0"/>
            </a:p>
            <a:p>
              <a:endParaRPr lang="en-US" sz="1400" dirty="0" smtClean="0"/>
            </a:p>
          </p:txBody>
        </p:sp>
        <p:sp>
          <p:nvSpPr>
            <p:cNvPr id="38" name="TextBox 93"/>
            <p:cNvSpPr txBox="1"/>
            <p:nvPr/>
          </p:nvSpPr>
          <p:spPr>
            <a:xfrm>
              <a:off x="6354002" y="3860801"/>
              <a:ext cx="630998" cy="3174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0000FF"/>
                  </a:solidFill>
                </a:rPr>
                <a:t>CMF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64200" y="4229100"/>
              <a:ext cx="129875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Definition / </a:t>
              </a:r>
            </a:p>
            <a:p>
              <a:r>
                <a:rPr lang="en-US" sz="1400" dirty="0" smtClean="0">
                  <a:latin typeface="+mn-lt"/>
                </a:rPr>
                <a:t>schedule</a:t>
              </a:r>
            </a:p>
            <a:p>
              <a:r>
                <a:rPr lang="en-US" sz="1400" dirty="0" smtClean="0">
                  <a:latin typeface="+mn-lt"/>
                </a:rPr>
                <a:t>of major tasks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41" name="Down Arrow 40"/>
          <p:cNvSpPr/>
          <p:nvPr/>
        </p:nvSpPr>
        <p:spPr>
          <a:xfrm>
            <a:off x="6541730" y="3606800"/>
            <a:ext cx="339523" cy="343701"/>
          </a:xfrm>
          <a:prstGeom prst="down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579830" y="5207000"/>
            <a:ext cx="339523" cy="343701"/>
          </a:xfrm>
          <a:prstGeom prst="down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166" y="213354"/>
            <a:ext cx="6570921" cy="912812"/>
          </a:xfrm>
        </p:spPr>
        <p:txBody>
          <a:bodyPr/>
          <a:lstStyle/>
          <a:p>
            <a:r>
              <a:rPr lang="en-US" sz="2000" dirty="0" smtClean="0"/>
              <a:t>The Predictive Capability Framework (PCF) and Component Maturation Framework (CMF) have become general tools in Defense Programs Planning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Planning Framework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96112" y="2017910"/>
            <a:ext cx="1457325" cy="3342701"/>
          </a:xfrm>
          <a:prstGeom prst="rect">
            <a:avLst/>
          </a:prstGeom>
          <a:solidFill>
            <a:srgbClr val="91A6B7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0125" y="3638826"/>
            <a:ext cx="1238250" cy="847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Programmatic and Technical Source Requirements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3437" y="2017910"/>
            <a:ext cx="1608963" cy="3342701"/>
          </a:xfrm>
          <a:prstGeom prst="rect">
            <a:avLst/>
          </a:prstGeom>
          <a:solidFill>
            <a:srgbClr val="EECFCE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7258" y="3715026"/>
            <a:ext cx="1238250" cy="695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Life Extension Options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400" y="2017909"/>
            <a:ext cx="2836126" cy="3342702"/>
          </a:xfrm>
          <a:prstGeom prst="rect">
            <a:avLst/>
          </a:prstGeom>
          <a:solidFill>
            <a:srgbClr val="91A6B7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21666" y="2834627"/>
            <a:ext cx="2706236" cy="2449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78816" y="3420066"/>
            <a:ext cx="2137314" cy="6433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Engineering, Readiness, Stockpile Services (Development/Production)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78816" y="2912647"/>
            <a:ext cx="2137314" cy="450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Science, ASC, ICF, Advanced Certification, Engineering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78816" y="4127666"/>
            <a:ext cx="2137314" cy="42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Production Readiness/ RTBF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37396" y="3420068"/>
            <a:ext cx="457200" cy="64339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CMF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37396" y="2912645"/>
            <a:ext cx="457200" cy="4503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PCF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27" idx="3"/>
            <a:endCxn id="29" idx="1"/>
          </p:cNvCxnSpPr>
          <p:nvPr/>
        </p:nvCxnSpPr>
        <p:spPr>
          <a:xfrm>
            <a:off x="2238375" y="4062689"/>
            <a:ext cx="30888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3"/>
            <a:endCxn id="32" idx="1"/>
          </p:cNvCxnSpPr>
          <p:nvPr/>
        </p:nvCxnSpPr>
        <p:spPr>
          <a:xfrm flipV="1">
            <a:off x="3785508" y="4059519"/>
            <a:ext cx="236158" cy="3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98527" y="2017909"/>
            <a:ext cx="1507272" cy="3342702"/>
          </a:xfrm>
          <a:prstGeom prst="rect">
            <a:avLst/>
          </a:prstGeom>
          <a:solidFill>
            <a:srgbClr val="EECFCE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60483" y="3813835"/>
            <a:ext cx="1238250" cy="499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Stockpile Modernization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2" idx="3"/>
            <a:endCxn id="41" idx="1"/>
          </p:cNvCxnSpPr>
          <p:nvPr/>
        </p:nvCxnSpPr>
        <p:spPr>
          <a:xfrm>
            <a:off x="6727902" y="4059519"/>
            <a:ext cx="232581" cy="4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1" idx="0"/>
            <a:endCxn id="29" idx="0"/>
          </p:cNvCxnSpPr>
          <p:nvPr/>
        </p:nvCxnSpPr>
        <p:spPr>
          <a:xfrm rot="16200000" flipV="1">
            <a:off x="5323592" y="1557818"/>
            <a:ext cx="98809" cy="4413225"/>
          </a:xfrm>
          <a:prstGeom prst="bentConnector3">
            <a:avLst>
              <a:gd name="adj1" fmla="val 107532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96112" y="2017909"/>
            <a:ext cx="1457325" cy="652463"/>
          </a:xfrm>
          <a:prstGeom prst="rect">
            <a:avLst/>
          </a:prstGeom>
          <a:solidFill>
            <a:srgbClr val="395B7C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Requirements and Drivers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53437" y="2017909"/>
            <a:ext cx="1608963" cy="652463"/>
          </a:xfrm>
          <a:prstGeom prst="rect">
            <a:avLst/>
          </a:prstGeom>
          <a:solidFill>
            <a:srgbClr val="953735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Prioritizing and Planning Investment Decision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62399" y="2017909"/>
            <a:ext cx="2836127" cy="652463"/>
          </a:xfrm>
          <a:prstGeom prst="rect">
            <a:avLst/>
          </a:prstGeom>
          <a:solidFill>
            <a:srgbClr val="395B7C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Technology Development, Certification, and Component Maturation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98527" y="2017909"/>
            <a:ext cx="1507272" cy="652463"/>
          </a:xfrm>
          <a:prstGeom prst="rect">
            <a:avLst/>
          </a:prstGeom>
          <a:solidFill>
            <a:srgbClr val="953735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Technology Down-Select and Stockpile Insertion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78816" y="4617522"/>
            <a:ext cx="2137314" cy="5862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Stockpile Services and Systems (Advanced Architecture)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437" y="192088"/>
            <a:ext cx="6101538" cy="912812"/>
          </a:xfrm>
        </p:spPr>
        <p:txBody>
          <a:bodyPr/>
          <a:lstStyle/>
          <a:p>
            <a:r>
              <a:rPr lang="en-US" sz="2000" dirty="0" smtClean="0">
                <a:cs typeface="Arial" pitchFamily="34" charset="0"/>
              </a:rPr>
              <a:t>The Predictive Capability Framework (PCF)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Provides a Roadmap for Science Advances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561" y="1166037"/>
            <a:ext cx="7051408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H="1">
            <a:off x="3317358" y="1935126"/>
            <a:ext cx="10636" cy="438061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805" y="192088"/>
            <a:ext cx="6112170" cy="912812"/>
          </a:xfrm>
        </p:spPr>
        <p:txBody>
          <a:bodyPr/>
          <a:lstStyle/>
          <a:p>
            <a:r>
              <a:rPr lang="en-US" sz="2000" dirty="0" smtClean="0"/>
              <a:t>The Component Maturation Framework (CMF) provides a roadmap for stockpile technology development and insertion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212" y="1219200"/>
            <a:ext cx="73125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158409" y="2062716"/>
            <a:ext cx="10633" cy="42211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p Arrow 32"/>
          <p:cNvSpPr/>
          <p:nvPr/>
        </p:nvSpPr>
        <p:spPr bwMode="auto">
          <a:xfrm>
            <a:off x="5791199" y="2495550"/>
            <a:ext cx="333829" cy="2990850"/>
          </a:xfrm>
          <a:prstGeom prst="upArrow">
            <a:avLst/>
          </a:prstGeom>
          <a:solidFill>
            <a:srgbClr val="C4D79D"/>
          </a:solidFill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Science and Technology Deliverables to the LEP process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65574" y="1524000"/>
            <a:ext cx="167640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Phase 6.2/2A Feasibility and Cost Study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5048" y="1524000"/>
            <a:ext cx="14668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Phase 6.4 Production Engineering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1823" y="1524000"/>
            <a:ext cx="160655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Phase 6.3 Development Engineering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5399" y="1524000"/>
            <a:ext cx="6985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Phase 6.5 FPU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0099" y="1524000"/>
            <a:ext cx="144910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Phase 6.6 Full Rate Production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3282919" y="1695065"/>
            <a:ext cx="182880" cy="527538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iamond 26"/>
          <p:cNvSpPr/>
          <p:nvPr/>
        </p:nvSpPr>
        <p:spPr>
          <a:xfrm>
            <a:off x="6494749" y="1687286"/>
            <a:ext cx="182880" cy="527538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iamond 27"/>
          <p:cNvSpPr/>
          <p:nvPr/>
        </p:nvSpPr>
        <p:spPr>
          <a:xfrm>
            <a:off x="4961224" y="1687286"/>
            <a:ext cx="182880" cy="527538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98774" y="1524000"/>
            <a:ext cx="990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Phase 6.1Study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1539844" y="1717766"/>
            <a:ext cx="182880" cy="527538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iamond 30"/>
          <p:cNvSpPr/>
          <p:nvPr/>
        </p:nvSpPr>
        <p:spPr>
          <a:xfrm>
            <a:off x="7264369" y="1698716"/>
            <a:ext cx="182880" cy="527538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377368" y="2886666"/>
            <a:ext cx="3661231" cy="1032191"/>
          </a:xfrm>
          <a:prstGeom prst="rect">
            <a:avLst/>
          </a:prstGeom>
          <a:solidFill>
            <a:srgbClr val="EECFCE"/>
          </a:solidFill>
          <a:ln w="19050" cap="flat" cmpd="sng" algn="ctr">
            <a:solidFill>
              <a:srgbClr val="95373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9063" indent="-119063">
              <a:spcAft>
                <a:spcPts val="300"/>
              </a:spcAft>
            </a:pPr>
            <a:r>
              <a:rPr lang="en-US" sz="1400" b="1" u="sng" dirty="0" smtClean="0"/>
              <a:t> SSMP-PCF, CMF</a:t>
            </a:r>
            <a:endParaRPr lang="en-US" sz="1400" b="1" dirty="0" smtClean="0">
              <a:latin typeface="+mn-lt"/>
            </a:endParaRPr>
          </a:p>
          <a:p>
            <a:pPr marL="119063" indent="-1190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Refurbishment options analyzed (PCF)</a:t>
            </a:r>
          </a:p>
          <a:p>
            <a:pPr marL="119063" indent="-119063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Determination of  component lifetimes (CMF)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10089" y="4233432"/>
            <a:ext cx="5895977" cy="838200"/>
          </a:xfrm>
          <a:prstGeom prst="rect">
            <a:avLst/>
          </a:prstGeom>
          <a:solidFill>
            <a:srgbClr val="91A6B7"/>
          </a:solidFill>
          <a:ln w="19050" cap="flat" cmpd="sng" algn="ctr">
            <a:solidFill>
              <a:srgbClr val="395B7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CMF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Component technology and manufacturing development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Integration between DAs, PAs, and FPMs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410092" y="5536640"/>
            <a:ext cx="8429108" cy="1081874"/>
          </a:xfrm>
          <a:prstGeom prst="rect">
            <a:avLst/>
          </a:prstGeom>
          <a:solidFill>
            <a:srgbClr val="C4D79D"/>
          </a:solidFill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PCF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Certification and qualification activities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Models and simulations of all aspects of weapon performance 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Supplies computational tools and data to the CMF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rot="16200000">
            <a:off x="-140373" y="182546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+mn-lt"/>
              </a:rPr>
              <a:t>Phase 6.x</a:t>
            </a:r>
          </a:p>
        </p:txBody>
      </p:sp>
      <p:sp>
        <p:nvSpPr>
          <p:cNvPr id="20" name="Up Arrow 19"/>
          <p:cNvSpPr/>
          <p:nvPr/>
        </p:nvSpPr>
        <p:spPr bwMode="auto">
          <a:xfrm>
            <a:off x="944221" y="2495550"/>
            <a:ext cx="318051" cy="334944"/>
          </a:xfrm>
          <a:prstGeom prst="upArrow">
            <a:avLst/>
          </a:prstGeom>
          <a:solidFill>
            <a:srgbClr val="EECFCE"/>
          </a:solidFill>
          <a:ln w="19050" cap="flat" cmpd="sng" algn="ctr">
            <a:solidFill>
              <a:srgbClr val="95373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" name="Up Arrow 31"/>
          <p:cNvSpPr/>
          <p:nvPr/>
        </p:nvSpPr>
        <p:spPr bwMode="auto">
          <a:xfrm>
            <a:off x="4100285" y="2495549"/>
            <a:ext cx="297544" cy="1684563"/>
          </a:xfrm>
          <a:prstGeom prst="upArrow">
            <a:avLst/>
          </a:prstGeom>
          <a:solidFill>
            <a:srgbClr val="91A6B7"/>
          </a:solidFill>
          <a:ln w="19050" cap="flat" cmpd="sng" algn="ctr">
            <a:solidFill>
              <a:srgbClr val="395B7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" name="Up Arrow 34"/>
          <p:cNvSpPr/>
          <p:nvPr/>
        </p:nvSpPr>
        <p:spPr bwMode="auto">
          <a:xfrm>
            <a:off x="4103600" y="5119688"/>
            <a:ext cx="297544" cy="366712"/>
          </a:xfrm>
          <a:prstGeom prst="upArrow">
            <a:avLst/>
          </a:prstGeom>
          <a:solidFill>
            <a:srgbClr val="91A6B7"/>
          </a:solidFill>
          <a:ln w="19050" cap="flat" cmpd="sng" algn="ctr">
            <a:solidFill>
              <a:srgbClr val="395B7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0" y="2819400"/>
            <a:ext cx="19812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300"/>
              </a:spcAft>
            </a:pPr>
            <a:r>
              <a:rPr lang="en-US" sz="900" b="1" dirty="0" smtClean="0">
                <a:solidFill>
                  <a:schemeClr val="tx1"/>
                </a:solidFill>
              </a:rPr>
              <a:t>Acronyms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DA=Design Agency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FPM=Federal Program Manager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PA=Production Agency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5375</TotalTime>
  <Words>1034</Words>
  <Application>Microsoft Office PowerPoint</Application>
  <PresentationFormat>On-screen Show (4:3)</PresentationFormat>
  <Paragraphs>143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2_Default Design</vt:lpstr>
      <vt:lpstr>Fusion Ignition and Stockpile Stewardship</vt:lpstr>
      <vt:lpstr>Overview</vt:lpstr>
      <vt:lpstr>National Strategic Policy for Nuclear Weapons has been clearly formulated</vt:lpstr>
      <vt:lpstr>National Strategic Policy for Nuclear     Weapons has been clearly formulated</vt:lpstr>
      <vt:lpstr>The Predictive Capability Framework (PCF) and Component Maturation Framework (CMF) have become general tools in Defense Programs Planning </vt:lpstr>
      <vt:lpstr>LEP Planning Framework</vt:lpstr>
      <vt:lpstr>The Predictive Capability Framework (PCF) Provides a Roadmap for Science Advances</vt:lpstr>
      <vt:lpstr>The Component Maturation Framework (CMF) provides a roadmap for stockpile technology development and insertion</vt:lpstr>
      <vt:lpstr>Flow of Science and Technology Deliverables to the LEP process </vt:lpstr>
      <vt:lpstr>After the explosive phase, weapons rapidly evolve into the HED and plasma regimes</vt:lpstr>
      <vt:lpstr>The Predictive Capability Framework (PCF) Provides a Roadmap for Science Advances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2010-02-04T17:35:22Z</cp:lastPrinted>
  <dcterms:created xsi:type="dcterms:W3CDTF">2010-01-26T18:25:26Z</dcterms:created>
  <dcterms:modified xsi:type="dcterms:W3CDTF">2011-12-15T03:10:46Z</dcterms:modified>
</cp:coreProperties>
</file>