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72" r:id="rId3"/>
    <p:sldMasterId id="2147483736" r:id="rId4"/>
  </p:sldMasterIdLst>
  <p:notesMasterIdLst>
    <p:notesMasterId r:id="rId42"/>
  </p:notesMasterIdLst>
  <p:sldIdLst>
    <p:sldId id="445" r:id="rId5"/>
    <p:sldId id="453" r:id="rId6"/>
    <p:sldId id="458" r:id="rId7"/>
    <p:sldId id="454" r:id="rId8"/>
    <p:sldId id="470" r:id="rId9"/>
    <p:sldId id="464" r:id="rId10"/>
    <p:sldId id="463" r:id="rId11"/>
    <p:sldId id="462" r:id="rId12"/>
    <p:sldId id="471" r:id="rId13"/>
    <p:sldId id="474" r:id="rId14"/>
    <p:sldId id="473" r:id="rId15"/>
    <p:sldId id="482" r:id="rId16"/>
    <p:sldId id="475" r:id="rId17"/>
    <p:sldId id="478" r:id="rId18"/>
    <p:sldId id="477" r:id="rId19"/>
    <p:sldId id="476" r:id="rId20"/>
    <p:sldId id="490" r:id="rId21"/>
    <p:sldId id="491" r:id="rId22"/>
    <p:sldId id="489" r:id="rId23"/>
    <p:sldId id="486" r:id="rId24"/>
    <p:sldId id="487" r:id="rId25"/>
    <p:sldId id="483" r:id="rId26"/>
    <p:sldId id="488" r:id="rId27"/>
    <p:sldId id="484" r:id="rId28"/>
    <p:sldId id="485" r:id="rId29"/>
    <p:sldId id="480" r:id="rId30"/>
    <p:sldId id="481" r:id="rId31"/>
    <p:sldId id="450" r:id="rId32"/>
    <p:sldId id="341" r:id="rId33"/>
    <p:sldId id="448" r:id="rId34"/>
    <p:sldId id="446" r:id="rId35"/>
    <p:sldId id="339" r:id="rId36"/>
    <p:sldId id="399" r:id="rId37"/>
    <p:sldId id="430" r:id="rId38"/>
    <p:sldId id="377" r:id="rId39"/>
    <p:sldId id="479" r:id="rId40"/>
    <p:sldId id="403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06A3F"/>
    <a:srgbClr val="93890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909" autoAdjust="0"/>
    <p:restoredTop sz="94548" autoAdjust="0"/>
  </p:normalViewPr>
  <p:slideViewPr>
    <p:cSldViewPr>
      <p:cViewPr>
        <p:scale>
          <a:sx n="70" d="100"/>
          <a:sy n="70" d="100"/>
        </p:scale>
        <p:origin x="-1064" y="-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5E9024-4471-4BC9-9041-3CA2BF3C1204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7E15C2-4782-4519-B217-76507CC85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575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36077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8175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020318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969635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28618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49038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124525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48271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12119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02399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92366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15386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115204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097713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952622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4857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488792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15734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5641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34825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00126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760644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7414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444437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88206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591023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328859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826484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203031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310210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41553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61918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823174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010402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209043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795994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74055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37963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288277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7700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CE4CC0-3FB4-43C8-A22C-1218390BC2A1}" type="datetime1">
              <a:rPr lang="en-US" smtClean="0">
                <a:solidFill>
                  <a:prstClr val="white"/>
                </a:solidFill>
              </a:rPr>
              <a:pPr/>
              <a:t>12/15/15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 anchor="ctr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http://science.energy.gov/fes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2900" y="5486400"/>
            <a:ext cx="3124200" cy="10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92978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024883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73207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98609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148017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9088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104E-4657-411C-81E2-71B22F493D2E}" type="datetimeFigureOut">
              <a:rPr lang="en-US" smtClean="0"/>
              <a:pPr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439F-A431-4636-A85F-F1F4F259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6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89AE-EB6A-47C6-8DB3-0F2586E2A7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5D84-C3B9-484B-A264-3BA2D0FBE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3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2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104E-4657-411C-81E2-71B22F493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439F-A431-4636-A85F-F1F4F2591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33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06" y="2133600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Fusion contributions to other fields of science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229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0984" y="183898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324600" y="2514600"/>
            <a:ext cx="0" cy="1066800"/>
          </a:xfrm>
          <a:prstGeom prst="line">
            <a:avLst/>
          </a:prstGeom>
          <a:ln w="3175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3744036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328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0984" y="183898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324600" y="2514600"/>
            <a:ext cx="0" cy="1066800"/>
          </a:xfrm>
          <a:prstGeom prst="line">
            <a:avLst/>
          </a:prstGeom>
          <a:ln w="3175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1205" y="179579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Fields of Science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62400" y="2057400"/>
            <a:ext cx="1295400" cy="0"/>
          </a:xfrm>
          <a:prstGeom prst="line">
            <a:avLst/>
          </a:prstGeom>
          <a:ln w="3175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3744036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328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0984" y="183898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130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39" t="1494" r="2510" b="1598"/>
          <a:stretch/>
        </p:blipFill>
        <p:spPr bwMode="auto">
          <a:xfrm>
            <a:off x="3717834" y="222914"/>
            <a:ext cx="4892766" cy="64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1" y="1143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FESAC Report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779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7526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“… the </a:t>
            </a:r>
            <a:r>
              <a:rPr lang="en-US" sz="2800" dirty="0">
                <a:solidFill>
                  <a:schemeClr val="bg1"/>
                </a:solidFill>
              </a:rPr>
              <a:t>development of a </a:t>
            </a:r>
            <a:r>
              <a:rPr lang="en-US" sz="2800" dirty="0" smtClean="0">
                <a:solidFill>
                  <a:schemeClr val="bg1"/>
                </a:solidFill>
              </a:rPr>
              <a:t>precise criterion </a:t>
            </a:r>
            <a:r>
              <a:rPr lang="en-US" sz="2800" dirty="0">
                <a:solidFill>
                  <a:schemeClr val="bg1"/>
                </a:solidFill>
              </a:rPr>
              <a:t>for transition to chaos in Hamiltonian systems</a:t>
            </a:r>
            <a:r>
              <a:rPr lang="en-US" sz="2800" dirty="0" smtClean="0">
                <a:solidFill>
                  <a:schemeClr val="bg1"/>
                </a:solidFill>
              </a:rPr>
              <a:t>, …”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2971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342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cha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981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8408" y="964049"/>
            <a:ext cx="79335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 for determining a stochastic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transition”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M Greene, Princeton Plasma Physics Laboratory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Journal of Mathematical Physics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20, Issue 6, pp. 1183-1201 (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1979)</a:t>
            </a:r>
          </a:p>
          <a:p>
            <a:pPr>
              <a:spcAft>
                <a:spcPts val="600"/>
              </a:spcAft>
            </a:pP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293239"/>
            <a:ext cx="6019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762 citations</a:t>
            </a:r>
          </a:p>
          <a:p>
            <a:pPr>
              <a:spcAft>
                <a:spcPts val="1800"/>
              </a:spcAft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3804 referenced sources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3304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55"/>
          <a:stretch/>
        </p:blipFill>
        <p:spPr bwMode="auto">
          <a:xfrm>
            <a:off x="0" y="957263"/>
            <a:ext cx="9067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isplaying cha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981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isplaying chaos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splaying chaos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isplaying chaos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845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55"/>
          <a:stretch/>
        </p:blipFill>
        <p:spPr bwMode="auto">
          <a:xfrm>
            <a:off x="0" y="957263"/>
            <a:ext cx="9067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isplaying cha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981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isplaying chaos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splaying chaos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isplaying chaos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1981200"/>
            <a:ext cx="0" cy="1181100"/>
          </a:xfrm>
          <a:prstGeom prst="straightConnector1">
            <a:avLst/>
          </a:prstGeom>
          <a:ln w="50800">
            <a:solidFill>
              <a:schemeClr val="bg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1295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Size = Number of Citations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977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55"/>
          <a:stretch/>
        </p:blipFill>
        <p:spPr bwMode="auto">
          <a:xfrm>
            <a:off x="0" y="957263"/>
            <a:ext cx="9067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isplaying cha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981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isplaying chaos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splaying chaos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isplaying chaos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2286000"/>
            <a:ext cx="2286000" cy="0"/>
          </a:xfrm>
          <a:prstGeom prst="straightConnector1">
            <a:avLst/>
          </a:prstGeom>
          <a:ln w="508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1295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Distance = Topical Similarity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4621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55"/>
          <a:stretch/>
        </p:blipFill>
        <p:spPr bwMode="auto">
          <a:xfrm>
            <a:off x="0" y="957263"/>
            <a:ext cx="9067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isplaying cha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981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isplaying chaos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splaying chaos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isplaying chaos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Brace 5"/>
          <p:cNvSpPr/>
          <p:nvPr/>
        </p:nvSpPr>
        <p:spPr>
          <a:xfrm rot="16200000">
            <a:off x="7146310" y="1751446"/>
            <a:ext cx="381000" cy="2438402"/>
          </a:xfrm>
          <a:prstGeom prst="rightBrace">
            <a:avLst>
              <a:gd name="adj1" fmla="val 76392"/>
              <a:gd name="adj2" fmla="val 58955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981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Cluster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6585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39" t="1494" r="2510" b="1598"/>
          <a:stretch/>
        </p:blipFill>
        <p:spPr bwMode="auto">
          <a:xfrm>
            <a:off x="3717834" y="222914"/>
            <a:ext cx="4892766" cy="64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1" y="1143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FESAC Report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0850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3641"/>
            <a:ext cx="9143999" cy="4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953000"/>
            <a:ext cx="2133600" cy="8382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4656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55"/>
          <a:stretch/>
        </p:blipFill>
        <p:spPr bwMode="auto">
          <a:xfrm>
            <a:off x="0" y="957263"/>
            <a:ext cx="9067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isplaying cha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981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isplaying chaos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splaying chaos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isplaying chaos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7941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chaos4_plasma_clus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03178"/>
            <a:ext cx="9144000" cy="48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953000"/>
            <a:ext cx="22098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16458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55"/>
          <a:stretch/>
        </p:blipFill>
        <p:spPr bwMode="auto">
          <a:xfrm>
            <a:off x="0" y="957263"/>
            <a:ext cx="9067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isplaying cha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981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isplaying chaos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splaying chaos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isplaying chaos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71063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chaos4_chem_clus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03178"/>
            <a:ext cx="9144000" cy="48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029200"/>
            <a:ext cx="2133600" cy="8382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37552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90" r="3690"/>
          <a:stretch/>
        </p:blipFill>
        <p:spPr bwMode="auto">
          <a:xfrm>
            <a:off x="0" y="785083"/>
            <a:ext cx="9144000" cy="528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isplaying cha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981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isplaying chaos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isplaying chaos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74344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752600"/>
            <a:ext cx="678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“… the </a:t>
            </a:r>
            <a:r>
              <a:rPr lang="en-US" sz="2800" dirty="0">
                <a:solidFill>
                  <a:schemeClr val="bg1"/>
                </a:solidFill>
              </a:rPr>
              <a:t>formulation of a mathematical theory of solitons, </a:t>
            </a:r>
            <a:r>
              <a:rPr lang="en-US" sz="2800" dirty="0" smtClean="0">
                <a:solidFill>
                  <a:schemeClr val="bg1"/>
                </a:solidFill>
              </a:rPr>
              <a:t>solitary waves </a:t>
            </a:r>
            <a:r>
              <a:rPr lang="en-US" sz="2800" dirty="0">
                <a:solidFill>
                  <a:schemeClr val="bg1"/>
                </a:solidFill>
              </a:rPr>
              <a:t>which are seen in everything from plasmas to water waves to </a:t>
            </a:r>
            <a:r>
              <a:rPr lang="en-US" sz="2800" dirty="0" smtClean="0">
                <a:solidFill>
                  <a:schemeClr val="bg1"/>
                </a:solidFill>
              </a:rPr>
              <a:t>Bose-Einstein Condensates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…”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3657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5571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cha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1981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0404" y="964049"/>
            <a:ext cx="85431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“Method for Solving the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Korteweg-deVries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Equation”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Clifford S. Gardner, John M. Greene, Martin D. </a:t>
            </a:r>
            <a:r>
              <a:rPr lang="en-U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Kruskal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Robert M. 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Miura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Princeton 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Plasma Physics Laboratory</a:t>
            </a:r>
            <a:endParaRPr lang="en-US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Phys. Rev. Lett.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19, 1095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(1967)</a:t>
            </a:r>
          </a:p>
          <a:p>
            <a:pPr>
              <a:spcAft>
                <a:spcPts val="600"/>
              </a:spcAft>
            </a:pPr>
            <a:endParaRPr lang="en-US" sz="20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750439"/>
            <a:ext cx="6019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2165 citations</a:t>
            </a:r>
          </a:p>
          <a:p>
            <a:pPr>
              <a:spcAft>
                <a:spcPts val="1800"/>
              </a:spcAft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8472 referenced sources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0653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383" r="8511"/>
          <a:stretch/>
        </p:blipFill>
        <p:spPr bwMode="auto">
          <a:xfrm>
            <a:off x="0" y="533400"/>
            <a:ext cx="9144000" cy="575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isplaying Kd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81600"/>
            <a:ext cx="18288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922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3700" y="2362200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inal thoughts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5501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06" y="2133600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Fusion contributions to other fields of science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937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08" t="13462" r="865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9A34-5889-4E16-8BD0-8C9F0C750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705600" y="1295400"/>
            <a:ext cx="24384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23000"/>
                </a:schemeClr>
              </a:gs>
              <a:gs pos="50000">
                <a:schemeClr val="tx1">
                  <a:lumMod val="95000"/>
                  <a:lumOff val="5000"/>
                  <a:alpha val="65000"/>
                </a:schemeClr>
              </a:gs>
              <a:gs pos="100000">
                <a:schemeClr val="tx1">
                  <a:lumMod val="95000"/>
                  <a:lumOff val="5000"/>
                  <a:alpha val="66000"/>
                </a:schemeClr>
              </a:gs>
            </a:gsLst>
            <a:lin ang="0" scaled="1"/>
            <a:tileRect/>
          </a:gradFill>
          <a:ln w="19050">
            <a:noFill/>
          </a:ln>
        </p:spPr>
        <p:txBody>
          <a:bodyPr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110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e/ed/Preamplifier_at_the_National_Ignition_Facilit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0" y="487680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23000"/>
                </a:schemeClr>
              </a:gs>
              <a:gs pos="50000">
                <a:schemeClr val="tx1">
                  <a:lumMod val="95000"/>
                  <a:lumOff val="5000"/>
                  <a:alpha val="65000"/>
                </a:schemeClr>
              </a:gs>
              <a:gs pos="100000">
                <a:schemeClr val="tx1">
                  <a:lumMod val="95000"/>
                  <a:lumOff val="5000"/>
                  <a:alpha val="66000"/>
                </a:schemeClr>
              </a:gs>
            </a:gsLst>
            <a:lin ang="0" scaled="1"/>
            <a:tileRect/>
          </a:gradFill>
          <a:ln w="19050">
            <a:noFill/>
          </a:ln>
        </p:spPr>
        <p:txBody>
          <a:bodyPr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Ignition Facility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955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493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hotoinpixel.com/picturesx/1024x768-earth-aurora-borealis-background-i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33400"/>
            <a:ext cx="9143999" cy="2590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6800" y="742950"/>
            <a:ext cx="217170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57599" y="932036"/>
            <a:ext cx="4537071" cy="1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8264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iop.org/objects/med/news/7/6/28/pic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1515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997" r="16530"/>
          <a:stretch/>
        </p:blipFill>
        <p:spPr>
          <a:xfrm>
            <a:off x="0" y="1"/>
            <a:ext cx="9144000" cy="68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4757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alfv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77"/>
          <a:stretch/>
        </p:blipFill>
        <p:spPr bwMode="auto">
          <a:xfrm>
            <a:off x="0" y="1584305"/>
            <a:ext cx="9144000" cy="502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486400"/>
            <a:ext cx="18288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688" y="1143000"/>
            <a:ext cx="83026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“Existence </a:t>
            </a:r>
            <a:r>
              <a:rPr lang="en-US" sz="2800" dirty="0">
                <a:solidFill>
                  <a:schemeClr val="bg1"/>
                </a:solidFill>
              </a:rPr>
              <a:t>of Electromagnetic-Hydrodynamic </a:t>
            </a:r>
            <a:r>
              <a:rPr lang="en-US" sz="2800" dirty="0" smtClean="0">
                <a:solidFill>
                  <a:schemeClr val="bg1"/>
                </a:solidFill>
              </a:rPr>
              <a:t>Waves”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H. Alfven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Nature, Volume 150, Issue 3805, pp. 405-406 (1942)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2375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 rot="5400000">
            <a:off x="1152195" y="-1152195"/>
            <a:ext cx="6858003" cy="9162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5821" y="4495800"/>
            <a:ext cx="5867400" cy="18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631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520" y="2133600"/>
            <a:ext cx="7448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Fusion contributions to other fields of science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612974">
            <a:off x="103679" y="680840"/>
            <a:ext cx="518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rial" panose="020B0604020202020204" pitchFamily="34" charset="0"/>
              </a:rPr>
              <a:t>Visualizing</a:t>
            </a:r>
            <a:endParaRPr lang="en-US" sz="7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3400" y="2504420"/>
            <a:ext cx="228600" cy="304800"/>
          </a:xfrm>
          <a:prstGeom prst="line">
            <a:avLst/>
          </a:prstGeom>
          <a:ln w="349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2504420"/>
            <a:ext cx="176432" cy="304800"/>
          </a:xfrm>
          <a:prstGeom prst="line">
            <a:avLst/>
          </a:prstGeom>
          <a:ln w="349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217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84916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Identifying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onnections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8520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8288" y="183898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654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8288" y="183898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50643" y="2514600"/>
            <a:ext cx="0" cy="1066800"/>
          </a:xfrm>
          <a:prstGeom prst="line">
            <a:avLst/>
          </a:prstGeom>
          <a:ln w="3175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8260" y="373380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654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8288" y="183898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50643" y="2514600"/>
            <a:ext cx="0" cy="1066800"/>
          </a:xfrm>
          <a:prstGeom prst="line">
            <a:avLst/>
          </a:prstGeom>
          <a:ln w="3175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8260" y="373380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886200" y="3986284"/>
            <a:ext cx="1295400" cy="0"/>
          </a:xfrm>
          <a:prstGeom prst="line">
            <a:avLst/>
          </a:prstGeom>
          <a:ln w="3175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3744036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86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62600" y="3744036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endParaRPr lang="en-US" sz="2800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5491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15544</TotalTime>
  <Words>239</Words>
  <Application>Microsoft Macintosh PowerPoint</Application>
  <PresentationFormat>On-screen Show (4:3)</PresentationFormat>
  <Paragraphs>47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Office Theme</vt:lpstr>
      <vt:lpstr>1_Office Theme</vt:lpstr>
      <vt:lpstr>2_Office Theme</vt:lpstr>
      <vt:lpstr>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Office of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Finnegan</dc:creator>
  <cp:lastModifiedBy>Dale Meade</cp:lastModifiedBy>
  <cp:revision>358</cp:revision>
  <cp:lastPrinted>2013-11-06T14:35:48Z</cp:lastPrinted>
  <dcterms:created xsi:type="dcterms:W3CDTF">2015-12-16T03:28:01Z</dcterms:created>
  <dcterms:modified xsi:type="dcterms:W3CDTF">2015-12-16T03:31:22Z</dcterms:modified>
</cp:coreProperties>
</file>