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tif" ContentType="image/tif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17"/>
  </p:notesMasterIdLst>
  <p:handoutMasterIdLst>
    <p:handoutMasterId r:id="rId18"/>
  </p:handoutMasterIdLst>
  <p:sldIdLst>
    <p:sldId id="284" r:id="rId2"/>
    <p:sldId id="807" r:id="rId3"/>
    <p:sldId id="804" r:id="rId4"/>
    <p:sldId id="808" r:id="rId5"/>
    <p:sldId id="802" r:id="rId6"/>
    <p:sldId id="795" r:id="rId7"/>
    <p:sldId id="796" r:id="rId8"/>
    <p:sldId id="806" r:id="rId9"/>
    <p:sldId id="797" r:id="rId10"/>
    <p:sldId id="798" r:id="rId11"/>
    <p:sldId id="799" r:id="rId12"/>
    <p:sldId id="800" r:id="rId13"/>
    <p:sldId id="801" r:id="rId14"/>
    <p:sldId id="794" r:id="rId15"/>
    <p:sldId id="611" r:id="rId16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6" charset="0"/>
        <a:ea typeface="Arial" pitchFamily="36" charset="0"/>
        <a:cs typeface="Arial" pitchFamily="36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6" charset="0"/>
        <a:ea typeface="Arial" pitchFamily="36" charset="0"/>
        <a:cs typeface="Arial" pitchFamily="36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6" charset="0"/>
        <a:ea typeface="Arial" pitchFamily="36" charset="0"/>
        <a:cs typeface="Arial" pitchFamily="36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6" charset="0"/>
        <a:ea typeface="Arial" pitchFamily="36" charset="0"/>
        <a:cs typeface="Arial" pitchFamily="36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6" charset="0"/>
        <a:ea typeface="Arial" pitchFamily="36" charset="0"/>
        <a:cs typeface="Arial" pitchFamily="36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36" charset="0"/>
        <a:ea typeface="Arial" pitchFamily="36" charset="0"/>
        <a:cs typeface="Arial" pitchFamily="36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36" charset="0"/>
        <a:ea typeface="Arial" pitchFamily="36" charset="0"/>
        <a:cs typeface="Arial" pitchFamily="36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36" charset="0"/>
        <a:ea typeface="Arial" pitchFamily="36" charset="0"/>
        <a:cs typeface="Arial" pitchFamily="36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36" charset="0"/>
        <a:ea typeface="Arial" pitchFamily="36" charset="0"/>
        <a:cs typeface="Arial" pitchFamily="36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00000"/>
    <a:srgbClr val="008040"/>
    <a:srgbClr val="000080"/>
    <a:srgbClr val="FF0000"/>
    <a:srgbClr val="004080"/>
    <a:srgbClr val="0000FF"/>
    <a:srgbClr val="E6E6E6"/>
    <a:srgbClr val="0033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7901" autoAdjust="0"/>
  </p:normalViewPr>
  <p:slideViewPr>
    <p:cSldViewPr>
      <p:cViewPr>
        <p:scale>
          <a:sx n="100" d="100"/>
          <a:sy n="100" d="100"/>
        </p:scale>
        <p:origin x="-1840" y="8"/>
      </p:cViewPr>
      <p:guideLst>
        <p:guide orient="horz" pos="144"/>
        <p:guide orient="horz" pos="4176"/>
        <p:guide pos="3120"/>
        <p:guide pos="5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3yy\Documents\Temp%20WorkPlace\for%20Fusion\Creep\Creep%20test%20plan%20for%20Bainitic%20steel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3yy\Documents\WorkPlace\for%20Fusion\Creep\CC_600C-170MPa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151134494925"/>
          <c:y val="0.0253978764018134"/>
          <c:w val="0.786904159006556"/>
          <c:h val="0.832619568387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'600C only'!$H$86</c:f>
              <c:strCache>
                <c:ptCount val="1"/>
                <c:pt idx="0">
                  <c:v>600°C/200MPa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33CC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33CC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'600C only'!$F$87:$F$91</c:f>
              <c:strCache>
                <c:ptCount val="5"/>
                <c:pt idx="0">
                  <c:v>P92</c:v>
                </c:pt>
                <c:pt idx="1">
                  <c:v>2750</c:v>
                </c:pt>
                <c:pt idx="2">
                  <c:v>2752</c:v>
                </c:pt>
                <c:pt idx="3">
                  <c:v>2751</c:v>
                </c:pt>
                <c:pt idx="4">
                  <c:v>2753</c:v>
                </c:pt>
              </c:strCache>
            </c:strRef>
          </c:cat>
          <c:val>
            <c:numRef>
              <c:f>'600C only'!$H$87:$H$91</c:f>
              <c:numCache>
                <c:formatCode>General</c:formatCode>
                <c:ptCount val="5"/>
                <c:pt idx="0" formatCode="0">
                  <c:v>36.8</c:v>
                </c:pt>
                <c:pt idx="1">
                  <c:v>295.0</c:v>
                </c:pt>
                <c:pt idx="2" formatCode="0">
                  <c:v>256.6</c:v>
                </c:pt>
                <c:pt idx="3">
                  <c:v>486.0</c:v>
                </c:pt>
                <c:pt idx="4">
                  <c:v>579.5499999999994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-2126079848"/>
        <c:axId val="-2126076520"/>
      </c:barChart>
      <c:catAx>
        <c:axId val="-212607984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1200"/>
            </a:pPr>
            <a:endParaRPr lang="en-US"/>
          </a:p>
        </c:txPr>
        <c:crossAx val="-2126076520"/>
        <c:crosses val="autoZero"/>
        <c:auto val="1"/>
        <c:lblAlgn val="ctr"/>
        <c:lblOffset val="100"/>
        <c:noMultiLvlLbl val="0"/>
      </c:catAx>
      <c:valAx>
        <c:axId val="-2126076520"/>
        <c:scaling>
          <c:orientation val="minMax"/>
          <c:max val="7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Creep-rupture life, h</a:t>
                </a:r>
              </a:p>
            </c:rich>
          </c:tx>
          <c:layout>
            <c:manualLayout>
              <c:xMode val="edge"/>
              <c:yMode val="edge"/>
              <c:x val="0.0127742525584468"/>
              <c:y val="0.18401932712956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-2126079848"/>
        <c:crosses val="autoZero"/>
        <c:crossBetween val="between"/>
        <c:majorUnit val="200.0"/>
        <c:minorUnit val="100.0"/>
      </c:valAx>
      <c:spPr>
        <a:ln w="1270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99181266725"/>
          <c:y val="0.064428661114767"/>
          <c:w val="0.782079500336431"/>
          <c:h val="0.804633481290001"/>
        </c:manualLayout>
      </c:layout>
      <c:scatterChart>
        <c:scatterStyle val="lineMarker"/>
        <c:varyColors val="0"/>
        <c:ser>
          <c:idx val="4"/>
          <c:order val="0"/>
          <c:tx>
            <c:v>P92</c:v>
          </c:tx>
          <c:spPr>
            <a:ln w="1905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square"/>
            <c:size val="4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marker>
          <c:xVal>
            <c:numRef>
              <c:f>'data all'!$M$4:$M$32</c:f>
              <c:numCache>
                <c:formatCode>0.00</c:formatCode>
                <c:ptCount val="29"/>
                <c:pt idx="0">
                  <c:v>0.0</c:v>
                </c:pt>
                <c:pt idx="1">
                  <c:v>1.57857142857143</c:v>
                </c:pt>
                <c:pt idx="2">
                  <c:v>8.591666666666666</c:v>
                </c:pt>
                <c:pt idx="3">
                  <c:v>18.59166666666667</c:v>
                </c:pt>
                <c:pt idx="4">
                  <c:v>36.59166666666654</c:v>
                </c:pt>
                <c:pt idx="5">
                  <c:v>60.59166666666656</c:v>
                </c:pt>
                <c:pt idx="6">
                  <c:v>84.5916666666667</c:v>
                </c:pt>
                <c:pt idx="7">
                  <c:v>108.5916666666667</c:v>
                </c:pt>
                <c:pt idx="8">
                  <c:v>132.5916666666666</c:v>
                </c:pt>
                <c:pt idx="9">
                  <c:v>156.5916666666667</c:v>
                </c:pt>
                <c:pt idx="10">
                  <c:v>180.5916666666667</c:v>
                </c:pt>
                <c:pt idx="11">
                  <c:v>204.5916666666666</c:v>
                </c:pt>
                <c:pt idx="12">
                  <c:v>228.5916666666666</c:v>
                </c:pt>
                <c:pt idx="13">
                  <c:v>252.5916666666666</c:v>
                </c:pt>
                <c:pt idx="14">
                  <c:v>276.5916666666666</c:v>
                </c:pt>
                <c:pt idx="15">
                  <c:v>300.5916666666665</c:v>
                </c:pt>
                <c:pt idx="16">
                  <c:v>324.5916666666665</c:v>
                </c:pt>
                <c:pt idx="17">
                  <c:v>348.5916666666668</c:v>
                </c:pt>
                <c:pt idx="18">
                  <c:v>372.5916666666665</c:v>
                </c:pt>
                <c:pt idx="19">
                  <c:v>396.5916666666666</c:v>
                </c:pt>
                <c:pt idx="20">
                  <c:v>420.5916666666666</c:v>
                </c:pt>
                <c:pt idx="21">
                  <c:v>444.5916666666667</c:v>
                </c:pt>
                <c:pt idx="22">
                  <c:v>468.5916666666667</c:v>
                </c:pt>
                <c:pt idx="23">
                  <c:v>492.5916666666667</c:v>
                </c:pt>
                <c:pt idx="24">
                  <c:v>516.591666666667</c:v>
                </c:pt>
                <c:pt idx="25">
                  <c:v>540.591666666667</c:v>
                </c:pt>
                <c:pt idx="26">
                  <c:v>564.591666666667</c:v>
                </c:pt>
                <c:pt idx="27">
                  <c:v>582.0750000000003</c:v>
                </c:pt>
                <c:pt idx="28">
                  <c:v>587.2333333333335</c:v>
                </c:pt>
              </c:numCache>
            </c:numRef>
          </c:xVal>
          <c:yVal>
            <c:numRef>
              <c:f>'data all'!$N$4:$N$32</c:f>
              <c:numCache>
                <c:formatCode>0.00</c:formatCode>
                <c:ptCount val="29"/>
                <c:pt idx="0">
                  <c:v>0.0</c:v>
                </c:pt>
                <c:pt idx="1">
                  <c:v>0.292494646840248</c:v>
                </c:pt>
                <c:pt idx="2">
                  <c:v>0.753592732390031</c:v>
                </c:pt>
                <c:pt idx="3">
                  <c:v>1.07025621837132</c:v>
                </c:pt>
                <c:pt idx="4">
                  <c:v>1.443453169178184</c:v>
                </c:pt>
                <c:pt idx="5">
                  <c:v>1.806263779306585</c:v>
                </c:pt>
                <c:pt idx="6">
                  <c:v>2.098698374814122</c:v>
                </c:pt>
                <c:pt idx="7">
                  <c:v>2.356741058045244</c:v>
                </c:pt>
                <c:pt idx="8">
                  <c:v>2.5722377927706</c:v>
                </c:pt>
                <c:pt idx="9">
                  <c:v>2.78991803322634</c:v>
                </c:pt>
                <c:pt idx="10">
                  <c:v>2.990646296752712</c:v>
                </c:pt>
                <c:pt idx="11">
                  <c:v>3.19047263053922</c:v>
                </c:pt>
                <c:pt idx="12">
                  <c:v>3.387005472794788</c:v>
                </c:pt>
                <c:pt idx="13">
                  <c:v>3.577236060135287</c:v>
                </c:pt>
                <c:pt idx="14">
                  <c:v>3.77522930303734</c:v>
                </c:pt>
                <c:pt idx="15">
                  <c:v>3.952797271878802</c:v>
                </c:pt>
                <c:pt idx="16">
                  <c:v>4.126062138716119</c:v>
                </c:pt>
                <c:pt idx="17">
                  <c:v>4.320225228614746</c:v>
                </c:pt>
                <c:pt idx="18">
                  <c:v>4.557917886146617</c:v>
                </c:pt>
                <c:pt idx="19">
                  <c:v>4.808956491333228</c:v>
                </c:pt>
                <c:pt idx="20">
                  <c:v>5.07914579056993</c:v>
                </c:pt>
                <c:pt idx="21">
                  <c:v>5.359767286959015</c:v>
                </c:pt>
                <c:pt idx="22">
                  <c:v>5.67162638470617</c:v>
                </c:pt>
                <c:pt idx="23">
                  <c:v>6.0779569618673</c:v>
                </c:pt>
                <c:pt idx="24">
                  <c:v>6.55130291013561</c:v>
                </c:pt>
                <c:pt idx="25">
                  <c:v>7.189795202595172</c:v>
                </c:pt>
                <c:pt idx="26">
                  <c:v>8.142799279512775</c:v>
                </c:pt>
                <c:pt idx="27">
                  <c:v>9.86435164916192</c:v>
                </c:pt>
                <c:pt idx="28">
                  <c:v>12.91199515107778</c:v>
                </c:pt>
              </c:numCache>
            </c:numRef>
          </c:yVal>
          <c:smooth val="0"/>
        </c:ser>
        <c:ser>
          <c:idx val="3"/>
          <c:order val="1"/>
          <c:tx>
            <c:v>#51, tempered</c:v>
          </c:tx>
          <c:spPr>
            <a:ln w="19050">
              <a:solidFill>
                <a:srgbClr val="C00000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'data all'!$J$4:$J$650</c:f>
              <c:numCache>
                <c:formatCode>0.00</c:formatCode>
                <c:ptCount val="647"/>
                <c:pt idx="0">
                  <c:v>0.0</c:v>
                </c:pt>
                <c:pt idx="1">
                  <c:v>1.911904761904762</c:v>
                </c:pt>
                <c:pt idx="2">
                  <c:v>8.925000000000002</c:v>
                </c:pt>
                <c:pt idx="3">
                  <c:v>18.925</c:v>
                </c:pt>
                <c:pt idx="4">
                  <c:v>36.92644328703702</c:v>
                </c:pt>
                <c:pt idx="5">
                  <c:v>60.9411111111111</c:v>
                </c:pt>
                <c:pt idx="6">
                  <c:v>84.94111111111106</c:v>
                </c:pt>
                <c:pt idx="7">
                  <c:v>108.9411111111111</c:v>
                </c:pt>
                <c:pt idx="8">
                  <c:v>132.9411111111112</c:v>
                </c:pt>
                <c:pt idx="9">
                  <c:v>156.9411111111112</c:v>
                </c:pt>
                <c:pt idx="10">
                  <c:v>180.9411111111112</c:v>
                </c:pt>
                <c:pt idx="11">
                  <c:v>204.9411111111112</c:v>
                </c:pt>
                <c:pt idx="12">
                  <c:v>228.9411111111112</c:v>
                </c:pt>
                <c:pt idx="13">
                  <c:v>252.9411111111112</c:v>
                </c:pt>
                <c:pt idx="14">
                  <c:v>276.9411111111111</c:v>
                </c:pt>
                <c:pt idx="15">
                  <c:v>300.9411111111111</c:v>
                </c:pt>
                <c:pt idx="16">
                  <c:v>324.9411111111111</c:v>
                </c:pt>
                <c:pt idx="17">
                  <c:v>348.9411111111111</c:v>
                </c:pt>
                <c:pt idx="18">
                  <c:v>372.9411111111111</c:v>
                </c:pt>
                <c:pt idx="19">
                  <c:v>396.9411111111111</c:v>
                </c:pt>
                <c:pt idx="20">
                  <c:v>420.9411111111111</c:v>
                </c:pt>
                <c:pt idx="21">
                  <c:v>444.9411111111111</c:v>
                </c:pt>
                <c:pt idx="22">
                  <c:v>468.9411111111111</c:v>
                </c:pt>
                <c:pt idx="23">
                  <c:v>492.9411111111111</c:v>
                </c:pt>
                <c:pt idx="24">
                  <c:v>516.9411111111102</c:v>
                </c:pt>
                <c:pt idx="25">
                  <c:v>540.9411111111102</c:v>
                </c:pt>
                <c:pt idx="26">
                  <c:v>564.9411111111103</c:v>
                </c:pt>
                <c:pt idx="27">
                  <c:v>588.9411111111103</c:v>
                </c:pt>
                <c:pt idx="28">
                  <c:v>612.9411111111103</c:v>
                </c:pt>
                <c:pt idx="29">
                  <c:v>636.9411111111103</c:v>
                </c:pt>
                <c:pt idx="30">
                  <c:v>660.9411111111103</c:v>
                </c:pt>
                <c:pt idx="31">
                  <c:v>684.9411111111102</c:v>
                </c:pt>
                <c:pt idx="32">
                  <c:v>708.9411111111102</c:v>
                </c:pt>
                <c:pt idx="33">
                  <c:v>732.9411111111102</c:v>
                </c:pt>
                <c:pt idx="34">
                  <c:v>756.9411111111102</c:v>
                </c:pt>
                <c:pt idx="35">
                  <c:v>780.9411111111103</c:v>
                </c:pt>
                <c:pt idx="36">
                  <c:v>804.9411111111103</c:v>
                </c:pt>
                <c:pt idx="37">
                  <c:v>828.9411111111103</c:v>
                </c:pt>
                <c:pt idx="38">
                  <c:v>847.9119444444435</c:v>
                </c:pt>
                <c:pt idx="39">
                  <c:v>854.132777777778</c:v>
                </c:pt>
              </c:numCache>
            </c:numRef>
          </c:xVal>
          <c:yVal>
            <c:numRef>
              <c:f>'data all'!$K$4:$K$650</c:f>
              <c:numCache>
                <c:formatCode>0.00</c:formatCode>
                <c:ptCount val="647"/>
                <c:pt idx="0">
                  <c:v>0.0</c:v>
                </c:pt>
                <c:pt idx="1">
                  <c:v>0.0803579396707483</c:v>
                </c:pt>
                <c:pt idx="2">
                  <c:v>0.156724126780991</c:v>
                </c:pt>
                <c:pt idx="3">
                  <c:v>0.1758375575914</c:v>
                </c:pt>
                <c:pt idx="4">
                  <c:v>0.24903436513164</c:v>
                </c:pt>
                <c:pt idx="5">
                  <c:v>0.338497243228327</c:v>
                </c:pt>
                <c:pt idx="6">
                  <c:v>0.408128243363393</c:v>
                </c:pt>
                <c:pt idx="7">
                  <c:v>0.432474517153569</c:v>
                </c:pt>
                <c:pt idx="8">
                  <c:v>0.471148139963815</c:v>
                </c:pt>
                <c:pt idx="9">
                  <c:v>0.517380404834535</c:v>
                </c:pt>
                <c:pt idx="10">
                  <c:v>0.525569443713473</c:v>
                </c:pt>
                <c:pt idx="11">
                  <c:v>0.57300976019594</c:v>
                </c:pt>
                <c:pt idx="12">
                  <c:v>0.586420766141283</c:v>
                </c:pt>
                <c:pt idx="13">
                  <c:v>0.64275344532791</c:v>
                </c:pt>
                <c:pt idx="14">
                  <c:v>0.681683717259231</c:v>
                </c:pt>
                <c:pt idx="15">
                  <c:v>0.730962877414046</c:v>
                </c:pt>
                <c:pt idx="16">
                  <c:v>0.777429390428964</c:v>
                </c:pt>
                <c:pt idx="17">
                  <c:v>0.88420423274862</c:v>
                </c:pt>
                <c:pt idx="18">
                  <c:v>0.907723636327224</c:v>
                </c:pt>
                <c:pt idx="19">
                  <c:v>0.79090711292349</c:v>
                </c:pt>
                <c:pt idx="20">
                  <c:v>0.837940363454425</c:v>
                </c:pt>
                <c:pt idx="21">
                  <c:v>0.936089517843077</c:v>
                </c:pt>
                <c:pt idx="22">
                  <c:v>1.006654677586193</c:v>
                </c:pt>
                <c:pt idx="23">
                  <c:v>1.001172590933604</c:v>
                </c:pt>
                <c:pt idx="24">
                  <c:v>1.053865036694909</c:v>
                </c:pt>
                <c:pt idx="25">
                  <c:v>1.086881840161794</c:v>
                </c:pt>
                <c:pt idx="26">
                  <c:v>1.176276916259012</c:v>
                </c:pt>
                <c:pt idx="27">
                  <c:v>1.210495689202183</c:v>
                </c:pt>
                <c:pt idx="28">
                  <c:v>1.255854767478554</c:v>
                </c:pt>
                <c:pt idx="29">
                  <c:v>1.42642719833741</c:v>
                </c:pt>
                <c:pt idx="30">
                  <c:v>1.568410810861524</c:v>
                </c:pt>
                <c:pt idx="31">
                  <c:v>1.731430432520896</c:v>
                </c:pt>
                <c:pt idx="32">
                  <c:v>1.756134546773545</c:v>
                </c:pt>
                <c:pt idx="33">
                  <c:v>1.840893314790919</c:v>
                </c:pt>
                <c:pt idx="34">
                  <c:v>1.970070960052318</c:v>
                </c:pt>
                <c:pt idx="35">
                  <c:v>2.109001816422177</c:v>
                </c:pt>
                <c:pt idx="36">
                  <c:v>2.229975106643872</c:v>
                </c:pt>
                <c:pt idx="37">
                  <c:v>2.484271290781273</c:v>
                </c:pt>
                <c:pt idx="38">
                  <c:v>2.736237514706713</c:v>
                </c:pt>
                <c:pt idx="39">
                  <c:v>3.83549538764639</c:v>
                </c:pt>
              </c:numCache>
            </c:numRef>
          </c:yVal>
          <c:smooth val="0"/>
        </c:ser>
        <c:ser>
          <c:idx val="0"/>
          <c:order val="2"/>
          <c:tx>
            <c:v>#53, tempered</c:v>
          </c:tx>
          <c:spPr>
            <a:ln w="19050"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</c:marker>
          <c:xVal>
            <c:numRef>
              <c:f>'data all'!$G$4:$G$600</c:f>
              <c:numCache>
                <c:formatCode>0.00</c:formatCode>
                <c:ptCount val="597"/>
                <c:pt idx="0">
                  <c:v>0.0</c:v>
                </c:pt>
                <c:pt idx="1">
                  <c:v>1.911904761904762</c:v>
                </c:pt>
                <c:pt idx="2">
                  <c:v>8.925000000000002</c:v>
                </c:pt>
                <c:pt idx="3">
                  <c:v>18.925</c:v>
                </c:pt>
                <c:pt idx="4">
                  <c:v>36.92644328703702</c:v>
                </c:pt>
                <c:pt idx="5">
                  <c:v>60.9411111111111</c:v>
                </c:pt>
                <c:pt idx="6">
                  <c:v>84.94111111111106</c:v>
                </c:pt>
                <c:pt idx="7">
                  <c:v>108.9411111111111</c:v>
                </c:pt>
                <c:pt idx="8">
                  <c:v>132.9411111111112</c:v>
                </c:pt>
                <c:pt idx="9">
                  <c:v>156.9411111111112</c:v>
                </c:pt>
                <c:pt idx="10">
                  <c:v>180.9411111111112</c:v>
                </c:pt>
                <c:pt idx="11">
                  <c:v>204.9411111111112</c:v>
                </c:pt>
                <c:pt idx="12">
                  <c:v>228.9411111111112</c:v>
                </c:pt>
                <c:pt idx="13">
                  <c:v>252.9411111111112</c:v>
                </c:pt>
                <c:pt idx="14">
                  <c:v>276.9411111111111</c:v>
                </c:pt>
                <c:pt idx="15">
                  <c:v>300.9411111111111</c:v>
                </c:pt>
                <c:pt idx="16">
                  <c:v>324.9411111111111</c:v>
                </c:pt>
                <c:pt idx="17">
                  <c:v>348.9411111111111</c:v>
                </c:pt>
                <c:pt idx="18">
                  <c:v>372.9411111111111</c:v>
                </c:pt>
                <c:pt idx="19">
                  <c:v>396.9411111111111</c:v>
                </c:pt>
                <c:pt idx="20">
                  <c:v>420.9411111111111</c:v>
                </c:pt>
                <c:pt idx="21">
                  <c:v>444.9411111111111</c:v>
                </c:pt>
                <c:pt idx="22">
                  <c:v>468.9411111111111</c:v>
                </c:pt>
                <c:pt idx="23">
                  <c:v>492.9411111111111</c:v>
                </c:pt>
                <c:pt idx="24">
                  <c:v>516.9411111111102</c:v>
                </c:pt>
                <c:pt idx="25">
                  <c:v>540.9411111111102</c:v>
                </c:pt>
                <c:pt idx="26">
                  <c:v>564.9411111111103</c:v>
                </c:pt>
                <c:pt idx="27">
                  <c:v>588.9411111111103</c:v>
                </c:pt>
                <c:pt idx="28">
                  <c:v>612.9411111111103</c:v>
                </c:pt>
                <c:pt idx="29">
                  <c:v>636.9411111111103</c:v>
                </c:pt>
                <c:pt idx="30">
                  <c:v>660.9411111111103</c:v>
                </c:pt>
                <c:pt idx="31">
                  <c:v>684.9411111111102</c:v>
                </c:pt>
                <c:pt idx="32">
                  <c:v>708.9411111111102</c:v>
                </c:pt>
                <c:pt idx="33">
                  <c:v>732.9411111111102</c:v>
                </c:pt>
                <c:pt idx="34">
                  <c:v>756.9411111111102</c:v>
                </c:pt>
                <c:pt idx="35">
                  <c:v>780.9411111111103</c:v>
                </c:pt>
                <c:pt idx="36">
                  <c:v>804.9411111111103</c:v>
                </c:pt>
                <c:pt idx="37">
                  <c:v>828.9411111111103</c:v>
                </c:pt>
                <c:pt idx="38">
                  <c:v>852.9411111111103</c:v>
                </c:pt>
                <c:pt idx="39">
                  <c:v>876.9411111111103</c:v>
                </c:pt>
                <c:pt idx="40">
                  <c:v>900.9411111111103</c:v>
                </c:pt>
                <c:pt idx="41">
                  <c:v>924.946550925925</c:v>
                </c:pt>
                <c:pt idx="42">
                  <c:v>948.9577777777778</c:v>
                </c:pt>
                <c:pt idx="43">
                  <c:v>963.432777777778</c:v>
                </c:pt>
                <c:pt idx="44">
                  <c:v>965.7161111111111</c:v>
                </c:pt>
              </c:numCache>
            </c:numRef>
          </c:xVal>
          <c:yVal>
            <c:numRef>
              <c:f>'data all'!$H$4:$H$600</c:f>
              <c:numCache>
                <c:formatCode>0.0000</c:formatCode>
                <c:ptCount val="597"/>
                <c:pt idx="0">
                  <c:v>0.0</c:v>
                </c:pt>
                <c:pt idx="1">
                  <c:v>0.124912004541127</c:v>
                </c:pt>
                <c:pt idx="2">
                  <c:v>0.201886999128806</c:v>
                </c:pt>
                <c:pt idx="3">
                  <c:v>0.202272511884628</c:v>
                </c:pt>
                <c:pt idx="4" formatCode="0.00">
                  <c:v>0.262064040226572</c:v>
                </c:pt>
                <c:pt idx="5" formatCode="0.00">
                  <c:v>0.361094947856963</c:v>
                </c:pt>
                <c:pt idx="6" formatCode="0.00">
                  <c:v>0.441799193720544</c:v>
                </c:pt>
                <c:pt idx="7" formatCode="0.00">
                  <c:v>0.488054749617255</c:v>
                </c:pt>
                <c:pt idx="8" formatCode="0.00">
                  <c:v>0.50028108004343</c:v>
                </c:pt>
                <c:pt idx="9" formatCode="0.00">
                  <c:v>0.571264288695904</c:v>
                </c:pt>
                <c:pt idx="10" formatCode="0.00">
                  <c:v>0.574859036000797</c:v>
                </c:pt>
                <c:pt idx="11" formatCode="0.00">
                  <c:v>0.606335796369974</c:v>
                </c:pt>
                <c:pt idx="12" formatCode="0.00">
                  <c:v>0.658615389066481</c:v>
                </c:pt>
                <c:pt idx="13" formatCode="0.00">
                  <c:v>0.702137167597318</c:v>
                </c:pt>
                <c:pt idx="14" formatCode="0.00">
                  <c:v>0.765066361687814</c:v>
                </c:pt>
                <c:pt idx="15" formatCode="0.00">
                  <c:v>0.813979076452246</c:v>
                </c:pt>
                <c:pt idx="16" formatCode="0.00">
                  <c:v>0.871199794803157</c:v>
                </c:pt>
                <c:pt idx="17" formatCode="0.00">
                  <c:v>0.996536580551847</c:v>
                </c:pt>
                <c:pt idx="18" formatCode="0.00">
                  <c:v>1.041139279499125</c:v>
                </c:pt>
                <c:pt idx="19" formatCode="0.00">
                  <c:v>0.940401002582239</c:v>
                </c:pt>
                <c:pt idx="20" formatCode="0.00">
                  <c:v>0.983704956319254</c:v>
                </c:pt>
                <c:pt idx="21" formatCode="0.00">
                  <c:v>1.080087607459225</c:v>
                </c:pt>
                <c:pt idx="22" formatCode="0.00">
                  <c:v>1.167873345193895</c:v>
                </c:pt>
                <c:pt idx="23" formatCode="0.00">
                  <c:v>1.105495434444521</c:v>
                </c:pt>
                <c:pt idx="24" formatCode="0.00">
                  <c:v>1.179001875015764</c:v>
                </c:pt>
                <c:pt idx="25" formatCode="0.00">
                  <c:v>1.253758600796675</c:v>
                </c:pt>
                <c:pt idx="26" formatCode="0.00">
                  <c:v>1.341586473452528</c:v>
                </c:pt>
                <c:pt idx="27" formatCode="0.00">
                  <c:v>1.413654753145245</c:v>
                </c:pt>
                <c:pt idx="28" formatCode="0.00">
                  <c:v>1.468772462325426</c:v>
                </c:pt>
                <c:pt idx="29" formatCode="0.00">
                  <c:v>1.682352124542975</c:v>
                </c:pt>
                <c:pt idx="30" formatCode="0.00">
                  <c:v>1.804670210254377</c:v>
                </c:pt>
                <c:pt idx="31" formatCode="0.00">
                  <c:v>2.010437493994056</c:v>
                </c:pt>
                <c:pt idx="32" formatCode="0.00">
                  <c:v>2.166033557800292</c:v>
                </c:pt>
                <c:pt idx="33" formatCode="0.00">
                  <c:v>2.302363085811859</c:v>
                </c:pt>
                <c:pt idx="34" formatCode="0.00">
                  <c:v>2.455746085166623</c:v>
                </c:pt>
                <c:pt idx="35" formatCode="0.00">
                  <c:v>2.626153900035687</c:v>
                </c:pt>
                <c:pt idx="36" formatCode="0.00">
                  <c:v>2.808424726288106</c:v>
                </c:pt>
                <c:pt idx="37" formatCode="0.00">
                  <c:v>3.103620234644404</c:v>
                </c:pt>
                <c:pt idx="38" formatCode="0.00">
                  <c:v>3.396615264697163</c:v>
                </c:pt>
                <c:pt idx="39" formatCode="0.00">
                  <c:v>3.680841359194602</c:v>
                </c:pt>
                <c:pt idx="40" formatCode="0.00">
                  <c:v>4.093424723046531</c:v>
                </c:pt>
                <c:pt idx="41" formatCode="0.00">
                  <c:v>4.58126760284815</c:v>
                </c:pt>
                <c:pt idx="42" formatCode="0.00">
                  <c:v>5.185011171635622</c:v>
                </c:pt>
                <c:pt idx="43" formatCode="0.00">
                  <c:v>5.78312398092717</c:v>
                </c:pt>
                <c:pt idx="44" formatCode="0.00">
                  <c:v>6.68545869852413</c:v>
                </c:pt>
              </c:numCache>
            </c:numRef>
          </c:yVal>
          <c:smooth val="0"/>
        </c:ser>
        <c:ser>
          <c:idx val="1"/>
          <c:order val="3"/>
          <c:tx>
            <c:v>#52, tempered</c:v>
          </c:tx>
          <c:spPr>
            <a:ln w="19050">
              <a:solidFill>
                <a:srgbClr val="0000FF"/>
              </a:solidFill>
            </a:ln>
          </c:spPr>
          <c:marker>
            <c:symbol val="diamond"/>
            <c:size val="5"/>
            <c:spPr>
              <a:solidFill>
                <a:srgbClr val="0000FF"/>
              </a:solidFill>
              <a:ln>
                <a:solidFill>
                  <a:schemeClr val="bg1"/>
                </a:solidFill>
              </a:ln>
            </c:spPr>
          </c:marker>
          <c:xVal>
            <c:numRef>
              <c:f>'data all'!$D$4:$D$300</c:f>
              <c:numCache>
                <c:formatCode>0.00</c:formatCode>
                <c:ptCount val="297"/>
                <c:pt idx="0">
                  <c:v>0.0</c:v>
                </c:pt>
                <c:pt idx="1">
                  <c:v>2.42857142857143</c:v>
                </c:pt>
                <c:pt idx="2">
                  <c:v>9.441666666666664</c:v>
                </c:pt>
                <c:pt idx="3">
                  <c:v>19.44166666666667</c:v>
                </c:pt>
                <c:pt idx="4">
                  <c:v>31.44166666666667</c:v>
                </c:pt>
                <c:pt idx="5">
                  <c:v>43.44455324074075</c:v>
                </c:pt>
                <c:pt idx="6">
                  <c:v>55.45777777777774</c:v>
                </c:pt>
                <c:pt idx="7">
                  <c:v>67.45777777777778</c:v>
                </c:pt>
                <c:pt idx="8">
                  <c:v>79.45777777777775</c:v>
                </c:pt>
                <c:pt idx="9">
                  <c:v>91.45777777777775</c:v>
                </c:pt>
                <c:pt idx="10">
                  <c:v>103.4577777777778</c:v>
                </c:pt>
                <c:pt idx="11">
                  <c:v>115.4577777777778</c:v>
                </c:pt>
                <c:pt idx="12">
                  <c:v>127.4577777777777</c:v>
                </c:pt>
                <c:pt idx="13">
                  <c:v>139.4577777777778</c:v>
                </c:pt>
                <c:pt idx="14">
                  <c:v>151.4577777777778</c:v>
                </c:pt>
                <c:pt idx="15">
                  <c:v>163.4577777777778</c:v>
                </c:pt>
                <c:pt idx="16">
                  <c:v>175.4577777777778</c:v>
                </c:pt>
                <c:pt idx="17">
                  <c:v>187.4577777777778</c:v>
                </c:pt>
                <c:pt idx="18">
                  <c:v>199.4577777777778</c:v>
                </c:pt>
                <c:pt idx="19">
                  <c:v>211.4577777777777</c:v>
                </c:pt>
                <c:pt idx="20">
                  <c:v>223.4577777777777</c:v>
                </c:pt>
                <c:pt idx="21">
                  <c:v>235.4577777777777</c:v>
                </c:pt>
                <c:pt idx="22">
                  <c:v>247.4577777777778</c:v>
                </c:pt>
                <c:pt idx="23">
                  <c:v>259.4577777777776</c:v>
                </c:pt>
                <c:pt idx="24">
                  <c:v>271.4577777777776</c:v>
                </c:pt>
                <c:pt idx="25">
                  <c:v>283.4577777777776</c:v>
                </c:pt>
                <c:pt idx="26">
                  <c:v>295.4577777777776</c:v>
                </c:pt>
                <c:pt idx="27">
                  <c:v>307.4577777777776</c:v>
                </c:pt>
                <c:pt idx="28">
                  <c:v>319.4577777777776</c:v>
                </c:pt>
                <c:pt idx="29">
                  <c:v>331.4577777777776</c:v>
                </c:pt>
                <c:pt idx="30">
                  <c:v>343.4577777777776</c:v>
                </c:pt>
                <c:pt idx="31">
                  <c:v>355.4577777777776</c:v>
                </c:pt>
                <c:pt idx="32">
                  <c:v>367.4577777777776</c:v>
                </c:pt>
                <c:pt idx="33">
                  <c:v>379.4577777777776</c:v>
                </c:pt>
                <c:pt idx="34">
                  <c:v>391.4577777777776</c:v>
                </c:pt>
                <c:pt idx="35">
                  <c:v>403.4577777777776</c:v>
                </c:pt>
                <c:pt idx="36">
                  <c:v>415.4577777777776</c:v>
                </c:pt>
                <c:pt idx="37">
                  <c:v>427.4577777777776</c:v>
                </c:pt>
                <c:pt idx="38">
                  <c:v>439.4577777777776</c:v>
                </c:pt>
                <c:pt idx="39">
                  <c:v>451.4577777777776</c:v>
                </c:pt>
                <c:pt idx="40">
                  <c:v>458.9494444444445</c:v>
                </c:pt>
                <c:pt idx="41">
                  <c:v>460.4161111111103</c:v>
                </c:pt>
              </c:numCache>
            </c:numRef>
          </c:xVal>
          <c:yVal>
            <c:numRef>
              <c:f>'data all'!$E$4:$E$300</c:f>
              <c:numCache>
                <c:formatCode>0.00</c:formatCode>
                <c:ptCount val="297"/>
                <c:pt idx="0">
                  <c:v>0.0</c:v>
                </c:pt>
                <c:pt idx="1">
                  <c:v>0.16846661814355</c:v>
                </c:pt>
                <c:pt idx="2">
                  <c:v>0.299068316456313</c:v>
                </c:pt>
                <c:pt idx="3">
                  <c:v>0.42897791534466</c:v>
                </c:pt>
                <c:pt idx="4">
                  <c:v>0.591093118948147</c:v>
                </c:pt>
                <c:pt idx="5">
                  <c:v>0.759996147373297</c:v>
                </c:pt>
                <c:pt idx="6">
                  <c:v>0.841882709910485</c:v>
                </c:pt>
                <c:pt idx="7">
                  <c:v>0.90533819234372</c:v>
                </c:pt>
                <c:pt idx="8">
                  <c:v>1.00115691837695</c:v>
                </c:pt>
                <c:pt idx="9">
                  <c:v>1.071045575036021</c:v>
                </c:pt>
                <c:pt idx="10">
                  <c:v>1.158319340295242</c:v>
                </c:pt>
                <c:pt idx="11">
                  <c:v>1.22852824466071</c:v>
                </c:pt>
                <c:pt idx="12">
                  <c:v>1.327369861349596</c:v>
                </c:pt>
                <c:pt idx="13">
                  <c:v>1.427220002028696</c:v>
                </c:pt>
                <c:pt idx="14">
                  <c:v>1.544382119586314</c:v>
                </c:pt>
                <c:pt idx="15">
                  <c:v>1.617042688389254</c:v>
                </c:pt>
                <c:pt idx="16">
                  <c:v>1.693781041311231</c:v>
                </c:pt>
                <c:pt idx="17">
                  <c:v>1.79984278400931</c:v>
                </c:pt>
                <c:pt idx="18">
                  <c:v>1.901348412847528</c:v>
                </c:pt>
                <c:pt idx="19">
                  <c:v>2.02809317814476</c:v>
                </c:pt>
                <c:pt idx="20">
                  <c:v>2.155080922411651</c:v>
                </c:pt>
                <c:pt idx="21">
                  <c:v>2.285021661951648</c:v>
                </c:pt>
                <c:pt idx="22">
                  <c:v>2.433498091444476</c:v>
                </c:pt>
                <c:pt idx="23">
                  <c:v>2.556650389486419</c:v>
                </c:pt>
                <c:pt idx="24">
                  <c:v>2.724256530668438</c:v>
                </c:pt>
                <c:pt idx="25">
                  <c:v>2.903431830172128</c:v>
                </c:pt>
                <c:pt idx="26">
                  <c:v>3.102078598142372</c:v>
                </c:pt>
                <c:pt idx="27">
                  <c:v>3.298648713935666</c:v>
                </c:pt>
                <c:pt idx="28">
                  <c:v>3.533546915275524</c:v>
                </c:pt>
                <c:pt idx="29">
                  <c:v>3.774710148127037</c:v>
                </c:pt>
                <c:pt idx="30">
                  <c:v>4.057892251631896</c:v>
                </c:pt>
                <c:pt idx="31">
                  <c:v>4.326839760443708</c:v>
                </c:pt>
                <c:pt idx="32">
                  <c:v>4.68109922388869</c:v>
                </c:pt>
                <c:pt idx="33">
                  <c:v>5.092017004899029</c:v>
                </c:pt>
                <c:pt idx="34">
                  <c:v>5.585617335266537</c:v>
                </c:pt>
                <c:pt idx="35">
                  <c:v>6.122530371178799</c:v>
                </c:pt>
                <c:pt idx="36">
                  <c:v>6.790220867612708</c:v>
                </c:pt>
                <c:pt idx="37">
                  <c:v>7.661544819713341</c:v>
                </c:pt>
                <c:pt idx="38">
                  <c:v>8.826425966178716</c:v>
                </c:pt>
                <c:pt idx="39">
                  <c:v>11.04986625479715</c:v>
                </c:pt>
                <c:pt idx="40">
                  <c:v>14.9054325940001</c:v>
                </c:pt>
                <c:pt idx="41">
                  <c:v>19.27226111385355</c:v>
                </c:pt>
              </c:numCache>
            </c:numRef>
          </c:yVal>
          <c:smooth val="0"/>
        </c:ser>
        <c:ser>
          <c:idx val="2"/>
          <c:order val="4"/>
          <c:tx>
            <c:v>#50, tempered</c:v>
          </c:tx>
          <c:spPr>
            <a:ln w="19050">
              <a:solidFill>
                <a:srgbClr val="0000FF"/>
              </a:solidFill>
            </a:ln>
          </c:spPr>
          <c:marker>
            <c:symbol val="diamond"/>
            <c:size val="6"/>
            <c:spPr>
              <a:solidFill>
                <a:schemeClr val="bg1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'data all'!$A$4:$A$440</c:f>
              <c:numCache>
                <c:formatCode>0.00</c:formatCode>
                <c:ptCount val="437"/>
                <c:pt idx="0">
                  <c:v>0.0</c:v>
                </c:pt>
                <c:pt idx="1">
                  <c:v>1.57857142857143</c:v>
                </c:pt>
                <c:pt idx="2">
                  <c:v>8.591666666666666</c:v>
                </c:pt>
                <c:pt idx="3">
                  <c:v>18.59166666666667</c:v>
                </c:pt>
                <c:pt idx="4">
                  <c:v>30.59166666666667</c:v>
                </c:pt>
                <c:pt idx="5">
                  <c:v>48.59166666666654</c:v>
                </c:pt>
                <c:pt idx="6">
                  <c:v>72.5916666666667</c:v>
                </c:pt>
                <c:pt idx="7">
                  <c:v>96.5916666666667</c:v>
                </c:pt>
                <c:pt idx="8">
                  <c:v>120.5916666666667</c:v>
                </c:pt>
                <c:pt idx="9">
                  <c:v>144.5916666666667</c:v>
                </c:pt>
                <c:pt idx="10">
                  <c:v>168.5916666666667</c:v>
                </c:pt>
                <c:pt idx="11">
                  <c:v>192.5916666666666</c:v>
                </c:pt>
                <c:pt idx="12">
                  <c:v>216.5916666666668</c:v>
                </c:pt>
                <c:pt idx="13">
                  <c:v>240.5916666666666</c:v>
                </c:pt>
                <c:pt idx="14">
                  <c:v>264.5916666666666</c:v>
                </c:pt>
                <c:pt idx="15">
                  <c:v>288.5916666666666</c:v>
                </c:pt>
                <c:pt idx="16">
                  <c:v>312.5916666666665</c:v>
                </c:pt>
                <c:pt idx="17">
                  <c:v>336.5916666666668</c:v>
                </c:pt>
                <c:pt idx="18">
                  <c:v>360.5916666666666</c:v>
                </c:pt>
                <c:pt idx="19">
                  <c:v>373.9444444444444</c:v>
                </c:pt>
                <c:pt idx="20">
                  <c:v>374.7166666666667</c:v>
                </c:pt>
              </c:numCache>
            </c:numRef>
          </c:xVal>
          <c:yVal>
            <c:numRef>
              <c:f>'data all'!$B$4:$B$440</c:f>
              <c:numCache>
                <c:formatCode>0.00</c:formatCode>
                <c:ptCount val="437"/>
                <c:pt idx="0">
                  <c:v>0.0</c:v>
                </c:pt>
                <c:pt idx="1">
                  <c:v>0.320397634835737</c:v>
                </c:pt>
                <c:pt idx="2">
                  <c:v>0.643686465569056</c:v>
                </c:pt>
                <c:pt idx="3">
                  <c:v>0.852165332849011</c:v>
                </c:pt>
                <c:pt idx="4">
                  <c:v>1.119403701626898</c:v>
                </c:pt>
                <c:pt idx="5">
                  <c:v>1.362060374457956</c:v>
                </c:pt>
                <c:pt idx="6">
                  <c:v>1.592792031894135</c:v>
                </c:pt>
                <c:pt idx="7">
                  <c:v>1.824768423170187</c:v>
                </c:pt>
                <c:pt idx="8">
                  <c:v>2.052456912918521</c:v>
                </c:pt>
                <c:pt idx="9">
                  <c:v>2.291896357034777</c:v>
                </c:pt>
                <c:pt idx="10">
                  <c:v>2.605599475059836</c:v>
                </c:pt>
                <c:pt idx="11">
                  <c:v>2.945584379727295</c:v>
                </c:pt>
                <c:pt idx="12">
                  <c:v>3.306328028940383</c:v>
                </c:pt>
                <c:pt idx="13">
                  <c:v>3.750154397932218</c:v>
                </c:pt>
                <c:pt idx="14">
                  <c:v>4.287010744521266</c:v>
                </c:pt>
                <c:pt idx="15">
                  <c:v>5.011681076860294</c:v>
                </c:pt>
                <c:pt idx="16">
                  <c:v>5.790743259552905</c:v>
                </c:pt>
                <c:pt idx="17">
                  <c:v>6.784800335672621</c:v>
                </c:pt>
                <c:pt idx="18">
                  <c:v>8.293175915632268</c:v>
                </c:pt>
                <c:pt idx="19">
                  <c:v>10.5375394491723</c:v>
                </c:pt>
                <c:pt idx="20">
                  <c:v>12.0116311450056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8564024"/>
        <c:axId val="2128571288"/>
      </c:scatterChart>
      <c:valAx>
        <c:axId val="2128564024"/>
        <c:scaling>
          <c:orientation val="minMax"/>
          <c:max val="105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Time, h</a:t>
                </a:r>
              </a:p>
            </c:rich>
          </c:tx>
          <c:layout>
            <c:manualLayout>
              <c:xMode val="edge"/>
              <c:yMode val="edge"/>
              <c:x val="0.486267367264024"/>
              <c:y val="0.938372930165587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28571288"/>
        <c:crosses val="autoZero"/>
        <c:crossBetween val="midCat"/>
        <c:majorUnit val="200.0"/>
        <c:minorUnit val="100.0"/>
      </c:valAx>
      <c:valAx>
        <c:axId val="2128571288"/>
        <c:scaling>
          <c:orientation val="minMax"/>
          <c:max val="25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Creep strain, %</a:t>
                </a:r>
              </a:p>
            </c:rich>
          </c:tx>
          <c:layout>
            <c:manualLayout>
              <c:xMode val="edge"/>
              <c:yMode val="edge"/>
              <c:x val="0.00951825340014316"/>
              <c:y val="0.285464052841422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28564024"/>
        <c:crosses val="autoZero"/>
        <c:crossBetween val="midCat"/>
        <c:majorUnit val="5.0"/>
        <c:minorUnit val="1.0"/>
      </c:valAx>
      <c:spPr>
        <a:solidFill>
          <a:schemeClr val="bg1"/>
        </a:solidFill>
        <a:ln w="12700">
          <a:solidFill>
            <a:schemeClr val="tx1"/>
          </a:solidFill>
        </a:ln>
      </c:spPr>
    </c:plotArea>
    <c:plotVisOnly val="1"/>
    <c:dispBlanksAs val="gap"/>
    <c:showDLblsOverMax val="0"/>
  </c:chart>
  <c:spPr>
    <a:ln w="0"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0.16364</cdr:x>
      <cdr:y>0.07324</cdr:y>
    </cdr:from>
    <cdr:to>
      <cdr:x>0.5397</cdr:x>
      <cdr:y>0.17149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85800" y="252392"/>
          <a:ext cx="1576072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horz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1600" u="sng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600</a:t>
          </a:r>
          <a:r>
            <a:rPr lang="en-US" sz="1600" u="sng" dirty="0" smtClean="0">
              <a:solidFill>
                <a:sysClr val="windowText" lastClr="000000"/>
              </a:solidFill>
              <a:latin typeface="Calibri"/>
              <a:cs typeface="Arial" panose="020B0604020202020204" pitchFamily="34" charset="0"/>
            </a:rPr>
            <a:t>°</a:t>
          </a:r>
          <a:r>
            <a:rPr lang="en-US" sz="1600" u="sng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C/170MPa</a:t>
          </a:r>
          <a:endParaRPr lang="en-US" sz="1600" u="sng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0.58182</cdr:x>
      <cdr:y>0.63935</cdr:y>
    </cdr:from>
    <cdr:to>
      <cdr:x>0.78806</cdr:x>
      <cdr:y>0.74653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38400" y="2203145"/>
          <a:ext cx="864352" cy="369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wrap="none" rtlCol="0">
          <a:spAutoFit/>
        </a:bodyPr>
        <a:lstStyle xmlns:a="http://schemas.openxmlformats.org/drawingml/2006/main"/>
        <a:p xmlns:a="http://schemas.openxmlformats.org/drawingml/2006/main">
          <a:pPr algn="r"/>
          <a:r>
            <a:rPr lang="en-US" sz="900" b="0" i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Base 3WVTa</a:t>
          </a:r>
        </a:p>
        <a:p xmlns:a="http://schemas.openxmlformats.org/drawingml/2006/main">
          <a:pPr algn="r"/>
          <a:r>
            <a:rPr lang="en-US" sz="9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(854h, 4%)</a:t>
          </a:r>
          <a:endParaRPr lang="en-US" sz="900" baseline="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0.72727</cdr:x>
      <cdr:y>0.50586</cdr:y>
    </cdr:from>
    <cdr:to>
      <cdr:x>0.93198</cdr:x>
      <cdr:y>0.61304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048000" y="1743153"/>
          <a:ext cx="857939" cy="369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wrap="non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900" b="0" i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Mod. 3WVTa</a:t>
          </a:r>
        </a:p>
        <a:p xmlns:a="http://schemas.openxmlformats.org/drawingml/2006/main">
          <a:pPr algn="ctr"/>
          <a:r>
            <a:rPr lang="en-US" sz="900" baseline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(966h, 7%)</a:t>
          </a:r>
          <a:endParaRPr lang="en-US" sz="900" b="0" i="0" baseline="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0.49091</cdr:x>
      <cdr:y>0.18349</cdr:y>
    </cdr:from>
    <cdr:to>
      <cdr:x>0.69103</cdr:x>
      <cdr:y>0.29067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057400" y="632286"/>
          <a:ext cx="838703" cy="369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900" b="0" i="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Mod. 3WV</a:t>
          </a:r>
          <a:endParaRPr lang="en-US" sz="900" b="0" i="0" baseline="0" dirty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en-US" sz="900" b="0" i="0" baseline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(460h, 19%)</a:t>
          </a:r>
        </a:p>
      </cdr:txBody>
    </cdr:sp>
  </cdr:relSizeAnchor>
  <cdr:relSizeAnchor xmlns:cdr="http://schemas.openxmlformats.org/drawingml/2006/chartDrawing">
    <cdr:from>
      <cdr:x>0.22097</cdr:x>
      <cdr:y>0.44487</cdr:y>
    </cdr:from>
    <cdr:to>
      <cdr:x>0.41506</cdr:x>
      <cdr:y>0.55205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926091" y="1532992"/>
          <a:ext cx="813425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wrap="none" rtlCol="0">
          <a:spAutoFit/>
        </a:bodyPr>
        <a:lstStyle xmlns:a="http://schemas.openxmlformats.org/drawingml/2006/main"/>
        <a:p xmlns:a="http://schemas.openxmlformats.org/drawingml/2006/main">
          <a:pPr algn="r"/>
          <a:r>
            <a:rPr lang="en-US" sz="9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Base 3WV</a:t>
          </a:r>
          <a:endParaRPr lang="en-US" sz="900" b="0" i="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US" sz="900" baseline="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(375h, 14%)</a:t>
          </a:r>
          <a:endParaRPr lang="en-US" sz="900" b="0" i="0" baseline="0" dirty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0.56364</cdr:x>
      <cdr:y>0.33121</cdr:y>
    </cdr:from>
    <cdr:to>
      <cdr:x>0.75764</cdr:x>
      <cdr:y>0.43839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362200" y="1141315"/>
          <a:ext cx="813054" cy="369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900" b="0" i="0" baseline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P92, N&amp;T</a:t>
          </a:r>
        </a:p>
        <a:p xmlns:a="http://schemas.openxmlformats.org/drawingml/2006/main">
          <a:r>
            <a:rPr lang="en-US" sz="900" b="0" i="0" baseline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(587h, 13%)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4CDEE-AD6E-124E-95EF-34C43CAE4474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8B1E8-8F05-264C-AC5E-DC2FC4C5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79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fld id="{B98FD2EA-25CD-1F49-8905-F1234409EB29}" type="datetime1">
              <a:rPr lang="en-US"/>
              <a:pPr>
                <a:defRPr/>
              </a:pPr>
              <a:t>12/16/15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7505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7505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fld id="{9D4EDED3-0094-4B4E-A3D5-E763DF3A7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9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 txBox="1">
            <a:spLocks noGrp="1" noChangeArrowheads="1"/>
          </p:cNvSpPr>
          <p:nvPr/>
        </p:nvSpPr>
        <p:spPr bwMode="auto">
          <a:xfrm>
            <a:off x="1" y="6948715"/>
            <a:ext cx="4163020" cy="36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70" tIns="48183" rIns="96370" bIns="48183" anchor="b">
            <a:prstTxWarp prst="textNoShape">
              <a:avLst/>
            </a:prstTxWarp>
          </a:bodyPr>
          <a:lstStyle/>
          <a:p>
            <a:pPr defTabSz="958850" eaLnBrk="0" hangingPunct="0"/>
            <a:r>
              <a:rPr lang="en-US" sz="1300">
                <a:latin typeface="Times" pitchFamily="36" charset="0"/>
              </a:rPr>
              <a:t>SDM meeting July 10-11, 2001</a:t>
            </a:r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5438181" y="6948715"/>
            <a:ext cx="4163020" cy="36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70" tIns="48183" rIns="96370" bIns="48183" anchor="b">
            <a:prstTxWarp prst="textNoShape">
              <a:avLst/>
            </a:prstTxWarp>
          </a:bodyPr>
          <a:lstStyle/>
          <a:p>
            <a:pPr algn="r" defTabSz="958850" eaLnBrk="0" hangingPunct="0"/>
            <a:fld id="{B600B968-471E-224C-92C0-593614ECD8FA}" type="slidenum">
              <a:rPr lang="en-US" sz="1300">
                <a:latin typeface="Times" pitchFamily="36" charset="0"/>
              </a:rPr>
              <a:pPr algn="r" defTabSz="958850" eaLnBrk="0" hangingPunct="0"/>
              <a:t>1</a:t>
            </a:fld>
            <a:endParaRPr lang="en-US" sz="1300">
              <a:latin typeface="Times" pitchFamily="36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50863"/>
            <a:ext cx="3659187" cy="2743200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8590"/>
            <a:ext cx="7042547" cy="3286277"/>
          </a:xfrm>
          <a:noFill/>
          <a:ln/>
        </p:spPr>
        <p:txBody>
          <a:bodyPr lIns="96370" tIns="48183" rIns="96370" bIns="48183"/>
          <a:lstStyle/>
          <a:p>
            <a:pPr eaLnBrk="1" hangingPunct="1"/>
            <a:endParaRPr lang="en-US">
              <a:latin typeface="Calibri" pitchFamily="36" charset="0"/>
              <a:ea typeface="ＭＳ Ｐゴシック" pitchFamily="36" charset="-128"/>
              <a:cs typeface="ＭＳ Ｐゴシック" pitchFamily="3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1118B-EECF-F841-9D86-9B945383B8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41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E0EE9-A06E-104F-A75E-5412CB98C2FA}" type="slidenum">
              <a:rPr lang="en-US"/>
              <a:pPr/>
              <a:t>7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68625" y="549275"/>
            <a:ext cx="3659188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598" y="3475220"/>
            <a:ext cx="7040010" cy="329034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Precipitates in standard N&amp;T 9Cr steel is d~32nm, N~8e18/m3)</a:t>
            </a:r>
          </a:p>
          <a:p>
            <a:r>
              <a:rPr lang="en-US" dirty="0" smtClean="0"/>
              <a:t>TMT Precipitate sink sink is ~5e14/m2 (needs to be increased by another 10x)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3Cr VV may qualify for Class A waste (least costly </a:t>
            </a:r>
            <a:r>
              <a:rPr lang="en-US" dirty="0" err="1" smtClean="0"/>
              <a:t>radwaste</a:t>
            </a:r>
            <a:r>
              <a:rPr lang="en-US" dirty="0" smtClean="0"/>
              <a:t> category); also eases recycling.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4EDED3-0094-4B4E-A3D5-E763DF3A7B3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31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Conventional austenitic Fe-Cr-Ni-(Mn)</a:t>
            </a:r>
            <a:r>
              <a:rPr lang="en-US" baseline="0" dirty="0" smtClean="0"/>
              <a:t> alloys: Ni is slow vacancy diffusivity/ undersized; Cr is fast vacancy diffusivity/ oversized</a:t>
            </a:r>
          </a:p>
          <a:p>
            <a:r>
              <a:rPr lang="en-US" baseline="0" dirty="0" smtClean="0"/>
              <a:t>Similar results observed by numerous other researchers at 300-500C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4EDED3-0094-4B4E-A3D5-E763DF3A7B3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5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program underway</a:t>
            </a:r>
            <a:r>
              <a:rPr lang="en-US" baseline="0" dirty="0" smtClean="0"/>
              <a:t> at Rolls Royce</a:t>
            </a:r>
            <a:endParaRPr lang="en-US" dirty="0" smtClean="0"/>
          </a:p>
          <a:p>
            <a:r>
              <a:rPr lang="en-US" dirty="0" smtClean="0"/>
              <a:t>Planned to be used in GE9X engine</a:t>
            </a:r>
            <a:r>
              <a:rPr lang="en-US" baseline="0" dirty="0" smtClean="0"/>
              <a:t> in Boeing 777X in 2020</a:t>
            </a:r>
          </a:p>
          <a:p>
            <a:r>
              <a:rPr lang="en-US" baseline="0" dirty="0" smtClean="0"/>
              <a:t>Huntsville, Alabama plants to cost $200M; start operation in 2018; GE R&amp;D investment to date is over 1 B$</a:t>
            </a:r>
          </a:p>
          <a:p>
            <a:r>
              <a:rPr lang="en-US" baseline="0" dirty="0" smtClean="0"/>
              <a:t>Also see article in MRS bulletin, 40 (Nov. 2015) p. 916-917.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4EDED3-0094-4B4E-A3D5-E763DF3A7B3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Calibri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1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11125" y="1344613"/>
            <a:ext cx="4440238" cy="195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3763" y="1344613"/>
            <a:ext cx="4440237" cy="195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1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125" y="1344613"/>
            <a:ext cx="4440238" cy="195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344613"/>
            <a:ext cx="4440237" cy="195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1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125" y="1344613"/>
            <a:ext cx="9032875" cy="90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125" y="2398713"/>
            <a:ext cx="9032875" cy="90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125" y="1344613"/>
            <a:ext cx="9032875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H="1">
            <a:off x="152400" y="64770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173038">
              <a:lnSpc>
                <a:spcPct val="90000"/>
              </a:lnSpc>
              <a:tabLst>
                <a:tab pos="230188" algn="l"/>
              </a:tabLst>
              <a:defRPr/>
            </a:pPr>
            <a:fld id="{86F1EA72-72DA-E44A-B762-6C4B4393F104}" type="slidenum">
              <a:rPr lang="en-US" sz="900"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pPr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r>
              <a:rPr lang="en-US" sz="900" dirty="0">
                <a:solidFill>
                  <a:srgbClr val="BFBFBF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	</a:t>
            </a:r>
          </a:p>
        </p:txBody>
      </p:sp>
      <p:pic>
        <p:nvPicPr>
          <p:cNvPr id="1029" name="Content Placeholder 10" descr="ORNL emboss_2.pn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8077200" y="632460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ut wordmark horz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514414"/>
            <a:ext cx="2438400" cy="2762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4" r:id="rId5"/>
    <p:sldLayoutId id="2147484075" r:id="rId6"/>
    <p:sldLayoutId id="2147484076" r:id="rId7"/>
    <p:sldLayoutId id="2147484077" r:id="rId8"/>
    <p:sldLayoutId id="2147484078" r:id="rId9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rgbClr val="006C3A"/>
          </a:solidFill>
          <a:latin typeface="Times New Roman" pitchFamily="-105" charset="0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Times New Roman" pitchFamily="-105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Times New Roman" pitchFamily="-105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Times New Roman" pitchFamily="-105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Times New Roman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Times New Roman" pitchFamily="-105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Times New Roman" pitchFamily="-105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Times New Roman" pitchFamily="-105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Times New Roman" pitchFamily="-105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rgbClr val="006C3A"/>
        </a:buClr>
        <a:buFont typeface="Arial" pitchFamily="36" charset="0"/>
        <a:buChar char="•"/>
        <a:defRPr sz="2800" b="1" kern="1200">
          <a:solidFill>
            <a:schemeClr val="tx1"/>
          </a:solidFill>
          <a:latin typeface="Arial Narrow" pitchFamily="34" charset="0"/>
          <a:ea typeface="ＭＳ Ｐゴシック" pitchFamily="-105" charset="-128"/>
          <a:cs typeface="ＭＳ Ｐゴシック" pitchFamily="-105" charset="-128"/>
        </a:defRPr>
      </a:lvl1pPr>
      <a:lvl2pPr marL="625475" indent="-2794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pitchFamily="36" charset="0"/>
        <a:buChar char="–"/>
        <a:defRPr sz="2400" b="1" kern="1200">
          <a:solidFill>
            <a:schemeClr val="tx1"/>
          </a:solidFill>
          <a:latin typeface="Arial Narrow" pitchFamily="34" charset="0"/>
          <a:ea typeface="ＭＳ Ｐゴシック" pitchFamily="-105" charset="-128"/>
          <a:cs typeface="+mn-cs"/>
        </a:defRPr>
      </a:lvl2pPr>
      <a:lvl3pPr marL="914400" indent="-2301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pitchFamily="36" charset="0"/>
        <a:buChar char="•"/>
        <a:defRPr sz="2000" b="1" kern="1200">
          <a:solidFill>
            <a:schemeClr val="tx1"/>
          </a:solidFill>
          <a:latin typeface="Arial Narrow" pitchFamily="34" charset="0"/>
          <a:ea typeface="ＭＳ Ｐゴシック" pitchFamily="-105" charset="-128"/>
          <a:cs typeface="+mn-cs"/>
        </a:defRPr>
      </a:lvl3pPr>
      <a:lvl4pPr marL="1144588" indent="-17303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pitchFamily="36" charset="0"/>
        <a:buChar char="–"/>
        <a:defRPr b="1" kern="1200">
          <a:solidFill>
            <a:schemeClr val="tx1"/>
          </a:solidFill>
          <a:latin typeface="Arial Narrow" pitchFamily="34" charset="0"/>
          <a:ea typeface="ＭＳ Ｐゴシック" pitchFamily="-105" charset="-128"/>
          <a:cs typeface="+mn-cs"/>
        </a:defRPr>
      </a:lvl4pPr>
      <a:lvl5pPr marL="1482725" indent="-2222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pitchFamily="36" charset="0"/>
        <a:buChar char="»"/>
        <a:defRPr b="1" kern="1200">
          <a:solidFill>
            <a:schemeClr val="tx1"/>
          </a:solidFill>
          <a:latin typeface="Arial Narrow" pitchFamily="34" charset="0"/>
          <a:ea typeface="ＭＳ Ｐゴシック" pitchFamily="-10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t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446678"/>
            <a:ext cx="8153400" cy="941796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Materials Prospects for Fusion Power Plants</a:t>
            </a:r>
            <a:endParaRPr lang="en-US" sz="3200" b="1" dirty="0">
              <a:effectLst>
                <a:outerShdw blurRad="38100" dist="38100" dir="2700000" algn="tl">
                  <a:srgbClr val="DDDDDD"/>
                </a:outerShdw>
              </a:effectLst>
              <a:ea typeface="+mj-ea"/>
              <a:cs typeface="+mj-cs"/>
            </a:endParaRP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905000"/>
            <a:ext cx="7772400" cy="35753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Arial Narrow" pitchFamily="36" charset="0"/>
                <a:ea typeface="ＭＳ Ｐゴシック" pitchFamily="36" charset="-128"/>
                <a:cs typeface="ＭＳ Ｐゴシック" pitchFamily="36" charset="-128"/>
              </a:rPr>
              <a:t>Steve Zinkle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 Narrow" pitchFamily="36" charset="0"/>
                <a:ea typeface="ＭＳ Ｐゴシック" pitchFamily="36" charset="-128"/>
                <a:cs typeface="ＭＳ Ｐゴシック" pitchFamily="36" charset="-128"/>
              </a:rPr>
              <a:t>UT/ORNL Governor’s Chair,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 Narrow" pitchFamily="36" charset="0"/>
                <a:ea typeface="ＭＳ Ｐゴシック" pitchFamily="36" charset="-128"/>
                <a:cs typeface="ＭＳ Ｐゴシック" pitchFamily="36" charset="-128"/>
              </a:rPr>
              <a:t>University of Tennessee and Oak </a:t>
            </a:r>
            <a:r>
              <a:rPr lang="en-US" sz="2000" dirty="0">
                <a:latin typeface="Arial Narrow" pitchFamily="36" charset="0"/>
                <a:ea typeface="ＭＳ Ｐゴシック" pitchFamily="36" charset="-128"/>
                <a:cs typeface="ＭＳ Ｐゴシック" pitchFamily="36" charset="-128"/>
              </a:rPr>
              <a:t>Ridge National Laboratory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Arial Narrow" pitchFamily="36" charset="0"/>
              <a:ea typeface="ＭＳ Ｐゴシック" pitchFamily="36" charset="-128"/>
              <a:cs typeface="ＭＳ Ｐゴシック" pitchFamily="36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Fusion Power Associates </a:t>
            </a:r>
            <a:r>
              <a:rPr lang="en-US" sz="2000" dirty="0" smtClean="0"/>
              <a:t>36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/>
              <a:t>annual </a:t>
            </a:r>
            <a:r>
              <a:rPr lang="en-US" sz="2000" dirty="0" smtClean="0"/>
              <a:t>meeting and symposium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 Narrow" pitchFamily="36" charset="0"/>
                <a:ea typeface="ＭＳ Ｐゴシック" pitchFamily="36" charset="-128"/>
                <a:cs typeface="ＭＳ Ｐゴシック" pitchFamily="36" charset="-128"/>
              </a:rPr>
              <a:t>Washington, DC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 Narrow" pitchFamily="36" charset="0"/>
                <a:ea typeface="ＭＳ Ｐゴシック" pitchFamily="36" charset="-128"/>
                <a:cs typeface="ＭＳ Ｐゴシック" pitchFamily="36" charset="-128"/>
              </a:rPr>
              <a:t>Dec. 16-17, 2014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Arial Narrow" pitchFamily="36" charset="0"/>
              <a:ea typeface="ＭＳ Ｐゴシック" pitchFamily="36" charset="-128"/>
              <a:cs typeface="ＭＳ Ｐゴシック" pitchFamily="36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76200"/>
            <a:ext cx="8636290" cy="523220"/>
          </a:xfrm>
        </p:spPr>
        <p:txBody>
          <a:bodyPr/>
          <a:lstStyle/>
          <a:p>
            <a:pPr algn="ctr"/>
            <a:r>
              <a:rPr lang="en-US" sz="3200" dirty="0" smtClean="0"/>
              <a:t>Tensile and Creep Resistance of CNAs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750631"/>
            <a:ext cx="8642640" cy="4195415"/>
          </a:xfrm>
        </p:spPr>
        <p:txBody>
          <a:bodyPr/>
          <a:lstStyle/>
          <a:p>
            <a:r>
              <a:rPr lang="en-US" sz="2000" dirty="0" smtClean="0"/>
              <a:t>CNAs exhibited ~100–300 </a:t>
            </a:r>
            <a:r>
              <a:rPr lang="en-US" sz="2000" dirty="0" err="1" smtClean="0"/>
              <a:t>MPa</a:t>
            </a:r>
            <a:r>
              <a:rPr lang="en-US" sz="2000" dirty="0" smtClean="0"/>
              <a:t> increases in yield strength compensated by some reductions in ductility as compared with the FM/RAFM steels.</a:t>
            </a:r>
          </a:p>
          <a:p>
            <a:r>
              <a:rPr lang="en-US" sz="2000" dirty="0"/>
              <a:t>Creep at 650°</a:t>
            </a:r>
            <a:r>
              <a:rPr lang="en-US" sz="2000" dirty="0" smtClean="0"/>
              <a:t>C showed superior creep resistance of CNAs as compared with Eurofer97 and F82H.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4310"/>
            <a:ext cx="4572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54309"/>
            <a:ext cx="4572000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42941" y="6519446"/>
            <a:ext cx="347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L. Tan, </a:t>
            </a:r>
            <a:r>
              <a:rPr lang="en-US" sz="1600" i="1" dirty="0"/>
              <a:t>ORNL, (ICFRM-17, Aachen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06533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1066800"/>
            <a:ext cx="48768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6019800" cy="36317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>
                <a:latin typeface="Arial Narrow" panose="020B0606020202030204" pitchFamily="34" charset="0"/>
              </a:rPr>
              <a:t>Target: </a:t>
            </a:r>
            <a:r>
              <a:rPr lang="en-US" sz="2000" dirty="0" smtClean="0">
                <a:latin typeface="Arial Narrow" panose="020B0606020202030204" pitchFamily="34" charset="0"/>
              </a:rPr>
              <a:t>Fusion structural applications in next-step fusion devices (FNSF or DEMO); 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690563" indent="-457200">
              <a:lnSpc>
                <a:spcPct val="100000"/>
              </a:lnSpc>
              <a:spcBef>
                <a:spcPts val="0"/>
              </a:spcBef>
              <a:buFont typeface="Arial Narrow" panose="020B0606020202030204" pitchFamily="34" charset="0"/>
              <a:buChar char="―"/>
            </a:pPr>
            <a:r>
              <a:rPr lang="en-US" sz="2000" dirty="0">
                <a:latin typeface="Arial Narrow" panose="020B0606020202030204" pitchFamily="34" charset="0"/>
              </a:rPr>
              <a:t>V</a:t>
            </a:r>
            <a:r>
              <a:rPr lang="en-US" sz="2000" dirty="0" smtClean="0">
                <a:latin typeface="Arial Narrow" panose="020B0606020202030204" pitchFamily="34" charset="0"/>
              </a:rPr>
              <a:t>acuum vessel (&gt;400-500</a:t>
            </a:r>
            <a:r>
              <a:rPr lang="en-US" sz="2000" dirty="0" smtClean="0">
                <a:latin typeface="Times New Roman"/>
                <a:cs typeface="Times New Roman"/>
              </a:rPr>
              <a:t>°</a:t>
            </a:r>
            <a:r>
              <a:rPr lang="en-US" sz="2000" dirty="0" smtClean="0">
                <a:latin typeface="Arial Narrow" panose="020B0606020202030204" pitchFamily="34" charset="0"/>
              </a:rPr>
              <a:t>C, relatively low dose)</a:t>
            </a:r>
          </a:p>
          <a:p>
            <a:pPr marL="690563" indent="-457200">
              <a:lnSpc>
                <a:spcPct val="100000"/>
              </a:lnSpc>
              <a:spcBef>
                <a:spcPts val="0"/>
              </a:spcBef>
              <a:buFont typeface="Arial Narrow" panose="020B0606020202030204" pitchFamily="34" charset="0"/>
              <a:buChar char="―"/>
            </a:pPr>
            <a:r>
              <a:rPr lang="en-US" sz="2000" dirty="0" smtClean="0">
                <a:latin typeface="Arial Narrow" panose="020B0606020202030204" pitchFamily="34" charset="0"/>
              </a:rPr>
              <a:t>Structural </a:t>
            </a:r>
            <a:r>
              <a:rPr lang="en-US" sz="2000" dirty="0">
                <a:latin typeface="Arial Narrow" panose="020B0606020202030204" pitchFamily="34" charset="0"/>
              </a:rPr>
              <a:t>ring, magnet </a:t>
            </a:r>
            <a:r>
              <a:rPr lang="en-US" sz="2000" dirty="0" smtClean="0">
                <a:latin typeface="Arial Narrow" panose="020B0606020202030204" pitchFamily="34" charset="0"/>
              </a:rPr>
              <a:t>shields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b="1" dirty="0" smtClean="0">
                <a:latin typeface="Arial Narrow" panose="020B0606020202030204" pitchFamily="34" charset="0"/>
              </a:rPr>
              <a:t>Why 3Cr-3WV(Ta) steels?</a:t>
            </a:r>
            <a:r>
              <a:rPr lang="en-US" sz="2000" dirty="0" smtClean="0">
                <a:latin typeface="Arial Narrow" panose="020B0606020202030204" pitchFamily="34" charset="0"/>
              </a:rPr>
              <a:t>: </a:t>
            </a:r>
          </a:p>
          <a:p>
            <a:pPr marL="690563" indent="-457200">
              <a:lnSpc>
                <a:spcPct val="100000"/>
              </a:lnSpc>
              <a:spcBef>
                <a:spcPts val="0"/>
              </a:spcBef>
              <a:buFont typeface="Arial Narrow" panose="020B0606020202030204" pitchFamily="34" charset="0"/>
              <a:buChar char="―"/>
            </a:pPr>
            <a:r>
              <a:rPr lang="en-US" sz="2000" u="sng" dirty="0" smtClean="0">
                <a:latin typeface="Arial Narrow" panose="020B0606020202030204" pitchFamily="34" charset="0"/>
              </a:rPr>
              <a:t>Inexpensive</a:t>
            </a:r>
            <a:r>
              <a:rPr lang="en-US" sz="2000" dirty="0" smtClean="0">
                <a:latin typeface="Arial Narrow" panose="020B0606020202030204" pitchFamily="34" charset="0"/>
              </a:rPr>
              <a:t> low alloy steel </a:t>
            </a:r>
          </a:p>
          <a:p>
            <a:pPr marL="690563" indent="-457200">
              <a:lnSpc>
                <a:spcPct val="100000"/>
              </a:lnSpc>
              <a:spcBef>
                <a:spcPts val="0"/>
              </a:spcBef>
              <a:buFont typeface="Arial Narrow" panose="020B0606020202030204" pitchFamily="34" charset="0"/>
              <a:buChar char="―"/>
            </a:pPr>
            <a:r>
              <a:rPr lang="en-US" sz="2000" dirty="0" smtClean="0">
                <a:latin typeface="Arial Narrow" panose="020B0606020202030204" pitchFamily="34" charset="0"/>
              </a:rPr>
              <a:t>Improved creep properties due to formation of </a:t>
            </a:r>
            <a:r>
              <a:rPr lang="en-US" sz="2000" u="sng" dirty="0" smtClean="0">
                <a:latin typeface="Arial Narrow" panose="020B0606020202030204" pitchFamily="34" charset="0"/>
              </a:rPr>
              <a:t>carbide-free </a:t>
            </a:r>
            <a:r>
              <a:rPr lang="en-US" sz="2000" u="sng" dirty="0">
                <a:latin typeface="Arial Narrow" panose="020B0606020202030204" pitchFamily="34" charset="0"/>
              </a:rPr>
              <a:t>acicular bainite </a:t>
            </a:r>
            <a:r>
              <a:rPr lang="en-US" sz="2000" u="sng" dirty="0" smtClean="0">
                <a:latin typeface="Arial Narrow" panose="020B0606020202030204" pitchFamily="34" charset="0"/>
              </a:rPr>
              <a:t>ferrite </a:t>
            </a:r>
            <a:r>
              <a:rPr lang="en-US" sz="2000" dirty="0" smtClean="0">
                <a:latin typeface="Arial Narrow" panose="020B0606020202030204" pitchFamily="34" charset="0"/>
              </a:rPr>
              <a:t>(lower bainitic microstructure) </a:t>
            </a:r>
          </a:p>
          <a:p>
            <a:pPr marL="690563" indent="-457200">
              <a:lnSpc>
                <a:spcPct val="100000"/>
              </a:lnSpc>
              <a:spcBef>
                <a:spcPts val="0"/>
              </a:spcBef>
              <a:buFont typeface="Arial Narrow" panose="020B0606020202030204" pitchFamily="34" charset="0"/>
              <a:buChar char="―"/>
            </a:pPr>
            <a:r>
              <a:rPr lang="en-US" sz="2000" dirty="0" smtClean="0">
                <a:latin typeface="Arial Narrow" panose="020B0606020202030204" pitchFamily="34" charset="0"/>
              </a:rPr>
              <a:t>potentially </a:t>
            </a:r>
            <a:r>
              <a:rPr lang="en-US" sz="2000" u="sng" dirty="0" smtClean="0">
                <a:latin typeface="Arial Narrow" panose="020B0606020202030204" pitchFamily="34" charset="0"/>
              </a:rPr>
              <a:t>no requirement of PWHT</a:t>
            </a:r>
            <a:r>
              <a:rPr lang="en-US" sz="2000" dirty="0">
                <a:latin typeface="Arial Narrow" panose="020B0606020202030204" pitchFamily="34" charset="0"/>
              </a:rPr>
              <a:t>, suitable for large volume </a:t>
            </a:r>
            <a:r>
              <a:rPr lang="en-US" sz="2000" dirty="0" smtClean="0">
                <a:latin typeface="Arial Narrow" panose="020B0606020202030204" pitchFamily="34" charset="0"/>
              </a:rPr>
              <a:t>components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5965"/>
            <a:ext cx="2975484" cy="233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9800" y="6285510"/>
            <a:ext cx="2950464" cy="51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 smtClean="0"/>
              <a:t>LMP plot of 3Cr-3WVTa steel, compared with 2.25Cr-1Mo (T22) and 2.25Cr-1.6WVNb (T23) </a:t>
            </a:r>
            <a:endParaRPr lang="en-US" sz="1000" dirty="0"/>
          </a:p>
          <a:p>
            <a:pPr algn="r">
              <a:lnSpc>
                <a:spcPct val="90000"/>
              </a:lnSpc>
            </a:pPr>
            <a:r>
              <a:rPr lang="en-US" sz="1050" i="1" dirty="0" smtClean="0">
                <a:solidFill>
                  <a:srgbClr val="0000FF"/>
                </a:solidFill>
              </a:rPr>
              <a:t>R. Klueh, JPVP (2007</a:t>
            </a:r>
            <a:r>
              <a:rPr lang="en-US" sz="900" i="1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0"/>
            <a:ext cx="8875776" cy="496290"/>
          </a:xfrm>
        </p:spPr>
        <p:txBody>
          <a:bodyPr/>
          <a:lstStyle/>
          <a:p>
            <a:pPr algn="ctr"/>
            <a:r>
              <a:rPr lang="en-US" dirty="0" smtClean="0"/>
              <a:t>Overview of Bainitic Steel Development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" y="4191000"/>
            <a:ext cx="601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>
                <a:latin typeface="Arial Narrow" panose="020B0606020202030204" pitchFamily="34" charset="0"/>
              </a:rPr>
              <a:t>Approach: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u="sng" dirty="0" smtClean="0">
                <a:latin typeface="Arial Narrow" panose="020B0606020202030204" pitchFamily="34" charset="0"/>
              </a:rPr>
              <a:t>Computational thermodynamics for alloy design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800" i="1" dirty="0" smtClean="0">
                <a:latin typeface="Arial Narrow" panose="020B0606020202030204" pitchFamily="34" charset="0"/>
              </a:rPr>
              <a:t>Effect of minor alloying additions on transformation kinetics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800" i="1" dirty="0" smtClean="0">
                <a:latin typeface="Arial Narrow" panose="020B0606020202030204" pitchFamily="34" charset="0"/>
              </a:rPr>
              <a:t>Phase equilibrium of strengthening second-phases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u="sng" dirty="0" smtClean="0">
                <a:latin typeface="Arial Narrow" panose="020B0606020202030204" pitchFamily="34" charset="0"/>
              </a:rPr>
              <a:t>Property evaluation of 3Cr-3WV(Ta) steels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800" i="1" dirty="0" smtClean="0">
                <a:latin typeface="Arial Narrow" panose="020B0606020202030204" pitchFamily="34" charset="0"/>
              </a:rPr>
              <a:t>Production of CCT diagrams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800" i="1" dirty="0" smtClean="0">
                <a:latin typeface="Arial Narrow" panose="020B0606020202030204" pitchFamily="34" charset="0"/>
              </a:rPr>
              <a:t>Mechanical property / weldability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80472" y="4102084"/>
            <a:ext cx="793808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u="sng" dirty="0" smtClean="0"/>
              <a:t>3Cr-3WVTa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837283" y="4273444"/>
            <a:ext cx="231745" cy="273156"/>
          </a:xfrm>
          <a:prstGeom prst="straightConnector1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19400" y="6519446"/>
            <a:ext cx="4061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Y. Yamamoto, </a:t>
            </a:r>
            <a:r>
              <a:rPr lang="en-US" sz="1600" i="1" dirty="0"/>
              <a:t>ORNL (ICFRM-17, Aachen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  <p:pic>
        <p:nvPicPr>
          <p:cNvPr id="11" name="Picture 10" descr="3Cr-bainitic-ARIES-VV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t="54819" r="53028" b="21021"/>
          <a:stretch/>
        </p:blipFill>
        <p:spPr>
          <a:xfrm>
            <a:off x="5638800" y="901700"/>
            <a:ext cx="3479800" cy="2832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800" y="3500403"/>
            <a:ext cx="2667000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/>
              <a:t>L. El-</a:t>
            </a:r>
            <a:r>
              <a:rPr lang="en-US" sz="1000" dirty="0" err="1" smtClean="0"/>
              <a:t>Guebaly</a:t>
            </a:r>
            <a:r>
              <a:rPr lang="en-US" sz="1000" dirty="0" smtClean="0"/>
              <a:t>, </a:t>
            </a:r>
            <a:r>
              <a:rPr lang="en-US" sz="1000" dirty="0" err="1" smtClean="0"/>
              <a:t>Fus</a:t>
            </a:r>
            <a:r>
              <a:rPr lang="en-US" sz="1000" dirty="0" smtClean="0"/>
              <a:t>. Sci. Tech. </a:t>
            </a:r>
            <a:r>
              <a:rPr lang="en-US" sz="1000" u="sng" dirty="0" smtClean="0"/>
              <a:t>64</a:t>
            </a:r>
            <a:r>
              <a:rPr lang="en-US" sz="1000" dirty="0" smtClean="0"/>
              <a:t> (2013) 449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381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&gt;100X lower waste disposal burden vs. 316SS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527800" y="1143000"/>
            <a:ext cx="177800" cy="1295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0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6290"/>
          </a:xfrm>
        </p:spPr>
        <p:txBody>
          <a:bodyPr/>
          <a:lstStyle/>
          <a:p>
            <a:pPr algn="ctr"/>
            <a:r>
              <a:rPr lang="en-US" dirty="0" smtClean="0"/>
              <a:t>Improved Creep-rupture Properties in 3Cr Steels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609601"/>
            <a:ext cx="8642640" cy="2362200"/>
          </a:xfrm>
        </p:spPr>
        <p:txBody>
          <a:bodyPr/>
          <a:lstStyle/>
          <a:p>
            <a:r>
              <a:rPr lang="en-US" sz="2000" dirty="0" smtClean="0"/>
              <a:t>Better properties compared to P92 F-M steels:</a:t>
            </a:r>
          </a:p>
          <a:p>
            <a:pPr lvl="1"/>
            <a:r>
              <a:rPr lang="en-US" sz="1800" i="1" dirty="0" smtClean="0"/>
              <a:t>All 3Cr-3WV(Ta) steels at 600</a:t>
            </a:r>
            <a:r>
              <a:rPr lang="en-US" sz="1800" i="1" dirty="0" smtClean="0">
                <a:latin typeface="Calibri"/>
              </a:rPr>
              <a:t>°</a:t>
            </a:r>
            <a:r>
              <a:rPr lang="en-US" sz="1800" i="1" dirty="0" smtClean="0"/>
              <a:t>C-200MPa</a:t>
            </a:r>
          </a:p>
          <a:p>
            <a:pPr lvl="1"/>
            <a:r>
              <a:rPr lang="en-US" sz="1800" i="1" dirty="0" smtClean="0"/>
              <a:t>Only 3Cr3WVTa steels at 600</a:t>
            </a:r>
            <a:r>
              <a:rPr lang="en-US" sz="1800" i="1" dirty="0" smtClean="0">
                <a:latin typeface="Calibri"/>
              </a:rPr>
              <a:t>°</a:t>
            </a:r>
            <a:r>
              <a:rPr lang="en-US" sz="1800" i="1" dirty="0" smtClean="0"/>
              <a:t>C-170MPa (test in progress)</a:t>
            </a:r>
          </a:p>
          <a:p>
            <a:r>
              <a:rPr lang="en-US" sz="2000" dirty="0" smtClean="0"/>
              <a:t>Modified alloys tend to show improved properties at lower stress range:</a:t>
            </a:r>
          </a:p>
          <a:p>
            <a:pPr lvl="1"/>
            <a:r>
              <a:rPr lang="en-US" sz="1800" i="1" dirty="0" smtClean="0"/>
              <a:t>Requires multiple long-term creep testing (lower-temperature, lower-stress) to verify</a:t>
            </a:r>
            <a:endParaRPr lang="en-US" sz="1800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45937" y="3048000"/>
            <a:ext cx="4073663" cy="3352800"/>
            <a:chOff x="345937" y="2362200"/>
            <a:chExt cx="4324350" cy="2521404"/>
          </a:xfrm>
        </p:grpSpPr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42428733"/>
                </p:ext>
              </p:extLst>
            </p:nvPr>
          </p:nvGraphicFramePr>
          <p:xfrm>
            <a:off x="345937" y="2362200"/>
            <a:ext cx="4324350" cy="25214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Box 1"/>
            <p:cNvSpPr txBox="1"/>
            <p:nvPr/>
          </p:nvSpPr>
          <p:spPr>
            <a:xfrm>
              <a:off x="2011413" y="3400442"/>
              <a:ext cx="910723" cy="196738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rgbClr val="0033CC"/>
                  </a:solidFill>
                  <a:cs typeface="Arial" panose="020B0604020202020204" pitchFamily="34" charset="0"/>
                </a:rPr>
                <a:t>(</a:t>
              </a:r>
              <a:r>
                <a:rPr lang="en-US" dirty="0" smtClean="0">
                  <a:solidFill>
                    <a:srgbClr val="0033CC"/>
                  </a:solidFill>
                  <a:cs typeface="Arial" panose="020B0604020202020204" pitchFamily="34" charset="0"/>
                </a:rPr>
                <a:t>3Cr-3WV)</a:t>
              </a:r>
              <a:endParaRPr lang="en-US" dirty="0">
                <a:solidFill>
                  <a:srgbClr val="0033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2"/>
            <p:cNvSpPr txBox="1"/>
            <p:nvPr/>
          </p:nvSpPr>
          <p:spPr>
            <a:xfrm>
              <a:off x="3359179" y="2564698"/>
              <a:ext cx="1085992" cy="196738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cs typeface="Arial" panose="020B0604020202020204" pitchFamily="34" charset="0"/>
                </a:rPr>
                <a:t>(3Cr-3WVTa)</a:t>
              </a:r>
            </a:p>
          </p:txBody>
        </p:sp>
        <p:sp>
          <p:nvSpPr>
            <p:cNvPr id="16" name="TextBox 3"/>
            <p:cNvSpPr txBox="1"/>
            <p:nvPr/>
          </p:nvSpPr>
          <p:spPr>
            <a:xfrm>
              <a:off x="1902130" y="3697369"/>
              <a:ext cx="538062" cy="196738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Base</a:t>
              </a:r>
              <a:endParaRPr lang="en-US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4"/>
            <p:cNvSpPr txBox="1"/>
            <p:nvPr/>
          </p:nvSpPr>
          <p:spPr>
            <a:xfrm>
              <a:off x="2603825" y="3806052"/>
              <a:ext cx="527851" cy="196738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Mod.</a:t>
              </a:r>
              <a:endParaRPr lang="en-US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148109" y="4414626"/>
              <a:ext cx="3390896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lgDash"/>
            </a:ln>
            <a:effectLst/>
          </p:spPr>
        </p:cxnSp>
        <p:sp>
          <p:nvSpPr>
            <p:cNvPr id="19" name="TextBox 3"/>
            <p:cNvSpPr txBox="1"/>
            <p:nvPr/>
          </p:nvSpPr>
          <p:spPr>
            <a:xfrm>
              <a:off x="3264586" y="3105893"/>
              <a:ext cx="538062" cy="196738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Base</a:t>
              </a:r>
              <a:endParaRPr lang="en-US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4"/>
            <p:cNvSpPr txBox="1"/>
            <p:nvPr/>
          </p:nvSpPr>
          <p:spPr>
            <a:xfrm>
              <a:off x="3947993" y="2836788"/>
              <a:ext cx="527851" cy="196738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Mod.</a:t>
              </a:r>
              <a:endParaRPr lang="en-US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1194688" y="2437396"/>
              <a:ext cx="1673062" cy="254603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u="sng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600</a:t>
              </a:r>
              <a:r>
                <a:rPr lang="en-US" sz="1600" u="sng" dirty="0" smtClean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°</a:t>
              </a:r>
              <a:r>
                <a:rPr lang="en-US" sz="1600" u="sng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C/200MPa</a:t>
              </a:r>
              <a:endParaRPr lang="en-US" sz="1600" u="sng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111711"/>
              </p:ext>
            </p:extLst>
          </p:nvPr>
        </p:nvGraphicFramePr>
        <p:xfrm>
          <a:off x="4495800" y="2895600"/>
          <a:ext cx="4191000" cy="3445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581400" y="6477000"/>
            <a:ext cx="4545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Y. Yamamoto, ORNL (ICFRM-17, Aachen)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9724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" descr="RIS poste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6803" r="7317" b="2381"/>
          <a:stretch/>
        </p:blipFill>
        <p:spPr bwMode="auto">
          <a:xfrm>
            <a:off x="4648200" y="762000"/>
            <a:ext cx="4013201" cy="339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eCrNiMn gbRIS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3613283" cy="35305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01800" y="4343400"/>
            <a:ext cx="226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80"/>
                </a:solidFill>
              </a:rPr>
              <a:t>Inverse </a:t>
            </a:r>
            <a:r>
              <a:rPr lang="en-US" sz="1400" dirty="0" err="1" smtClean="0">
                <a:solidFill>
                  <a:srgbClr val="000080"/>
                </a:solidFill>
              </a:rPr>
              <a:t>Kirkendall</a:t>
            </a:r>
            <a:r>
              <a:rPr lang="en-US" sz="1400" dirty="0" smtClean="0">
                <a:solidFill>
                  <a:srgbClr val="000080"/>
                </a:solidFill>
              </a:rPr>
              <a:t> vacancy mechanism</a:t>
            </a:r>
            <a:endParaRPr lang="en-US" sz="1400" dirty="0">
              <a:solidFill>
                <a:srgbClr val="00008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4485620"/>
            <a:ext cx="1820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80"/>
                </a:solidFill>
              </a:rPr>
              <a:t>Vacancy-solute drag</a:t>
            </a:r>
            <a:endParaRPr lang="en-US" sz="1400" dirty="0">
              <a:solidFill>
                <a:srgbClr val="00008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4485620"/>
            <a:ext cx="1901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80"/>
                </a:solidFill>
              </a:rPr>
              <a:t>Interstitial</a:t>
            </a:r>
            <a:r>
              <a:rPr lang="en-US" sz="1400" dirty="0">
                <a:solidFill>
                  <a:srgbClr val="000080"/>
                </a:solidFill>
              </a:rPr>
              <a:t>-</a:t>
            </a:r>
            <a:r>
              <a:rPr lang="en-US" sz="1400" dirty="0" smtClean="0">
                <a:solidFill>
                  <a:srgbClr val="000080"/>
                </a:solidFill>
              </a:rPr>
              <a:t>solute drag</a:t>
            </a:r>
            <a:endParaRPr lang="en-US" sz="1400" dirty="0">
              <a:solidFill>
                <a:srgbClr val="00008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657600" y="1600200"/>
            <a:ext cx="0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30600" y="1905000"/>
            <a:ext cx="121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4080"/>
                </a:solidFill>
              </a:rPr>
              <a:t>Ni enrichment</a:t>
            </a:r>
            <a:endParaRPr lang="en-US" sz="1400" dirty="0">
              <a:solidFill>
                <a:srgbClr val="00408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57600" y="3276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429000" y="3276600"/>
            <a:ext cx="304800" cy="0"/>
          </a:xfrm>
          <a:prstGeom prst="straightConnector1">
            <a:avLst/>
          </a:prstGeom>
          <a:ln>
            <a:solidFill>
              <a:srgbClr val="4F81BD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81401" y="3276601"/>
            <a:ext cx="99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4080"/>
                </a:solidFill>
              </a:rPr>
              <a:t>Cr, Mn depletion</a:t>
            </a:r>
            <a:endParaRPr lang="en-US" sz="1400" dirty="0">
              <a:solidFill>
                <a:srgbClr val="00408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4356100"/>
            <a:ext cx="8915400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RIS behavior for High Entropy Alloys is more sluggish than traditional FCC </a:t>
            </a:r>
            <a:r>
              <a:rPr lang="en-US" sz="2400" dirty="0" err="1" smtClean="0"/>
              <a:t>FeCrNi</a:t>
            </a:r>
            <a:r>
              <a:rPr lang="en-US" sz="2400" dirty="0" smtClean="0"/>
              <a:t>(Mn) Alloys</a:t>
            </a:r>
            <a:endParaRPr lang="en-US" sz="2400" dirty="0"/>
          </a:p>
          <a:p>
            <a:pPr marL="800100" lvl="1" indent="-342900">
              <a:buFont typeface="Symbol" charset="0"/>
              <a:buChar char=""/>
            </a:pPr>
            <a:r>
              <a:rPr lang="en-US" sz="2400" dirty="0" smtClean="0"/>
              <a:t>HEA effect on solute diffusivities</a:t>
            </a:r>
          </a:p>
          <a:p>
            <a:r>
              <a:rPr lang="en-US" sz="2400" dirty="0" smtClean="0"/>
              <a:t>Also no visible void formation at 400-700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 after 10+ </a:t>
            </a:r>
            <a:r>
              <a:rPr lang="en-US" sz="2400" dirty="0" err="1" smtClean="0"/>
              <a:t>dpa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8705"/>
          </a:xfrm>
        </p:spPr>
        <p:txBody>
          <a:bodyPr/>
          <a:lstStyle/>
          <a:p>
            <a:pPr algn="ctr"/>
            <a:r>
              <a:rPr lang="en-US" dirty="0" smtClean="0"/>
              <a:t>Radiation Induced Solute Segregation in Irradiated </a:t>
            </a:r>
            <a:br>
              <a:rPr lang="en-US" dirty="0" smtClean="0"/>
            </a:br>
            <a:r>
              <a:rPr lang="en-US" dirty="0" smtClean="0"/>
              <a:t>Fe-Cr-Ni-(Mn) Face Centered Cubic Alloys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990600"/>
            <a:ext cx="2696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27Fe-27Mn-28Ni-18Cr HEA</a:t>
            </a:r>
          </a:p>
          <a:p>
            <a:r>
              <a:rPr lang="en-US" sz="1400" dirty="0" smtClean="0"/>
              <a:t>500</a:t>
            </a:r>
            <a:r>
              <a:rPr lang="en-US" sz="1400" baseline="30000" dirty="0" smtClean="0"/>
              <a:t>o</a:t>
            </a:r>
            <a:r>
              <a:rPr lang="en-US" sz="1400" dirty="0" smtClean="0"/>
              <a:t>C, 5.8 MeV Ni ions, 10 </a:t>
            </a:r>
            <a:r>
              <a:rPr lang="en-US" sz="1400" dirty="0" err="1" smtClean="0"/>
              <a:t>dpa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943600" y="4114800"/>
            <a:ext cx="3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N.A.P. </a:t>
            </a:r>
            <a:r>
              <a:rPr lang="en-US" sz="1400" i="1" dirty="0" err="1"/>
              <a:t>Kiran</a:t>
            </a:r>
            <a:r>
              <a:rPr lang="en-US" sz="1400" i="1" dirty="0"/>
              <a:t> Kumar </a:t>
            </a:r>
            <a:r>
              <a:rPr lang="en-US" sz="1400" i="1" dirty="0" smtClean="0"/>
              <a:t>et al., submitted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77110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8705"/>
          </a:xfrm>
        </p:spPr>
        <p:txBody>
          <a:bodyPr/>
          <a:lstStyle/>
          <a:p>
            <a:r>
              <a:rPr lang="en-US" dirty="0" err="1" smtClean="0"/>
              <a:t>SiC</a:t>
            </a:r>
            <a:r>
              <a:rPr lang="en-US" dirty="0" smtClean="0"/>
              <a:t>/</a:t>
            </a:r>
            <a:r>
              <a:rPr lang="en-US" dirty="0" err="1" smtClean="0"/>
              <a:t>SiC</a:t>
            </a:r>
            <a:r>
              <a:rPr lang="en-US" dirty="0" smtClean="0"/>
              <a:t> composites are now being qualified for jet turbines</a:t>
            </a:r>
            <a:endParaRPr lang="en-US" dirty="0"/>
          </a:p>
        </p:txBody>
      </p:sp>
      <p:pic>
        <p:nvPicPr>
          <p:cNvPr id="5" name="Picture 4" descr="GE 1st Rotating CMC test for jet engine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9074" r="31460" b="41482"/>
          <a:stretch/>
        </p:blipFill>
        <p:spPr>
          <a:xfrm>
            <a:off x="5486400" y="609601"/>
            <a:ext cx="3581399" cy="2945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2700277"/>
            <a:ext cx="46482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Joint venture by GE and </a:t>
            </a:r>
            <a:r>
              <a:rPr lang="en-US" dirty="0" err="1" smtClean="0">
                <a:solidFill>
                  <a:srgbClr val="0000FF"/>
                </a:solidFill>
              </a:rPr>
              <a:t>Snecma</a:t>
            </a:r>
            <a:endParaRPr lang="en-US" dirty="0" smtClean="0">
              <a:solidFill>
                <a:srgbClr val="0000FF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1</a:t>
            </a:r>
            <a:r>
              <a:rPr lang="en-US" baseline="30000" dirty="0" smtClean="0">
                <a:solidFill>
                  <a:srgbClr val="0000FF"/>
                </a:solidFill>
              </a:rPr>
              <a:t>st</a:t>
            </a:r>
            <a:r>
              <a:rPr lang="en-US" dirty="0" smtClean="0">
                <a:solidFill>
                  <a:srgbClr val="0000FF"/>
                </a:solidFill>
              </a:rPr>
              <a:t> deployments on Airbus 320neo (2016) and Boeing 737 MAX (2017)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Two new </a:t>
            </a:r>
            <a:r>
              <a:rPr lang="en-US" dirty="0" err="1">
                <a:solidFill>
                  <a:srgbClr val="0000FF"/>
                </a:solidFill>
              </a:rPr>
              <a:t>SiC</a:t>
            </a:r>
            <a:r>
              <a:rPr lang="en-US" dirty="0">
                <a:solidFill>
                  <a:srgbClr val="0000FF"/>
                </a:solidFill>
              </a:rPr>
              <a:t> fiber and CMC fabrication plants to be built in USA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Higher temperature and lower weight will produce ~15% fuel savings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Should spur development of improved </a:t>
            </a:r>
            <a:r>
              <a:rPr lang="en-US" dirty="0" err="1" smtClean="0">
                <a:solidFill>
                  <a:srgbClr val="0000FF"/>
                </a:solidFill>
              </a:rPr>
              <a:t>SiC</a:t>
            </a:r>
            <a:r>
              <a:rPr lang="en-US" dirty="0" smtClean="0">
                <a:solidFill>
                  <a:srgbClr val="0000FF"/>
                </a:solidFill>
              </a:rPr>
              <a:t> fibers and lower cost composites for other applications</a:t>
            </a:r>
          </a:p>
        </p:txBody>
      </p:sp>
      <p:pic>
        <p:nvPicPr>
          <p:cNvPr id="8" name="Picture 7" descr="GE SiC SiC turbine shroud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6" t="3333" r="14924" b="69259"/>
          <a:stretch/>
        </p:blipFill>
        <p:spPr>
          <a:xfrm>
            <a:off x="974124" y="838200"/>
            <a:ext cx="3064476" cy="1574800"/>
          </a:xfrm>
          <a:prstGeom prst="rect">
            <a:avLst/>
          </a:prstGeom>
        </p:spPr>
      </p:pic>
      <p:pic>
        <p:nvPicPr>
          <p:cNvPr id="11" name="Picture 10" descr="GE LEAP engine with SiC parts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5" t="4074" r="13965" b="61111"/>
          <a:stretch/>
        </p:blipFill>
        <p:spPr>
          <a:xfrm>
            <a:off x="5791200" y="3352800"/>
            <a:ext cx="3168515" cy="2082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48400" y="5410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Flight test of LEAP engine with </a:t>
            </a:r>
            <a:r>
              <a:rPr lang="en-US" sz="1400" dirty="0" err="1" smtClean="0"/>
              <a:t>SiC</a:t>
            </a:r>
            <a:r>
              <a:rPr lang="en-US" sz="1400" dirty="0" smtClean="0"/>
              <a:t>/</a:t>
            </a:r>
            <a:r>
              <a:rPr lang="en-US" sz="1400" dirty="0" err="1" smtClean="0"/>
              <a:t>SiC</a:t>
            </a:r>
            <a:r>
              <a:rPr lang="en-US" sz="1400" dirty="0" smtClean="0"/>
              <a:t> parts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72524" y="2359223"/>
            <a:ext cx="314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Turbine shrouds using </a:t>
            </a:r>
            <a:r>
              <a:rPr lang="en-US" sz="1400" dirty="0" err="1" smtClean="0"/>
              <a:t>SiC</a:t>
            </a:r>
            <a:r>
              <a:rPr lang="en-US" sz="1400" dirty="0" smtClean="0"/>
              <a:t>/</a:t>
            </a:r>
            <a:r>
              <a:rPr lang="en-US" sz="1400" dirty="0" err="1" smtClean="0"/>
              <a:t>SiC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4172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6888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Concluding Comments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0" y="533400"/>
            <a:ext cx="9144000" cy="6003694"/>
          </a:xfrm>
        </p:spPr>
        <p:txBody>
          <a:bodyPr/>
          <a:lstStyle/>
          <a:p>
            <a:pPr eaLnBrk="1" hangingPunct="1">
              <a:buFont typeface="Arial" pitchFamily="-105" charset="0"/>
              <a:buChar char="•"/>
              <a:defRPr/>
            </a:pPr>
            <a:r>
              <a:rPr lang="en-US" b="0" dirty="0" smtClean="0">
                <a:latin typeface="Times New Roman"/>
                <a:cs typeface="Times New Roman"/>
              </a:rPr>
              <a:t>Multiple options are available for high performance structural materials for nuclear environments</a:t>
            </a:r>
          </a:p>
          <a:p>
            <a:pPr lvl="1" eaLnBrk="1" hangingPunct="1">
              <a:buFont typeface="Arial" pitchFamily="-105" charset="0"/>
              <a:buChar char="•"/>
              <a:defRPr/>
            </a:pPr>
            <a:r>
              <a:rPr lang="en-US" b="0" dirty="0" smtClean="0">
                <a:latin typeface="Times New Roman"/>
                <a:cs typeface="Times New Roman"/>
              </a:rPr>
              <a:t>High confidence of suitability for fission neutron environments</a:t>
            </a:r>
          </a:p>
          <a:p>
            <a:pPr lvl="1" eaLnBrk="1" hangingPunct="1">
              <a:buFont typeface="Arial" pitchFamily="-105" charset="0"/>
              <a:buChar char="•"/>
              <a:defRPr/>
            </a:pPr>
            <a:r>
              <a:rPr lang="en-US" b="0" dirty="0" smtClean="0">
                <a:latin typeface="Times New Roman"/>
                <a:cs typeface="Times New Roman"/>
              </a:rPr>
              <a:t>Uncertain suitability for fusion beyond ~5 MW-</a:t>
            </a:r>
            <a:r>
              <a:rPr lang="en-US" b="0" dirty="0" err="1" smtClean="0">
                <a:latin typeface="Times New Roman"/>
                <a:cs typeface="Times New Roman"/>
              </a:rPr>
              <a:t>yr</a:t>
            </a:r>
            <a:r>
              <a:rPr lang="en-US" b="0" dirty="0" smtClean="0">
                <a:latin typeface="Times New Roman"/>
                <a:cs typeface="Times New Roman"/>
              </a:rPr>
              <a:t>/</a:t>
            </a:r>
            <a:r>
              <a:rPr lang="en-US" b="0" dirty="0" smtClean="0">
                <a:latin typeface="Times New Roman"/>
                <a:cs typeface="Times New Roman"/>
              </a:rPr>
              <a:t>m</a:t>
            </a:r>
            <a:r>
              <a:rPr lang="en-US" b="0" baseline="30000" dirty="0" smtClean="0">
                <a:latin typeface="Times New Roman"/>
                <a:cs typeface="Times New Roman"/>
              </a:rPr>
              <a:t>2 </a:t>
            </a:r>
            <a:endParaRPr lang="en-US" b="0" dirty="0" smtClean="0">
              <a:latin typeface="Times New Roman"/>
              <a:cs typeface="Times New Roman"/>
            </a:endParaRPr>
          </a:p>
          <a:p>
            <a:pPr lvl="1" eaLnBrk="1" hangingPunct="1">
              <a:buFont typeface="Arial" pitchFamily="-105" charset="0"/>
              <a:buChar char="•"/>
              <a:defRPr/>
            </a:pPr>
            <a:r>
              <a:rPr lang="en-US" b="0" dirty="0" smtClean="0">
                <a:latin typeface="Times New Roman"/>
                <a:cs typeface="Times New Roman"/>
              </a:rPr>
              <a:t>Potential impact of tritium retention in cavities needs to be assessed</a:t>
            </a:r>
            <a:endParaRPr lang="en-US" b="0" dirty="0" smtClean="0">
              <a:latin typeface="Times New Roman"/>
              <a:cs typeface="Times New Roman"/>
            </a:endParaRPr>
          </a:p>
          <a:p>
            <a:pPr eaLnBrk="1" hangingPunct="1">
              <a:buFont typeface="Arial" pitchFamily="-105" charset="0"/>
              <a:buChar char="•"/>
              <a:defRPr/>
            </a:pPr>
            <a:r>
              <a:rPr lang="en-US" b="0" dirty="0" smtClean="0">
                <a:latin typeface="Times New Roman"/>
                <a:cs typeface="Times New Roman"/>
              </a:rPr>
              <a:t>Many of the critical </a:t>
            </a:r>
            <a:r>
              <a:rPr lang="en-US" b="0" dirty="0">
                <a:latin typeface="Times New Roman"/>
                <a:cs typeface="Times New Roman"/>
              </a:rPr>
              <a:t>path items for DEMO are </a:t>
            </a:r>
            <a:r>
              <a:rPr lang="en-US" b="0" dirty="0" smtClean="0">
                <a:latin typeface="Times New Roman"/>
                <a:cs typeface="Times New Roman"/>
              </a:rPr>
              <a:t>associated </a:t>
            </a:r>
            <a:r>
              <a:rPr lang="en-US" b="0" dirty="0">
                <a:latin typeface="Times New Roman"/>
                <a:cs typeface="Times New Roman"/>
              </a:rPr>
              <a:t>with fusion </a:t>
            </a:r>
            <a:r>
              <a:rPr lang="en-US" b="0" dirty="0" smtClean="0">
                <a:latin typeface="Times New Roman"/>
                <a:cs typeface="Times New Roman"/>
              </a:rPr>
              <a:t>materials and technology </a:t>
            </a:r>
            <a:r>
              <a:rPr lang="en-US" b="0" dirty="0">
                <a:latin typeface="Times New Roman"/>
                <a:cs typeface="Times New Roman"/>
              </a:rPr>
              <a:t>issues (</a:t>
            </a:r>
            <a:r>
              <a:rPr lang="en-US" b="0" dirty="0" smtClean="0">
                <a:latin typeface="Times New Roman"/>
                <a:cs typeface="Times New Roman"/>
              </a:rPr>
              <a:t>PMI, </a:t>
            </a:r>
            <a:r>
              <a:rPr lang="en-US" b="0" dirty="0">
                <a:latin typeface="Times New Roman"/>
                <a:cs typeface="Times New Roman"/>
              </a:rPr>
              <a:t>etc.)</a:t>
            </a:r>
          </a:p>
          <a:p>
            <a:pPr lvl="1" eaLnBrk="1" hangingPunct="1">
              <a:buFont typeface="Arial" pitchFamily="-105" charset="0"/>
              <a:buChar char="•"/>
              <a:defRPr/>
            </a:pPr>
            <a:r>
              <a:rPr lang="en-US" b="0" dirty="0" smtClean="0">
                <a:latin typeface="Times New Roman"/>
                <a:cs typeface="Times New Roman"/>
              </a:rPr>
              <a:t>Low-TRL issues can often be resolved at low-cost</a:t>
            </a:r>
          </a:p>
          <a:p>
            <a:pPr eaLnBrk="1" hangingPunct="1">
              <a:buFont typeface="Arial" pitchFamily="-105" charset="0"/>
              <a:buChar char="•"/>
              <a:defRPr/>
            </a:pPr>
            <a:r>
              <a:rPr lang="en-US" b="0" dirty="0" smtClean="0">
                <a:latin typeface="Times New Roman"/>
                <a:cs typeface="Times New Roman"/>
              </a:rPr>
              <a:t>Alternative energy options are continuously improving</a:t>
            </a:r>
          </a:p>
          <a:p>
            <a:pPr lvl="1" eaLnBrk="1" hangingPunct="1">
              <a:buFont typeface="Arial" pitchFamily="-105" charset="0"/>
              <a:buChar char="•"/>
              <a:defRPr/>
            </a:pPr>
            <a:r>
              <a:rPr lang="en-US" b="0" dirty="0" smtClean="0">
                <a:latin typeface="Times New Roman"/>
                <a:cs typeface="Times New Roman"/>
              </a:rPr>
              <a:t>Passively safe fission power plants with accident tolerant fuel that would not require public evacuation for any design-basis accident</a:t>
            </a:r>
          </a:p>
          <a:p>
            <a:pPr lvl="1" eaLnBrk="1" hangingPunct="1">
              <a:buFont typeface="Arial" pitchFamily="-105" charset="0"/>
              <a:buChar char="•"/>
              <a:defRPr/>
            </a:pPr>
            <a:r>
              <a:rPr lang="en-US" b="0" dirty="0" smtClean="0">
                <a:latin typeface="Times New Roman"/>
                <a:cs typeface="Times New Roman"/>
              </a:rPr>
              <a:t>Low-cost solar, wind (coupled with low-cost energy storage); distributed vs. concentrated power production visions</a:t>
            </a:r>
          </a:p>
        </p:txBody>
      </p:sp>
    </p:spTree>
  </p:cSld>
  <p:clrMapOvr>
    <a:masterClrMapping/>
  </p:clrMapOvr>
  <p:transition xmlns:p14="http://schemas.microsoft.com/office/powerpoint/2010/main" spd="med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8705"/>
          </a:xfrm>
        </p:spPr>
        <p:txBody>
          <a:bodyPr/>
          <a:lstStyle/>
          <a:p>
            <a:r>
              <a:rPr lang="en-US" dirty="0" smtClean="0"/>
              <a:t>Longstanding vision for fusion energy is based on three tenets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1125" y="914400"/>
            <a:ext cx="9032875" cy="3795911"/>
          </a:xfrm>
        </p:spPr>
        <p:txBody>
          <a:bodyPr/>
          <a:lstStyle/>
          <a:p>
            <a:r>
              <a:rPr lang="en-US" dirty="0" smtClean="0"/>
              <a:t>Accessible and proliferation-resistant fuel</a:t>
            </a:r>
          </a:p>
          <a:p>
            <a:r>
              <a:rPr lang="en-US" dirty="0" smtClean="0"/>
              <a:t>Environmentally attractive</a:t>
            </a:r>
          </a:p>
          <a:p>
            <a:pPr lvl="1"/>
            <a:r>
              <a:rPr lang="en-US" dirty="0" smtClean="0"/>
              <a:t>No adverse public consequences for design basis accidents</a:t>
            </a:r>
          </a:p>
          <a:p>
            <a:pPr lvl="1"/>
            <a:r>
              <a:rPr lang="en-US" dirty="0" smtClean="0"/>
              <a:t>No long-term radiological waste disposal burden</a:t>
            </a:r>
          </a:p>
          <a:p>
            <a:r>
              <a:rPr lang="en-US" dirty="0" smtClean="0"/>
              <a:t>Economically competitive</a:t>
            </a:r>
          </a:p>
          <a:p>
            <a:pPr lvl="1"/>
            <a:r>
              <a:rPr lang="en-US" dirty="0" smtClean="0"/>
              <a:t>High (&gt;50%) and predictable availability</a:t>
            </a:r>
          </a:p>
          <a:p>
            <a:pPr lvl="1"/>
            <a:r>
              <a:rPr lang="en-US" dirty="0" smtClean="0"/>
              <a:t>High component lifetime (MTBF) and short repair times</a:t>
            </a:r>
          </a:p>
          <a:p>
            <a:pPr lvl="1"/>
            <a:r>
              <a:rPr lang="en-US" dirty="0" smtClean="0"/>
              <a:t>High thermodynamic efficiency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9700" y="5297269"/>
            <a:ext cx="869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Tenets 2 (reduced activation materials, low tritium sequestration) &amp; 3 (high performance, long-lifetime materials) are directly dependent on materials choices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268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3220"/>
          </a:xfrm>
        </p:spPr>
        <p:txBody>
          <a:bodyPr/>
          <a:lstStyle/>
          <a:p>
            <a:pPr algn="ctr"/>
            <a:r>
              <a:rPr lang="en-US" sz="3200" dirty="0" smtClean="0"/>
              <a:t>Fusion materials challenges and opportunities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83235"/>
            <a:ext cx="6324600" cy="5769965"/>
          </a:xfrm>
        </p:spPr>
        <p:txBody>
          <a:bodyPr/>
          <a:lstStyle/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Plasma facing components</a:t>
            </a:r>
          </a:p>
          <a:p>
            <a:pPr lvl="2"/>
            <a:r>
              <a:rPr lang="en-US" dirty="0" smtClean="0"/>
              <a:t>Will tungsten work?</a:t>
            </a:r>
          </a:p>
          <a:p>
            <a:pPr lvl="1"/>
            <a:r>
              <a:rPr lang="en-US" dirty="0" smtClean="0"/>
              <a:t>Tritium containment and online extraction/fuel reprocessing</a:t>
            </a:r>
          </a:p>
          <a:p>
            <a:pPr lvl="1"/>
            <a:r>
              <a:rPr lang="en-US" dirty="0" smtClean="0"/>
              <a:t>Nonstructural materials lifetime in a DT fusion environment</a:t>
            </a:r>
          </a:p>
          <a:p>
            <a:pPr lvl="2"/>
            <a:r>
              <a:rPr lang="en-US" dirty="0" smtClean="0"/>
              <a:t>Plasma diagnostics (optical fibers, electrical insulators, etc.)</a:t>
            </a:r>
          </a:p>
          <a:p>
            <a:pPr lvl="2"/>
            <a:r>
              <a:rPr lang="en-US" dirty="0" smtClean="0"/>
              <a:t>Plasma heating </a:t>
            </a:r>
            <a:r>
              <a:rPr lang="en-US" dirty="0" err="1" smtClean="0"/>
              <a:t>feedthrough</a:t>
            </a:r>
            <a:r>
              <a:rPr lang="en-US" dirty="0" smtClean="0"/>
              <a:t> insulators</a:t>
            </a:r>
          </a:p>
          <a:p>
            <a:pPr lvl="2"/>
            <a:r>
              <a:rPr lang="en-US" dirty="0" smtClean="0"/>
              <a:t>Next generation magnet systems (insulation, HTC superconductors?)</a:t>
            </a:r>
          </a:p>
          <a:p>
            <a:pPr lvl="2"/>
            <a:r>
              <a:rPr lang="en-US" dirty="0" smtClean="0"/>
              <a:t>Ceramic breeders</a:t>
            </a:r>
          </a:p>
          <a:p>
            <a:pPr lvl="1"/>
            <a:r>
              <a:rPr lang="en-US" dirty="0" smtClean="0"/>
              <a:t>Structural materials</a:t>
            </a:r>
          </a:p>
          <a:p>
            <a:pPr lvl="2"/>
            <a:r>
              <a:rPr lang="en-US" dirty="0" smtClean="0"/>
              <a:t>Is there a viable option beyond 5 MW-</a:t>
            </a:r>
            <a:r>
              <a:rPr lang="en-US" dirty="0" err="1" smtClean="0"/>
              <a:t>yr</a:t>
            </a:r>
            <a:r>
              <a:rPr lang="en-US" dirty="0" smtClean="0"/>
              <a:t>/m</a:t>
            </a:r>
            <a:r>
              <a:rPr lang="en-US" baseline="30000" dirty="0" smtClean="0"/>
              <a:t>2</a:t>
            </a:r>
            <a:r>
              <a:rPr lang="en-US" dirty="0" smtClean="0"/>
              <a:t>? (50 </a:t>
            </a:r>
            <a:r>
              <a:rPr lang="en-US" dirty="0" err="1" smtClean="0"/>
              <a:t>dpa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381000"/>
            <a:ext cx="3276600" cy="109568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Increasing opportunities for leveraging broader mater. sci. community</a:t>
            </a:r>
            <a:endParaRPr lang="en-US" sz="2400" dirty="0"/>
          </a:p>
        </p:txBody>
      </p:sp>
      <p:sp>
        <p:nvSpPr>
          <p:cNvPr id="5" name="Down Arrow 4"/>
          <p:cNvSpPr/>
          <p:nvPr/>
        </p:nvSpPr>
        <p:spPr>
          <a:xfrm>
            <a:off x="6934200" y="1447800"/>
            <a:ext cx="1371600" cy="4800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1120"/>
          </a:xfrm>
        </p:spPr>
        <p:txBody>
          <a:bodyPr/>
          <a:lstStyle/>
          <a:p>
            <a:r>
              <a:rPr lang="en-US" dirty="0" smtClean="0"/>
              <a:t>Irradiation damage (cavity formation) will result in significantly higher tritium retention compared to H solubility in unirradiated materials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48206"/>
            <a:ext cx="5410200" cy="25999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79806" y="1790047"/>
            <a:ext cx="3011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Retained H level is ~100x higher than expected from </a:t>
            </a:r>
            <a:r>
              <a:rPr lang="en-US" dirty="0" err="1" smtClean="0"/>
              <a:t>Sievert’s</a:t>
            </a:r>
            <a:r>
              <a:rPr lang="en-US" dirty="0" smtClean="0"/>
              <a:t> law solubilities</a:t>
            </a:r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>
            <a:off x="7848600" y="3327400"/>
            <a:ext cx="228600" cy="12954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453515" y="4070290"/>
            <a:ext cx="1192303" cy="501711"/>
            <a:chOff x="6453515" y="4070290"/>
            <a:chExt cx="1192303" cy="501711"/>
          </a:xfrm>
        </p:grpSpPr>
        <p:sp>
          <p:nvSpPr>
            <p:cNvPr id="12" name="TextBox 11"/>
            <p:cNvSpPr txBox="1"/>
            <p:nvPr/>
          </p:nvSpPr>
          <p:spPr>
            <a:xfrm>
              <a:off x="6453515" y="4070290"/>
              <a:ext cx="11923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Sievert’s</a:t>
              </a:r>
              <a:r>
                <a:rPr lang="en-US" sz="1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 Law</a:t>
              </a:r>
            </a:p>
            <a:p>
              <a:pPr algn="ctr"/>
              <a:r>
                <a:rPr lang="en-US" sz="1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(defect-free 316SS)</a:t>
              </a:r>
              <a:endParaRPr lang="en-US" sz="10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6200000" flipV="1">
              <a:off x="6896100" y="4457701"/>
              <a:ext cx="152400" cy="76200"/>
            </a:xfrm>
            <a:prstGeom prst="line">
              <a:avLst/>
            </a:prstGeom>
            <a:ln>
              <a:solidFill>
                <a:srgbClr val="FF0000"/>
              </a:solidFill>
              <a:head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400800" y="2997200"/>
            <a:ext cx="1625600" cy="553998"/>
            <a:chOff x="6426200" y="3111500"/>
            <a:chExt cx="1625600" cy="553998"/>
          </a:xfrm>
        </p:grpSpPr>
        <p:sp>
          <p:nvSpPr>
            <p:cNvPr id="15" name="TextBox 14"/>
            <p:cNvSpPr txBox="1"/>
            <p:nvPr/>
          </p:nvSpPr>
          <p:spPr>
            <a:xfrm>
              <a:off x="6426200" y="3111500"/>
              <a:ext cx="1295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Measured H conc.</a:t>
              </a:r>
            </a:p>
            <a:p>
              <a:pPr algn="ctr"/>
              <a:r>
                <a:rPr lang="en-US" sz="1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(~10dpa </a:t>
              </a:r>
              <a:r>
                <a:rPr lang="en-US" sz="1000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irrad</a:t>
              </a:r>
              <a:r>
                <a:rPr lang="en-US" sz="1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. 316SS with cavities)</a:t>
              </a:r>
              <a:endParaRPr lang="en-US" sz="10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 flipV="1">
              <a:off x="7632700" y="3378200"/>
              <a:ext cx="279400" cy="12700"/>
            </a:xfrm>
            <a:prstGeom prst="line">
              <a:avLst/>
            </a:prstGeom>
            <a:ln>
              <a:solidFill>
                <a:srgbClr val="FF0000"/>
              </a:solidFill>
              <a:head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5-Point Star 16"/>
            <p:cNvSpPr/>
            <p:nvPr/>
          </p:nvSpPr>
          <p:spPr>
            <a:xfrm>
              <a:off x="7899400" y="3276600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Sieverts law H Fe Ni SS r1.pc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715670"/>
            <a:ext cx="3352800" cy="32852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33800" y="6513900"/>
            <a:ext cx="4100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F.A. Garner et al., J. </a:t>
            </a:r>
            <a:r>
              <a:rPr lang="en-US" sz="1400" i="1" dirty="0" err="1" smtClean="0"/>
              <a:t>Nucl</a:t>
            </a:r>
            <a:r>
              <a:rPr lang="en-US" sz="1400" i="1" dirty="0" smtClean="0"/>
              <a:t>. Mater. </a:t>
            </a:r>
            <a:r>
              <a:rPr lang="en-US" sz="1400" i="1" u="sng" dirty="0" smtClean="0"/>
              <a:t>356</a:t>
            </a:r>
            <a:r>
              <a:rPr lang="en-US" sz="1400" i="1" dirty="0" smtClean="0"/>
              <a:t> (2006) 122</a:t>
            </a:r>
            <a:endParaRPr lang="en-US" sz="1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1219200"/>
            <a:ext cx="840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of H sequestration in fission neutron irradiated Type 316 stainless steel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5257800"/>
            <a:ext cx="509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Fusion may need to avoid operation at conditions that produce fine-scale cavities in structural materials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2809504"/>
            <a:ext cx="4572000" cy="3809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76200"/>
            <a:ext cx="8636290" cy="523220"/>
          </a:xfrm>
        </p:spPr>
        <p:txBody>
          <a:bodyPr/>
          <a:lstStyle/>
          <a:p>
            <a:pPr algn="ctr"/>
            <a:r>
              <a:rPr lang="en-US" sz="3200" dirty="0" smtClean="0"/>
              <a:t>Development of RAFM Steels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609600"/>
            <a:ext cx="8642640" cy="2895600"/>
          </a:xfrm>
        </p:spPr>
        <p:txBody>
          <a:bodyPr/>
          <a:lstStyle/>
          <a:p>
            <a:r>
              <a:rPr lang="en-US" sz="2000" dirty="0" smtClean="0"/>
              <a:t>USA, Japan, and European Union initiated development of RAFM steels in 1980s, and came up with respective alloys such as 9Cr</a:t>
            </a:r>
            <a:r>
              <a:rPr lang="en-US" sz="2000" dirty="0"/>
              <a:t>-</a:t>
            </a:r>
            <a:r>
              <a:rPr lang="en-US" sz="2000" dirty="0" smtClean="0"/>
              <a:t>2WVTa, F82H, and Eurofer97 (adopted in 1997).  China, India, Korea, etc. started relevant R&amp;D activities afterwards. </a:t>
            </a:r>
          </a:p>
          <a:p>
            <a:r>
              <a:rPr lang="en-US" sz="2000" dirty="0" smtClean="0"/>
              <a:t>Despite comparable tensile properties as compared with the ASME codified Grade 91, RAFM steels have significantly lower creep strength at temperatures above ~500°C. 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09504"/>
            <a:ext cx="4572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6519446"/>
            <a:ext cx="2472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L. Tan, ORNL. ICFRM17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73047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30895" y="534939"/>
            <a:ext cx="4087105" cy="7164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/>
              <a:t>Higher Cr</a:t>
            </a:r>
            <a:r>
              <a:rPr lang="en-US" sz="2000" baseline="-25000" dirty="0" smtClean="0"/>
              <a:t>23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 amount results in greater creep rate.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1200001"/>
            <a:ext cx="3531370" cy="2797125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387021" y="533400"/>
            <a:ext cx="4697712" cy="7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1B5527"/>
              </a:buClr>
              <a:buFont typeface="Wingdings" charset="2"/>
              <a:buChar char="n"/>
              <a:defRPr sz="1600" b="1">
                <a:solidFill>
                  <a:srgbClr val="000000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889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Char char="–"/>
              <a:defRPr sz="14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2pPr>
            <a:lvl3pPr marL="968375" indent="-16827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Font typeface="Times" charset="0"/>
              <a:buChar char="•"/>
              <a:defRPr sz="1200" i="1">
                <a:solidFill>
                  <a:srgbClr val="000000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363663" indent="-280988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Font typeface="Times" charset="0"/>
              <a:buChar char="–"/>
              <a:defRPr sz="1600">
                <a:solidFill>
                  <a:srgbClr val="000000"/>
                </a:solidFill>
                <a:latin typeface="+mn-lt"/>
                <a:ea typeface="ヒラギノ角ゴ Pro W3" charset="-128"/>
              </a:defRPr>
            </a:lvl4pPr>
            <a:lvl5pPr marL="16525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Font typeface="Times" charset="0"/>
              <a:buChar char="•"/>
              <a:defRPr sz="1600" i="1">
                <a:solidFill>
                  <a:srgbClr val="000000"/>
                </a:solidFill>
                <a:latin typeface="+mn-lt"/>
                <a:ea typeface="ＭＳ Ｐゴシック" pitchFamily="30" charset="-128"/>
                <a:cs typeface="ＭＳ Ｐゴシック" charset="-128"/>
              </a:defRPr>
            </a:lvl5pPr>
            <a:lvl6pPr marL="21097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Font typeface="Times" pitchFamily="-65" charset="0"/>
              <a:buChar char="•"/>
              <a:defRPr sz="1600" i="1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6pPr>
            <a:lvl7pPr marL="25669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Font typeface="Times" pitchFamily="-65" charset="0"/>
              <a:buChar char="•"/>
              <a:defRPr sz="1600" i="1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7pPr>
            <a:lvl8pPr marL="30241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Font typeface="Times" pitchFamily="-65" charset="0"/>
              <a:buChar char="•"/>
              <a:defRPr sz="1600" i="1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8pPr>
            <a:lvl9pPr marL="34813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Font typeface="Times" pitchFamily="-65" charset="0"/>
              <a:buChar char="•"/>
              <a:defRPr sz="1600" i="1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>
              <a:spcBef>
                <a:spcPts val="1200"/>
              </a:spcBef>
              <a:buFont typeface="Arial"/>
              <a:buChar char="•"/>
            </a:pPr>
            <a:r>
              <a:rPr lang="en-US" sz="2000" b="0" i="0" dirty="0" smtClean="0"/>
              <a:t>Coarse Z-phase forms by consuming fine MX during long-term services. 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30897" y="4512737"/>
            <a:ext cx="2025585" cy="14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1B5527"/>
              </a:buClr>
              <a:buFont typeface="Wingdings" charset="2"/>
              <a:buChar char="n"/>
              <a:defRPr sz="1600" b="1">
                <a:solidFill>
                  <a:srgbClr val="000000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889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Char char="–"/>
              <a:defRPr sz="14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2pPr>
            <a:lvl3pPr marL="968375" indent="-16827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Font typeface="Times" charset="0"/>
              <a:buChar char="•"/>
              <a:defRPr sz="1200" i="1">
                <a:solidFill>
                  <a:srgbClr val="000000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363663" indent="-280988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Font typeface="Times" charset="0"/>
              <a:buChar char="–"/>
              <a:defRPr sz="1600">
                <a:solidFill>
                  <a:srgbClr val="000000"/>
                </a:solidFill>
                <a:latin typeface="+mn-lt"/>
                <a:ea typeface="ヒラギノ角ゴ Pro W3" charset="-128"/>
              </a:defRPr>
            </a:lvl4pPr>
            <a:lvl5pPr marL="16525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Font typeface="Times" charset="0"/>
              <a:buChar char="•"/>
              <a:defRPr sz="1600" i="1">
                <a:solidFill>
                  <a:srgbClr val="000000"/>
                </a:solidFill>
                <a:latin typeface="+mn-lt"/>
                <a:ea typeface="ＭＳ Ｐゴシック" pitchFamily="30" charset="-128"/>
                <a:cs typeface="ＭＳ Ｐゴシック" charset="-128"/>
              </a:defRPr>
            </a:lvl5pPr>
            <a:lvl6pPr marL="21097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Font typeface="Times" pitchFamily="-65" charset="0"/>
              <a:buChar char="•"/>
              <a:defRPr sz="1600" i="1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6pPr>
            <a:lvl7pPr marL="25669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Font typeface="Times" pitchFamily="-65" charset="0"/>
              <a:buChar char="•"/>
              <a:defRPr sz="1600" i="1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7pPr>
            <a:lvl8pPr marL="30241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Font typeface="Times" pitchFamily="-65" charset="0"/>
              <a:buChar char="•"/>
              <a:defRPr sz="1600" i="1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8pPr>
            <a:lvl9pPr marL="34813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2461AA"/>
              </a:buClr>
              <a:buFont typeface="Times" pitchFamily="-65" charset="0"/>
              <a:buChar char="•"/>
              <a:defRPr sz="1600" i="1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>
              <a:spcBef>
                <a:spcPts val="1200"/>
              </a:spcBef>
              <a:buFont typeface="Arial"/>
              <a:buChar char="•"/>
            </a:pPr>
            <a:r>
              <a:rPr lang="en-US" sz="2000" b="0" i="0" dirty="0" smtClean="0"/>
              <a:t>Laves phase coarsening degrades strength.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424" y="1194447"/>
            <a:ext cx="3286576" cy="29938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842" y="4004504"/>
            <a:ext cx="3307559" cy="2601562"/>
          </a:xfrm>
          <a:prstGeom prst="rect">
            <a:avLst/>
          </a:prstGeom>
        </p:spPr>
      </p:pic>
      <p:sp>
        <p:nvSpPr>
          <p:cNvPr id="3" name="Line Callout 2 2"/>
          <p:cNvSpPr/>
          <p:nvPr/>
        </p:nvSpPr>
        <p:spPr bwMode="auto">
          <a:xfrm>
            <a:off x="4318001" y="1615773"/>
            <a:ext cx="1482097" cy="624307"/>
          </a:xfrm>
          <a:prstGeom prst="borderCallout2">
            <a:avLst>
              <a:gd name="adj1" fmla="val 64436"/>
              <a:gd name="adj2" fmla="val 101221"/>
              <a:gd name="adj3" fmla="val 64435"/>
              <a:gd name="adj4" fmla="val 201752"/>
              <a:gd name="adj5" fmla="val 117631"/>
              <a:gd name="adj6" fmla="val 26288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</a:rPr>
              <a:t>Stress accelerates the replacement</a:t>
            </a:r>
            <a:r>
              <a:rPr kumimoji="0" lang="en-US" sz="12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</a:rPr>
              <a:t> of MX by Z-phase.</a:t>
            </a:r>
            <a:endParaRPr kumimoji="0" lang="en-US" sz="12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2024" y="76200"/>
            <a:ext cx="8636290" cy="523220"/>
          </a:xfrm>
        </p:spPr>
        <p:txBody>
          <a:bodyPr/>
          <a:lstStyle/>
          <a:p>
            <a:pPr algn="ctr"/>
            <a:r>
              <a:rPr lang="en-US" sz="3200" dirty="0"/>
              <a:t>Concerns of Current 9-12Cr FM Steels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50639" y="2395591"/>
            <a:ext cx="1569773" cy="981479"/>
            <a:chOff x="4182719" y="2687044"/>
            <a:chExt cx="1569773" cy="981479"/>
          </a:xfrm>
        </p:grpSpPr>
        <p:sp>
          <p:nvSpPr>
            <p:cNvPr id="7" name="TextBox 6"/>
            <p:cNvSpPr txBox="1"/>
            <p:nvPr/>
          </p:nvSpPr>
          <p:spPr>
            <a:xfrm>
              <a:off x="4299036" y="2687044"/>
              <a:ext cx="132620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>
                  <a:solidFill>
                    <a:srgbClr val="FF0000"/>
                  </a:solidFill>
                </a:rPr>
                <a:t>(V/</a:t>
              </a:r>
              <a:r>
                <a:rPr lang="en-US" dirty="0" err="1" smtClean="0">
                  <a:solidFill>
                    <a:srgbClr val="FF0000"/>
                  </a:solidFill>
                </a:rPr>
                <a:t>Nb</a:t>
              </a:r>
              <a:r>
                <a:rPr lang="en-US" dirty="0" smtClean="0">
                  <a:solidFill>
                    <a:srgbClr val="FF0000"/>
                  </a:solidFill>
                </a:rPr>
                <a:t>/Ta)</a:t>
              </a:r>
              <a:r>
                <a:rPr lang="en-US" dirty="0" smtClean="0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82719" y="3322274"/>
              <a:ext cx="156977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Cr</a:t>
              </a:r>
              <a:r>
                <a:rPr lang="en-US" dirty="0" smtClean="0">
                  <a:solidFill>
                    <a:srgbClr val="FF0000"/>
                  </a:solidFill>
                </a:rPr>
                <a:t>(V/</a:t>
              </a:r>
              <a:r>
                <a:rPr lang="en-US" dirty="0" err="1" smtClean="0">
                  <a:solidFill>
                    <a:srgbClr val="FF0000"/>
                  </a:solidFill>
                </a:rPr>
                <a:t>Nb</a:t>
              </a:r>
              <a:r>
                <a:rPr lang="en-US" dirty="0" smtClean="0">
                  <a:solidFill>
                    <a:srgbClr val="FF0000"/>
                  </a:solidFill>
                </a:rPr>
                <a:t>/Ta)</a:t>
              </a:r>
              <a:r>
                <a:rPr lang="en-US" dirty="0" smtClean="0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8" name="Down Arrow 7"/>
            <p:cNvSpPr/>
            <p:nvPr/>
          </p:nvSpPr>
          <p:spPr>
            <a:xfrm>
              <a:off x="4890794" y="3022925"/>
              <a:ext cx="161172" cy="329184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579896"/>
              </p:ext>
            </p:extLst>
          </p:nvPr>
        </p:nvGraphicFramePr>
        <p:xfrm>
          <a:off x="6420478" y="4203197"/>
          <a:ext cx="251069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527"/>
                <a:gridCol w="825582"/>
                <a:gridCol w="825582"/>
              </a:tblGrid>
              <a:tr h="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T91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T92</a:t>
                      </a:r>
                      <a:endParaRPr lang="en-US" sz="1200" dirty="0"/>
                    </a:p>
                  </a:txBody>
                  <a:tcPr/>
                </a:tc>
              </a:tr>
              <a:tr h="21668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V, </a:t>
                      </a:r>
                      <a:r>
                        <a:rPr lang="en-US" sz="1200" dirty="0" err="1" smtClean="0"/>
                        <a:t>wt</a:t>
                      </a:r>
                      <a:r>
                        <a:rPr lang="en-US" sz="1200" dirty="0" smtClean="0"/>
                        <a:t>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32.4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34.8</a:t>
                      </a:r>
                      <a:endParaRPr lang="en-US" sz="1200" dirty="0"/>
                    </a:p>
                  </a:txBody>
                  <a:tcPr/>
                </a:tc>
              </a:tr>
              <a:tr h="1208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44.0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44.2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19.4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16.3</a:t>
                      </a:r>
                      <a:endParaRPr lang="en-US" sz="1200" dirty="0"/>
                    </a:p>
                  </a:txBody>
                  <a:tcPr/>
                </a:tc>
              </a:tr>
              <a:tr h="1389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4.7</a:t>
                      </a:r>
                      <a:endParaRPr lang="en-US" sz="1200" dirty="0"/>
                    </a:p>
                  </a:txBody>
                  <a:tcPr/>
                </a:tc>
              </a:tr>
              <a:tr h="14807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@600°C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34,141h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39,540h</a:t>
                      </a:r>
                      <a:endParaRPr lang="en-US" sz="1200" dirty="0"/>
                    </a:p>
                  </a:txBody>
                  <a:tcPr/>
                </a:tc>
              </a:tr>
              <a:tr h="17814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166 nm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155 nm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Fraction</a:t>
                      </a:r>
                      <a:endParaRPr lang="en-US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0.3%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183440" y="6596390"/>
            <a:ext cx="2960560" cy="247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 smtClean="0"/>
              <a:t>[K. Sawada, et. al. ISIJ Inter. 46 (2006) 769.]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67000" y="6519446"/>
            <a:ext cx="3274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L. Tan, ORNL, ICFRM17, Aachen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36378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867"/>
          </a:xfrm>
        </p:spPr>
        <p:txBody>
          <a:bodyPr/>
          <a:lstStyle/>
          <a:p>
            <a:r>
              <a:rPr lang="en-US" sz="2800" dirty="0" smtClean="0"/>
              <a:t>Computational thermodynamics modeling identified potential new </a:t>
            </a:r>
            <a:r>
              <a:rPr lang="en-US" sz="2800" dirty="0"/>
              <a:t>t</a:t>
            </a:r>
            <a:r>
              <a:rPr lang="en-US" sz="2800" dirty="0" smtClean="0"/>
              <a:t>hermomechanical </a:t>
            </a:r>
            <a:r>
              <a:rPr lang="en-US" sz="2800" dirty="0"/>
              <a:t>treatment (TMT) </a:t>
            </a:r>
            <a:r>
              <a:rPr lang="en-US" sz="2800" dirty="0" smtClean="0"/>
              <a:t>processes for commercial </a:t>
            </a:r>
            <a:r>
              <a:rPr lang="en-US" sz="2800" dirty="0"/>
              <a:t>9-12%Cr </a:t>
            </a:r>
            <a:r>
              <a:rPr lang="en-US" sz="2800" dirty="0" smtClean="0"/>
              <a:t>steels: Improved </a:t>
            </a:r>
            <a:r>
              <a:rPr lang="en-US" sz="2800" dirty="0"/>
              <a:t>m</a:t>
            </a:r>
            <a:r>
              <a:rPr lang="en-US" sz="2800" dirty="0" smtClean="0"/>
              <a:t>icrostructure</a:t>
            </a:r>
            <a:endParaRPr lang="en-US" sz="2800" dirty="0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4648200" cy="421961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Commercial 9Cr-1Mo and 12 Cr steels were processed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TMT (hot rolling) on 25.4–mm plates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Several TMT conditions were investigated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Precipitates formed on dislocations introduced by hot rolling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Precipitate dispersion is much finer than observed in conventionally processed 9-12Cr </a:t>
            </a:r>
            <a:r>
              <a:rPr lang="en-US" sz="2000" dirty="0" smtClean="0"/>
              <a:t>steel</a:t>
            </a:r>
          </a:p>
          <a:p>
            <a:pPr lvl="1"/>
            <a:r>
              <a:rPr lang="en-US" sz="1600" dirty="0" smtClean="0"/>
              <a:t>Up to 1000X increase in density (TMT precipitate density is 0.2-1x10</a:t>
            </a:r>
            <a:r>
              <a:rPr lang="en-US" sz="1600" baseline="30000" dirty="0" smtClean="0"/>
              <a:t>22</a:t>
            </a:r>
            <a:r>
              <a:rPr lang="en-US" sz="1600" dirty="0" smtClean="0"/>
              <a:t>/m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; d~4-8 nm)</a:t>
            </a:r>
            <a:endParaRPr lang="en-US" sz="1600" dirty="0"/>
          </a:p>
        </p:txBody>
      </p:sp>
      <p:pic>
        <p:nvPicPr>
          <p:cNvPr id="419845" name="Picture 5" descr="Expt I K3(2)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82165" y="1447800"/>
            <a:ext cx="3746871" cy="4572000"/>
          </a:xfrm>
          <a:ln/>
        </p:spPr>
      </p:pic>
      <p:pic>
        <p:nvPicPr>
          <p:cNvPr id="419846" name="Picture 6" descr="100 n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8948" y="5105400"/>
            <a:ext cx="1042665" cy="685800"/>
          </a:xfrm>
          <a:prstGeom prst="rect">
            <a:avLst/>
          </a:prstGeom>
          <a:noFill/>
        </p:spPr>
      </p:pic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5257800" y="1462087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600" dirty="0"/>
              <a:t>  </a:t>
            </a:r>
            <a:r>
              <a:rPr lang="en-US" dirty="0"/>
              <a:t>Modified 9Cr-1Mo—New TMT</a:t>
            </a:r>
            <a:endParaRPr lang="en-US" sz="16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441825" y="6254750"/>
            <a:ext cx="4092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 i="1" dirty="0"/>
              <a:t>R.L. </a:t>
            </a:r>
            <a:r>
              <a:rPr lang="en-US" sz="1600" b="0" i="1" dirty="0" err="1"/>
              <a:t>Klueh</a:t>
            </a:r>
            <a:r>
              <a:rPr lang="en-US" sz="1600" b="0" i="1" dirty="0"/>
              <a:t> et al., J. </a:t>
            </a:r>
            <a:r>
              <a:rPr lang="en-US" sz="1600" b="0" i="1" dirty="0" err="1"/>
              <a:t>Nucl</a:t>
            </a:r>
            <a:r>
              <a:rPr lang="en-US" sz="1600" b="0" i="1" dirty="0"/>
              <a:t>. Mat. 367-370 (2007) 48; </a:t>
            </a:r>
            <a:r>
              <a:rPr lang="en-US" sz="1600" b="0" i="1" dirty="0" err="1"/>
              <a:t>Scripta</a:t>
            </a:r>
            <a:r>
              <a:rPr lang="en-US" sz="1600" b="0" i="1" dirty="0"/>
              <a:t> Mat. 53 (2005) 275</a:t>
            </a:r>
            <a:endParaRPr lang="en-US" sz="16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540127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Potential drawback: TMT may be difficult to implement in some product forms, and can’t be retained in </a:t>
            </a:r>
            <a:r>
              <a:rPr lang="en-US" dirty="0" err="1" smtClean="0">
                <a:solidFill>
                  <a:srgbClr val="0000FF"/>
                </a:solidFill>
              </a:rPr>
              <a:t>weldments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3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8705"/>
          </a:xfrm>
        </p:spPr>
        <p:txBody>
          <a:bodyPr/>
          <a:lstStyle/>
          <a:p>
            <a:pPr algn="ctr"/>
            <a:r>
              <a:rPr lang="en-US" dirty="0" smtClean="0"/>
              <a:t>EU researchers have recently embarked on a broad program to design next-generation RAFM steels</a:t>
            </a:r>
            <a:endParaRPr lang="en-US" dirty="0"/>
          </a:p>
        </p:txBody>
      </p:sp>
      <p:pic>
        <p:nvPicPr>
          <p:cNvPr id="6" name="Picture 5" descr="MatISSE-2015-EUROfusion-program-on-9CrWVTa-steels-Rieth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/>
          <a:stretch/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2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879" y="4572000"/>
            <a:ext cx="3618542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76200"/>
            <a:ext cx="8636290" cy="835613"/>
          </a:xfrm>
        </p:spPr>
        <p:txBody>
          <a:bodyPr/>
          <a:lstStyle/>
          <a:p>
            <a:pPr algn="ctr"/>
            <a:r>
              <a:rPr lang="en-US" sz="2800" dirty="0" smtClean="0"/>
              <a:t>Motivation for </a:t>
            </a:r>
            <a:r>
              <a:rPr lang="en-US" sz="2800" dirty="0" err="1" smtClean="0"/>
              <a:t>Castable</a:t>
            </a:r>
            <a:r>
              <a:rPr lang="en-US" sz="2800" dirty="0" smtClean="0"/>
              <a:t> Nanostructured Alloys (CNAs) based on 9Cr </a:t>
            </a:r>
            <a:r>
              <a:rPr lang="en-US" sz="2800" dirty="0" err="1" smtClean="0"/>
              <a:t>ferritic</a:t>
            </a:r>
            <a:r>
              <a:rPr lang="en-US" sz="2800" dirty="0" smtClean="0"/>
              <a:t> steel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872540"/>
            <a:ext cx="8942832" cy="651460"/>
          </a:xfrm>
        </p:spPr>
        <p:txBody>
          <a:bodyPr/>
          <a:lstStyle/>
          <a:p>
            <a:r>
              <a:rPr lang="en-US" sz="2000" dirty="0" smtClean="0"/>
              <a:t>The significant recovery of T91 at 600°C, 100 MPa</a:t>
            </a:r>
            <a:r>
              <a:rPr lang="en-US" sz="2000" dirty="0"/>
              <a:t> </a:t>
            </a:r>
            <a:r>
              <a:rPr lang="en-US" sz="2000" dirty="0" smtClean="0"/>
              <a:t>suggests that the low amount of MX in the current RAFM steels (e.g., Eurofer97) may lower resistance to recovery.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768" y="1690086"/>
            <a:ext cx="3621023" cy="3017520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30669" y="1686774"/>
            <a:ext cx="3849457" cy="2880360"/>
            <a:chOff x="248629" y="2115391"/>
            <a:chExt cx="2182091" cy="16327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629" y="2115391"/>
              <a:ext cx="2182091" cy="163275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49935" y="2130723"/>
              <a:ext cx="1666007" cy="3681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600" dirty="0" smtClean="0">
                  <a:solidFill>
                    <a:schemeClr val="bg1"/>
                  </a:solidFill>
                </a:rPr>
                <a:t>T91@600°C/100MPa/34,141h</a:t>
              </a:r>
              <a:endParaRPr lang="en-US" sz="1200" dirty="0" smtClean="0">
                <a:solidFill>
                  <a:schemeClr val="bg1"/>
                </a:solidFill>
              </a:endParaRPr>
            </a:p>
            <a:p>
              <a:pPr algn="r">
                <a:lnSpc>
                  <a:spcPct val="90000"/>
                </a:lnSpc>
              </a:pPr>
              <a:r>
                <a:rPr lang="en-US" sz="1200" dirty="0">
                  <a:solidFill>
                    <a:srgbClr val="FFFFFF"/>
                  </a:solidFill>
                </a:rPr>
                <a:t>[</a:t>
              </a:r>
              <a:r>
                <a:rPr lang="en-US" sz="1200" dirty="0">
                  <a:solidFill>
                    <a:schemeClr val="bg1"/>
                  </a:solidFill>
                </a:rPr>
                <a:t>K. Kimura, et al., Key Eng. Mater. </a:t>
              </a:r>
              <a:endParaRPr lang="en-US" sz="1200" dirty="0" smtClean="0">
                <a:solidFill>
                  <a:schemeClr val="bg1"/>
                </a:solidFill>
              </a:endParaRPr>
            </a:p>
            <a:p>
              <a:pPr algn="r">
                <a:lnSpc>
                  <a:spcPct val="90000"/>
                </a:lnSpc>
              </a:pPr>
              <a:r>
                <a:rPr lang="en-US" sz="1200" dirty="0" smtClean="0">
                  <a:solidFill>
                    <a:schemeClr val="bg1"/>
                  </a:solidFill>
                </a:rPr>
                <a:t>171</a:t>
              </a:r>
              <a:r>
                <a:rPr lang="en-US" sz="1200" dirty="0">
                  <a:solidFill>
                    <a:schemeClr val="bg1"/>
                  </a:solidFill>
                </a:rPr>
                <a:t>-174 (2000) 483</a:t>
              </a:r>
              <a:r>
                <a:rPr lang="en-US" sz="1200" dirty="0" smtClean="0">
                  <a:solidFill>
                    <a:schemeClr val="bg1"/>
                  </a:solidFill>
                </a:rPr>
                <a:t>]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298842" y="4951740"/>
            <a:ext cx="2898439" cy="1483388"/>
          </a:xfrm>
          <a:prstGeom prst="wedgeRoundRectCallout">
            <a:avLst>
              <a:gd name="adj1" fmla="val 69490"/>
              <a:gd name="adj2" fmla="val -20416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Noticeable aging-induced softening in F82H-IEA at T &gt; 500°C.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[K. </a:t>
            </a:r>
            <a:r>
              <a:rPr lang="en-US" sz="1400" dirty="0" err="1">
                <a:solidFill>
                  <a:srgbClr val="000000"/>
                </a:solidFill>
              </a:rPr>
              <a:t>Shiba</a:t>
            </a:r>
            <a:r>
              <a:rPr lang="en-US" sz="1400" dirty="0">
                <a:solidFill>
                  <a:srgbClr val="000000"/>
                </a:solidFill>
              </a:rPr>
              <a:t>, et al., </a:t>
            </a:r>
            <a:r>
              <a:rPr lang="en-US" sz="1400" i="1" dirty="0" err="1">
                <a:solidFill>
                  <a:srgbClr val="000000"/>
                </a:solidFill>
              </a:rPr>
              <a:t>Fus</a:t>
            </a:r>
            <a:r>
              <a:rPr lang="en-US" sz="1400" i="1" dirty="0">
                <a:solidFill>
                  <a:srgbClr val="000000"/>
                </a:solidFill>
              </a:rPr>
              <a:t>. Eng. Des.</a:t>
            </a:r>
            <a:r>
              <a:rPr lang="en-US" sz="1400" dirty="0">
                <a:solidFill>
                  <a:srgbClr val="000000"/>
                </a:solidFill>
              </a:rPr>
              <a:t> 86 (2011) 2895.]</a:t>
            </a:r>
          </a:p>
        </p:txBody>
      </p:sp>
      <p:sp>
        <p:nvSpPr>
          <p:cNvPr id="9" name="Down Arrow 8"/>
          <p:cNvSpPr/>
          <p:nvPr/>
        </p:nvSpPr>
        <p:spPr>
          <a:xfrm>
            <a:off x="7033435" y="4909053"/>
            <a:ext cx="192112" cy="1195247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1848" y="5715000"/>
            <a:ext cx="1482152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L. Tan, </a:t>
            </a:r>
            <a:r>
              <a:rPr lang="en-US" sz="1600" i="1" dirty="0"/>
              <a:t>ORNL, (ICFRM-17, Aachen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41802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48896</TotalTime>
  <Words>1735</Words>
  <Application>Microsoft Macintosh PowerPoint</Application>
  <PresentationFormat>On-screen Show (4:3)</PresentationFormat>
  <Paragraphs>194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Theme</vt:lpstr>
      <vt:lpstr>Materials Prospects for Fusion Power Plants</vt:lpstr>
      <vt:lpstr>Longstanding vision for fusion energy is based on three tenets</vt:lpstr>
      <vt:lpstr>Fusion materials challenges and opportunities</vt:lpstr>
      <vt:lpstr>Irradiation damage (cavity formation) will result in significantly higher tritium retention compared to H solubility in unirradiated materials</vt:lpstr>
      <vt:lpstr>Development of RAFM Steels</vt:lpstr>
      <vt:lpstr>Concerns of Current 9-12Cr FM Steels </vt:lpstr>
      <vt:lpstr>Computational thermodynamics modeling identified potential new thermomechanical treatment (TMT) processes for commercial 9-12%Cr steels: Improved microstructure</vt:lpstr>
      <vt:lpstr>EU researchers have recently embarked on a broad program to design next-generation RAFM steels</vt:lpstr>
      <vt:lpstr>Motivation for Castable Nanostructured Alloys (CNAs) based on 9Cr ferritic steel</vt:lpstr>
      <vt:lpstr>Tensile and Creep Resistance of CNAs</vt:lpstr>
      <vt:lpstr>Overview of Bainitic Steel Development</vt:lpstr>
      <vt:lpstr>Improved Creep-rupture Properties in 3Cr Steels </vt:lpstr>
      <vt:lpstr>Radiation Induced Solute Segregation in Irradiated  Fe-Cr-Ni-(Mn) Face Centered Cubic Alloys</vt:lpstr>
      <vt:lpstr>SiC/SiC composites are now being qualified for jet turbines</vt:lpstr>
      <vt:lpstr>Concluding Comments</vt:lpstr>
    </vt:vector>
  </TitlesOfParts>
  <Manager/>
  <Company>ORNL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Steve Zinkle</cp:lastModifiedBy>
  <cp:revision>560</cp:revision>
  <cp:lastPrinted>2013-03-20T12:48:35Z</cp:lastPrinted>
  <dcterms:created xsi:type="dcterms:W3CDTF">2012-11-21T17:09:29Z</dcterms:created>
  <dcterms:modified xsi:type="dcterms:W3CDTF">2015-12-16T19:50:14Z</dcterms:modified>
  <cp:category/>
</cp:coreProperties>
</file>