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Microsoft_Equation1.bin" ContentType="application/vnd.openxmlformats-officedocument.oleObject"/>
  <Override PartName="/ppt/embeddings/Microsoft_Equation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73" r:id="rId3"/>
    <p:sldId id="257" r:id="rId4"/>
    <p:sldId id="261" r:id="rId5"/>
    <p:sldId id="260" r:id="rId6"/>
    <p:sldId id="262" r:id="rId7"/>
    <p:sldId id="264" r:id="rId8"/>
    <p:sldId id="265" r:id="rId9"/>
    <p:sldId id="267" r:id="rId10"/>
    <p:sldId id="280" r:id="rId11"/>
    <p:sldId id="281" r:id="rId12"/>
    <p:sldId id="282" r:id="rId13"/>
    <p:sldId id="269" r:id="rId14"/>
    <p:sldId id="266" r:id="rId15"/>
    <p:sldId id="270" r:id="rId16"/>
    <p:sldId id="271" r:id="rId17"/>
    <p:sldId id="272" r:id="rId18"/>
    <p:sldId id="274" r:id="rId19"/>
    <p:sldId id="283" r:id="rId20"/>
    <p:sldId id="277" r:id="rId21"/>
    <p:sldId id="278" r:id="rId22"/>
    <p:sldId id="276" r:id="rId23"/>
    <p:sldId id="279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3" d="100"/>
          <a:sy n="73" d="100"/>
        </p:scale>
        <p:origin x="-196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65C05F-9815-9141-863D-EC62BC60E23A}" type="datetimeFigureOut">
              <a:rPr lang="en-US" smtClean="0"/>
              <a:t>12/12/15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879096-2ED9-0D49-BF8B-B5D390052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864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 breakout potential,</a:t>
            </a:r>
            <a:r>
              <a:rPr lang="en-US" baseline="0" dirty="0" smtClean="0"/>
              <a:t> keep some capabilities even if not world competitive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12C2D-3A33-AB42-BA13-673287B3648D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0469E-D781-9B4A-9496-97696E0A3BED}" type="datetimeFigureOut">
              <a:rPr lang="en-US" smtClean="0"/>
              <a:t>12/10/15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0BC2A-6531-B448-AFA4-097F552CD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539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0469E-D781-9B4A-9496-97696E0A3BED}" type="datetimeFigureOut">
              <a:rPr lang="en-US" smtClean="0"/>
              <a:t>12/10/15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0BC2A-6531-B448-AFA4-097F552CD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843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0469E-D781-9B4A-9496-97696E0A3BED}" type="datetimeFigureOut">
              <a:rPr lang="en-US" smtClean="0"/>
              <a:t>12/10/15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0BC2A-6531-B448-AFA4-097F552CD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214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0469E-D781-9B4A-9496-97696E0A3BED}" type="datetimeFigureOut">
              <a:rPr lang="en-US" smtClean="0"/>
              <a:t>12/10/15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0BC2A-6531-B448-AFA4-097F552CD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959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0469E-D781-9B4A-9496-97696E0A3BED}" type="datetimeFigureOut">
              <a:rPr lang="en-US" smtClean="0"/>
              <a:t>12/10/15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0BC2A-6531-B448-AFA4-097F552CD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32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0469E-D781-9B4A-9496-97696E0A3BED}" type="datetimeFigureOut">
              <a:rPr lang="en-US" smtClean="0"/>
              <a:t>12/10/15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0BC2A-6531-B448-AFA4-097F552CD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0469E-D781-9B4A-9496-97696E0A3BED}" type="datetimeFigureOut">
              <a:rPr lang="en-US" smtClean="0"/>
              <a:t>12/10/15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0BC2A-6531-B448-AFA4-097F552CD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251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0469E-D781-9B4A-9496-97696E0A3BED}" type="datetimeFigureOut">
              <a:rPr lang="en-US" smtClean="0"/>
              <a:t>12/10/15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0BC2A-6531-B448-AFA4-097F552CD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556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0469E-D781-9B4A-9496-97696E0A3BED}" type="datetimeFigureOut">
              <a:rPr lang="en-US" smtClean="0"/>
              <a:t>12/10/15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0BC2A-6531-B448-AFA4-097F552CD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791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0469E-D781-9B4A-9496-97696E0A3BED}" type="datetimeFigureOut">
              <a:rPr lang="en-US" smtClean="0"/>
              <a:t>12/10/15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0BC2A-6531-B448-AFA4-097F552CD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592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0469E-D781-9B4A-9496-97696E0A3BED}" type="datetimeFigureOut">
              <a:rPr lang="en-US" smtClean="0"/>
              <a:t>12/10/15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0BC2A-6531-B448-AFA4-097F552CD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05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0469E-D781-9B4A-9496-97696E0A3BED}" type="datetimeFigureOut">
              <a:rPr lang="en-US" smtClean="0"/>
              <a:t>12/10/15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0BC2A-6531-B448-AFA4-097F552CDC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296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oleObject" Target="../embeddings/Microsoft_Equation1.bin"/><Relationship Id="rId5" Type="http://schemas.openxmlformats.org/officeDocument/2006/relationships/image" Target="../media/image1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oleObject" Target="../embeddings/Microsoft_Equation2.bin"/><Relationship Id="rId5" Type="http://schemas.openxmlformats.org/officeDocument/2006/relationships/image" Target="../media/image1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7161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Comments on Fusion Development  Strategy for the 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7085" y="4197503"/>
            <a:ext cx="6400800" cy="1752600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S. Prager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Princeton Plasma Physics Laboratory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FPA Symposium</a:t>
            </a: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00" y="6278796"/>
            <a:ext cx="2151803" cy="493208"/>
          </a:xfrm>
          <a:prstGeom prst="rect">
            <a:avLst/>
          </a:prstGeom>
          <a:noFill/>
          <a:ln w="28575">
            <a:noFill/>
            <a:round/>
            <a:headEnd/>
            <a:tailEnd/>
          </a:ln>
        </p:spPr>
      </p:pic>
      <p:pic>
        <p:nvPicPr>
          <p:cNvPr id="5" name="Picture 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4251" y="6196532"/>
            <a:ext cx="2000714" cy="62627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pic>
        <p:nvPicPr>
          <p:cNvPr id="6" name="Picture 5" descr="PPPL_logo_banner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2612" y="6254208"/>
            <a:ext cx="2853165" cy="51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97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5943" y="143479"/>
            <a:ext cx="5355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The central magnet</a:t>
            </a:r>
            <a:endParaRPr lang="en-US" sz="4000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" y="952147"/>
            <a:ext cx="5331122" cy="576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4926108" y="1761300"/>
            <a:ext cx="3809709" cy="2417229"/>
          </a:xfrm>
          <a:prstGeom prst="roundRect">
            <a:avLst/>
          </a:prstGeom>
          <a:solidFill>
            <a:srgbClr val="E1F1D9"/>
          </a:solidFill>
          <a:ln>
            <a:noFill/>
          </a:ln>
          <a:effectLst>
            <a:outerShdw blurRad="40000" dist="23000" dir="5400000" rotWithShape="0">
              <a:schemeClr val="accent3">
                <a:lumMod val="20000"/>
                <a:lumOff val="80000"/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233117" y="1831084"/>
            <a:ext cx="36282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Two functions:</a:t>
            </a:r>
          </a:p>
          <a:p>
            <a:endParaRPr lang="en-US" sz="2400" dirty="0"/>
          </a:p>
          <a:p>
            <a:r>
              <a:rPr lang="en-US" sz="2400" dirty="0" smtClean="0">
                <a:solidFill>
                  <a:srgbClr val="0000FF"/>
                </a:solidFill>
              </a:rPr>
              <a:t>Produces </a:t>
            </a:r>
            <a:r>
              <a:rPr lang="en-US" sz="2400" dirty="0" err="1" smtClean="0">
                <a:solidFill>
                  <a:srgbClr val="0000FF"/>
                </a:solidFill>
              </a:rPr>
              <a:t>toroidal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smtClean="0">
                <a:solidFill>
                  <a:srgbClr val="0000FF"/>
                </a:solidFill>
              </a:rPr>
              <a:t>field</a:t>
            </a:r>
          </a:p>
          <a:p>
            <a:endParaRPr lang="en-US" sz="2400" dirty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Produces plasma current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(via vertical magnetic flux)</a:t>
            </a:r>
          </a:p>
        </p:txBody>
      </p:sp>
    </p:spTree>
    <p:extLst>
      <p:ext uri="{BB962C8B-B14F-4D97-AF65-F5344CB8AC3E}">
        <p14:creationId xmlns:p14="http://schemas.microsoft.com/office/powerpoint/2010/main" val="4092081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369" y="0"/>
            <a:ext cx="8784485" cy="851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Magnet designed and fabricated at PPPL</a:t>
            </a:r>
            <a:endParaRPr lang="en-US" dirty="0"/>
          </a:p>
        </p:txBody>
      </p:sp>
      <p:pic>
        <p:nvPicPr>
          <p:cNvPr id="4" name="Picture 6" descr="IMG_105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8532" y="1214899"/>
            <a:ext cx="2786329" cy="2089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5133" y="903287"/>
            <a:ext cx="2209800" cy="2959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86" y="4564060"/>
            <a:ext cx="2830342" cy="2112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8532" y="4466160"/>
            <a:ext cx="2959380" cy="2210401"/>
          </a:xfrm>
          <a:prstGeom prst="rect">
            <a:avLst/>
          </a:prstGeom>
        </p:spPr>
      </p:pic>
      <p:pic>
        <p:nvPicPr>
          <p:cNvPr id="8" name="Content Placeholder 5"/>
          <p:cNvPicPr>
            <a:picLocks noGrp="1" noChangeAspect="1"/>
          </p:cNvPicPr>
          <p:nvPr>
            <p:ph idx="1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5133" y="4354507"/>
            <a:ext cx="3108867" cy="2322055"/>
          </a:xfrm>
        </p:spPr>
      </p:pic>
      <p:pic>
        <p:nvPicPr>
          <p:cNvPr id="9" name="Picture 7" descr="C:\Users\rstrykow\Desktop\NSTX UPGRADE\photos\TF soldering\solder bar 101 -02.JPG"/>
          <p:cNvPicPr>
            <a:picLocks noChangeAspect="1" noChangeArrowheads="1"/>
          </p:cNvPicPr>
          <p:nvPr/>
        </p:nvPicPr>
        <p:blipFill>
          <a:blip r:embed="rId7"/>
          <a:srcRect r="9479" b="11859"/>
          <a:stretch>
            <a:fillRect/>
          </a:stretch>
        </p:blipFill>
        <p:spPr bwMode="auto">
          <a:xfrm>
            <a:off x="140478" y="1323446"/>
            <a:ext cx="27241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85028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5579" y="6587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/>
              <a:t>magnet in its casing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2996" y="1031333"/>
            <a:ext cx="4005330" cy="5826667"/>
          </a:xfrm>
          <a:prstGeom prst="rect">
            <a:avLst/>
          </a:prstGeom>
        </p:spPr>
      </p:pic>
      <p:sp>
        <p:nvSpPr>
          <p:cNvPr id="9" name="object 3"/>
          <p:cNvSpPr/>
          <p:nvPr/>
        </p:nvSpPr>
        <p:spPr>
          <a:xfrm>
            <a:off x="187606" y="1175636"/>
            <a:ext cx="4147150" cy="55592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187606" y="453640"/>
            <a:ext cx="4541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Casing being installed over magnet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29288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5897"/>
            <a:ext cx="9144000" cy="59350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20988" y="163296"/>
            <a:ext cx="434759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 new central magnet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89952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:\departments\Construction\Work Control Center\Photos\2015 NTC Photos\040915\P10403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15" y="1219200"/>
            <a:ext cx="7155812" cy="5368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1940635" y="0"/>
            <a:ext cx="5326240" cy="123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31775" indent="-231775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200" b="1" i="1">
                <a:solidFill>
                  <a:srgbClr val="1822CD"/>
                </a:solidFill>
                <a:latin typeface="Helvetic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 i="1">
                <a:solidFill>
                  <a:srgbClr val="1822CD"/>
                </a:solidFill>
                <a:latin typeface="Helvetica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Aft>
                <a:spcPts val="300"/>
              </a:spcAft>
            </a:pPr>
            <a:r>
              <a:rPr lang="en-US" sz="3600" i="0" u="sng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NSTX-Upgrade</a:t>
            </a:r>
          </a:p>
          <a:p>
            <a:pPr algn="ctr" eaLnBrk="1" hangingPunct="1">
              <a:spcAft>
                <a:spcPts val="300"/>
              </a:spcAft>
            </a:pPr>
            <a:r>
              <a:rPr lang="en-US" sz="3600" b="0" dirty="0" smtClean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A new experiment at PPPL</a:t>
            </a:r>
            <a:endParaRPr lang="en-US" sz="3600" b="0" dirty="0">
              <a:solidFill>
                <a:srgbClr val="0000FF"/>
              </a:solidFill>
              <a:latin typeface="Times New Roman" charset="0"/>
              <a:cs typeface="Times New Roman" charset="0"/>
            </a:endParaRPr>
          </a:p>
        </p:txBody>
      </p:sp>
      <p:cxnSp>
        <p:nvCxnSpPr>
          <p:cNvPr id="9" name="Straight Connector 30"/>
          <p:cNvCxnSpPr>
            <a:cxnSpLocks noChangeShapeType="1"/>
          </p:cNvCxnSpPr>
          <p:nvPr/>
        </p:nvCxnSpPr>
        <p:spPr bwMode="auto">
          <a:xfrm flipH="1">
            <a:off x="6096000" y="1219200"/>
            <a:ext cx="1447800" cy="1219200"/>
          </a:xfrm>
          <a:prstGeom prst="line">
            <a:avLst/>
          </a:prstGeom>
          <a:noFill/>
          <a:ln w="47625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Arrow Connector 15"/>
          <p:cNvCxnSpPr>
            <a:cxnSpLocks noChangeShapeType="1"/>
          </p:cNvCxnSpPr>
          <p:nvPr/>
        </p:nvCxnSpPr>
        <p:spPr bwMode="auto">
          <a:xfrm flipV="1">
            <a:off x="2514600" y="4868863"/>
            <a:ext cx="904370" cy="922337"/>
          </a:xfrm>
          <a:prstGeom prst="straightConnector1">
            <a:avLst/>
          </a:prstGeom>
          <a:noFill/>
          <a:ln w="47625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447800" y="5702290"/>
            <a:ext cx="1066800" cy="1015663"/>
          </a:xfrm>
          <a:prstGeom prst="rect">
            <a:avLst/>
          </a:prstGeom>
          <a:solidFill>
            <a:srgbClr val="CCFF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New Neutral Beam</a:t>
            </a:r>
            <a:endParaRPr lang="en-US" sz="2000" dirty="0">
              <a:solidFill>
                <a:srgbClr val="00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151074" y="1252190"/>
            <a:ext cx="1443574" cy="740664"/>
          </a:xfrm>
          <a:prstGeom prst="rect">
            <a:avLst/>
          </a:prstGeom>
          <a:solidFill>
            <a:srgbClr val="CCFF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New 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entra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</a:p>
          <a:p>
            <a:pPr algn="ctr">
              <a:defRPr/>
            </a:pP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magnet</a:t>
            </a:r>
          </a:p>
          <a:p>
            <a:pPr>
              <a:defRPr/>
            </a:pPr>
            <a:endParaRPr lang="en-US" sz="2000" dirty="0">
              <a:solidFill>
                <a:srgbClr val="00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665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1654"/>
            <a:ext cx="8229600" cy="860290"/>
          </a:xfrm>
        </p:spPr>
        <p:txBody>
          <a:bodyPr>
            <a:noAutofit/>
          </a:bodyPr>
          <a:lstStyle/>
          <a:p>
            <a:r>
              <a:rPr lang="en-US" sz="3600" i="1" dirty="0" smtClean="0"/>
              <a:t>ST confinement scaling is favorable. Why?</a:t>
            </a:r>
            <a:endParaRPr lang="en-US" sz="36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965" y="860290"/>
            <a:ext cx="4946650" cy="4343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4193" y="5699101"/>
            <a:ext cx="10748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Unlike a </a:t>
            </a:r>
            <a:r>
              <a:rPr lang="en-US" sz="2400" dirty="0" err="1" smtClean="0">
                <a:solidFill>
                  <a:srgbClr val="0000FF"/>
                </a:solidFill>
              </a:rPr>
              <a:t>tokamak</a:t>
            </a:r>
            <a:r>
              <a:rPr lang="en-US" sz="2400" dirty="0" smtClean="0">
                <a:solidFill>
                  <a:srgbClr val="0000FF"/>
                </a:solidFill>
              </a:rPr>
              <a:t> with larger aspect ratio;</a:t>
            </a:r>
          </a:p>
        </p:txBody>
      </p:sp>
      <p:sp>
        <p:nvSpPr>
          <p:cNvPr id="7" name="Rectangle 6"/>
          <p:cNvSpPr/>
          <p:nvPr/>
        </p:nvSpPr>
        <p:spPr>
          <a:xfrm>
            <a:off x="4355535" y="4870269"/>
            <a:ext cx="1511318" cy="3334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037092" y="4789465"/>
            <a:ext cx="3274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Collisionality</a:t>
            </a:r>
            <a:r>
              <a:rPr lang="en-US" dirty="0" smtClean="0"/>
              <a:t> (        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39685" y="5093787"/>
            <a:ext cx="13643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rgbClr val="FF0000"/>
                </a:solidFill>
              </a:rPr>
              <a:t>hotter</a:t>
            </a:r>
            <a:endParaRPr lang="en-US" sz="3200" i="1" dirty="0">
              <a:solidFill>
                <a:srgbClr val="FF0000"/>
              </a:solidFill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5483225" y="4706938"/>
          <a:ext cx="338138" cy="45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4" imgW="152400" imgH="203200" progId="Equation.3">
                  <p:embed/>
                </p:oleObj>
              </mc:Choice>
              <mc:Fallback>
                <p:oleObj name="Equation" r:id="rId4" imgW="1524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3225" y="4706938"/>
                        <a:ext cx="338138" cy="4524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Arrow Connector 11"/>
          <p:cNvCxnSpPr/>
          <p:nvPr/>
        </p:nvCxnSpPr>
        <p:spPr>
          <a:xfrm rot="10800000">
            <a:off x="4222422" y="5384586"/>
            <a:ext cx="717263" cy="1588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299927" y="1335234"/>
            <a:ext cx="2566926" cy="21059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57200" y="1335234"/>
            <a:ext cx="24410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Confinement quality</a:t>
            </a:r>
            <a:endParaRPr lang="en-US" sz="2800" dirty="0"/>
          </a:p>
        </p:txBody>
      </p:sp>
      <p:sp>
        <p:nvSpPr>
          <p:cNvPr id="13" name="Rectangle 12"/>
          <p:cNvSpPr/>
          <p:nvPr/>
        </p:nvSpPr>
        <p:spPr>
          <a:xfrm>
            <a:off x="3299927" y="860290"/>
            <a:ext cx="1055608" cy="47494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ST 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Pilot</a:t>
            </a:r>
            <a:endParaRPr lang="en-US" sz="20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233922" y="4174377"/>
            <a:ext cx="1070147" cy="5325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866853" y="3017960"/>
            <a:ext cx="1073660" cy="4232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262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0290"/>
          </a:xfrm>
        </p:spPr>
        <p:txBody>
          <a:bodyPr>
            <a:noAutofit/>
          </a:bodyPr>
          <a:lstStyle/>
          <a:p>
            <a:r>
              <a:rPr lang="en-US" sz="3600" i="1" dirty="0"/>
              <a:t>ST confinement scaling is favorable. Why?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965" y="860290"/>
            <a:ext cx="4946650" cy="4343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55535" y="4870269"/>
            <a:ext cx="1511318" cy="3334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037092" y="4789465"/>
            <a:ext cx="3274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Collisionality</a:t>
            </a:r>
            <a:r>
              <a:rPr lang="en-US" dirty="0" smtClean="0"/>
              <a:t> (        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39685" y="5158797"/>
            <a:ext cx="1364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hotter</a:t>
            </a:r>
            <a:endParaRPr lang="en-US" sz="2400" i="1" dirty="0">
              <a:solidFill>
                <a:srgbClr val="FF0000"/>
              </a:solidFill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5483225" y="4706938"/>
          <a:ext cx="338138" cy="45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4" imgW="152400" imgH="203200" progId="Equation.3">
                  <p:embed/>
                </p:oleObj>
              </mc:Choice>
              <mc:Fallback>
                <p:oleObj name="Equation" r:id="rId4" imgW="1524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3225" y="4706938"/>
                        <a:ext cx="338138" cy="4524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Arrow Connector 11"/>
          <p:cNvCxnSpPr/>
          <p:nvPr/>
        </p:nvCxnSpPr>
        <p:spPr>
          <a:xfrm rot="10800000">
            <a:off x="4222422" y="5384586"/>
            <a:ext cx="717263" cy="1588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580820" y="2735601"/>
            <a:ext cx="173680" cy="4125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134855" y="2051702"/>
            <a:ext cx="686507" cy="6838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754500" y="1709752"/>
            <a:ext cx="528438" cy="6838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870636" y="2393651"/>
            <a:ext cx="528438" cy="189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580820" y="1997844"/>
            <a:ext cx="554035" cy="737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rot="21480000">
            <a:off x="4571734" y="2290372"/>
            <a:ext cx="471370" cy="456574"/>
          </a:xfrm>
          <a:prstGeom prst="line">
            <a:avLst/>
          </a:prstGeom>
          <a:ln w="635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20760000">
            <a:off x="4564819" y="2889504"/>
            <a:ext cx="192024" cy="117659"/>
          </a:xfrm>
          <a:prstGeom prst="line">
            <a:avLst/>
          </a:prstGeom>
          <a:ln w="635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>
            <a:off x="5088614" y="2599907"/>
            <a:ext cx="1465500" cy="158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16200000" flipH="1">
            <a:off x="4456672" y="2075118"/>
            <a:ext cx="414333" cy="1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rot="10800000" flipV="1">
            <a:off x="4768224" y="2170917"/>
            <a:ext cx="950726" cy="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663838" y="1552345"/>
            <a:ext cx="1203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NSTX-U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57200" y="1335234"/>
            <a:ext cx="24410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Confinement quality</a:t>
            </a:r>
            <a:endParaRPr lang="en-US" sz="2800" dirty="0"/>
          </a:p>
        </p:txBody>
      </p:sp>
      <p:sp>
        <p:nvSpPr>
          <p:cNvPr id="25" name="Rectangle 24"/>
          <p:cNvSpPr/>
          <p:nvPr/>
        </p:nvSpPr>
        <p:spPr>
          <a:xfrm>
            <a:off x="5233922" y="4174377"/>
            <a:ext cx="1070147" cy="5325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299927" y="860290"/>
            <a:ext cx="1055608" cy="47494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ST </a:t>
            </a:r>
            <a:r>
              <a:rPr lang="en-US" sz="20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Pilot</a:t>
            </a:r>
            <a:endParaRPr lang="en-US" sz="20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12493" y="3028643"/>
            <a:ext cx="850605" cy="4433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64193" y="5699101"/>
            <a:ext cx="1074810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Unlike a </a:t>
            </a:r>
            <a:r>
              <a:rPr lang="en-US" sz="2400" dirty="0" err="1" smtClean="0">
                <a:solidFill>
                  <a:srgbClr val="0000FF"/>
                </a:solidFill>
              </a:rPr>
              <a:t>tokamak</a:t>
            </a:r>
            <a:r>
              <a:rPr lang="en-US" sz="2400" dirty="0" smtClean="0">
                <a:solidFill>
                  <a:srgbClr val="0000FF"/>
                </a:solidFill>
              </a:rPr>
              <a:t> with larger aspect ratio;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Answer thought to lie in physics of turbulence: </a:t>
            </a: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FF0000"/>
                </a:solidFill>
              </a:rPr>
              <a:t>			in electron turbulence, in magnetic turbulence</a:t>
            </a:r>
          </a:p>
        </p:txBody>
      </p:sp>
    </p:spTree>
    <p:extLst>
      <p:ext uri="{BB962C8B-B14F-4D97-AF65-F5344CB8AC3E}">
        <p14:creationId xmlns:p14="http://schemas.microsoft.com/office/powerpoint/2010/main" val="1677656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856004" y="4605115"/>
            <a:ext cx="1192746" cy="17308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410571" y="6022032"/>
            <a:ext cx="1568343" cy="5735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56459" y="5470526"/>
            <a:ext cx="8551097" cy="11250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85856" y="0"/>
            <a:ext cx="8762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smtClean="0"/>
              <a:t>Upgrade will enhance missions</a:t>
            </a:r>
            <a:endParaRPr lang="en-US" sz="4000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158739" y="946877"/>
            <a:ext cx="898526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/>
              <a:t>Advance </a:t>
            </a:r>
            <a:r>
              <a:rPr lang="en-US" sz="2800" dirty="0" err="1" smtClean="0"/>
              <a:t>toroidal</a:t>
            </a:r>
            <a:r>
              <a:rPr lang="en-US" sz="2800" dirty="0" smtClean="0"/>
              <a:t> confinement physics for ITER and beyond</a:t>
            </a:r>
          </a:p>
          <a:p>
            <a:pPr>
              <a:spcBef>
                <a:spcPts val="1200"/>
              </a:spcBef>
            </a:pPr>
            <a:r>
              <a:rPr lang="en-US" sz="2400" dirty="0" smtClean="0">
                <a:solidFill>
                  <a:srgbClr val="0000FF"/>
                </a:solidFill>
              </a:rPr>
              <a:t>New physics regimes: e.g., understand stability, turbulence and </a:t>
            </a:r>
            <a:r>
              <a:rPr lang="en-US" sz="2400" dirty="0">
                <a:solidFill>
                  <a:srgbClr val="0000FF"/>
                </a:solidFill>
              </a:rPr>
              <a:t>transport in high pressure plasmas </a:t>
            </a:r>
            <a:r>
              <a:rPr lang="en-US" sz="2400" dirty="0" smtClean="0">
                <a:solidFill>
                  <a:srgbClr val="0000FF"/>
                </a:solidFill>
              </a:rPr>
              <a:t>at low </a:t>
            </a:r>
            <a:r>
              <a:rPr lang="en-US" sz="2400" dirty="0" err="1" smtClean="0">
                <a:solidFill>
                  <a:srgbClr val="0000FF"/>
                </a:solidFill>
              </a:rPr>
              <a:t>collisionality</a:t>
            </a:r>
            <a:endParaRPr lang="en-US" sz="2400" dirty="0" smtClean="0">
              <a:solidFill>
                <a:srgbClr val="0000FF"/>
              </a:solidFill>
            </a:endParaRPr>
          </a:p>
          <a:p>
            <a:pPr>
              <a:spcBef>
                <a:spcPts val="1200"/>
              </a:spcBef>
            </a:pPr>
            <a:endParaRPr lang="en-US" sz="2400" dirty="0" smtClean="0">
              <a:solidFill>
                <a:srgbClr val="0000FF"/>
              </a:solidFill>
            </a:endParaRPr>
          </a:p>
          <a:p>
            <a:pPr>
              <a:spcBef>
                <a:spcPts val="1200"/>
              </a:spcBef>
            </a:pPr>
            <a:endParaRPr lang="en-US" sz="2400" dirty="0" smtClean="0">
              <a:solidFill>
                <a:srgbClr val="0000FF"/>
              </a:solidFill>
            </a:endParaRPr>
          </a:p>
          <a:p>
            <a:endParaRPr lang="en-US" sz="28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61209" y="2698880"/>
            <a:ext cx="888754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/>
              <a:t>Develop solutions to the plasma-material interface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solidFill>
                  <a:srgbClr val="0000FF"/>
                </a:solidFill>
              </a:rPr>
              <a:t>ITER-level heat fluxes: </a:t>
            </a:r>
            <a:r>
              <a:rPr lang="en-US" sz="2400" dirty="0" smtClean="0">
                <a:solidFill>
                  <a:srgbClr val="0000FF"/>
                </a:solidFill>
              </a:rPr>
              <a:t>develop magnetic channeling and liquid metal 						boundary</a:t>
            </a:r>
            <a:endParaRPr lang="en-US" sz="2400" dirty="0"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1209" y="4391651"/>
            <a:ext cx="87922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/>
              <a:t>Advance ST as a candidate for a next-step </a:t>
            </a:r>
            <a:r>
              <a:rPr lang="en-US" sz="2800" dirty="0" smtClean="0"/>
              <a:t>fusion </a:t>
            </a:r>
            <a:r>
              <a:rPr lang="en-US" sz="2800" dirty="0"/>
              <a:t>facility</a:t>
            </a:r>
          </a:p>
          <a:p>
            <a:pPr>
              <a:spcBef>
                <a:spcPts val="1200"/>
              </a:spcBef>
            </a:pPr>
            <a:r>
              <a:rPr lang="en-US" sz="2400" dirty="0">
                <a:solidFill>
                  <a:srgbClr val="0000FF"/>
                </a:solidFill>
              </a:rPr>
              <a:t>Establish sustained, high performance plasmas suitable for Fusion Nuclear Science Facility or pilot plant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4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 are performing design scoping studies for pilot plants/FNSFs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57200" y="1546608"/>
            <a:ext cx="3548872" cy="3872816"/>
            <a:chOff x="304800" y="152399"/>
            <a:chExt cx="7162800" cy="6609153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25" t="17063" r="4345" b="2796"/>
            <a:stretch/>
          </p:blipFill>
          <p:spPr bwMode="auto">
            <a:xfrm>
              <a:off x="304800" y="152399"/>
              <a:ext cx="7162800" cy="6609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4" descr="Friendly Mechanic with toolbox givi - csp2205225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4436"/>
            <a:stretch/>
          </p:blipFill>
          <p:spPr bwMode="auto">
            <a:xfrm>
              <a:off x="7052310" y="5334000"/>
              <a:ext cx="250036" cy="486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0" t="20925" r="8213" b="4454"/>
          <a:stretch/>
        </p:blipFill>
        <p:spPr bwMode="auto">
          <a:xfrm>
            <a:off x="6134272" y="1668373"/>
            <a:ext cx="2361168" cy="348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175144" y="2330937"/>
            <a:ext cx="19591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R = 3 m, but tall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5635997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660066"/>
                </a:solidFill>
              </a:rPr>
              <a:t>High temperature superconductors (continuous) facilitate realization of ST potential</a:t>
            </a:r>
            <a:endParaRPr lang="en-US" sz="2400" i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147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108" y="1033496"/>
            <a:ext cx="9144000" cy="8856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919" y="-402406"/>
            <a:ext cx="902855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       A robust 10-year program is planned for NSTX-U</a:t>
            </a: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300 researchers eagerly await the beginning of research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218303" y="5573559"/>
            <a:ext cx="8958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rgbClr val="0000FF"/>
                </a:solidFill>
              </a:rPr>
              <a:t>Research operations likely begins next week!</a:t>
            </a:r>
            <a:endParaRPr lang="en-US" sz="2800" i="1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9176"/>
            <a:ext cx="9144000" cy="357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307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1711"/>
            <a:ext cx="8229600" cy="1143000"/>
          </a:xfrm>
        </p:spPr>
        <p:txBody>
          <a:bodyPr/>
          <a:lstStyle/>
          <a:p>
            <a:r>
              <a:rPr lang="en-US" u="sng" dirty="0" smtClean="0"/>
              <a:t>The current situation in the US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6062"/>
            <a:ext cx="8229600" cy="530363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Guidance from government is tight research budget for near-term</a:t>
            </a:r>
          </a:p>
          <a:p>
            <a:endParaRPr lang="en-US" dirty="0"/>
          </a:p>
          <a:p>
            <a:r>
              <a:rPr lang="en-US" dirty="0" smtClean="0"/>
              <a:t>ITER funding uncertainty complicates planning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Nonetheless, we must</a:t>
            </a:r>
          </a:p>
          <a:p>
            <a:pPr>
              <a:spcBef>
                <a:spcPts val="1920"/>
              </a:spcBef>
            </a:pPr>
            <a:r>
              <a:rPr lang="en-US" dirty="0">
                <a:solidFill>
                  <a:srgbClr val="0000FF"/>
                </a:solidFill>
              </a:rPr>
              <a:t>I</a:t>
            </a:r>
            <a:r>
              <a:rPr lang="en-US" dirty="0" smtClean="0">
                <a:solidFill>
                  <a:srgbClr val="0000FF"/>
                </a:solidFill>
              </a:rPr>
              <a:t>nitiate new activities over next 5 – 10 years</a:t>
            </a:r>
          </a:p>
          <a:p>
            <a:pPr marL="0" indent="0">
              <a:buNone/>
            </a:pPr>
            <a:endParaRPr lang="en-US" dirty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0000FF"/>
                </a:solidFill>
              </a:rPr>
              <a:t>C</a:t>
            </a:r>
            <a:r>
              <a:rPr lang="en-US" dirty="0" smtClean="0">
                <a:solidFill>
                  <a:srgbClr val="0000FF"/>
                </a:solidFill>
              </a:rPr>
              <a:t>ontinuously articulate and aim for a more aggressive fusion program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264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41100" y="285075"/>
            <a:ext cx="8786271" cy="764520"/>
          </a:xfrm>
          <a:prstGeom prst="round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911" y="1698056"/>
            <a:ext cx="870746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err="1" smtClean="0">
                <a:solidFill>
                  <a:srgbClr val="0000FF"/>
                </a:solidFill>
              </a:rPr>
              <a:t>Stellarators</a:t>
            </a:r>
            <a:r>
              <a:rPr lang="en-US" sz="2800" dirty="0" smtClean="0">
                <a:solidFill>
                  <a:srgbClr val="0000FF"/>
                </a:solidFill>
              </a:rPr>
              <a:t> are a mandatory research element </a:t>
            </a:r>
            <a:r>
              <a:rPr lang="en-US" sz="2800" dirty="0" smtClean="0"/>
              <a:t>to provide steady-state, disruption-absence, high gain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sz="2800" dirty="0" smtClean="0">
                <a:solidFill>
                  <a:srgbClr val="0000FF"/>
                </a:solidFill>
              </a:rPr>
              <a:t>Quasi-axisymmetric </a:t>
            </a:r>
            <a:r>
              <a:rPr lang="en-US" sz="2800" dirty="0" err="1" smtClean="0">
                <a:solidFill>
                  <a:srgbClr val="0000FF"/>
                </a:solidFill>
              </a:rPr>
              <a:t>stellarators</a:t>
            </a:r>
            <a:r>
              <a:rPr lang="en-US" sz="2800" dirty="0" smtClean="0">
                <a:solidFill>
                  <a:srgbClr val="0000FF"/>
                </a:solidFill>
              </a:rPr>
              <a:t> are a mandatory research element </a:t>
            </a:r>
            <a:r>
              <a:rPr lang="en-US" sz="2800" dirty="0" smtClean="0"/>
              <a:t>for size reduction (and physics understanding) 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 smtClean="0"/>
              <a:t>Large gap in the world </a:t>
            </a:r>
            <a:r>
              <a:rPr lang="en-US" sz="2800" dirty="0" err="1" smtClean="0"/>
              <a:t>stellarator</a:t>
            </a:r>
            <a:r>
              <a:rPr lang="en-US" sz="2800" dirty="0" smtClean="0"/>
              <a:t> </a:t>
            </a:r>
            <a:r>
              <a:rPr lang="en-US" sz="2800" dirty="0" err="1" smtClean="0"/>
              <a:t>progam</a:t>
            </a:r>
            <a:r>
              <a:rPr lang="en-US" sz="2800" dirty="0" smtClean="0"/>
              <a:t>:</a:t>
            </a:r>
          </a:p>
          <a:p>
            <a:pPr marL="0" indent="0">
              <a:buNone/>
            </a:pPr>
            <a:r>
              <a:rPr lang="en-US" sz="2800" dirty="0" smtClean="0"/>
              <a:t>     only two large </a:t>
            </a:r>
            <a:r>
              <a:rPr lang="en-US" sz="2800" dirty="0" err="1" smtClean="0"/>
              <a:t>stellarators</a:t>
            </a:r>
            <a:r>
              <a:rPr lang="en-US" sz="2800" dirty="0" smtClean="0"/>
              <a:t>, and only one is “optimized”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Therefore, PPPL envisions a future that includes </a:t>
            </a:r>
            <a:r>
              <a:rPr lang="en-US" sz="2800" dirty="0" smtClean="0"/>
              <a:t>forefront </a:t>
            </a:r>
            <a:r>
              <a:rPr lang="en-US" sz="2800" dirty="0" err="1" smtClean="0"/>
              <a:t>stellarator</a:t>
            </a:r>
            <a:r>
              <a:rPr lang="en-US" sz="2800" dirty="0" smtClean="0"/>
              <a:t> research</a:t>
            </a:r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77115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Steady-state, high performance plasmas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5360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012663" y="71112"/>
            <a:ext cx="7122965" cy="869816"/>
          </a:xfrm>
          <a:prstGeom prst="roundRect">
            <a:avLst/>
          </a:prstGeom>
          <a:solidFill>
            <a:srgbClr val="E1F1D9"/>
          </a:solidFill>
          <a:ln>
            <a:solidFill>
              <a:srgbClr val="CCFFC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71112"/>
            <a:ext cx="8229600" cy="61468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Exploring Options for a U.S. Stellarator Initiative</a:t>
            </a:r>
            <a:endParaRPr lang="en-US" sz="2800" dirty="0"/>
          </a:p>
        </p:txBody>
      </p:sp>
      <p:sp>
        <p:nvSpPr>
          <p:cNvPr id="6" name="Content Placeholder 3"/>
          <p:cNvSpPr>
            <a:spLocks noGrp="1"/>
          </p:cNvSpPr>
          <p:nvPr>
            <p:ph sz="quarter" idx="4294967295"/>
          </p:nvPr>
        </p:nvSpPr>
        <p:spPr>
          <a:xfrm>
            <a:off x="281848" y="1207839"/>
            <a:ext cx="8559800" cy="580043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115000"/>
              </a:lnSpc>
              <a:spcBef>
                <a:spcPts val="600"/>
              </a:spcBef>
              <a:buNone/>
            </a:pPr>
            <a:r>
              <a:rPr lang="en-US" sz="2400" b="1" dirty="0" smtClean="0"/>
              <a:t>examining </a:t>
            </a:r>
            <a:r>
              <a:rPr lang="en-US" sz="2400" b="1" dirty="0" smtClean="0"/>
              <a:t>options </a:t>
            </a:r>
            <a:endParaRPr lang="en-US" sz="2400" b="1" dirty="0"/>
          </a:p>
          <a:p>
            <a:pPr>
              <a:lnSpc>
                <a:spcPct val="115000"/>
              </a:lnSpc>
            </a:pPr>
            <a:r>
              <a:rPr lang="en-US" sz="2400" dirty="0">
                <a:solidFill>
                  <a:srgbClr val="0000FF"/>
                </a:solidFill>
              </a:rPr>
              <a:t>C</a:t>
            </a:r>
            <a:r>
              <a:rPr lang="en-US" sz="2400" dirty="0" smtClean="0">
                <a:solidFill>
                  <a:srgbClr val="0000FF"/>
                </a:solidFill>
              </a:rPr>
              <a:t>ritical </a:t>
            </a:r>
            <a:r>
              <a:rPr lang="en-US" sz="2400" dirty="0" smtClean="0">
                <a:solidFill>
                  <a:srgbClr val="0000FF"/>
                </a:solidFill>
              </a:rPr>
              <a:t>missions</a:t>
            </a:r>
          </a:p>
          <a:p>
            <a:pPr>
              <a:lnSpc>
                <a:spcPct val="115000"/>
              </a:lnSpc>
            </a:pPr>
            <a:r>
              <a:rPr lang="en-US" sz="2400" dirty="0">
                <a:solidFill>
                  <a:srgbClr val="0000FF"/>
                </a:solidFill>
              </a:rPr>
              <a:t>C</a:t>
            </a:r>
            <a:r>
              <a:rPr lang="en-US" sz="2400" dirty="0" smtClean="0">
                <a:solidFill>
                  <a:srgbClr val="0000FF"/>
                </a:solidFill>
              </a:rPr>
              <a:t>onfiguration characteristics (QA, QH…..)</a:t>
            </a:r>
            <a:endParaRPr lang="en-US" sz="2400" dirty="0" smtClean="0">
              <a:solidFill>
                <a:srgbClr val="0000FF"/>
              </a:solidFill>
            </a:endParaRPr>
          </a:p>
          <a:p>
            <a:pPr>
              <a:lnSpc>
                <a:spcPct val="115000"/>
              </a:lnSpc>
            </a:pPr>
            <a:r>
              <a:rPr lang="en-US" sz="2400" dirty="0">
                <a:solidFill>
                  <a:srgbClr val="0000FF"/>
                </a:solidFill>
              </a:rPr>
              <a:t>N</a:t>
            </a:r>
            <a:r>
              <a:rPr lang="en-US" sz="2400" dirty="0" smtClean="0">
                <a:solidFill>
                  <a:srgbClr val="0000FF"/>
                </a:solidFill>
              </a:rPr>
              <a:t>ew ideas (turbulence minimization, coil simplification)</a:t>
            </a:r>
            <a:endParaRPr lang="en-US" sz="2400" dirty="0">
              <a:solidFill>
                <a:srgbClr val="0000FF"/>
              </a:solidFill>
            </a:endParaRPr>
          </a:p>
          <a:p>
            <a:pPr>
              <a:lnSpc>
                <a:spcPct val="115000"/>
              </a:lnSpc>
            </a:pPr>
            <a:endParaRPr lang="en-US" sz="2400" dirty="0" smtClean="0">
              <a:solidFill>
                <a:srgbClr val="0000FF"/>
              </a:solidFill>
            </a:endParaRPr>
          </a:p>
          <a:p>
            <a:pPr marL="0" indent="0">
              <a:lnSpc>
                <a:spcPct val="115000"/>
              </a:lnSpc>
              <a:buNone/>
            </a:pPr>
            <a:endParaRPr lang="en-US" sz="2400" dirty="0" smtClean="0">
              <a:solidFill>
                <a:srgbClr val="0000FF"/>
              </a:solidFill>
            </a:endParaRPr>
          </a:p>
          <a:p>
            <a:pPr marL="0" indent="0">
              <a:lnSpc>
                <a:spcPct val="115000"/>
              </a:lnSpc>
              <a:buNone/>
            </a:pPr>
            <a:endParaRPr lang="en-US" sz="2400" b="1" dirty="0" smtClean="0"/>
          </a:p>
          <a:p>
            <a:pPr marL="0" indent="0">
              <a:lnSpc>
                <a:spcPct val="115000"/>
              </a:lnSpc>
              <a:buNone/>
            </a:pPr>
            <a:endParaRPr lang="en-US" sz="24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197" y="3566596"/>
            <a:ext cx="1585672" cy="15904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368" y="3219996"/>
            <a:ext cx="3427111" cy="27465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848" y="3330535"/>
            <a:ext cx="1972384" cy="15897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1848" y="5827343"/>
            <a:ext cx="90252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Examining </a:t>
            </a:r>
            <a:r>
              <a:rPr lang="en-US" sz="2400" dirty="0" err="1" smtClean="0"/>
              <a:t>stellarator</a:t>
            </a:r>
            <a:r>
              <a:rPr lang="en-US" sz="2400" dirty="0" smtClean="0"/>
              <a:t> for pilot plant,</a:t>
            </a:r>
          </a:p>
          <a:p>
            <a:r>
              <a:rPr lang="en-US" sz="2400" dirty="0" err="1" smtClean="0"/>
              <a:t>Stellarator</a:t>
            </a:r>
            <a:r>
              <a:rPr lang="en-US" sz="2400" dirty="0" smtClean="0"/>
              <a:t> is arguably the most physics-optimized fusion concept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3801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14451" y="77747"/>
            <a:ext cx="6855166" cy="649941"/>
          </a:xfrm>
          <a:prstGeom prst="round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9215"/>
            <a:ext cx="8229600" cy="64604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plasma-material interface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1342"/>
            <a:ext cx="8595274" cy="6390602"/>
          </a:xfrm>
        </p:spPr>
        <p:txBody>
          <a:bodyPr>
            <a:normAutofit/>
          </a:bodyPr>
          <a:lstStyle/>
          <a:p>
            <a:r>
              <a:rPr lang="en-US" sz="2800" dirty="0"/>
              <a:t>Two approaches : solids (tungsten) and liquid metals</a:t>
            </a:r>
          </a:p>
          <a:p>
            <a:pPr marL="0" indent="0">
              <a:buNone/>
            </a:pPr>
            <a:r>
              <a:rPr lang="en-US" sz="2800" dirty="0"/>
              <a:t>		</a:t>
            </a:r>
            <a:r>
              <a:rPr lang="en-US" sz="2800" dirty="0">
                <a:solidFill>
                  <a:srgbClr val="0000FF"/>
                </a:solidFill>
              </a:rPr>
              <a:t>Neither is yet known to work in a reactor</a:t>
            </a:r>
          </a:p>
          <a:p>
            <a:endParaRPr lang="en-US" sz="2800" dirty="0"/>
          </a:p>
          <a:p>
            <a:r>
              <a:rPr lang="en-US" sz="2800" dirty="0"/>
              <a:t>The world program</a:t>
            </a:r>
          </a:p>
          <a:p>
            <a:pPr marL="0" indent="0">
              <a:buNone/>
            </a:pPr>
            <a:r>
              <a:rPr lang="en-US" sz="2800" dirty="0"/>
              <a:t>		</a:t>
            </a:r>
            <a:r>
              <a:rPr lang="en-US" sz="2800" dirty="0">
                <a:solidFill>
                  <a:srgbClr val="0000FF"/>
                </a:solidFill>
              </a:rPr>
              <a:t>Strong in tungsten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</a:rPr>
              <a:t>		</a:t>
            </a:r>
            <a:r>
              <a:rPr lang="en-US" sz="2800" dirty="0" smtClean="0">
                <a:solidFill>
                  <a:srgbClr val="0000FF"/>
                </a:solidFill>
              </a:rPr>
              <a:t>Only emerging work </a:t>
            </a:r>
            <a:r>
              <a:rPr lang="en-US" sz="2800" dirty="0">
                <a:solidFill>
                  <a:srgbClr val="0000FF"/>
                </a:solidFill>
              </a:rPr>
              <a:t>in liquid metals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Liquid metals </a:t>
            </a:r>
            <a:r>
              <a:rPr lang="en-US" sz="2800" dirty="0" smtClean="0"/>
              <a:t>could </a:t>
            </a:r>
            <a:r>
              <a:rPr lang="en-US" sz="2800" dirty="0"/>
              <a:t>be a </a:t>
            </a:r>
            <a:endParaRPr lang="en-US" sz="2800" dirty="0" smtClean="0"/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  </a:t>
            </a:r>
            <a:r>
              <a:rPr lang="en-US" sz="2800" dirty="0" smtClean="0"/>
              <a:t>breakthrough </a:t>
            </a:r>
            <a:r>
              <a:rPr lang="en-US" sz="2800" dirty="0"/>
              <a:t>solution</a:t>
            </a:r>
          </a:p>
          <a:p>
            <a:pPr marL="0" indent="0">
              <a:buNone/>
            </a:pPr>
            <a:r>
              <a:rPr lang="en-US" sz="2800" dirty="0"/>
              <a:t>		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433" y="3917576"/>
            <a:ext cx="4116431" cy="321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0002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343" y="1600200"/>
            <a:ext cx="8865657" cy="4525963"/>
          </a:xfrm>
        </p:spPr>
        <p:txBody>
          <a:bodyPr/>
          <a:lstStyle/>
          <a:p>
            <a:r>
              <a:rPr lang="en-US" dirty="0" smtClean="0"/>
              <a:t>The US fusion community needs to develop multiple new opportunities</a:t>
            </a:r>
          </a:p>
          <a:p>
            <a:endParaRPr lang="en-US" dirty="0"/>
          </a:p>
          <a:p>
            <a:r>
              <a:rPr lang="en-US" dirty="0" smtClean="0"/>
              <a:t>The community needs to debate the various ideas, and be ready for and drive the production of new funding opportunities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22129" y="5647103"/>
            <a:ext cx="6819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660066"/>
                </a:solidFill>
              </a:rPr>
              <a:t>As articulated at the UFA forum earlier this week</a:t>
            </a:r>
            <a:endParaRPr lang="en-US" sz="2400" i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642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208740"/>
            <a:ext cx="9144000" cy="887148"/>
          </a:xfrm>
        </p:spPr>
        <p:txBody>
          <a:bodyPr>
            <a:normAutofit/>
          </a:bodyPr>
          <a:lstStyle/>
          <a:p>
            <a:r>
              <a:rPr lang="en-US" sz="3200" u="sng" dirty="0" smtClean="0"/>
              <a:t>What to do?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332" y="1017754"/>
            <a:ext cx="9008668" cy="4278767"/>
          </a:xfrm>
        </p:spPr>
        <p:txBody>
          <a:bodyPr>
            <a:normAutofit fontScale="92500"/>
          </a:bodyPr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Identify opportunities for dramatic advances in fusion</a:t>
            </a:r>
          </a:p>
          <a:p>
            <a:pPr algn="l"/>
            <a:endParaRPr lang="en-US" dirty="0">
              <a:solidFill>
                <a:schemeClr val="tx1"/>
              </a:solidFill>
            </a:endParaRP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Criteria:</a:t>
            </a:r>
            <a:endParaRPr lang="en-US" dirty="0" smtClean="0">
              <a:solidFill>
                <a:schemeClr val="tx1"/>
              </a:solidFill>
            </a:endParaRPr>
          </a:p>
          <a:p>
            <a:pPr algn="l">
              <a:spcBef>
                <a:spcPts val="1824"/>
              </a:spcBef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800" dirty="0" smtClean="0">
                <a:solidFill>
                  <a:schemeClr val="tx1"/>
                </a:solidFill>
              </a:rPr>
              <a:t>World-leading research on important topics</a:t>
            </a:r>
            <a:endParaRPr lang="en-US" sz="2400" dirty="0" smtClean="0">
              <a:solidFill>
                <a:schemeClr val="tx1"/>
              </a:solidFill>
            </a:endParaRPr>
          </a:p>
          <a:p>
            <a:pPr algn="l"/>
            <a:r>
              <a:rPr lang="en-US" sz="2400" dirty="0" smtClean="0">
                <a:solidFill>
                  <a:srgbClr val="0000FF"/>
                </a:solidFill>
              </a:rPr>
              <a:t>  </a:t>
            </a:r>
            <a:r>
              <a:rPr lang="en-US" sz="2595" dirty="0" smtClean="0">
                <a:solidFill>
                  <a:srgbClr val="0000FF"/>
                </a:solidFill>
              </a:rPr>
              <a:t>Focus on original, important, selected, exciting activities where the</a:t>
            </a:r>
          </a:p>
          <a:p>
            <a:pPr algn="l"/>
            <a:r>
              <a:rPr lang="en-US" sz="2595" dirty="0" smtClean="0">
                <a:solidFill>
                  <a:srgbClr val="0000FF"/>
                </a:solidFill>
              </a:rPr>
              <a:t>  US can lead or be at the world forefront</a:t>
            </a:r>
          </a:p>
          <a:p>
            <a:pPr algn="l"/>
            <a:endParaRPr lang="en-US" sz="2400" dirty="0" smtClean="0">
              <a:solidFill>
                <a:schemeClr val="tx1"/>
              </a:solidFill>
            </a:endParaRPr>
          </a:p>
          <a:p>
            <a:pPr algn="l"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  </a:t>
            </a:r>
            <a:r>
              <a:rPr lang="en-US" sz="2800" dirty="0" smtClean="0">
                <a:solidFill>
                  <a:schemeClr val="tx1"/>
                </a:solidFill>
              </a:rPr>
              <a:t>Linked/preparatory to ITER </a:t>
            </a:r>
            <a:r>
              <a:rPr lang="en-US" sz="2800" dirty="0" smtClean="0">
                <a:solidFill>
                  <a:schemeClr val="tx1"/>
                </a:solidFill>
              </a:rPr>
              <a:t>and/or </a:t>
            </a:r>
            <a:r>
              <a:rPr lang="en-US" sz="2800" dirty="0" smtClean="0">
                <a:solidFill>
                  <a:schemeClr val="tx1"/>
                </a:solidFill>
              </a:rPr>
              <a:t>a </a:t>
            </a:r>
            <a:r>
              <a:rPr lang="en-US" sz="2800" dirty="0" smtClean="0">
                <a:solidFill>
                  <a:schemeClr val="tx1"/>
                </a:solidFill>
              </a:rPr>
              <a:t>decisive next step in fusion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endParaRPr lang="en-US" sz="2400" dirty="0" smtClean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2773" y="5958502"/>
            <a:ext cx="8841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660066"/>
                </a:solidFill>
              </a:rPr>
              <a:t>Scope out experiments at all scales – small to mid to large</a:t>
            </a:r>
            <a:endParaRPr lang="en-US" sz="2800" i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010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 field is overflowing with ideas and exciting potential new research activities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141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u="sng" dirty="0" smtClean="0"/>
              <a:t>The list of possibilities is well-known</a:t>
            </a:r>
            <a:br>
              <a:rPr lang="en-US" sz="2800" u="sng" dirty="0" smtClean="0"/>
            </a:br>
            <a:endParaRPr lang="en-US" sz="2800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915" y="747407"/>
            <a:ext cx="8229600" cy="6575476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6000" dirty="0" smtClean="0"/>
              <a:t>Novel solutions to the plasma-materials interface</a:t>
            </a:r>
          </a:p>
          <a:p>
            <a:pPr marL="0" indent="0">
              <a:buNone/>
            </a:pPr>
            <a:r>
              <a:rPr lang="en-US" sz="6000" dirty="0" smtClean="0">
                <a:solidFill>
                  <a:srgbClr val="0000FF"/>
                </a:solidFill>
              </a:rPr>
              <a:t>Advanced magnetic </a:t>
            </a:r>
            <a:r>
              <a:rPr lang="en-US" sz="6000" dirty="0" err="1" smtClean="0">
                <a:solidFill>
                  <a:srgbClr val="0000FF"/>
                </a:solidFill>
              </a:rPr>
              <a:t>divertors</a:t>
            </a:r>
            <a:endParaRPr lang="en-US" sz="600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6000" dirty="0" smtClean="0">
                <a:solidFill>
                  <a:srgbClr val="0000FF"/>
                </a:solidFill>
              </a:rPr>
              <a:t>Fundamental studies in a high heat flux linear facility</a:t>
            </a:r>
          </a:p>
          <a:p>
            <a:pPr marL="0" indent="0">
              <a:buNone/>
            </a:pPr>
            <a:r>
              <a:rPr lang="en-US" sz="6000" dirty="0" smtClean="0">
                <a:solidFill>
                  <a:srgbClr val="0000FF"/>
                </a:solidFill>
              </a:rPr>
              <a:t>Liquid metals</a:t>
            </a:r>
          </a:p>
          <a:p>
            <a:pPr marL="0" indent="0">
              <a:buNone/>
            </a:pPr>
            <a:endParaRPr lang="en-US" sz="5100" dirty="0"/>
          </a:p>
          <a:p>
            <a:pPr marL="0" indent="0">
              <a:buNone/>
            </a:pPr>
            <a:r>
              <a:rPr lang="en-US" sz="6000" dirty="0" smtClean="0"/>
              <a:t>Taking the </a:t>
            </a:r>
            <a:r>
              <a:rPr lang="en-US" sz="6000" dirty="0" err="1" smtClean="0"/>
              <a:t>tokamak</a:t>
            </a:r>
            <a:r>
              <a:rPr lang="en-US" sz="6000" dirty="0" smtClean="0"/>
              <a:t> the final distance</a:t>
            </a:r>
          </a:p>
          <a:p>
            <a:pPr marL="0" indent="0">
              <a:buNone/>
            </a:pPr>
            <a:r>
              <a:rPr lang="en-US" sz="6000" dirty="0" smtClean="0">
                <a:solidFill>
                  <a:srgbClr val="0000FF"/>
                </a:solidFill>
              </a:rPr>
              <a:t>Experiments preparing for ITER</a:t>
            </a:r>
          </a:p>
          <a:p>
            <a:pPr marL="0" indent="0">
              <a:buNone/>
            </a:pPr>
            <a:r>
              <a:rPr lang="en-US" sz="6000" dirty="0" smtClean="0">
                <a:solidFill>
                  <a:srgbClr val="0000FF"/>
                </a:solidFill>
              </a:rPr>
              <a:t>High field superconductors for compactness</a:t>
            </a:r>
            <a:endParaRPr lang="en-US" sz="6000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6000" dirty="0" smtClean="0">
                <a:solidFill>
                  <a:srgbClr val="0000FF"/>
                </a:solidFill>
              </a:rPr>
              <a:t>Solving the transients problem</a:t>
            </a:r>
          </a:p>
          <a:p>
            <a:pPr marL="0" indent="0">
              <a:buNone/>
            </a:pPr>
            <a:r>
              <a:rPr lang="en-US" sz="6000" dirty="0" smtClean="0">
                <a:solidFill>
                  <a:srgbClr val="0000FF"/>
                </a:solidFill>
              </a:rPr>
              <a:t>Spherical </a:t>
            </a:r>
            <a:r>
              <a:rPr lang="en-US" sz="6000" dirty="0" err="1" smtClean="0">
                <a:solidFill>
                  <a:srgbClr val="0000FF"/>
                </a:solidFill>
              </a:rPr>
              <a:t>tokamaks</a:t>
            </a:r>
            <a:r>
              <a:rPr lang="en-US" sz="6000" dirty="0" smtClean="0">
                <a:solidFill>
                  <a:srgbClr val="0000FF"/>
                </a:solidFill>
              </a:rPr>
              <a:t> for compact, high beta confinement</a:t>
            </a:r>
          </a:p>
          <a:p>
            <a:pPr marL="0" indent="0">
              <a:buNone/>
            </a:pPr>
            <a:endParaRPr lang="en-US" sz="5100" dirty="0"/>
          </a:p>
          <a:p>
            <a:pPr marL="0" indent="0">
              <a:buNone/>
            </a:pPr>
            <a:r>
              <a:rPr lang="en-US" sz="6000" dirty="0" err="1" smtClean="0"/>
              <a:t>Configurational</a:t>
            </a:r>
            <a:r>
              <a:rPr lang="en-US" sz="6000" dirty="0" smtClean="0"/>
              <a:t> improvements</a:t>
            </a:r>
          </a:p>
          <a:p>
            <a:pPr marL="0" indent="0">
              <a:buNone/>
            </a:pPr>
            <a:r>
              <a:rPr lang="en-US" sz="6000" dirty="0" err="1" smtClean="0">
                <a:solidFill>
                  <a:srgbClr val="0000FF"/>
                </a:solidFill>
              </a:rPr>
              <a:t>Stellarators</a:t>
            </a:r>
            <a:r>
              <a:rPr lang="en-US" sz="6000" dirty="0" smtClean="0">
                <a:solidFill>
                  <a:srgbClr val="0000FF"/>
                </a:solidFill>
              </a:rPr>
              <a:t> for steady-state, disruption free, high gain</a:t>
            </a:r>
          </a:p>
          <a:p>
            <a:pPr marL="0" indent="0">
              <a:buNone/>
            </a:pPr>
            <a:r>
              <a:rPr lang="en-US" sz="6000" dirty="0" smtClean="0">
                <a:solidFill>
                  <a:srgbClr val="0000FF"/>
                </a:solidFill>
              </a:rPr>
              <a:t>Low field approaches (RFP, FRC…..)</a:t>
            </a:r>
          </a:p>
          <a:p>
            <a:pPr marL="0" indent="0">
              <a:buNone/>
            </a:pPr>
            <a:r>
              <a:rPr lang="en-US" sz="6000" dirty="0" smtClean="0">
                <a:solidFill>
                  <a:srgbClr val="0000FF"/>
                </a:solidFill>
              </a:rPr>
              <a:t>Magnetized target fusion</a:t>
            </a:r>
          </a:p>
          <a:p>
            <a:pPr marL="0" indent="0">
              <a:buNone/>
            </a:pPr>
            <a:endParaRPr lang="en-US" sz="5100" dirty="0"/>
          </a:p>
          <a:p>
            <a:pPr marL="0" indent="0">
              <a:buNone/>
            </a:pPr>
            <a:r>
              <a:rPr lang="en-US" sz="6000" dirty="0" smtClean="0"/>
              <a:t>Integrated simulation </a:t>
            </a:r>
            <a:r>
              <a:rPr lang="en-US" sz="6000" dirty="0" smtClean="0">
                <a:solidFill>
                  <a:srgbClr val="0000FF"/>
                </a:solidFill>
              </a:rPr>
              <a:t>(whole system modeling)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574037"/>
            <a:ext cx="1108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e.g.</a:t>
            </a:r>
            <a:r>
              <a:rPr lang="en-US" dirty="0" smtClean="0"/>
              <a:t>,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337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425" y="66072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Thrusts should  be motivated by aggressive next steps, such as a fusion pilot plant </a:t>
            </a:r>
          </a:p>
          <a:p>
            <a:pPr marL="0" indent="0">
              <a:buNone/>
            </a:pPr>
            <a:r>
              <a:rPr lang="en-US" dirty="0" smtClean="0"/>
              <a:t>(aggressive, but realistic)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Note: there is no one “silver bullet;” fusion likely will require a multiple of the above innovations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821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3964" y="-157702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Examples of some PPPL interests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236" y="1600200"/>
            <a:ext cx="86868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Spherical </a:t>
            </a:r>
            <a:r>
              <a:rPr lang="en-US" dirty="0" err="1" smtClean="0">
                <a:solidFill>
                  <a:srgbClr val="0000FF"/>
                </a:solidFill>
              </a:rPr>
              <a:t>tokamak</a:t>
            </a:r>
            <a:r>
              <a:rPr lang="en-US" dirty="0" smtClean="0">
                <a:solidFill>
                  <a:srgbClr val="0000FF"/>
                </a:solidFill>
              </a:rPr>
              <a:t> research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   (leading to an ST pilot plant or FNSF)</a:t>
            </a:r>
          </a:p>
          <a:p>
            <a:pPr marL="0" indent="0">
              <a:buNone/>
            </a:pPr>
            <a:endParaRPr lang="en-US" dirty="0">
              <a:solidFill>
                <a:srgbClr val="0000FF"/>
              </a:solidFill>
            </a:endParaRPr>
          </a:p>
          <a:p>
            <a:r>
              <a:rPr lang="en-US" dirty="0" err="1" smtClean="0">
                <a:solidFill>
                  <a:srgbClr val="0000FF"/>
                </a:solidFill>
              </a:rPr>
              <a:t>Stellarator</a:t>
            </a:r>
            <a:r>
              <a:rPr lang="en-US" dirty="0" smtClean="0">
                <a:solidFill>
                  <a:srgbClr val="0000FF"/>
                </a:solidFill>
              </a:rPr>
              <a:t> research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   (leading to a </a:t>
            </a:r>
            <a:r>
              <a:rPr lang="en-US" dirty="0" err="1" smtClean="0">
                <a:solidFill>
                  <a:srgbClr val="0000FF"/>
                </a:solidFill>
              </a:rPr>
              <a:t>stellarator</a:t>
            </a:r>
            <a:r>
              <a:rPr lang="en-US" dirty="0" smtClean="0">
                <a:solidFill>
                  <a:srgbClr val="0000FF"/>
                </a:solidFill>
              </a:rPr>
              <a:t> pilot plant or FNSF)</a:t>
            </a:r>
          </a:p>
          <a:p>
            <a:pPr marL="0" indent="0">
              <a:buNone/>
            </a:pP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Liquid metal research as a novel solution to the first wall problem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83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1091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NSTX-U</a:t>
            </a:r>
            <a:br>
              <a:rPr lang="en-US" dirty="0" smtClean="0"/>
            </a:br>
            <a:r>
              <a:rPr lang="en-US" sz="3600" dirty="0" smtClean="0"/>
              <a:t>(National Spherical Torus Experiment – Upgrade)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372" y="2332037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      August: Completed construction    </a:t>
            </a:r>
          </a:p>
          <a:p>
            <a:pPr marL="0" indent="0">
              <a:buNone/>
            </a:pPr>
            <a:r>
              <a:rPr lang="en-US" dirty="0" smtClean="0"/>
              <a:t>                        Obtained first plasma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i="1" dirty="0" smtClean="0">
                <a:solidFill>
                  <a:srgbClr val="0000FF"/>
                </a:solidFill>
              </a:rPr>
              <a:t>A new US experiment</a:t>
            </a:r>
            <a:endParaRPr lang="en-US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396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11125" y="574675"/>
            <a:ext cx="9032875" cy="5094288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dirty="0"/>
              <a:t>		</a:t>
            </a:r>
            <a:r>
              <a:rPr lang="en-US" sz="2400" dirty="0"/>
              <a:t>	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574675"/>
          </a:xfrm>
          <a:prstGeom prst="rect">
            <a:avLst/>
          </a:prstGeom>
          <a:solidFill>
            <a:srgbClr val="CCFFCC"/>
          </a:solidFill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111125" y="-147638"/>
            <a:ext cx="9144000" cy="90963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778" b="1" dirty="0" smtClean="0">
                <a:solidFill>
                  <a:srgbClr val="0000FF"/>
                </a:solidFill>
                <a:ea typeface="+mj-ea"/>
                <a:cs typeface="+mj-cs"/>
              </a:rPr>
              <a:t>NSTX-Upgrade</a:t>
            </a:r>
            <a:endParaRPr lang="en-US" sz="2900" dirty="0">
              <a:ea typeface="+mj-ea"/>
              <a:cs typeface="+mj-cs"/>
            </a:endParaRPr>
          </a:p>
        </p:txBody>
      </p:sp>
      <p:pic>
        <p:nvPicPr>
          <p:cNvPr id="7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2388" y="1025526"/>
            <a:ext cx="2764373" cy="380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1322388" y="574675"/>
            <a:ext cx="72993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i="1" dirty="0">
                <a:latin typeface="Calibri" charset="0"/>
              </a:rPr>
              <a:t>new center </a:t>
            </a:r>
            <a:r>
              <a:rPr lang="en-US" sz="2400" i="1" dirty="0" smtClean="0">
                <a:latin typeface="Calibri" charset="0"/>
              </a:rPr>
              <a:t>magnet</a:t>
            </a:r>
            <a:r>
              <a:rPr lang="en-US" sz="2400" i="1" dirty="0">
                <a:latin typeface="Calibri" charset="0"/>
              </a:rPr>
              <a:t>				</a:t>
            </a:r>
            <a:r>
              <a:rPr lang="en-US" sz="2400" i="1" dirty="0" smtClean="0">
                <a:latin typeface="Calibri" charset="0"/>
              </a:rPr>
              <a:t>second </a:t>
            </a:r>
            <a:r>
              <a:rPr lang="en-US" sz="2400" i="1" dirty="0">
                <a:latin typeface="Calibri" charset="0"/>
              </a:rPr>
              <a:t>neutral beam</a:t>
            </a:r>
          </a:p>
        </p:txBody>
      </p:sp>
      <p:pic>
        <p:nvPicPr>
          <p:cNvPr id="9" name="Picture 47" descr="NBI_upgrade_topvi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08600" y="1152525"/>
            <a:ext cx="3671888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111125" y="4818062"/>
            <a:ext cx="9144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sz="2200" dirty="0">
              <a:solidFill>
                <a:srgbClr val="FF0000"/>
              </a:solidFill>
              <a:latin typeface="Calibri" charset="0"/>
            </a:endParaRPr>
          </a:p>
          <a:p>
            <a:r>
              <a:rPr lang="en-US" sz="2200" dirty="0">
                <a:solidFill>
                  <a:srgbClr val="FF0000"/>
                </a:solidFill>
                <a:latin typeface="Calibri" charset="0"/>
              </a:rPr>
              <a:t>					</a:t>
            </a: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746125" y="5376863"/>
            <a:ext cx="8509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F0000"/>
                </a:solidFill>
                <a:latin typeface="Calibri" charset="0"/>
              </a:rPr>
              <a:t>Large increase in scientific capability of </a:t>
            </a:r>
            <a:r>
              <a:rPr lang="en-US" sz="3200" i="1" dirty="0" smtClean="0">
                <a:solidFill>
                  <a:srgbClr val="FF0000"/>
                </a:solidFill>
                <a:latin typeface="Calibri" charset="0"/>
              </a:rPr>
              <a:t>NSTX</a:t>
            </a:r>
            <a:endParaRPr lang="en-US" sz="3200" i="1" dirty="0">
              <a:solidFill>
                <a:srgbClr val="FF0000"/>
              </a:solidFill>
              <a:latin typeface="Calibri" charset="0"/>
            </a:endParaRPr>
          </a:p>
          <a:p>
            <a:pPr algn="ctr"/>
            <a:r>
              <a:rPr lang="en-US" sz="3200" i="1" dirty="0" smtClean="0">
                <a:solidFill>
                  <a:srgbClr val="FF0000"/>
                </a:solidFill>
                <a:latin typeface="Calibri" charset="0"/>
              </a:rPr>
              <a:t>(2 x current, 2 x field, 5 x duration)</a:t>
            </a:r>
            <a:endParaRPr lang="en-US" sz="3200" i="1" dirty="0" smtClean="0">
              <a:solidFill>
                <a:srgbClr val="FF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288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9444</TotalTime>
  <Words>804</Words>
  <Application>Microsoft Macintosh PowerPoint</Application>
  <PresentationFormat>On-screen Show (4:3)</PresentationFormat>
  <Paragraphs>151</Paragraphs>
  <Slides>23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Microsoft Equation</vt:lpstr>
      <vt:lpstr>Comments on Fusion Development  Strategy for the US</vt:lpstr>
      <vt:lpstr>The current situation in the US</vt:lpstr>
      <vt:lpstr>What to do?</vt:lpstr>
      <vt:lpstr>PowerPoint Presentation</vt:lpstr>
      <vt:lpstr>The list of possibilities is well-known </vt:lpstr>
      <vt:lpstr>PowerPoint Presentation</vt:lpstr>
      <vt:lpstr>Examples of some PPPL interests</vt:lpstr>
      <vt:lpstr>NSTX-U (National Spherical Torus Experiment – Upgrade)</vt:lpstr>
      <vt:lpstr>NSTX-Upgrade</vt:lpstr>
      <vt:lpstr>PowerPoint Presentation</vt:lpstr>
      <vt:lpstr>Magnet designed and fabricated at PPPL</vt:lpstr>
      <vt:lpstr>magnet in its casing</vt:lpstr>
      <vt:lpstr>PowerPoint Presentation</vt:lpstr>
      <vt:lpstr>PowerPoint Presentation</vt:lpstr>
      <vt:lpstr>ST confinement scaling is favorable. Why?</vt:lpstr>
      <vt:lpstr>ST confinement scaling is favorable. Why?</vt:lpstr>
      <vt:lpstr>PowerPoint Presentation</vt:lpstr>
      <vt:lpstr>We are performing design scoping studies for pilot plants/FNSFs</vt:lpstr>
      <vt:lpstr>PowerPoint Presentation</vt:lpstr>
      <vt:lpstr>Steady-state, high performance plasmas</vt:lpstr>
      <vt:lpstr>Exploring Options for a U.S. Stellarator Initiative</vt:lpstr>
      <vt:lpstr>The plasma-material interface</vt:lpstr>
      <vt:lpstr>Summary</vt:lpstr>
    </vt:vector>
  </TitlesOfParts>
  <Company>PPPL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Comments on Fusion Development  Strategies for the US</dc:title>
  <dc:creator>Stewart Prager</dc:creator>
  <cp:lastModifiedBy>Stewart Prager</cp:lastModifiedBy>
  <cp:revision>24</cp:revision>
  <dcterms:created xsi:type="dcterms:W3CDTF">2015-12-10T15:29:05Z</dcterms:created>
  <dcterms:modified xsi:type="dcterms:W3CDTF">2015-12-17T04:53:46Z</dcterms:modified>
</cp:coreProperties>
</file>