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540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336666"/>
              </a:solidFill>
              <a:cs typeface="Arial" charset="0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218018" y="2103438"/>
            <a:ext cx="463549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3366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986367" y="2105026"/>
            <a:ext cx="465667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3366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756834" y="2105026"/>
            <a:ext cx="463551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3366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4800" y="1371600"/>
            <a:ext cx="8636000" cy="1752600"/>
          </a:xfrm>
          <a:noFill/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733800"/>
            <a:ext cx="8636000" cy="1981200"/>
          </a:xfrm>
          <a:noFill/>
          <a:ln w="9525">
            <a:noFill/>
          </a:ln>
          <a:effectLst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48800" y="6248400"/>
            <a:ext cx="203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080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46400" y="6248400"/>
            <a:ext cx="162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AFA6-E4ED-4EA8-92A6-3BE2AA93A796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2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578D-4DB1-46F1-8A38-03A359EC1AFB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6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38138"/>
            <a:ext cx="2413000" cy="5681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7200" y="338138"/>
            <a:ext cx="7035800" cy="5681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CA80-D5B6-44FD-BE97-F8922C256313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2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C3362-5FC9-482D-864F-80C978305251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8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592E2-2FA5-494D-A4FC-99ABEEBD6722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0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1905000"/>
            <a:ext cx="4724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4800" y="1905000"/>
            <a:ext cx="4724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AF003-C237-4092-A806-CF8EB5E1C4E7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86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D3790-6F23-440B-B65C-AFFC2F33A831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2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565E5-B795-493F-A4F8-2DB9496FB550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7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E80BF-C8B3-4EDB-8287-7124D3D597FE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3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24916-B54E-4DEA-AED4-312AAE129187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7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B12D7-ACF1-43C1-A94E-7E170B0A03FD}" type="slidenum">
              <a:rPr lang="en-US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338138"/>
            <a:ext cx="9652000" cy="11112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1905000"/>
            <a:ext cx="9652000" cy="411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39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32000" y="6248400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5597B7-AE30-4DB2-BB78-E65826A23785}" type="slidenum">
              <a:rPr lang="en-US">
                <a:solidFill>
                  <a:srgbClr val="3366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203200" y="838200"/>
            <a:ext cx="3048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3366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719667" y="838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3366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1236133" y="838200"/>
            <a:ext cx="3048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336666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0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Ø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0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41461" y="279763"/>
            <a:ext cx="9268405" cy="1508125"/>
          </a:xfrm>
        </p:spPr>
        <p:txBody>
          <a:bodyPr/>
          <a:lstStyle/>
          <a:p>
            <a:r>
              <a:rPr lang="en-US" dirty="0" smtClean="0"/>
              <a:t>Application to </a:t>
            </a:r>
            <a:r>
              <a:rPr lang="en-US" dirty="0" smtClean="0"/>
              <a:t>Technical Readiness Level to Fusion highlights </a:t>
            </a:r>
            <a:r>
              <a:rPr lang="en-US" dirty="0" smtClean="0"/>
              <a:t>early stage of fusion technology development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20745"/>
              </p:ext>
            </p:extLst>
          </p:nvPr>
        </p:nvGraphicFramePr>
        <p:xfrm>
          <a:off x="1876490" y="5287619"/>
          <a:ext cx="1549400" cy="433731"/>
        </p:xfrm>
        <a:graphic>
          <a:graphicData uri="http://schemas.openxmlformats.org/drawingml/2006/table">
            <a:tbl>
              <a:tblPr/>
              <a:tblGrid>
                <a:gridCol w="608353"/>
                <a:gridCol w="941047"/>
              </a:tblGrid>
              <a:tr h="224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Progress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559449" y="5144778"/>
            <a:ext cx="3406775" cy="620713"/>
            <a:chOff x="2592125" y="5267742"/>
            <a:chExt cx="3407138" cy="620308"/>
          </a:xfrm>
        </p:grpSpPr>
        <p:sp>
          <p:nvSpPr>
            <p:cNvPr id="8" name="Right Brace 6"/>
            <p:cNvSpPr>
              <a:spLocks/>
            </p:cNvSpPr>
            <p:nvPr/>
          </p:nvSpPr>
          <p:spPr bwMode="auto">
            <a:xfrm rot="5400000">
              <a:off x="4176425" y="3683442"/>
              <a:ext cx="238538" cy="3407138"/>
            </a:xfrm>
            <a:prstGeom prst="rightBrace">
              <a:avLst>
                <a:gd name="adj1" fmla="val 8332"/>
                <a:gd name="adj2" fmla="val 50000"/>
              </a:avLst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  <a:cs typeface="Arial" charset="0"/>
              </a:endParaRPr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2796411" y="5549496"/>
              <a:ext cx="302986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336666"/>
                  </a:solidFill>
                  <a:cs typeface="Arial" charset="0"/>
                </a:rPr>
                <a:t>Basic &amp; Applied Science Phase</a:t>
              </a:r>
            </a:p>
          </p:txBody>
        </p:sp>
      </p:grp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2240406" y="5143093"/>
            <a:ext cx="6862763" cy="974725"/>
            <a:chOff x="301027" y="5255813"/>
            <a:chExt cx="6863098" cy="975469"/>
          </a:xfrm>
        </p:grpSpPr>
        <p:sp>
          <p:nvSpPr>
            <p:cNvPr id="11" name="Right Brace 9"/>
            <p:cNvSpPr>
              <a:spLocks/>
            </p:cNvSpPr>
            <p:nvPr/>
          </p:nvSpPr>
          <p:spPr bwMode="auto">
            <a:xfrm rot="5400000">
              <a:off x="6464409" y="4834395"/>
              <a:ext cx="278298" cy="1121134"/>
            </a:xfrm>
            <a:prstGeom prst="rightBrace">
              <a:avLst>
                <a:gd name="adj1" fmla="val 8337"/>
                <a:gd name="adj2" fmla="val 50000"/>
              </a:avLst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  <a:cs typeface="Arial" charset="0"/>
              </a:endParaRP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301027" y="5892728"/>
              <a:ext cx="596349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336666"/>
                  </a:solidFill>
                  <a:cs typeface="Arial" charset="0"/>
                </a:rPr>
                <a:t>System demonstration and validation in </a:t>
              </a:r>
              <a:r>
                <a:rPr lang="en-US" sz="1600" u="sng">
                  <a:solidFill>
                    <a:srgbClr val="336666"/>
                  </a:solidFill>
                  <a:cs typeface="Arial" charset="0"/>
                </a:rPr>
                <a:t>operational environment</a:t>
              </a:r>
            </a:p>
          </p:txBody>
        </p:sp>
        <p:sp>
          <p:nvSpPr>
            <p:cNvPr id="13" name="Bent Arrow 12"/>
            <p:cNvSpPr/>
            <p:nvPr/>
          </p:nvSpPr>
          <p:spPr bwMode="auto">
            <a:xfrm rot="16200000" flipV="1">
              <a:off x="6211365" y="5683317"/>
              <a:ext cx="597356" cy="393719"/>
            </a:xfrm>
            <a:prstGeom prst="ben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6666"/>
                </a:solidFill>
                <a:cs typeface="Arial" charset="0"/>
              </a:endParaRPr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9143998" y="5264641"/>
            <a:ext cx="1523174" cy="1094153"/>
            <a:chOff x="7329981" y="5311472"/>
            <a:chExt cx="1522349" cy="1094827"/>
          </a:xfrm>
        </p:grpSpPr>
        <p:sp>
          <p:nvSpPr>
            <p:cNvPr id="15" name="TextBox 16"/>
            <p:cNvSpPr txBox="1">
              <a:spLocks noChangeArrowheads="1"/>
            </p:cNvSpPr>
            <p:nvPr/>
          </p:nvSpPr>
          <p:spPr bwMode="auto">
            <a:xfrm>
              <a:off x="7329981" y="5821164"/>
              <a:ext cx="1522349" cy="585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336666"/>
                  </a:solidFill>
                  <a:cs typeface="Arial" charset="0"/>
                </a:rPr>
                <a:t>Demo/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336666"/>
                  </a:solidFill>
                  <a:cs typeface="Arial" charset="0"/>
                </a:rPr>
                <a:t>1</a:t>
              </a:r>
              <a:r>
                <a:rPr lang="en-US" sz="1600" baseline="30000" dirty="0">
                  <a:solidFill>
                    <a:srgbClr val="336666"/>
                  </a:solidFill>
                  <a:cs typeface="Arial" charset="0"/>
                </a:rPr>
                <a:t>st</a:t>
              </a:r>
              <a:r>
                <a:rPr lang="en-US" sz="1600" dirty="0">
                  <a:solidFill>
                    <a:srgbClr val="336666"/>
                  </a:solidFill>
                  <a:cs typeface="Arial" charset="0"/>
                </a:rPr>
                <a:t> </a:t>
              </a:r>
              <a:r>
                <a:rPr lang="en-US" sz="1600" dirty="0">
                  <a:solidFill>
                    <a:srgbClr val="336666"/>
                  </a:solidFill>
                  <a:cs typeface="Arial" charset="0"/>
                </a:rPr>
                <a:t>power plant</a:t>
              </a:r>
            </a:p>
          </p:txBody>
        </p:sp>
        <p:sp>
          <p:nvSpPr>
            <p:cNvPr id="16" name="Up Arrow 17"/>
            <p:cNvSpPr>
              <a:spLocks noChangeArrowheads="1"/>
            </p:cNvSpPr>
            <p:nvPr/>
          </p:nvSpPr>
          <p:spPr bwMode="auto">
            <a:xfrm>
              <a:off x="7339054" y="5311472"/>
              <a:ext cx="270344" cy="548640"/>
            </a:xfrm>
            <a:prstGeom prst="upArrow">
              <a:avLst>
                <a:gd name="adj1" fmla="val 50000"/>
                <a:gd name="adj2" fmla="val 5000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6666"/>
                </a:solidFill>
                <a:cs typeface="Arial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647155"/>
              </p:ext>
            </p:extLst>
          </p:nvPr>
        </p:nvGraphicFramePr>
        <p:xfrm>
          <a:off x="2353734" y="1831129"/>
          <a:ext cx="7129384" cy="3311963"/>
        </p:xfrm>
        <a:graphic>
          <a:graphicData uri="http://schemas.openxmlformats.org/drawingml/2006/table">
            <a:tbl>
              <a:tblPr/>
              <a:tblGrid>
                <a:gridCol w="2282044"/>
                <a:gridCol w="555326"/>
                <a:gridCol w="555326"/>
                <a:gridCol w="555326"/>
                <a:gridCol w="555326"/>
                <a:gridCol w="555326"/>
                <a:gridCol w="555326"/>
                <a:gridCol w="555326"/>
                <a:gridCol w="555326"/>
                <a:gridCol w="404732"/>
              </a:tblGrid>
              <a:tr h="2359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TRL</a:t>
                      </a:r>
                    </a:p>
                  </a:txBody>
                  <a:tcPr marL="7269" marR="7269" marT="72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 management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Plasma power distribution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Heat and particle flux handling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 temperature and power conversion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 core fabrication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 core lifetime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Safety and environment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Tritium control and confinement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Activation product control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Radioactive waste management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Reliable/stable plant operations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Plasma control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Plant integrated control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Fuel cycle control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Maintenance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96290" y="2777066"/>
            <a:ext cx="686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ITER</a:t>
            </a:r>
            <a:endParaRPr lang="en-US" sz="1400" dirty="0"/>
          </a:p>
        </p:txBody>
      </p:sp>
      <p:cxnSp>
        <p:nvCxnSpPr>
          <p:cNvPr id="20" name="Straight Arrow Connector 19"/>
          <p:cNvCxnSpPr>
            <a:stCxn id="5" idx="1"/>
          </p:cNvCxnSpPr>
          <p:nvPr/>
        </p:nvCxnSpPr>
        <p:spPr bwMode="auto">
          <a:xfrm flipH="1" flipV="1">
            <a:off x="8449119" y="2675467"/>
            <a:ext cx="1447171" cy="2554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302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180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Echo</vt:lpstr>
      <vt:lpstr>Application to Technical Readiness Level to Fusion highlights early stage of fusion technology development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to Technical Readiness Level to Fusion highlights early stage of fusion technology development</dc:title>
  <dc:creator>Farrokh Najmabadi</dc:creator>
  <cp:lastModifiedBy>Farrokh Najmabadi</cp:lastModifiedBy>
  <cp:revision>1</cp:revision>
  <dcterms:created xsi:type="dcterms:W3CDTF">2015-12-16T12:38:41Z</dcterms:created>
  <dcterms:modified xsi:type="dcterms:W3CDTF">2015-12-16T12:38:59Z</dcterms:modified>
</cp:coreProperties>
</file>