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16"/>
  </p:notesMasterIdLst>
  <p:handoutMasterIdLst>
    <p:handoutMasterId r:id="rId17"/>
  </p:handoutMasterIdLst>
  <p:sldIdLst>
    <p:sldId id="257" r:id="rId2"/>
    <p:sldId id="258" r:id="rId3"/>
    <p:sldId id="292" r:id="rId4"/>
    <p:sldId id="299" r:id="rId5"/>
    <p:sldId id="300" r:id="rId6"/>
    <p:sldId id="295" r:id="rId7"/>
    <p:sldId id="301" r:id="rId8"/>
    <p:sldId id="304" r:id="rId9"/>
    <p:sldId id="302" r:id="rId10"/>
    <p:sldId id="303" r:id="rId11"/>
    <p:sldId id="305" r:id="rId12"/>
    <p:sldId id="297" r:id="rId13"/>
    <p:sldId id="284" r:id="rId14"/>
    <p:sldId id="291" r:id="rId15"/>
  </p:sldIdLst>
  <p:sldSz cx="9144000" cy="6858000" type="screen4x3"/>
  <p:notesSz cx="6881813" cy="10002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21" autoAdjust="0"/>
  </p:normalViewPr>
  <p:slideViewPr>
    <p:cSldViewPr snapToGrid="0" snapToObjects="1">
      <p:cViewPr varScale="1">
        <p:scale>
          <a:sx n="62" d="100"/>
          <a:sy n="62" d="100"/>
        </p:scale>
        <p:origin x="931"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2324" cy="501073"/>
          </a:xfrm>
          <a:prstGeom prst="rect">
            <a:avLst/>
          </a:prstGeom>
        </p:spPr>
        <p:txBody>
          <a:bodyPr vert="horz" lIns="89044" tIns="44521" rIns="89044" bIns="44521" rtlCol="0"/>
          <a:lstStyle>
            <a:lvl1pPr algn="l">
              <a:defRPr sz="1200"/>
            </a:lvl1pPr>
          </a:lstStyle>
          <a:p>
            <a:endParaRPr lang="en-GB"/>
          </a:p>
        </p:txBody>
      </p:sp>
      <p:sp>
        <p:nvSpPr>
          <p:cNvPr id="3" name="Date Placeholder 2"/>
          <p:cNvSpPr>
            <a:spLocks noGrp="1"/>
          </p:cNvSpPr>
          <p:nvPr>
            <p:ph type="dt" sz="quarter" idx="1"/>
          </p:nvPr>
        </p:nvSpPr>
        <p:spPr>
          <a:xfrm>
            <a:off x="3897952" y="2"/>
            <a:ext cx="2982324" cy="501073"/>
          </a:xfrm>
          <a:prstGeom prst="rect">
            <a:avLst/>
          </a:prstGeom>
        </p:spPr>
        <p:txBody>
          <a:bodyPr vert="horz" lIns="89044" tIns="44521" rIns="89044" bIns="44521" rtlCol="0"/>
          <a:lstStyle>
            <a:lvl1pPr algn="r">
              <a:defRPr sz="1200"/>
            </a:lvl1pPr>
          </a:lstStyle>
          <a:p>
            <a:fld id="{E29DC108-4CB5-4DD8-BE86-6BE709365D8E}" type="datetimeFigureOut">
              <a:rPr lang="en-GB" smtClean="0"/>
              <a:t>15/12/2015</a:t>
            </a:fld>
            <a:endParaRPr lang="en-GB"/>
          </a:p>
        </p:txBody>
      </p:sp>
      <p:sp>
        <p:nvSpPr>
          <p:cNvPr id="4" name="Footer Placeholder 3"/>
          <p:cNvSpPr>
            <a:spLocks noGrp="1"/>
          </p:cNvSpPr>
          <p:nvPr>
            <p:ph type="ftr" sz="quarter" idx="2"/>
          </p:nvPr>
        </p:nvSpPr>
        <p:spPr>
          <a:xfrm>
            <a:off x="1" y="9501766"/>
            <a:ext cx="2982324" cy="501072"/>
          </a:xfrm>
          <a:prstGeom prst="rect">
            <a:avLst/>
          </a:prstGeom>
        </p:spPr>
        <p:txBody>
          <a:bodyPr vert="horz" lIns="89044" tIns="44521" rIns="89044" bIns="44521" rtlCol="0" anchor="b"/>
          <a:lstStyle>
            <a:lvl1pPr algn="l">
              <a:defRPr sz="1200"/>
            </a:lvl1pPr>
          </a:lstStyle>
          <a:p>
            <a:endParaRPr lang="en-GB"/>
          </a:p>
        </p:txBody>
      </p:sp>
      <p:sp>
        <p:nvSpPr>
          <p:cNvPr id="5" name="Slide Number Placeholder 4"/>
          <p:cNvSpPr>
            <a:spLocks noGrp="1"/>
          </p:cNvSpPr>
          <p:nvPr>
            <p:ph type="sldNum" sz="quarter" idx="3"/>
          </p:nvPr>
        </p:nvSpPr>
        <p:spPr>
          <a:xfrm>
            <a:off x="3897952" y="9501766"/>
            <a:ext cx="2982324" cy="501072"/>
          </a:xfrm>
          <a:prstGeom prst="rect">
            <a:avLst/>
          </a:prstGeom>
        </p:spPr>
        <p:txBody>
          <a:bodyPr vert="horz" lIns="89044" tIns="44521" rIns="89044" bIns="44521" rtlCol="0" anchor="b"/>
          <a:lstStyle>
            <a:lvl1pPr algn="r">
              <a:defRPr sz="1200"/>
            </a:lvl1pPr>
          </a:lstStyle>
          <a:p>
            <a:fld id="{7F0FF6CE-7335-43AA-8618-99C5DF48C871}" type="slidenum">
              <a:rPr lang="en-GB" smtClean="0"/>
              <a:t>‹#›</a:t>
            </a:fld>
            <a:endParaRPr lang="en-GB"/>
          </a:p>
        </p:txBody>
      </p:sp>
    </p:spTree>
    <p:extLst>
      <p:ext uri="{BB962C8B-B14F-4D97-AF65-F5344CB8AC3E}">
        <p14:creationId xmlns:p14="http://schemas.microsoft.com/office/powerpoint/2010/main" val="2545164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82119" cy="500142"/>
          </a:xfrm>
          <a:prstGeom prst="rect">
            <a:avLst/>
          </a:prstGeom>
        </p:spPr>
        <p:txBody>
          <a:bodyPr vert="horz" lIns="96451" tIns="48226" rIns="96451" bIns="48226" rtlCol="0"/>
          <a:lstStyle>
            <a:lvl1pPr algn="l">
              <a:defRPr sz="1300"/>
            </a:lvl1pPr>
          </a:lstStyle>
          <a:p>
            <a:endParaRPr lang="en-US"/>
          </a:p>
        </p:txBody>
      </p:sp>
      <p:sp>
        <p:nvSpPr>
          <p:cNvPr id="3" name="Date Placeholder 2"/>
          <p:cNvSpPr>
            <a:spLocks noGrp="1"/>
          </p:cNvSpPr>
          <p:nvPr>
            <p:ph type="dt" idx="1"/>
          </p:nvPr>
        </p:nvSpPr>
        <p:spPr>
          <a:xfrm>
            <a:off x="3898103" y="1"/>
            <a:ext cx="2982119" cy="500142"/>
          </a:xfrm>
          <a:prstGeom prst="rect">
            <a:avLst/>
          </a:prstGeom>
        </p:spPr>
        <p:txBody>
          <a:bodyPr vert="horz" lIns="96451" tIns="48226" rIns="96451" bIns="48226" rtlCol="0"/>
          <a:lstStyle>
            <a:lvl1pPr algn="r">
              <a:defRPr sz="1300"/>
            </a:lvl1pPr>
          </a:lstStyle>
          <a:p>
            <a:fld id="{49D9FDC6-3BA5-C149-A307-12B6C07743E6}" type="datetimeFigureOut">
              <a:rPr lang="en-US" smtClean="0"/>
              <a:t>12/15/2015</a:t>
            </a:fld>
            <a:endParaRPr lang="en-US"/>
          </a:p>
        </p:txBody>
      </p:sp>
      <p:sp>
        <p:nvSpPr>
          <p:cNvPr id="4" name="Slide Image Placeholder 3"/>
          <p:cNvSpPr>
            <a:spLocks noGrp="1" noRot="1" noChangeAspect="1"/>
          </p:cNvSpPr>
          <p:nvPr>
            <p:ph type="sldImg" idx="2"/>
          </p:nvPr>
        </p:nvSpPr>
        <p:spPr>
          <a:xfrm>
            <a:off x="941388" y="750888"/>
            <a:ext cx="4999037" cy="3749675"/>
          </a:xfrm>
          <a:prstGeom prst="rect">
            <a:avLst/>
          </a:prstGeom>
          <a:noFill/>
          <a:ln w="12700">
            <a:solidFill>
              <a:prstClr val="black"/>
            </a:solidFill>
          </a:ln>
        </p:spPr>
        <p:txBody>
          <a:bodyPr vert="horz" lIns="96451" tIns="48226" rIns="96451" bIns="48226" rtlCol="0" anchor="ctr"/>
          <a:lstStyle/>
          <a:p>
            <a:endParaRPr lang="en-US"/>
          </a:p>
        </p:txBody>
      </p:sp>
      <p:sp>
        <p:nvSpPr>
          <p:cNvPr id="5" name="Notes Placeholder 4"/>
          <p:cNvSpPr>
            <a:spLocks noGrp="1"/>
          </p:cNvSpPr>
          <p:nvPr>
            <p:ph type="body" sz="quarter" idx="3"/>
          </p:nvPr>
        </p:nvSpPr>
        <p:spPr>
          <a:xfrm>
            <a:off x="688182" y="4751348"/>
            <a:ext cx="5505450" cy="4501277"/>
          </a:xfrm>
          <a:prstGeom prst="rect">
            <a:avLst/>
          </a:prstGeom>
        </p:spPr>
        <p:txBody>
          <a:bodyPr vert="horz" lIns="96451" tIns="48226" rIns="96451" bIns="48226"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2" y="9500961"/>
            <a:ext cx="2982119" cy="500142"/>
          </a:xfrm>
          <a:prstGeom prst="rect">
            <a:avLst/>
          </a:prstGeom>
        </p:spPr>
        <p:txBody>
          <a:bodyPr vert="horz" lIns="96451" tIns="48226" rIns="96451" bIns="48226" rtlCol="0" anchor="b"/>
          <a:lstStyle>
            <a:lvl1pPr algn="l">
              <a:defRPr sz="1300"/>
            </a:lvl1pPr>
          </a:lstStyle>
          <a:p>
            <a:endParaRPr lang="en-US"/>
          </a:p>
        </p:txBody>
      </p:sp>
      <p:sp>
        <p:nvSpPr>
          <p:cNvPr id="7" name="Slide Number Placeholder 6"/>
          <p:cNvSpPr>
            <a:spLocks noGrp="1"/>
          </p:cNvSpPr>
          <p:nvPr>
            <p:ph type="sldNum" sz="quarter" idx="5"/>
          </p:nvPr>
        </p:nvSpPr>
        <p:spPr>
          <a:xfrm>
            <a:off x="3898103" y="9500961"/>
            <a:ext cx="2982119" cy="500142"/>
          </a:xfrm>
          <a:prstGeom prst="rect">
            <a:avLst/>
          </a:prstGeom>
        </p:spPr>
        <p:txBody>
          <a:bodyPr vert="horz" lIns="96451" tIns="48226" rIns="96451" bIns="48226" rtlCol="0" anchor="b"/>
          <a:lstStyle>
            <a:lvl1pPr algn="r">
              <a:defRPr sz="1300"/>
            </a:lvl1pPr>
          </a:lstStyle>
          <a:p>
            <a:fld id="{A9BD23BF-61EA-2F40-8A0F-FF7A9F2FCFA2}" type="slidenum">
              <a:rPr lang="en-US" smtClean="0"/>
              <a:t>‹#›</a:t>
            </a:fld>
            <a:endParaRPr lang="en-US"/>
          </a:p>
        </p:txBody>
      </p:sp>
    </p:spTree>
    <p:extLst>
      <p:ext uri="{BB962C8B-B14F-4D97-AF65-F5344CB8AC3E}">
        <p14:creationId xmlns:p14="http://schemas.microsoft.com/office/powerpoint/2010/main" val="38982185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2257">
              <a:defRPr/>
            </a:pPr>
            <a:r>
              <a:rPr lang="en-US" baseline="0" dirty="0" smtClean="0"/>
              <a:t>Fusion is the reaction that powers the Sun and the stars, and we want to use this energy source here on Earth. </a:t>
            </a:r>
            <a:r>
              <a:rPr lang="en-US" dirty="0" smtClean="0"/>
              <a:t>We are all aware of the fact that global</a:t>
            </a:r>
            <a:r>
              <a:rPr lang="en-US" baseline="0" dirty="0" smtClean="0"/>
              <a:t> energy demands are increasing.  Yet at the same time we are running out of the fossil fuels we predominantly use to provide that energy.  Costs are likely to increase as supplies dwindle and may increase further as issues of pollution and global warming are considered.  Renewable energy can help plug the gap, but it is questionable whether renewables alone can satisfy the rising energy demands.  The world needs a new, abundant source of energy, and the energy of the stars is one of the best sources in the universe.   </a:t>
            </a:r>
          </a:p>
          <a:p>
            <a:endParaRPr lang="en-US" baseline="0" dirty="0" smtClean="0"/>
          </a:p>
          <a:p>
            <a:r>
              <a:rPr lang="en-US" baseline="0" dirty="0" smtClean="0"/>
              <a:t>Because we don’t have the huge gravitational force of the Sun at our disposal, on Earth we trap fusion fuels at very high temperature in machines called tokamaks.  You’re probably wondering where the word tokamak comes from.  It’s a Russian acronym.  It stands for </a:t>
            </a:r>
            <a:r>
              <a:rPr lang="en-US" baseline="0" dirty="0" err="1" smtClean="0"/>
              <a:t>toroidalnaya</a:t>
            </a:r>
            <a:r>
              <a:rPr lang="en-US" baseline="0" dirty="0" smtClean="0"/>
              <a:t> camera </a:t>
            </a:r>
            <a:r>
              <a:rPr lang="en-US" baseline="0" dirty="0" err="1" smtClean="0"/>
              <a:t>magnitnaya</a:t>
            </a:r>
            <a:r>
              <a:rPr lang="en-US" baseline="0" dirty="0" smtClean="0"/>
              <a:t> </a:t>
            </a:r>
            <a:r>
              <a:rPr lang="en-US" baseline="0" dirty="0" err="1" smtClean="0"/>
              <a:t>katushka</a:t>
            </a:r>
            <a:r>
              <a:rPr lang="en-US" baseline="0" dirty="0" smtClean="0"/>
              <a:t>, which is a bit of a mouthful but explains exactly what a tokamak is.  </a:t>
            </a:r>
            <a:r>
              <a:rPr lang="en-US" baseline="0" dirty="0" err="1" smtClean="0"/>
              <a:t>Toroidal</a:t>
            </a:r>
            <a:r>
              <a:rPr lang="en-US" baseline="0" dirty="0" smtClean="0"/>
              <a:t> chamber, magnetic coils - a ring-doughnut-shaped magnetic trap for hot plasma.  Tokamak Energy have a new approach to develop fusion faster.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A720FDA9-D145-4FD6-A799-C8D83284DCB4}" type="slidenum">
              <a:rPr lang="en-GB" smtClean="0"/>
              <a:pPr>
                <a:defRPr/>
              </a:pPr>
              <a:t>1</a:t>
            </a:fld>
            <a:endParaRPr lang="en-GB" dirty="0"/>
          </a:p>
        </p:txBody>
      </p:sp>
    </p:spTree>
    <p:extLst>
      <p:ext uri="{BB962C8B-B14F-4D97-AF65-F5344CB8AC3E}">
        <p14:creationId xmlns:p14="http://schemas.microsoft.com/office/powerpoint/2010/main" val="347839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Tokamak</a:t>
            </a:r>
            <a:r>
              <a:rPr lang="en-GB" baseline="0" dirty="0" smtClean="0"/>
              <a:t> Energy wants to accelerate the development of fusion energy.</a:t>
            </a:r>
          </a:p>
          <a:p>
            <a:r>
              <a:rPr lang="en-GB" baseline="0" dirty="0" smtClean="0"/>
              <a:t>We will do this by exploiting two emerging technologies – efficient Spherical Tokamaks and High Temperature Superconductors.  </a:t>
            </a:r>
          </a:p>
          <a:p>
            <a:endParaRPr lang="en-GB" baseline="0" dirty="0" smtClean="0"/>
          </a:p>
          <a:p>
            <a:r>
              <a:rPr lang="en-GB" baseline="0" dirty="0" smtClean="0"/>
              <a:t>Spherical Tokamaks are tokamak machines that have been squashed up so they make more efficient use of the magnetic field.  </a:t>
            </a:r>
          </a:p>
          <a:p>
            <a:endParaRPr lang="en-GB" baseline="0" dirty="0" smtClean="0"/>
          </a:p>
          <a:p>
            <a:r>
              <a:rPr lang="en-GB" baseline="0" dirty="0" smtClean="0"/>
              <a:t>This magnetic field in a tokamak is made by superconductors - materials without resistance. </a:t>
            </a:r>
            <a:r>
              <a:rPr lang="en-US" sz="1300" dirty="0"/>
              <a:t>HTS can reach higher magnetic fields at more attainable temperatures than conventional superconductors. </a:t>
            </a:r>
            <a:r>
              <a:rPr lang="en-GB" sz="1300" dirty="0"/>
              <a:t> </a:t>
            </a:r>
            <a:r>
              <a:rPr lang="en-GB" baseline="0" dirty="0" smtClean="0"/>
              <a:t>This will enable us to build smaller, cheaper machines, which means we can make progress faster.</a:t>
            </a:r>
          </a:p>
          <a:p>
            <a:endParaRPr lang="en-GB" baseline="0" dirty="0" smtClean="0"/>
          </a:p>
          <a:p>
            <a:r>
              <a:rPr lang="en-GB" baseline="0" dirty="0" smtClean="0"/>
              <a:t>We have already built a small tokamak, ST25, and demonstrated the use of HTS magnets on the tokamak – a world first.</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A720FDA9-D145-4FD6-A799-C8D83284DCB4}" type="slidenum">
              <a:rPr lang="en-GB" smtClean="0"/>
              <a:pPr>
                <a:defRPr/>
              </a:pPr>
              <a:t>2</a:t>
            </a:fld>
            <a:endParaRPr lang="en-GB" dirty="0"/>
          </a:p>
        </p:txBody>
      </p:sp>
    </p:spTree>
    <p:extLst>
      <p:ext uri="{BB962C8B-B14F-4D97-AF65-F5344CB8AC3E}">
        <p14:creationId xmlns:p14="http://schemas.microsoft.com/office/powerpoint/2010/main" val="389228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9BD23BF-61EA-2F40-8A0F-FF7A9F2FCFA2}" type="slidenum">
              <a:rPr lang="en-US" smtClean="0"/>
              <a:t>3</a:t>
            </a:fld>
            <a:endParaRPr lang="en-US"/>
          </a:p>
        </p:txBody>
      </p:sp>
    </p:spTree>
    <p:extLst>
      <p:ext uri="{BB962C8B-B14F-4D97-AF65-F5344CB8AC3E}">
        <p14:creationId xmlns:p14="http://schemas.microsoft.com/office/powerpoint/2010/main" val="382071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720FDA9-D145-4FD6-A799-C8D83284DCB4}" type="slidenum">
              <a:rPr lang="en-GB" smtClean="0"/>
              <a:pPr>
                <a:defRPr/>
              </a:pPr>
              <a:t>6</a:t>
            </a:fld>
            <a:endParaRPr lang="en-GB" dirty="0"/>
          </a:p>
        </p:txBody>
      </p:sp>
    </p:spTree>
    <p:extLst>
      <p:ext uri="{BB962C8B-B14F-4D97-AF65-F5344CB8AC3E}">
        <p14:creationId xmlns:p14="http://schemas.microsoft.com/office/powerpoint/2010/main" val="167563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endParaRPr lang="en-GB" altLang="en-US" smtClean="0"/>
          </a:p>
        </p:txBody>
      </p:sp>
      <p:sp>
        <p:nvSpPr>
          <p:cNvPr id="819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7696CA-8B3C-4155-92DC-922B2D2F9619}" type="slidenum">
              <a:rPr lang="en-GB" altLang="en-US"/>
              <a:pPr/>
              <a:t>7</a:t>
            </a:fld>
            <a:endParaRPr lang="en-GB" altLang="en-US"/>
          </a:p>
        </p:txBody>
      </p:sp>
    </p:spTree>
    <p:extLst>
      <p:ext uri="{BB962C8B-B14F-4D97-AF65-F5344CB8AC3E}">
        <p14:creationId xmlns:p14="http://schemas.microsoft.com/office/powerpoint/2010/main" val="199204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interest.  If you have any queries</a:t>
            </a:r>
            <a:r>
              <a:rPr lang="en-US" baseline="0" dirty="0" smtClean="0"/>
              <a:t> please do get in touch.</a:t>
            </a:r>
            <a:endParaRPr lang="en-US" dirty="0"/>
          </a:p>
        </p:txBody>
      </p:sp>
      <p:sp>
        <p:nvSpPr>
          <p:cNvPr id="4" name="Slide Number Placeholder 3"/>
          <p:cNvSpPr>
            <a:spLocks noGrp="1"/>
          </p:cNvSpPr>
          <p:nvPr>
            <p:ph type="sldNum" sz="quarter" idx="10"/>
          </p:nvPr>
        </p:nvSpPr>
        <p:spPr/>
        <p:txBody>
          <a:bodyPr/>
          <a:lstStyle/>
          <a:p>
            <a:pPr>
              <a:defRPr/>
            </a:pPr>
            <a:fld id="{A720FDA9-D145-4FD6-A799-C8D83284DCB4}" type="slidenum">
              <a:rPr lang="en-GB" smtClean="0"/>
              <a:pPr>
                <a:defRPr/>
              </a:pPr>
              <a:t>13</a:t>
            </a:fld>
            <a:endParaRPr lang="en-GB" dirty="0"/>
          </a:p>
        </p:txBody>
      </p:sp>
    </p:spTree>
    <p:extLst>
      <p:ext uri="{BB962C8B-B14F-4D97-AF65-F5344CB8AC3E}">
        <p14:creationId xmlns:p14="http://schemas.microsoft.com/office/powerpoint/2010/main" val="347839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720FDA9-D145-4FD6-A799-C8D83284DCB4}" type="slidenum">
              <a:rPr lang="en-GB" smtClean="0"/>
              <a:pPr>
                <a:defRPr/>
              </a:pPr>
              <a:t>14</a:t>
            </a:fld>
            <a:endParaRPr lang="en-GB" dirty="0"/>
          </a:p>
        </p:txBody>
      </p:sp>
    </p:spTree>
    <p:extLst>
      <p:ext uri="{BB962C8B-B14F-4D97-AF65-F5344CB8AC3E}">
        <p14:creationId xmlns:p14="http://schemas.microsoft.com/office/powerpoint/2010/main" val="2730598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resentation titl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00CB3A4A-A63D-405D-A760-CEC8F87E7EF5}" type="datetime1">
              <a:rPr lang="en-GB" smtClean="0"/>
              <a:pPr/>
              <a:t>15/12/2015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smtClean="0"/>
              <a:t>A faster way to fusion</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435C924-E941-4B5D-A560-C4F2A8A2D144}" type="slidenum">
              <a:rPr lang="en-GB" smtClean="0"/>
              <a:pPr/>
              <a:t>‹#›</a:t>
            </a:fld>
            <a:endParaRPr lang="en-GB" dirty="0"/>
          </a:p>
        </p:txBody>
      </p:sp>
      <p:sp>
        <p:nvSpPr>
          <p:cNvPr id="8" name="Title 1"/>
          <p:cNvSpPr>
            <a:spLocks noGrp="1"/>
          </p:cNvSpPr>
          <p:nvPr>
            <p:ph type="title"/>
          </p:nvPr>
        </p:nvSpPr>
        <p:spPr>
          <a:xfrm>
            <a:off x="457200" y="3245982"/>
            <a:ext cx="8229600" cy="1362075"/>
          </a:xfrm>
        </p:spPr>
        <p:txBody>
          <a:bodyPr anchor="b"/>
          <a:lstStyle>
            <a:lvl1pPr algn="l">
              <a:defRPr sz="4800" b="1" cap="all">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9" name="Text Placeholder 2"/>
          <p:cNvSpPr>
            <a:spLocks noGrp="1"/>
          </p:cNvSpPr>
          <p:nvPr>
            <p:ph type="body" idx="1"/>
          </p:nvPr>
        </p:nvSpPr>
        <p:spPr>
          <a:xfrm>
            <a:off x="457200" y="4838850"/>
            <a:ext cx="8229600" cy="1275697"/>
          </a:xfrm>
        </p:spPr>
        <p:txBody>
          <a:bodyPr anchor="t">
            <a:normAutofit/>
          </a:bodyPr>
          <a:lstStyle>
            <a:lvl1pPr marL="0" indent="0">
              <a:buNone/>
              <a:defRPr sz="2400">
                <a:solidFill>
                  <a:schemeClr val="bg1"/>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5217"/>
          <a:stretch/>
        </p:blipFill>
        <p:spPr>
          <a:xfrm>
            <a:off x="477079" y="289939"/>
            <a:ext cx="8666921" cy="1427826"/>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4393"/>
          <a:stretch/>
        </p:blipFill>
        <p:spPr>
          <a:xfrm>
            <a:off x="2523699" y="289939"/>
            <a:ext cx="6719503" cy="158458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3339" y="629707"/>
            <a:ext cx="2389794" cy="923330"/>
          </a:xfrm>
          <a:prstGeom prst="rect">
            <a:avLst/>
          </a:prstGeom>
        </p:spPr>
      </p:pic>
    </p:spTree>
    <p:extLst>
      <p:ext uri="{BB962C8B-B14F-4D97-AF65-F5344CB8AC3E}">
        <p14:creationId xmlns:p14="http://schemas.microsoft.com/office/powerpoint/2010/main" val="90074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r>
              <a:rPr lang="en-GB" dirty="0" smtClean="0"/>
              <a:t>December 2015</a:t>
            </a:r>
            <a:endParaRPr lang="en-GB" dirty="0"/>
          </a:p>
        </p:txBody>
      </p:sp>
      <p:sp>
        <p:nvSpPr>
          <p:cNvPr id="5" name="Footer Placeholder 4"/>
          <p:cNvSpPr>
            <a:spLocks noGrp="1"/>
          </p:cNvSpPr>
          <p:nvPr>
            <p:ph type="ftr" sz="quarter" idx="11"/>
          </p:nvPr>
        </p:nvSpPr>
        <p:spPr/>
        <p:txBody>
          <a:bodyPr/>
          <a:lstStyle>
            <a:lvl1pPr>
              <a:defRPr/>
            </a:lvl1pPr>
          </a:lstStyle>
          <a:p>
            <a:r>
              <a:rPr lang="en-GB" dirty="0" smtClean="0"/>
              <a:t>Fusion Power Associates meeting, Washington DC</a:t>
            </a:r>
            <a:endParaRPr lang="en-GB" dirty="0"/>
          </a:p>
        </p:txBody>
      </p:sp>
      <p:sp>
        <p:nvSpPr>
          <p:cNvPr id="6" name="Slide Number Placeholder 5"/>
          <p:cNvSpPr>
            <a:spLocks noGrp="1"/>
          </p:cNvSpPr>
          <p:nvPr>
            <p:ph type="sldNum" sz="quarter" idx="12"/>
          </p:nvPr>
        </p:nvSpPr>
        <p:spPr/>
        <p:txBody>
          <a:bodyPr/>
          <a:lstStyle>
            <a:lvl1pPr>
              <a:defRPr/>
            </a:lvl1pPr>
          </a:lstStyle>
          <a:p>
            <a:fld id="{B435C924-E941-4B5D-A560-C4F2A8A2D144}" type="slidenum">
              <a:rPr lang="en-GB" smtClean="0"/>
              <a:pPr/>
              <a:t>‹#›</a:t>
            </a:fld>
            <a:endParaRPr lang="en-GB" dirty="0"/>
          </a:p>
        </p:txBody>
      </p:sp>
    </p:spTree>
    <p:extLst>
      <p:ext uri="{BB962C8B-B14F-4D97-AF65-F5344CB8AC3E}">
        <p14:creationId xmlns:p14="http://schemas.microsoft.com/office/powerpoint/2010/main" val="339582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486410"/>
            <a:ext cx="8229600" cy="1362075"/>
          </a:xfrm>
        </p:spPr>
        <p:txBody>
          <a:bodyPr anchor="t"/>
          <a:lstStyle>
            <a:lvl1pPr algn="l">
              <a:defRPr sz="4800" b="1" cap="all">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2906713"/>
            <a:ext cx="8229600" cy="1500187"/>
          </a:xfrm>
        </p:spPr>
        <p:txBody>
          <a:bodyPr anchor="b">
            <a:normAutofit/>
          </a:bodyPr>
          <a:lstStyle>
            <a:lvl1pPr marL="0" indent="0">
              <a:buNone/>
              <a:defRPr sz="2400">
                <a:solidFill>
                  <a:schemeClr val="bg1"/>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413581"/>
            <a:ext cx="2133600" cy="365125"/>
          </a:xfrm>
        </p:spPr>
        <p:txBody>
          <a:bodyPr/>
          <a:lstStyle>
            <a:lvl1pPr>
              <a:defRPr>
                <a:solidFill>
                  <a:schemeClr val="bg1"/>
                </a:solidFill>
              </a:defRPr>
            </a:lvl1pPr>
          </a:lstStyle>
          <a:p>
            <a:fld id="{F9E43493-6007-46DC-838E-5E7EB249971D}" type="datetime1">
              <a:rPr lang="en-GB" smtClean="0"/>
              <a:pPr/>
              <a:t>15/12/2015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smtClean="0"/>
              <a:t>A faster way to fusion</a:t>
            </a:r>
            <a:endParaRPr lang="en-GB" dirty="0"/>
          </a:p>
        </p:txBody>
      </p:sp>
      <p:sp>
        <p:nvSpPr>
          <p:cNvPr id="6" name="Slide Number Placeholder 5"/>
          <p:cNvSpPr>
            <a:spLocks noGrp="1"/>
          </p:cNvSpPr>
          <p:nvPr>
            <p:ph type="sldNum" sz="quarter" idx="12"/>
          </p:nvPr>
        </p:nvSpPr>
        <p:spPr>
          <a:xfrm>
            <a:off x="6553200" y="6413581"/>
            <a:ext cx="2133600" cy="365125"/>
          </a:xfrm>
        </p:spPr>
        <p:txBody>
          <a:bodyPr/>
          <a:lstStyle>
            <a:lvl1pPr>
              <a:defRPr>
                <a:solidFill>
                  <a:schemeClr val="bg1"/>
                </a:solidFill>
              </a:defRPr>
            </a:lvl1pPr>
          </a:lstStyle>
          <a:p>
            <a:fld id="{B435C924-E941-4B5D-A560-C4F2A8A2D144}" type="slidenum">
              <a:rPr lang="en-GB" smtClean="0"/>
              <a:pPr/>
              <a:t>‹#›</a:t>
            </a:fld>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485" y="313624"/>
            <a:ext cx="1397647" cy="540000"/>
          </a:xfrm>
          <a:prstGeom prst="rect">
            <a:avLst/>
          </a:prstGeom>
        </p:spPr>
      </p:pic>
    </p:spTree>
    <p:extLst>
      <p:ext uri="{BB962C8B-B14F-4D97-AF65-F5344CB8AC3E}">
        <p14:creationId xmlns:p14="http://schemas.microsoft.com/office/powerpoint/2010/main" val="55660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en-GB" dirty="0" smtClean="0"/>
              <a:t>December 2015</a:t>
            </a:r>
            <a:endParaRPr lang="en-GB" dirty="0"/>
          </a:p>
        </p:txBody>
      </p:sp>
      <p:sp>
        <p:nvSpPr>
          <p:cNvPr id="4" name="Footer Placeholder 3"/>
          <p:cNvSpPr>
            <a:spLocks noGrp="1"/>
          </p:cNvSpPr>
          <p:nvPr>
            <p:ph type="ftr" sz="quarter" idx="11"/>
          </p:nvPr>
        </p:nvSpPr>
        <p:spPr/>
        <p:txBody>
          <a:bodyPr/>
          <a:lstStyle>
            <a:lvl1pPr>
              <a:defRPr/>
            </a:lvl1pPr>
          </a:lstStyle>
          <a:p>
            <a:r>
              <a:rPr lang="en-GB" dirty="0" smtClean="0"/>
              <a:t>Fusion Power Associates meeting, Washington DC</a:t>
            </a:r>
            <a:endParaRPr lang="en-GB" dirty="0"/>
          </a:p>
        </p:txBody>
      </p:sp>
      <p:sp>
        <p:nvSpPr>
          <p:cNvPr id="5" name="Slide Number Placeholder 4"/>
          <p:cNvSpPr>
            <a:spLocks noGrp="1"/>
          </p:cNvSpPr>
          <p:nvPr>
            <p:ph type="sldNum" sz="quarter" idx="12"/>
          </p:nvPr>
        </p:nvSpPr>
        <p:spPr/>
        <p:txBody>
          <a:bodyPr/>
          <a:lstStyle>
            <a:lvl1pPr>
              <a:defRPr/>
            </a:lvl1pPr>
          </a:lstStyle>
          <a:p>
            <a:fld id="{B435C924-E941-4B5D-A560-C4F2A8A2D144}" type="slidenum">
              <a:rPr lang="en-GB" smtClean="0"/>
              <a:pPr/>
              <a:t>‹#›</a:t>
            </a:fld>
            <a:endParaRPr lang="en-GB" dirty="0"/>
          </a:p>
        </p:txBody>
      </p:sp>
    </p:spTree>
    <p:extLst>
      <p:ext uri="{BB962C8B-B14F-4D97-AF65-F5344CB8AC3E}">
        <p14:creationId xmlns:p14="http://schemas.microsoft.com/office/powerpoint/2010/main" val="34556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48A3DD1-15B3-4BA4-8A17-2C27B9F506BA}" type="datetime1">
              <a:rPr lang="en-GB" smtClean="0"/>
              <a:pPr/>
              <a:t>15/12/2015</a:t>
            </a:fld>
            <a:endParaRPr lang="en-GB" dirty="0"/>
          </a:p>
        </p:txBody>
      </p:sp>
      <p:sp>
        <p:nvSpPr>
          <p:cNvPr id="3" name="Footer Placeholder 2"/>
          <p:cNvSpPr>
            <a:spLocks noGrp="1"/>
          </p:cNvSpPr>
          <p:nvPr>
            <p:ph type="ftr" sz="quarter" idx="11"/>
          </p:nvPr>
        </p:nvSpPr>
        <p:spPr/>
        <p:txBody>
          <a:bodyPr/>
          <a:lstStyle>
            <a:lvl1pPr>
              <a:defRPr/>
            </a:lvl1pPr>
          </a:lstStyle>
          <a:p>
            <a:r>
              <a:rPr lang="en-GB" dirty="0" smtClean="0"/>
              <a:t>A faster way to fusion</a:t>
            </a:r>
            <a:endParaRPr lang="en-GB" dirty="0"/>
          </a:p>
        </p:txBody>
      </p:sp>
      <p:sp>
        <p:nvSpPr>
          <p:cNvPr id="4" name="Slide Number Placeholder 3"/>
          <p:cNvSpPr>
            <a:spLocks noGrp="1"/>
          </p:cNvSpPr>
          <p:nvPr>
            <p:ph type="sldNum" sz="quarter" idx="12"/>
          </p:nvPr>
        </p:nvSpPr>
        <p:spPr/>
        <p:txBody>
          <a:bodyPr/>
          <a:lstStyle>
            <a:lvl1pPr>
              <a:defRPr/>
            </a:lvl1pPr>
          </a:lstStyle>
          <a:p>
            <a:fld id="{B435C924-E941-4B5D-A560-C4F2A8A2D144}" type="slidenum">
              <a:rPr lang="en-GB" smtClean="0"/>
              <a:pPr/>
              <a:t>‹#›</a:t>
            </a:fld>
            <a:endParaRPr lang="en-GB" dirty="0"/>
          </a:p>
        </p:txBody>
      </p:sp>
    </p:spTree>
    <p:extLst>
      <p:ext uri="{BB962C8B-B14F-4D97-AF65-F5344CB8AC3E}">
        <p14:creationId xmlns:p14="http://schemas.microsoft.com/office/powerpoint/2010/main" val="111943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42834"/>
            <a:ext cx="8229600" cy="1143000"/>
          </a:xfrm>
          <a:prstGeom prst="rect">
            <a:avLst/>
          </a:prstGeom>
        </p:spPr>
        <p:txBody>
          <a:bodyPr vert="horz" lIns="91440" tIns="45720" rIns="91440" bIns="45720" rtlCol="0" anchor="t">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496837"/>
            <a:ext cx="8229600" cy="4816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413581"/>
            <a:ext cx="2133600" cy="365125"/>
          </a:xfrm>
          <a:prstGeom prst="rect">
            <a:avLst/>
          </a:prstGeom>
        </p:spPr>
        <p:txBody>
          <a:bodyPr vert="horz" lIns="91440" tIns="45720" rIns="91440" bIns="45720" rtlCol="0" anchor="b"/>
          <a:lstStyle>
            <a:lvl1pPr algn="l">
              <a:defRPr sz="900">
                <a:solidFill>
                  <a:schemeClr val="tx1"/>
                </a:solidFill>
                <a:latin typeface="Swis721 BT" panose="020B0504020202020204" pitchFamily="34" charset="0"/>
                <a:cs typeface="Arial" panose="020B0604020202020204" pitchFamily="34" charset="0"/>
              </a:defRPr>
            </a:lvl1pPr>
          </a:lstStyle>
          <a:p>
            <a:fld id="{A6F4B7AF-C142-4CEF-9320-E65228D76AD0}" type="datetime1">
              <a:rPr lang="en-GB" smtClean="0"/>
              <a:pPr/>
              <a:t>15/12/2015</a:t>
            </a:fld>
            <a:endParaRPr lang="en-GB" dirty="0"/>
          </a:p>
        </p:txBody>
      </p:sp>
      <p:sp>
        <p:nvSpPr>
          <p:cNvPr id="5" name="Footer Placeholder 4"/>
          <p:cNvSpPr>
            <a:spLocks noGrp="1"/>
          </p:cNvSpPr>
          <p:nvPr>
            <p:ph type="ftr" sz="quarter" idx="3"/>
          </p:nvPr>
        </p:nvSpPr>
        <p:spPr>
          <a:xfrm>
            <a:off x="3124200" y="6413581"/>
            <a:ext cx="2895600" cy="365125"/>
          </a:xfrm>
          <a:prstGeom prst="rect">
            <a:avLst/>
          </a:prstGeom>
        </p:spPr>
        <p:txBody>
          <a:bodyPr vert="horz" lIns="91440" tIns="45720" rIns="91440" bIns="45720" rtlCol="0" anchor="b"/>
          <a:lstStyle>
            <a:lvl1pPr algn="ctr">
              <a:defRPr sz="900">
                <a:solidFill>
                  <a:schemeClr val="tx1"/>
                </a:solidFill>
                <a:latin typeface="Swis721 BT" panose="020B0504020202020204" pitchFamily="34" charset="0"/>
                <a:cs typeface="Arial" panose="020B0604020202020204" pitchFamily="34" charset="0"/>
              </a:defRPr>
            </a:lvl1pPr>
          </a:lstStyle>
          <a:p>
            <a:r>
              <a:rPr lang="en-GB" dirty="0" smtClean="0"/>
              <a:t>A faster way to fusion</a:t>
            </a:r>
            <a:endParaRPr lang="en-GB" dirty="0"/>
          </a:p>
        </p:txBody>
      </p:sp>
      <p:sp>
        <p:nvSpPr>
          <p:cNvPr id="6" name="Slide Number Placeholder 5"/>
          <p:cNvSpPr>
            <a:spLocks noGrp="1"/>
          </p:cNvSpPr>
          <p:nvPr>
            <p:ph type="sldNum" sz="quarter" idx="4"/>
          </p:nvPr>
        </p:nvSpPr>
        <p:spPr>
          <a:xfrm>
            <a:off x="6553200" y="6413581"/>
            <a:ext cx="2133600" cy="365125"/>
          </a:xfrm>
          <a:prstGeom prst="rect">
            <a:avLst/>
          </a:prstGeom>
        </p:spPr>
        <p:txBody>
          <a:bodyPr vert="horz" lIns="91440" tIns="45720" rIns="91440" bIns="45720" rtlCol="0" anchor="b"/>
          <a:lstStyle>
            <a:lvl1pPr algn="r">
              <a:defRPr sz="900">
                <a:solidFill>
                  <a:schemeClr val="tx1"/>
                </a:solidFill>
                <a:latin typeface="Swis721 BT" panose="020B0504020202020204" pitchFamily="34" charset="0"/>
                <a:cs typeface="Arial" panose="020B0604020202020204" pitchFamily="34" charset="0"/>
              </a:defRPr>
            </a:lvl1pPr>
          </a:lstStyle>
          <a:p>
            <a:fld id="{B435C924-E941-4B5D-A560-C4F2A8A2D144}" type="slidenum">
              <a:rPr lang="en-GB" smtClean="0"/>
              <a:pPr/>
              <a:t>‹#›</a:t>
            </a:fld>
            <a:endParaRPr lang="en-GB" dirty="0"/>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3609" y="313624"/>
            <a:ext cx="1399523" cy="540725"/>
          </a:xfrm>
          <a:prstGeom prst="rect">
            <a:avLst/>
          </a:prstGeom>
        </p:spPr>
      </p:pic>
    </p:spTree>
    <p:extLst>
      <p:ext uri="{BB962C8B-B14F-4D97-AF65-F5344CB8AC3E}">
        <p14:creationId xmlns:p14="http://schemas.microsoft.com/office/powerpoint/2010/main" val="7115302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sz="3200" b="1" kern="120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defRPr>
      </a:lvl1pPr>
    </p:titleStyle>
    <p:bodyStyle>
      <a:lvl1pPr marL="182563" indent="-182563" algn="l" defTabSz="914400" rtl="0" eaLnBrk="1" latinLnBrk="0" hangingPunct="1">
        <a:lnSpc>
          <a:spcPct val="90000"/>
        </a:lnSpc>
        <a:spcBef>
          <a:spcPts val="0"/>
        </a:spcBef>
        <a:spcAft>
          <a:spcPts val="1200"/>
        </a:spcAft>
        <a:buClr>
          <a:srgbClr val="004B9A"/>
        </a:buClr>
        <a:buFont typeface="Arial" panose="020B0604020202020204" pitchFamily="34" charset="0"/>
        <a:buChar char="•"/>
        <a:defRPr sz="2400" b="0" kern="1200">
          <a:solidFill>
            <a:schemeClr val="tx1"/>
          </a:solidFill>
          <a:latin typeface="Swis721 BT" panose="020B05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Swis721 BT" panose="020B05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Swis721 BT" panose="020B05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Swis721 BT" panose="020B05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Swis721 BT" panose="020B05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927019"/>
            <a:ext cx="8229600" cy="2081895"/>
          </a:xfrm>
        </p:spPr>
        <p:txBody>
          <a:bodyPr/>
          <a:lstStyle/>
          <a:p>
            <a:pPr algn="r"/>
            <a:r>
              <a:rPr lang="en-US" sz="2800" cap="none" dirty="0" smtClean="0">
                <a:effectLst/>
              </a:rPr>
              <a:t>High Temperature </a:t>
            </a:r>
            <a:br>
              <a:rPr lang="en-US" sz="2800" cap="none" dirty="0" smtClean="0">
                <a:effectLst/>
              </a:rPr>
            </a:br>
            <a:r>
              <a:rPr lang="en-US" sz="2800" cap="none" dirty="0" smtClean="0">
                <a:effectLst/>
              </a:rPr>
              <a:t>Superconducting Magnets </a:t>
            </a:r>
            <a:br>
              <a:rPr lang="en-US" sz="2800" cap="none" dirty="0" smtClean="0">
                <a:effectLst/>
              </a:rPr>
            </a:br>
            <a:r>
              <a:rPr lang="en-US" sz="2800" cap="none" dirty="0" smtClean="0">
                <a:effectLst/>
              </a:rPr>
              <a:t>and other Innovations For Fusion</a:t>
            </a:r>
            <a:r>
              <a:rPr lang="en-GB" sz="2800" cap="none" dirty="0" smtClean="0">
                <a:effectLst/>
              </a:rPr>
              <a:t/>
            </a:r>
            <a:br>
              <a:rPr lang="en-GB" sz="2800" cap="none" dirty="0" smtClean="0">
                <a:effectLst/>
              </a:rPr>
            </a:br>
            <a:r>
              <a:rPr lang="en-GB" sz="2800" cap="none" dirty="0" smtClean="0">
                <a:effectLst/>
              </a:rPr>
              <a:t/>
            </a:r>
            <a:br>
              <a:rPr lang="en-GB" sz="2800" cap="none" dirty="0" smtClean="0">
                <a:effectLst/>
              </a:rPr>
            </a:br>
            <a:r>
              <a:rPr lang="en-GB" sz="2800" cap="none" dirty="0" smtClean="0">
                <a:effectLst/>
              </a:rPr>
              <a:t>Dr </a:t>
            </a:r>
            <a:r>
              <a:rPr lang="en-US" sz="2800" cap="none" dirty="0" smtClean="0">
                <a:effectLst/>
              </a:rPr>
              <a:t>David Kingham</a:t>
            </a:r>
            <a:br>
              <a:rPr lang="en-US" sz="2800" cap="none" dirty="0" smtClean="0">
                <a:effectLst/>
              </a:rPr>
            </a:br>
            <a:r>
              <a:rPr lang="en-US" sz="2800" cap="none" dirty="0" smtClean="0">
                <a:effectLst/>
              </a:rPr>
              <a:t>Tokamak Energy</a:t>
            </a:r>
            <a:endParaRPr lang="en-GB" sz="2800" cap="none" dirty="0">
              <a:effectLst/>
            </a:endParaRPr>
          </a:p>
        </p:txBody>
      </p:sp>
    </p:spTree>
    <p:extLst>
      <p:ext uri="{BB962C8B-B14F-4D97-AF65-F5344CB8AC3E}">
        <p14:creationId xmlns:p14="http://schemas.microsoft.com/office/powerpoint/2010/main" val="394311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0"/>
          <p:cNvSpPr txBox="1">
            <a:spLocks noChangeArrowheads="1"/>
          </p:cNvSpPr>
          <p:nvPr/>
        </p:nvSpPr>
        <p:spPr bwMode="auto">
          <a:xfrm>
            <a:off x="153988" y="977900"/>
            <a:ext cx="23733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dirty="0"/>
              <a:t>ST25(HTS) </a:t>
            </a:r>
          </a:p>
          <a:p>
            <a:pPr algn="ctr"/>
            <a:r>
              <a:rPr lang="en-GB" altLang="en-US" dirty="0"/>
              <a:t>6 TF return limbs cooled ‘</a:t>
            </a:r>
            <a:r>
              <a:rPr lang="en-GB" altLang="en-US" dirty="0" err="1"/>
              <a:t>cryo</a:t>
            </a:r>
            <a:r>
              <a:rPr lang="en-GB" altLang="en-US" dirty="0"/>
              <a:t>-free’ to ~20K using single Sumitomo cold head; 2 PF coils, cooled by He gas to 20-50K</a:t>
            </a:r>
          </a:p>
          <a:p>
            <a:pPr algn="ctr"/>
            <a:endParaRPr lang="en-GB" altLang="en-US" dirty="0"/>
          </a:p>
          <a:p>
            <a:pPr algn="ctr"/>
            <a:r>
              <a:rPr lang="en-GB" altLang="en-US" dirty="0"/>
              <a:t>6 limb cryostat machined from solid aluminium to TE design.</a:t>
            </a:r>
          </a:p>
          <a:p>
            <a:pPr algn="ctr"/>
            <a:endParaRPr lang="en-GB" altLang="en-US" dirty="0"/>
          </a:p>
          <a:p>
            <a:pPr algn="ctr"/>
            <a:r>
              <a:rPr lang="en-GB" altLang="en-US" dirty="0"/>
              <a:t>Achieved good cryostat vacuum; 29 hour run obtained in </a:t>
            </a:r>
            <a:r>
              <a:rPr lang="en-GB" altLang="en-US" dirty="0" smtClean="0"/>
              <a:t>July 2015</a:t>
            </a:r>
            <a:r>
              <a:rPr lang="en-GB" altLang="en-US" dirty="0"/>
              <a:t>, using 13MHz </a:t>
            </a:r>
            <a:r>
              <a:rPr lang="en-GB" altLang="en-US" dirty="0" smtClean="0"/>
              <a:t>helicon </a:t>
            </a:r>
            <a:r>
              <a:rPr lang="en-GB" altLang="en-US" dirty="0"/>
              <a:t>(600watts).</a:t>
            </a:r>
          </a:p>
          <a:p>
            <a:endParaRPr lang="en-GB" altLang="en-US" dirty="0"/>
          </a:p>
        </p:txBody>
      </p:sp>
      <p:pic>
        <p:nvPicPr>
          <p:cNvPr id="399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125538"/>
            <a:ext cx="6029325"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
          <p:cNvSpPr txBox="1">
            <a:spLocks noChangeArrowheads="1"/>
          </p:cNvSpPr>
          <p:nvPr/>
        </p:nvSpPr>
        <p:spPr bwMode="auto">
          <a:xfrm>
            <a:off x="323850" y="188913"/>
            <a:ext cx="8351838" cy="52228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ST25(HTS): Long pulse </a:t>
            </a:r>
            <a:r>
              <a:rPr lang="en-GB" altLang="en-US" sz="2800" b="1" dirty="0" smtClean="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 July </a:t>
            </a:r>
            <a:r>
              <a:rPr lang="en-GB" altLang="en-US" sz="28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2015</a:t>
            </a:r>
          </a:p>
        </p:txBody>
      </p:sp>
      <p:sp>
        <p:nvSpPr>
          <p:cNvPr id="5" name="Date Placeholder 2"/>
          <p:cNvSpPr>
            <a:spLocks noGrp="1"/>
          </p:cNvSpPr>
          <p:nvPr>
            <p:ph type="dt" sz="half" idx="10"/>
          </p:nvPr>
        </p:nvSpPr>
        <p:spPr>
          <a:xfrm>
            <a:off x="457200" y="6413581"/>
            <a:ext cx="2133600" cy="365125"/>
          </a:xfrm>
        </p:spPr>
        <p:txBody>
          <a:bodyPr/>
          <a:lstStyle/>
          <a:p>
            <a:r>
              <a:rPr lang="en-GB" dirty="0" smtClean="0"/>
              <a:t>December 2015</a:t>
            </a:r>
            <a:endParaRPr lang="en-GB" dirty="0"/>
          </a:p>
        </p:txBody>
      </p:sp>
      <p:sp>
        <p:nvSpPr>
          <p:cNvPr id="6" name="Footer Placeholder 3"/>
          <p:cNvSpPr>
            <a:spLocks noGrp="1"/>
          </p:cNvSpPr>
          <p:nvPr>
            <p:ph type="ftr" sz="quarter" idx="11"/>
          </p:nvPr>
        </p:nvSpPr>
        <p:spPr>
          <a:xfrm>
            <a:off x="3124200" y="6413581"/>
            <a:ext cx="2895600" cy="365125"/>
          </a:xfrm>
        </p:spPr>
        <p:txBody>
          <a:bodyPr/>
          <a:lstStyle/>
          <a:p>
            <a:r>
              <a:rPr lang="en-GB" dirty="0" smtClean="0"/>
              <a:t>Fusion Power Associates meeting Washington DC</a:t>
            </a:r>
            <a:endParaRPr lang="en-GB" dirty="0"/>
          </a:p>
        </p:txBody>
      </p:sp>
    </p:spTree>
    <p:extLst>
      <p:ext uri="{BB962C8B-B14F-4D97-AF65-F5344CB8AC3E}">
        <p14:creationId xmlns:p14="http://schemas.microsoft.com/office/powerpoint/2010/main" val="216079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C73258-75E5-4CCA-B06C-E218C6561098}" type="slidenum">
              <a:rPr lang="en-US" altLang="en-US">
                <a:latin typeface="Times New Roman" panose="02020603050405020304" pitchFamily="18" charset="0"/>
              </a:rPr>
              <a:pPr/>
              <a:t>11</a:t>
            </a:fld>
            <a:endParaRPr lang="en-US" altLang="en-US">
              <a:latin typeface="Times New Roman" panose="02020603050405020304" pitchFamily="18" charset="0"/>
            </a:endParaRPr>
          </a:p>
        </p:txBody>
      </p:sp>
      <p:sp>
        <p:nvSpPr>
          <p:cNvPr id="26628" name="TextBox 3"/>
          <p:cNvSpPr txBox="1">
            <a:spLocks noChangeArrowheads="1"/>
          </p:cNvSpPr>
          <p:nvPr/>
        </p:nvSpPr>
        <p:spPr bwMode="auto">
          <a:xfrm>
            <a:off x="5653661" y="1768839"/>
            <a:ext cx="32654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dirty="0"/>
              <a:t>This </a:t>
            </a:r>
            <a:r>
              <a:rPr lang="en-GB" altLang="en-US" dirty="0" smtClean="0"/>
              <a:t>concept pilot </a:t>
            </a:r>
            <a:r>
              <a:rPr lang="en-GB" altLang="en-US" dirty="0"/>
              <a:t>plant of Ro=1.4m, </a:t>
            </a:r>
            <a:endParaRPr lang="en-GB" altLang="en-US" dirty="0" smtClean="0"/>
          </a:p>
          <a:p>
            <a:r>
              <a:rPr lang="en-GB" altLang="en-US" dirty="0" smtClean="0"/>
              <a:t>volume </a:t>
            </a:r>
            <a:r>
              <a:rPr lang="en-GB" altLang="en-US" dirty="0"/>
              <a:t>~40m</a:t>
            </a:r>
            <a:r>
              <a:rPr lang="en-GB" altLang="en-US" baseline="30000" dirty="0"/>
              <a:t>3</a:t>
            </a:r>
            <a:r>
              <a:rPr lang="en-GB" altLang="en-US" dirty="0"/>
              <a:t>, </a:t>
            </a:r>
            <a:endParaRPr lang="en-GB" altLang="en-US" dirty="0" smtClean="0"/>
          </a:p>
          <a:p>
            <a:r>
              <a:rPr lang="en-GB" altLang="en-US" dirty="0" smtClean="0"/>
              <a:t>field </a:t>
            </a:r>
            <a:r>
              <a:rPr lang="en-GB" altLang="en-US" dirty="0" smtClean="0"/>
              <a:t>&gt; 3T</a:t>
            </a:r>
            <a:r>
              <a:rPr lang="en-GB" altLang="en-US" dirty="0"/>
              <a:t>, </a:t>
            </a:r>
            <a:endParaRPr lang="en-GB" altLang="en-US" dirty="0" smtClean="0"/>
          </a:p>
          <a:p>
            <a:r>
              <a:rPr lang="en-GB" altLang="en-US" dirty="0" err="1" smtClean="0"/>
              <a:t>ReBCO</a:t>
            </a:r>
            <a:r>
              <a:rPr lang="en-GB" altLang="en-US" dirty="0" smtClean="0"/>
              <a:t> HTS magnets,</a:t>
            </a:r>
          </a:p>
          <a:p>
            <a:r>
              <a:rPr lang="en-GB" altLang="en-US" dirty="0" smtClean="0"/>
              <a:t>32cm </a:t>
            </a:r>
            <a:r>
              <a:rPr lang="en-GB" altLang="en-US" dirty="0"/>
              <a:t>tungsten-carbide neutron shield has fusion power of 185MW </a:t>
            </a:r>
            <a:endParaRPr lang="en-GB" altLang="en-US" dirty="0" smtClean="0"/>
          </a:p>
          <a:p>
            <a:r>
              <a:rPr lang="en-GB" altLang="en-US" dirty="0" smtClean="0"/>
              <a:t>at </a:t>
            </a:r>
            <a:r>
              <a:rPr lang="en-GB" altLang="en-US" dirty="0"/>
              <a:t>a wall loading </a:t>
            </a:r>
            <a:r>
              <a:rPr lang="en-GB" altLang="en-US" dirty="0" smtClean="0"/>
              <a:t>of 1.8MW/m</a:t>
            </a:r>
            <a:r>
              <a:rPr lang="en-GB" altLang="en-US" baseline="30000" dirty="0" smtClean="0"/>
              <a:t>2</a:t>
            </a:r>
            <a:r>
              <a:rPr lang="en-GB" altLang="en-US" dirty="0"/>
              <a:t>.</a:t>
            </a:r>
            <a:endParaRPr lang="en-US" altLang="en-US" dirty="0"/>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l="32579" t="27145" r="17480" b="4457"/>
          <a:stretch>
            <a:fillRect/>
          </a:stretch>
        </p:blipFill>
        <p:spPr bwMode="auto">
          <a:xfrm>
            <a:off x="370759" y="919536"/>
            <a:ext cx="4501044" cy="544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p:cNvPicPr>
            <a:picLocks noChangeAspect="1" noChangeArrowheads="1"/>
          </p:cNvPicPr>
          <p:nvPr/>
        </p:nvPicPr>
        <p:blipFill>
          <a:blip r:embed="rId3">
            <a:extLst>
              <a:ext uri="{28A0092B-C50C-407E-A947-70E740481C1C}">
                <a14:useLocalDpi xmlns:a14="http://schemas.microsoft.com/office/drawing/2010/main" val="0"/>
              </a:ext>
            </a:extLst>
          </a:blip>
          <a:srcRect l="37778" t="7367" r="39185" b="52612"/>
          <a:stretch>
            <a:fillRect/>
          </a:stretch>
        </p:blipFill>
        <p:spPr bwMode="auto">
          <a:xfrm>
            <a:off x="4871803" y="5184327"/>
            <a:ext cx="843457" cy="118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11"/>
          <p:cNvSpPr txBox="1">
            <a:spLocks noChangeArrowheads="1"/>
          </p:cNvSpPr>
          <p:nvPr/>
        </p:nvSpPr>
        <p:spPr bwMode="auto">
          <a:xfrm>
            <a:off x="5969378" y="5651241"/>
            <a:ext cx="27174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dirty="0"/>
              <a:t>(Design by Menard/Brown</a:t>
            </a:r>
            <a:r>
              <a:rPr lang="en-US" altLang="en-US" sz="1600" i="1" dirty="0" smtClean="0"/>
              <a:t>,</a:t>
            </a:r>
          </a:p>
          <a:p>
            <a:r>
              <a:rPr lang="en-US" altLang="en-US" sz="1600" i="1" dirty="0" smtClean="0"/>
              <a:t> </a:t>
            </a:r>
            <a:r>
              <a:rPr lang="en-US" altLang="en-US" sz="1600" i="1" dirty="0"/>
              <a:t>PPPL for </a:t>
            </a:r>
            <a:r>
              <a:rPr lang="en-US" altLang="en-US" sz="1600" i="1" dirty="0" smtClean="0"/>
              <a:t>Tokamak Energy)</a:t>
            </a:r>
            <a:endParaRPr lang="en-US" altLang="en-US" sz="1600" i="1" dirty="0"/>
          </a:p>
        </p:txBody>
      </p:sp>
      <p:sp>
        <p:nvSpPr>
          <p:cNvPr id="9226" name="TextBox 1"/>
          <p:cNvSpPr txBox="1">
            <a:spLocks noChangeArrowheads="1"/>
          </p:cNvSpPr>
          <p:nvPr/>
        </p:nvSpPr>
        <p:spPr bwMode="auto">
          <a:xfrm>
            <a:off x="468313" y="188913"/>
            <a:ext cx="6846887" cy="523220"/>
          </a:xfrm>
          <a:prstGeom prst="rect">
            <a:avLst/>
          </a:prstGeom>
          <a:noFill/>
          <a:ln>
            <a:noFill/>
          </a:ln>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8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ST140:  a Spherical </a:t>
            </a:r>
            <a:r>
              <a:rPr lang="en-US" altLang="en-US" sz="2800" b="1" dirty="0" smtClean="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Tokamak </a:t>
            </a:r>
            <a:r>
              <a:rPr lang="en-US" altLang="en-US" sz="28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pilot plant </a:t>
            </a:r>
          </a:p>
        </p:txBody>
      </p:sp>
    </p:spTree>
    <p:extLst>
      <p:ext uri="{BB962C8B-B14F-4D97-AF65-F5344CB8AC3E}">
        <p14:creationId xmlns:p14="http://schemas.microsoft.com/office/powerpoint/2010/main" val="389340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435C924-E941-4B5D-A560-C4F2A8A2D144}" type="slidenum">
              <a:rPr lang="en-GB" smtClean="0"/>
              <a:pPr/>
              <a:t>12</a:t>
            </a:fld>
            <a:endParaRPr lang="en-GB" dirty="0"/>
          </a:p>
        </p:txBody>
      </p:sp>
      <p:pic>
        <p:nvPicPr>
          <p:cNvPr id="6" name="Picture 5" descr="WEF_logo_RGB.png"/>
          <p:cNvPicPr/>
          <p:nvPr/>
        </p:nvPicPr>
        <p:blipFill>
          <a:blip r:embed="rId2" cstate="print">
            <a:extLst>
              <a:ext uri="{28A0092B-C50C-407E-A947-70E740481C1C}">
                <a14:useLocalDpi xmlns:a14="http://schemas.microsoft.com/office/drawing/2010/main" val="0"/>
              </a:ext>
            </a:extLst>
          </a:blip>
          <a:stretch>
            <a:fillRect/>
          </a:stretch>
        </p:blipFill>
        <p:spPr>
          <a:xfrm>
            <a:off x="574357" y="371335"/>
            <a:ext cx="1425893" cy="1442190"/>
          </a:xfrm>
          <a:prstGeom prst="rect">
            <a:avLst/>
          </a:prstGeom>
        </p:spPr>
      </p:pic>
      <p:sp>
        <p:nvSpPr>
          <p:cNvPr id="7" name="Rectangle 6"/>
          <p:cNvSpPr/>
          <p:nvPr/>
        </p:nvSpPr>
        <p:spPr>
          <a:xfrm>
            <a:off x="2955073" y="844028"/>
            <a:ext cx="2587083" cy="646331"/>
          </a:xfrm>
          <a:prstGeom prst="rect">
            <a:avLst/>
          </a:prstGeom>
        </p:spPr>
        <p:txBody>
          <a:bodyPr wrap="square">
            <a:spAutoFit/>
          </a:bodyPr>
          <a:lstStyle/>
          <a:p>
            <a:pPr algn="ctr"/>
            <a:r>
              <a:rPr lang="en-GB" b="1" dirty="0">
                <a:latin typeface="Calibri" panose="020F0502020204030204" pitchFamily="34" charset="0"/>
                <a:ea typeface="Calibri" panose="020F0502020204030204" pitchFamily="34" charset="0"/>
                <a:cs typeface="Times New Roman" panose="02020603050405020304" pitchFamily="18" charset="0"/>
              </a:rPr>
              <a:t>Global Agenda Council on Decarbonizing Energy</a:t>
            </a:r>
            <a:endParaRPr lang="en-GB" dirty="0"/>
          </a:p>
        </p:txBody>
      </p:sp>
      <p:sp>
        <p:nvSpPr>
          <p:cNvPr id="8" name="TextBox 7"/>
          <p:cNvSpPr txBox="1"/>
          <p:nvPr/>
        </p:nvSpPr>
        <p:spPr>
          <a:xfrm>
            <a:off x="412589" y="2148196"/>
            <a:ext cx="7092175" cy="3477875"/>
          </a:xfrm>
          <a:prstGeom prst="rect">
            <a:avLst/>
          </a:prstGeom>
          <a:noFill/>
        </p:spPr>
        <p:txBody>
          <a:bodyPr wrap="square" rtlCol="0">
            <a:spAutoFit/>
          </a:bodyPr>
          <a:lstStyle/>
          <a:p>
            <a:r>
              <a:rPr lang="en-GB" sz="2000" dirty="0" smtClean="0">
                <a:solidFill>
                  <a:schemeClr val="tx1">
                    <a:lumMod val="65000"/>
                    <a:lumOff val="35000"/>
                  </a:schemeClr>
                </a:solidFill>
              </a:rPr>
              <a:t>What?	</a:t>
            </a:r>
            <a:r>
              <a:rPr lang="en-GB" sz="2000" dirty="0"/>
              <a:t>F</a:t>
            </a:r>
            <a:r>
              <a:rPr lang="en-US" sz="2000" dirty="0" err="1"/>
              <a:t>u</a:t>
            </a:r>
            <a:r>
              <a:rPr lang="en-US" sz="2000" dirty="0" err="1" smtClean="0"/>
              <a:t>sion</a:t>
            </a:r>
            <a:r>
              <a:rPr lang="en-US" sz="2000" dirty="0" smtClean="0"/>
              <a:t> </a:t>
            </a:r>
            <a:r>
              <a:rPr lang="en-US" sz="2000" dirty="0"/>
              <a:t>power in compact tokamaks. </a:t>
            </a:r>
          </a:p>
          <a:p>
            <a:endParaRPr lang="en-US" sz="2000" dirty="0"/>
          </a:p>
          <a:p>
            <a:r>
              <a:rPr lang="en-US" sz="2000" dirty="0">
                <a:solidFill>
                  <a:schemeClr val="tx1">
                    <a:lumMod val="65000"/>
                    <a:lumOff val="35000"/>
                  </a:schemeClr>
                </a:solidFill>
              </a:rPr>
              <a:t>Potential</a:t>
            </a:r>
            <a:r>
              <a:rPr lang="en-US" sz="2000" dirty="0">
                <a:solidFill>
                  <a:schemeClr val="tx1">
                    <a:lumMod val="50000"/>
                    <a:lumOff val="50000"/>
                  </a:schemeClr>
                </a:solidFill>
              </a:rPr>
              <a:t>?  </a:t>
            </a:r>
            <a:r>
              <a:rPr lang="en-US" sz="2000" dirty="0" smtClean="0"/>
              <a:t>Compact devices can be developed quickly.  </a:t>
            </a:r>
            <a:endParaRPr lang="en-US" sz="2000" dirty="0"/>
          </a:p>
          <a:p>
            <a:endParaRPr lang="en-US" sz="2000" dirty="0" smtClean="0"/>
          </a:p>
          <a:p>
            <a:r>
              <a:rPr lang="en-US" sz="2000" dirty="0">
                <a:solidFill>
                  <a:schemeClr val="tx1">
                    <a:lumMod val="65000"/>
                    <a:lumOff val="35000"/>
                  </a:schemeClr>
                </a:solidFill>
              </a:rPr>
              <a:t>Market Introduction?  </a:t>
            </a:r>
            <a:r>
              <a:rPr lang="en-US" sz="2000" dirty="0" smtClean="0"/>
              <a:t>Off-grid first.</a:t>
            </a:r>
          </a:p>
          <a:p>
            <a:endParaRPr lang="en-US" sz="2000" dirty="0" smtClean="0"/>
          </a:p>
          <a:p>
            <a:r>
              <a:rPr lang="en-US" sz="2000" dirty="0">
                <a:solidFill>
                  <a:schemeClr val="tx1">
                    <a:lumMod val="65000"/>
                    <a:lumOff val="35000"/>
                  </a:schemeClr>
                </a:solidFill>
              </a:rPr>
              <a:t>Acceleration?</a:t>
            </a:r>
            <a:r>
              <a:rPr lang="en-US" sz="2000" dirty="0">
                <a:solidFill>
                  <a:schemeClr val="tx1">
                    <a:lumMod val="50000"/>
                    <a:lumOff val="50000"/>
                  </a:schemeClr>
                </a:solidFill>
              </a:rPr>
              <a:t>  </a:t>
            </a:r>
            <a:r>
              <a:rPr lang="en-US" sz="2000" dirty="0" smtClean="0"/>
              <a:t>Additional investment</a:t>
            </a:r>
          </a:p>
          <a:p>
            <a:endParaRPr lang="en-US" sz="2000" dirty="0"/>
          </a:p>
          <a:p>
            <a:r>
              <a:rPr lang="en-US" sz="2000" dirty="0">
                <a:solidFill>
                  <a:schemeClr val="tx1">
                    <a:lumMod val="65000"/>
                    <a:lumOff val="35000"/>
                  </a:schemeClr>
                </a:solidFill>
              </a:rPr>
              <a:t>Cost and affordability?  </a:t>
            </a:r>
            <a:r>
              <a:rPr lang="en-US" sz="2000" dirty="0" smtClean="0"/>
              <a:t>Gets better with volume</a:t>
            </a:r>
          </a:p>
          <a:p>
            <a:endParaRPr lang="en-US" sz="2000" dirty="0"/>
          </a:p>
          <a:p>
            <a:r>
              <a:rPr lang="en-US" sz="2000" dirty="0">
                <a:solidFill>
                  <a:schemeClr val="tx1">
                    <a:lumMod val="65000"/>
                    <a:lumOff val="35000"/>
                  </a:schemeClr>
                </a:solidFill>
              </a:rPr>
              <a:t>Feasibility and </a:t>
            </a:r>
            <a:r>
              <a:rPr lang="en-US" sz="2000" dirty="0" smtClean="0">
                <a:solidFill>
                  <a:schemeClr val="tx1">
                    <a:lumMod val="65000"/>
                    <a:lumOff val="35000"/>
                  </a:schemeClr>
                </a:solidFill>
              </a:rPr>
              <a:t>Scalability?   </a:t>
            </a:r>
            <a:r>
              <a:rPr lang="en-US" sz="2000" dirty="0" smtClean="0"/>
              <a:t>Feasibility is the big challenge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978" y="1551159"/>
            <a:ext cx="1033848" cy="137846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764" y="3275027"/>
            <a:ext cx="878291" cy="1316408"/>
          </a:xfrm>
          <a:prstGeom prst="rect">
            <a:avLst/>
          </a:prstGeom>
        </p:spPr>
      </p:pic>
      <p:pic>
        <p:nvPicPr>
          <p:cNvPr id="1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283" y="3362778"/>
            <a:ext cx="1458021" cy="122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ight Arrow 16"/>
          <p:cNvSpPr/>
          <p:nvPr/>
        </p:nvSpPr>
        <p:spPr>
          <a:xfrm>
            <a:off x="7250304" y="3887134"/>
            <a:ext cx="411016" cy="272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a:off x="7227700" y="2009494"/>
            <a:ext cx="406341" cy="31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6"/>
          <a:stretch>
            <a:fillRect/>
          </a:stretch>
        </p:blipFill>
        <p:spPr>
          <a:xfrm>
            <a:off x="7634041" y="1551159"/>
            <a:ext cx="1229808" cy="108830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5826" y="4922656"/>
            <a:ext cx="1290444" cy="1136570"/>
          </a:xfrm>
          <a:prstGeom prst="rect">
            <a:avLst/>
          </a:prstGeom>
        </p:spPr>
      </p:pic>
      <p:sp>
        <p:nvSpPr>
          <p:cNvPr id="19" name="Date Placeholder 2"/>
          <p:cNvSpPr>
            <a:spLocks noGrp="1"/>
          </p:cNvSpPr>
          <p:nvPr>
            <p:ph type="dt" sz="half" idx="10"/>
          </p:nvPr>
        </p:nvSpPr>
        <p:spPr>
          <a:xfrm>
            <a:off x="457200" y="6413581"/>
            <a:ext cx="2133600" cy="365125"/>
          </a:xfrm>
        </p:spPr>
        <p:txBody>
          <a:bodyPr/>
          <a:lstStyle/>
          <a:p>
            <a:r>
              <a:rPr lang="en-GB" dirty="0" smtClean="0"/>
              <a:t>December 2015</a:t>
            </a:r>
            <a:endParaRPr lang="en-GB" dirty="0"/>
          </a:p>
        </p:txBody>
      </p:sp>
      <p:sp>
        <p:nvSpPr>
          <p:cNvPr id="20" name="Footer Placeholder 3"/>
          <p:cNvSpPr>
            <a:spLocks noGrp="1"/>
          </p:cNvSpPr>
          <p:nvPr>
            <p:ph type="ftr" sz="quarter" idx="11"/>
          </p:nvPr>
        </p:nvSpPr>
        <p:spPr>
          <a:xfrm>
            <a:off x="3124200" y="6413581"/>
            <a:ext cx="2895600" cy="365125"/>
          </a:xfrm>
        </p:spPr>
        <p:txBody>
          <a:bodyPr/>
          <a:lstStyle/>
          <a:p>
            <a:r>
              <a:rPr lang="en-GB" dirty="0" smtClean="0"/>
              <a:t>Fusion Power Associates meeting Washington DC</a:t>
            </a:r>
            <a:endParaRPr lang="en-GB" dirty="0"/>
          </a:p>
        </p:txBody>
      </p:sp>
    </p:spTree>
    <p:extLst>
      <p:ext uri="{BB962C8B-B14F-4D97-AF65-F5344CB8AC3E}">
        <p14:creationId xmlns:p14="http://schemas.microsoft.com/office/powerpoint/2010/main" val="24482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0" y="4105470"/>
            <a:ext cx="8229600" cy="2209132"/>
          </a:xfrm>
        </p:spPr>
        <p:txBody>
          <a:bodyPr>
            <a:normAutofit/>
          </a:bodyPr>
          <a:lstStyle/>
          <a:p>
            <a:pPr algn="r"/>
            <a:r>
              <a:rPr lang="en-GB" sz="3200" dirty="0" smtClean="0"/>
              <a:t>THANK YOU</a:t>
            </a:r>
            <a:endParaRPr lang="en-GB" sz="3200" dirty="0"/>
          </a:p>
        </p:txBody>
      </p:sp>
      <p:sp>
        <p:nvSpPr>
          <p:cNvPr id="4" name="TextBox 3"/>
          <p:cNvSpPr txBox="1">
            <a:spLocks noChangeArrowheads="1"/>
          </p:cNvSpPr>
          <p:nvPr/>
        </p:nvSpPr>
        <p:spPr bwMode="auto">
          <a:xfrm>
            <a:off x="3240163" y="5010678"/>
            <a:ext cx="5446637"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sz="2000" spc="300" dirty="0" smtClean="0">
                <a:solidFill>
                  <a:schemeClr val="bg1"/>
                </a:solidFill>
                <a:effectLst>
                  <a:outerShdw blurRad="38100" dist="38100" dir="2700000" algn="tl">
                    <a:srgbClr val="000000">
                      <a:alpha val="43137"/>
                    </a:srgbClr>
                  </a:outerShdw>
                </a:effectLst>
                <a:latin typeface="Swis721 BT" panose="020B0504020202020204" pitchFamily="34" charset="0"/>
              </a:rPr>
              <a:t>@tokamakenergy</a:t>
            </a:r>
          </a:p>
          <a:p>
            <a:pPr algn="r"/>
            <a:r>
              <a:rPr lang="en-GB" sz="2000" spc="300" dirty="0" smtClean="0">
                <a:solidFill>
                  <a:schemeClr val="bg1"/>
                </a:solidFill>
                <a:effectLst>
                  <a:outerShdw blurRad="38100" dist="38100" dir="2700000" algn="tl">
                    <a:srgbClr val="000000">
                      <a:alpha val="43137"/>
                    </a:srgbClr>
                  </a:outerShdw>
                </a:effectLst>
                <a:latin typeface="Swis721 BT" panose="020B0504020202020204" pitchFamily="34" charset="0"/>
              </a:rPr>
              <a:t>#fasterfusion</a:t>
            </a:r>
          </a:p>
          <a:p>
            <a:pPr algn="r"/>
            <a:r>
              <a:rPr lang="en-GB" sz="2000" spc="300" dirty="0" smtClean="0">
                <a:solidFill>
                  <a:schemeClr val="bg1"/>
                </a:solidFill>
                <a:effectLst>
                  <a:outerShdw blurRad="38100" dist="38100" dir="2700000" algn="tl">
                    <a:srgbClr val="000000">
                      <a:alpha val="43137"/>
                    </a:srgbClr>
                  </a:outerShdw>
                </a:effectLst>
                <a:latin typeface="Swis721 BT" panose="020B0504020202020204" pitchFamily="34" charset="0"/>
              </a:rPr>
              <a:t>www.tokamakenergy.co.uk</a:t>
            </a:r>
            <a:endParaRPr lang="en-GB" sz="1400" spc="300" dirty="0">
              <a:solidFill>
                <a:schemeClr val="bg1"/>
              </a:solidFill>
              <a:effectLst>
                <a:outerShdw blurRad="38100" dist="38100" dir="2700000" algn="tl">
                  <a:srgbClr val="000000">
                    <a:alpha val="43137"/>
                  </a:srgbClr>
                </a:outerShdw>
              </a:effectLst>
              <a:latin typeface="Swis721 BT" panose="020B0504020202020204" pitchFamily="34" charset="0"/>
            </a:endParaRPr>
          </a:p>
        </p:txBody>
      </p:sp>
    </p:spTree>
    <p:extLst>
      <p:ext uri="{BB962C8B-B14F-4D97-AF65-F5344CB8AC3E}">
        <p14:creationId xmlns:p14="http://schemas.microsoft.com/office/powerpoint/2010/main" val="25895154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dirty="0" smtClean="0">
                <a:effectLst/>
              </a:rPr>
              <a:t>Engineering Challenges</a:t>
            </a:r>
          </a:p>
        </p:txBody>
      </p:sp>
      <p:pic>
        <p:nvPicPr>
          <p:cNvPr id="20483" name="Picture 2" descr="http://www.iter.org/media/all/img/stat/tran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02166" y="1385834"/>
            <a:ext cx="6021658" cy="4524315"/>
          </a:xfrm>
          <a:prstGeom prst="rect">
            <a:avLst/>
          </a:prstGeom>
          <a:noFill/>
        </p:spPr>
        <p:txBody>
          <a:bodyPr wrap="square" rtlCol="0">
            <a:spAutoFit/>
          </a:bodyPr>
          <a:lstStyle/>
          <a:p>
            <a:pPr>
              <a:spcBef>
                <a:spcPts val="2000"/>
              </a:spcBef>
              <a:buSzPct val="120000"/>
            </a:pPr>
            <a:r>
              <a:rPr lang="en-GB" sz="2400" dirty="0" smtClean="0">
                <a:latin typeface="Arial" panose="020B0604020202020204" pitchFamily="34" charset="0"/>
                <a:cs typeface="Arial" panose="020B0604020202020204" pitchFamily="34" charset="0"/>
              </a:rPr>
              <a:t>High Field Superconducting </a:t>
            </a:r>
            <a:r>
              <a:rPr lang="en-GB" sz="2400" dirty="0">
                <a:latin typeface="Arial" panose="020B0604020202020204" pitchFamily="34" charset="0"/>
                <a:cs typeface="Arial" panose="020B0604020202020204" pitchFamily="34" charset="0"/>
              </a:rPr>
              <a:t>Magnets</a:t>
            </a:r>
          </a:p>
          <a:p>
            <a:pPr marL="285750" indent="-285750">
              <a:spcBef>
                <a:spcPts val="2000"/>
              </a:spcBef>
              <a:buSzPct val="1200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Magnet engineering </a:t>
            </a:r>
            <a:r>
              <a:rPr lang="en-GB" sz="2000" dirty="0">
                <a:latin typeface="Arial" panose="020B0604020202020204" pitchFamily="34" charset="0"/>
                <a:cs typeface="Arial" panose="020B0604020202020204" pitchFamily="34" charset="0"/>
              </a:rPr>
              <a:t>to deal with stress and strain</a:t>
            </a:r>
          </a:p>
          <a:p>
            <a:pPr marL="285750" indent="-285750">
              <a:spcBef>
                <a:spcPts val="2000"/>
              </a:spcBef>
              <a:buSzPct val="120000"/>
              <a:buFont typeface="Arial" panose="020B0604020202020204" pitchFamily="34" charset="0"/>
              <a:buChar char="•"/>
            </a:pPr>
            <a:r>
              <a:rPr lang="en-GB" sz="2000" dirty="0">
                <a:latin typeface="Arial" panose="020B0604020202020204" pitchFamily="34" charset="0"/>
                <a:cs typeface="Arial" panose="020B0604020202020204" pitchFamily="34" charset="0"/>
              </a:rPr>
              <a:t>Quench protection</a:t>
            </a:r>
          </a:p>
          <a:p>
            <a:pPr marL="285750" indent="-285750">
              <a:spcBef>
                <a:spcPts val="2000"/>
              </a:spcBef>
              <a:buSzPct val="120000"/>
              <a:buFont typeface="Arial" panose="020B0604020202020204" pitchFamily="34" charset="0"/>
              <a:buChar char="•"/>
            </a:pPr>
            <a:r>
              <a:rPr lang="en-GB" sz="2000" dirty="0">
                <a:latin typeface="Arial" panose="020B0604020202020204" pitchFamily="34" charset="0"/>
                <a:cs typeface="Arial" panose="020B0604020202020204" pitchFamily="34" charset="0"/>
              </a:rPr>
              <a:t>Availability of materials to meet our </a:t>
            </a:r>
            <a:r>
              <a:rPr lang="en-GB" sz="2000" dirty="0" smtClean="0">
                <a:latin typeface="Arial" panose="020B0604020202020204" pitchFamily="34" charset="0"/>
                <a:cs typeface="Arial" panose="020B0604020202020204" pitchFamily="34" charset="0"/>
              </a:rPr>
              <a:t>specification</a:t>
            </a:r>
          </a:p>
          <a:p>
            <a:pPr>
              <a:spcBef>
                <a:spcPts val="2000"/>
              </a:spcBef>
              <a:buSzPct val="120000"/>
            </a:pPr>
            <a:r>
              <a:rPr lang="en-GB" sz="2400" dirty="0" smtClean="0">
                <a:latin typeface="Arial" panose="020B0604020202020204" pitchFamily="34" charset="0"/>
                <a:cs typeface="Arial" panose="020B0604020202020204" pitchFamily="34" charset="0"/>
              </a:rPr>
              <a:t>Tokamak Engineering</a:t>
            </a:r>
          </a:p>
          <a:p>
            <a:pPr marL="285750" indent="-285750">
              <a:spcBef>
                <a:spcPts val="2000"/>
              </a:spcBef>
              <a:buSzPct val="1200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Efficient </a:t>
            </a:r>
            <a:r>
              <a:rPr lang="en-GB" sz="2000" dirty="0">
                <a:latin typeface="Arial" panose="020B0604020202020204" pitchFamily="34" charset="0"/>
                <a:cs typeface="Arial" panose="020B0604020202020204" pitchFamily="34" charset="0"/>
              </a:rPr>
              <a:t>neutral </a:t>
            </a:r>
            <a:r>
              <a:rPr lang="en-GB" sz="2000" dirty="0" smtClean="0">
                <a:latin typeface="Arial" panose="020B0604020202020204" pitchFamily="34" charset="0"/>
                <a:cs typeface="Arial" panose="020B0604020202020204" pitchFamily="34" charset="0"/>
              </a:rPr>
              <a:t>beams and RF </a:t>
            </a:r>
            <a:r>
              <a:rPr lang="en-GB" sz="2000" dirty="0">
                <a:latin typeface="Arial" panose="020B0604020202020204" pitchFamily="34" charset="0"/>
                <a:cs typeface="Arial" panose="020B0604020202020204" pitchFamily="34" charset="0"/>
              </a:rPr>
              <a:t>devices for heating and current drive</a:t>
            </a:r>
          </a:p>
          <a:p>
            <a:pPr marL="285750" indent="-285750">
              <a:spcBef>
                <a:spcPts val="2000"/>
              </a:spcBef>
              <a:buSzPct val="1200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First wall, divertor and neutron shielding materials</a:t>
            </a:r>
            <a:endParaRPr lang="en-GB" sz="2000" dirty="0">
              <a:latin typeface="Arial" panose="020B0604020202020204" pitchFamily="34" charset="0"/>
              <a:cs typeface="Arial" panose="020B0604020202020204" pitchFamily="34" charset="0"/>
            </a:endParaRPr>
          </a:p>
        </p:txBody>
      </p:sp>
      <p:pic>
        <p:nvPicPr>
          <p:cNvPr id="6" name="Picture 5" descr="magnet_constructio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865" y="1846927"/>
            <a:ext cx="1886935" cy="141520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207"/>
          <a:stretch/>
        </p:blipFill>
        <p:spPr>
          <a:xfrm>
            <a:off x="6805571" y="3723222"/>
            <a:ext cx="1881229" cy="2287286"/>
          </a:xfrm>
          <a:prstGeom prst="rect">
            <a:avLst/>
          </a:prstGeom>
        </p:spPr>
      </p:pic>
    </p:spTree>
    <p:extLst>
      <p:ext uri="{BB962C8B-B14F-4D97-AF65-F5344CB8AC3E}">
        <p14:creationId xmlns:p14="http://schemas.microsoft.com/office/powerpoint/2010/main" val="179229785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64138"/>
            <a:ext cx="6093068" cy="5271140"/>
          </a:xfrm>
          <a:prstGeom prst="rect">
            <a:avLst/>
          </a:prstGeom>
        </p:spPr>
      </p:pic>
      <p:sp>
        <p:nvSpPr>
          <p:cNvPr id="2" name="Title 1"/>
          <p:cNvSpPr>
            <a:spLocks noGrp="1"/>
          </p:cNvSpPr>
          <p:nvPr>
            <p:ph type="title"/>
          </p:nvPr>
        </p:nvSpPr>
        <p:spPr/>
        <p:txBody>
          <a:bodyPr/>
          <a:lstStyle/>
          <a:p>
            <a:r>
              <a:rPr lang="en-GB" dirty="0" smtClean="0"/>
              <a:t>The Technology</a:t>
            </a:r>
            <a:endParaRPr lang="en-GB" dirty="0"/>
          </a:p>
        </p:txBody>
      </p:sp>
      <p:sp>
        <p:nvSpPr>
          <p:cNvPr id="3" name="Date Placeholder 2"/>
          <p:cNvSpPr>
            <a:spLocks noGrp="1"/>
          </p:cNvSpPr>
          <p:nvPr>
            <p:ph type="dt" sz="half" idx="10"/>
          </p:nvPr>
        </p:nvSpPr>
        <p:spPr/>
        <p:txBody>
          <a:bodyPr/>
          <a:lstStyle/>
          <a:p>
            <a:r>
              <a:rPr lang="en-GB" dirty="0" smtClean="0"/>
              <a:t>December 2015</a:t>
            </a:r>
            <a:endParaRPr lang="en-GB" dirty="0"/>
          </a:p>
        </p:txBody>
      </p:sp>
      <p:sp>
        <p:nvSpPr>
          <p:cNvPr id="4" name="Footer Placeholder 3"/>
          <p:cNvSpPr>
            <a:spLocks noGrp="1"/>
          </p:cNvSpPr>
          <p:nvPr>
            <p:ph type="ftr" sz="quarter" idx="11"/>
          </p:nvPr>
        </p:nvSpPr>
        <p:spPr/>
        <p:txBody>
          <a:bodyPr/>
          <a:lstStyle/>
          <a:p>
            <a:r>
              <a:rPr lang="en-GB" dirty="0" smtClean="0"/>
              <a:t>Fusion Power Associates meeting Washington DC</a:t>
            </a:r>
            <a:endParaRPr lang="en-GB" dirty="0"/>
          </a:p>
        </p:txBody>
      </p:sp>
      <p:sp>
        <p:nvSpPr>
          <p:cNvPr id="5" name="Slide Number Placeholder 4"/>
          <p:cNvSpPr>
            <a:spLocks noGrp="1"/>
          </p:cNvSpPr>
          <p:nvPr>
            <p:ph type="sldNum" sz="quarter" idx="12"/>
          </p:nvPr>
        </p:nvSpPr>
        <p:spPr/>
        <p:txBody>
          <a:bodyPr/>
          <a:lstStyle/>
          <a:p>
            <a:fld id="{B435C924-E941-4B5D-A560-C4F2A8A2D144}" type="slidenum">
              <a:rPr lang="en-GB" smtClean="0"/>
              <a:pPr/>
              <a:t>2</a:t>
            </a:fld>
            <a:endParaRPr lang="en-GB" dirty="0"/>
          </a:p>
        </p:txBody>
      </p:sp>
      <p:grpSp>
        <p:nvGrpSpPr>
          <p:cNvPr id="28" name="Group 27"/>
          <p:cNvGrpSpPr/>
          <p:nvPr/>
        </p:nvGrpSpPr>
        <p:grpSpPr>
          <a:xfrm>
            <a:off x="676695" y="976821"/>
            <a:ext cx="7404226" cy="1364476"/>
            <a:chOff x="676695" y="976821"/>
            <a:chExt cx="7404226" cy="1364476"/>
          </a:xfrm>
        </p:grpSpPr>
        <p:sp>
          <p:nvSpPr>
            <p:cNvPr id="36" name="Rectangle 35"/>
            <p:cNvSpPr/>
            <p:nvPr/>
          </p:nvSpPr>
          <p:spPr>
            <a:xfrm>
              <a:off x="676695" y="981641"/>
              <a:ext cx="2926703" cy="1181349"/>
            </a:xfrm>
            <a:prstGeom prst="rect">
              <a:avLst/>
            </a:prstGeom>
          </p:spPr>
          <p:txBody>
            <a:bodyPr wrap="none">
              <a:spAutoFit/>
            </a:bodyPr>
            <a:lstStyle/>
            <a:p>
              <a:pPr lvl="0" algn="r">
                <a:lnSpc>
                  <a:spcPct val="90000"/>
                </a:lnSpc>
                <a:spcAft>
                  <a:spcPts val="300"/>
                </a:spcAft>
              </a:pPr>
              <a:r>
                <a:rPr lang="en-US" b="1" dirty="0" smtClean="0">
                  <a:solidFill>
                    <a:srgbClr val="004B9A"/>
                  </a:solidFill>
                  <a:latin typeface="Swis721 BT" panose="020B0504020202020204" pitchFamily="34" charset="0"/>
                  <a:cs typeface="Cambria"/>
                </a:rPr>
                <a:t>Spherical </a:t>
              </a:r>
              <a:r>
                <a:rPr lang="en-US" b="1" dirty="0" err="1" smtClean="0">
                  <a:solidFill>
                    <a:srgbClr val="004B9A"/>
                  </a:solidFill>
                  <a:latin typeface="Swis721 BT" panose="020B0504020202020204" pitchFamily="34" charset="0"/>
                  <a:cs typeface="Cambria"/>
                </a:rPr>
                <a:t>Tokamaks</a:t>
              </a:r>
              <a:endParaRPr lang="en-US" b="1" dirty="0" smtClean="0">
                <a:solidFill>
                  <a:srgbClr val="004B9A"/>
                </a:solidFill>
                <a:latin typeface="Swis721 BT" panose="020B0504020202020204" pitchFamily="34" charset="0"/>
                <a:cs typeface="Cambria"/>
              </a:endParaRPr>
            </a:p>
            <a:p>
              <a:pPr lvl="0" algn="r">
                <a:lnSpc>
                  <a:spcPct val="90000"/>
                </a:lnSpc>
                <a:spcAft>
                  <a:spcPts val="300"/>
                </a:spcAft>
              </a:pPr>
              <a:r>
                <a:rPr lang="en-US" b="1" dirty="0" smtClean="0">
                  <a:latin typeface="Swis721 BT" panose="020B0504020202020204" pitchFamily="34" charset="0"/>
                  <a:cs typeface="Cambria"/>
                </a:rPr>
                <a:t>Squashed shape</a:t>
              </a:r>
            </a:p>
            <a:p>
              <a:pPr lvl="0" algn="r">
                <a:lnSpc>
                  <a:spcPct val="90000"/>
                </a:lnSpc>
                <a:spcAft>
                  <a:spcPts val="300"/>
                </a:spcAft>
              </a:pPr>
              <a:r>
                <a:rPr lang="en-US" b="1" dirty="0" smtClean="0">
                  <a:latin typeface="Swis721 BT" panose="020B0504020202020204" pitchFamily="34" charset="0"/>
                  <a:cs typeface="Cambria"/>
                </a:rPr>
                <a:t>Highly efficient</a:t>
              </a:r>
              <a:endParaRPr lang="en-US" b="1" dirty="0">
                <a:latin typeface="Swis721 BT" panose="020B0504020202020204" pitchFamily="34" charset="0"/>
                <a:cs typeface="Cambria"/>
              </a:endParaRPr>
            </a:p>
            <a:p>
              <a:pPr lvl="0" algn="r">
                <a:lnSpc>
                  <a:spcPct val="90000"/>
                </a:lnSpc>
                <a:spcAft>
                  <a:spcPts val="300"/>
                </a:spcAft>
              </a:pPr>
              <a:r>
                <a:rPr lang="en-US" sz="1600" b="1" i="1" dirty="0" smtClean="0">
                  <a:latin typeface="Swis721 BT" panose="020B0504020202020204" pitchFamily="34" charset="0"/>
                </a:rPr>
                <a:t>From 12% to 40% efficiency</a:t>
              </a:r>
              <a:endParaRPr lang="en-US" sz="1600" b="1" i="1" dirty="0">
                <a:latin typeface="Swis721 BT" panose="020B0504020202020204" pitchFamily="34" charset="0"/>
                <a:cs typeface="Cambria"/>
              </a:endParaRPr>
            </a:p>
          </p:txBody>
        </p:sp>
        <p:sp>
          <p:nvSpPr>
            <p:cNvPr id="38" name="Rectangle 37"/>
            <p:cNvSpPr/>
            <p:nvPr/>
          </p:nvSpPr>
          <p:spPr>
            <a:xfrm>
              <a:off x="5177721" y="976821"/>
              <a:ext cx="2903200" cy="1364476"/>
            </a:xfrm>
            <a:prstGeom prst="rect">
              <a:avLst/>
            </a:prstGeom>
          </p:spPr>
          <p:txBody>
            <a:bodyPr wrap="square">
              <a:spAutoFit/>
            </a:bodyPr>
            <a:lstStyle/>
            <a:p>
              <a:pPr lvl="0">
                <a:lnSpc>
                  <a:spcPct val="90000"/>
                </a:lnSpc>
                <a:spcAft>
                  <a:spcPts val="300"/>
                </a:spcAft>
              </a:pPr>
              <a:r>
                <a:rPr lang="en-US" b="1" dirty="0" smtClean="0">
                  <a:solidFill>
                    <a:srgbClr val="004B9A"/>
                  </a:solidFill>
                  <a:latin typeface="Swis721 BT" panose="020B0504020202020204" pitchFamily="34" charset="0"/>
                  <a:cs typeface="Cambria"/>
                </a:rPr>
                <a:t>High Temperature Superconductors</a:t>
              </a:r>
            </a:p>
            <a:p>
              <a:pPr lvl="0">
                <a:lnSpc>
                  <a:spcPct val="90000"/>
                </a:lnSpc>
                <a:spcAft>
                  <a:spcPts val="300"/>
                </a:spcAft>
              </a:pPr>
              <a:r>
                <a:rPr lang="en-US" b="1" dirty="0" smtClean="0">
                  <a:latin typeface="Swis721 BT" panose="020B0504020202020204" pitchFamily="34" charset="0"/>
                  <a:cs typeface="Cambria"/>
                </a:rPr>
                <a:t>High current at high field</a:t>
              </a:r>
              <a:endParaRPr lang="en-US" b="1" dirty="0">
                <a:latin typeface="Swis721 BT" panose="020B0504020202020204" pitchFamily="34" charset="0"/>
                <a:cs typeface="Cambria"/>
              </a:endParaRPr>
            </a:p>
            <a:p>
              <a:pPr lvl="0">
                <a:lnSpc>
                  <a:spcPct val="90000"/>
                </a:lnSpc>
                <a:spcAft>
                  <a:spcPts val="300"/>
                </a:spcAft>
              </a:pPr>
              <a:r>
                <a:rPr lang="en-US" sz="1600" b="1" i="1" dirty="0" smtClean="0">
                  <a:latin typeface="Swis721 BT" panose="020B0504020202020204" pitchFamily="34" charset="0"/>
                </a:rPr>
                <a:t>L</a:t>
              </a:r>
              <a:r>
                <a:rPr lang="en-GB" sz="1600" b="1" i="1" dirty="0" err="1" smtClean="0">
                  <a:latin typeface="Swis721 BT" panose="020B0504020202020204" pitchFamily="34" charset="0"/>
                </a:rPr>
                <a:t>ower</a:t>
              </a:r>
              <a:r>
                <a:rPr lang="en-GB" sz="1600" b="1" i="1" dirty="0" smtClean="0">
                  <a:latin typeface="Swis721 BT" panose="020B0504020202020204" pitchFamily="34" charset="0"/>
                </a:rPr>
                <a:t> cryogenic cooling requirements</a:t>
              </a:r>
              <a:endParaRPr lang="en-GB" sz="1600" b="1" i="1" dirty="0">
                <a:latin typeface="Swis721 BT" panose="020B0504020202020204" pitchFamily="34" charset="0"/>
              </a:endParaRPr>
            </a:p>
          </p:txBody>
        </p:sp>
        <p:sp>
          <p:nvSpPr>
            <p:cNvPr id="12" name="Plus 11"/>
            <p:cNvSpPr/>
            <p:nvPr/>
          </p:nvSpPr>
          <p:spPr>
            <a:xfrm>
              <a:off x="4009875" y="1385834"/>
              <a:ext cx="914400" cy="914400"/>
            </a:xfrm>
            <a:prstGeom prst="mathPlus">
              <a:avLst/>
            </a:prstGeom>
            <a:solidFill>
              <a:schemeClr val="accent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4">
            <a:alphaModFix amt="71000"/>
            <a:extLst>
              <a:ext uri="{28A0092B-C50C-407E-A947-70E740481C1C}">
                <a14:useLocalDpi xmlns:a14="http://schemas.microsoft.com/office/drawing/2010/main" val="0"/>
              </a:ext>
            </a:extLst>
          </a:blip>
          <a:stretch>
            <a:fillRect/>
          </a:stretch>
        </p:blipFill>
        <p:spPr>
          <a:xfrm>
            <a:off x="3360851" y="2657377"/>
            <a:ext cx="2422299" cy="2425566"/>
          </a:xfrm>
          <a:prstGeom prst="rect">
            <a:avLst/>
          </a:prstGeom>
          <a:noFill/>
        </p:spPr>
      </p:pic>
      <p:grpSp>
        <p:nvGrpSpPr>
          <p:cNvPr id="35" name="Group 34"/>
          <p:cNvGrpSpPr/>
          <p:nvPr/>
        </p:nvGrpSpPr>
        <p:grpSpPr>
          <a:xfrm>
            <a:off x="559909" y="2162990"/>
            <a:ext cx="8246810" cy="4075106"/>
            <a:chOff x="559909" y="2162990"/>
            <a:chExt cx="8246810" cy="4075106"/>
          </a:xfrm>
        </p:grpSpPr>
        <p:sp>
          <p:nvSpPr>
            <p:cNvPr id="22" name="Should be possible"/>
            <p:cNvSpPr>
              <a:spLocks noChangeArrowheads="1"/>
            </p:cNvSpPr>
            <p:nvPr/>
          </p:nvSpPr>
          <p:spPr bwMode="auto">
            <a:xfrm>
              <a:off x="1524000" y="5183961"/>
              <a:ext cx="6550148" cy="1054135"/>
            </a:xfrm>
            <a:prstGeom prst="rect">
              <a:avLst/>
            </a:prstGeom>
            <a:noFill/>
            <a:ln>
              <a:noFill/>
            </a:ln>
            <a:extLst/>
          </p:spPr>
          <p:txBody>
            <a:bodyPr wrap="square" anchor="ctr">
              <a:spAutoFit/>
            </a:bodyPr>
            <a:lstStyle/>
            <a:p>
              <a:pPr algn="ctr">
                <a:lnSpc>
                  <a:spcPct val="125000"/>
                </a:lnSpc>
                <a:tabLst>
                  <a:tab pos="6900863" algn="l"/>
                </a:tabLst>
              </a:pPr>
              <a:r>
                <a:rPr lang="en-GB" sz="4400" b="1" dirty="0" smtClean="0">
                  <a:solidFill>
                    <a:srgbClr val="004B9A"/>
                  </a:solidFill>
                  <a:latin typeface="Swis721 BT" panose="020B0504020202020204" pitchFamily="34" charset="0"/>
                </a:rPr>
                <a:t>smaller, cheaper, faster</a:t>
              </a:r>
              <a:br>
                <a:rPr lang="en-GB" sz="4400" b="1" dirty="0" smtClean="0">
                  <a:solidFill>
                    <a:srgbClr val="004B9A"/>
                  </a:solidFill>
                  <a:latin typeface="Swis721 BT" panose="020B0504020202020204" pitchFamily="34" charset="0"/>
                </a:rPr>
              </a:br>
              <a:endParaRPr lang="en-GB" sz="600" b="1" dirty="0">
                <a:latin typeface="Swis721 BT" panose="020B0504020202020204" pitchFamily="34" charset="0"/>
              </a:endParaRPr>
            </a:p>
          </p:txBody>
        </p:sp>
        <p:grpSp>
          <p:nvGrpSpPr>
            <p:cNvPr id="34" name="Group 33"/>
            <p:cNvGrpSpPr/>
            <p:nvPr/>
          </p:nvGrpSpPr>
          <p:grpSpPr>
            <a:xfrm>
              <a:off x="559909" y="2162990"/>
              <a:ext cx="8246810" cy="2919953"/>
              <a:chOff x="559909" y="2162990"/>
              <a:chExt cx="8246810" cy="2919953"/>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6328" t="17945" r="18357" b="20569"/>
              <a:stretch/>
            </p:blipFill>
            <p:spPr>
              <a:xfrm>
                <a:off x="559909" y="2162990"/>
                <a:ext cx="2232214" cy="2114905"/>
              </a:xfrm>
              <a:prstGeom prst="ellipse">
                <a:avLst/>
              </a:prstGeom>
            </p:spPr>
          </p:pic>
          <p:pic>
            <p:nvPicPr>
              <p:cNvPr id="19" name="Picture 18" descr="HTS_cutawa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070" y="2162990"/>
                <a:ext cx="2903649" cy="2114905"/>
              </a:xfrm>
              <a:prstGeom prst="ellipse">
                <a:avLst/>
              </a:prstGeom>
            </p:spPr>
          </p:pic>
          <p:cxnSp>
            <p:nvCxnSpPr>
              <p:cNvPr id="14" name="Straight Arrow Connector 13"/>
              <p:cNvCxnSpPr/>
              <p:nvPr/>
            </p:nvCxnSpPr>
            <p:spPr>
              <a:xfrm>
                <a:off x="2185162" y="4416538"/>
                <a:ext cx="811275" cy="66640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6169798" y="4416538"/>
                <a:ext cx="766803" cy="66640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2491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750" fill="hold"/>
                                        <p:tgtEl>
                                          <p:spTgt spid="40"/>
                                        </p:tgtEl>
                                        <p:attrNameLst>
                                          <p:attrName>ppt_w</p:attrName>
                                        </p:attrNameLst>
                                      </p:cBhvr>
                                      <p:tavLst>
                                        <p:tav tm="0">
                                          <p:val>
                                            <p:fltVal val="0"/>
                                          </p:val>
                                        </p:tav>
                                        <p:tav tm="100000">
                                          <p:val>
                                            <p:strVal val="#ppt_w"/>
                                          </p:val>
                                        </p:tav>
                                      </p:tavLst>
                                    </p:anim>
                                    <p:anim calcmode="lin" valueType="num">
                                      <p:cBhvr>
                                        <p:cTn id="8" dur="750" fill="hold"/>
                                        <p:tgtEl>
                                          <p:spTgt spid="40"/>
                                        </p:tgtEl>
                                        <p:attrNameLst>
                                          <p:attrName>ppt_h</p:attrName>
                                        </p:attrNameLst>
                                      </p:cBhvr>
                                      <p:tavLst>
                                        <p:tav tm="0">
                                          <p:val>
                                            <p:fltVal val="0"/>
                                          </p:val>
                                        </p:tav>
                                        <p:tav tm="100000">
                                          <p:val>
                                            <p:strVal val="#ppt_h"/>
                                          </p:val>
                                        </p:tav>
                                      </p:tavLst>
                                    </p:anim>
                                    <p:anim calcmode="lin" valueType="num">
                                      <p:cBhvr>
                                        <p:cTn id="9" dur="750" fill="hold"/>
                                        <p:tgtEl>
                                          <p:spTgt spid="40"/>
                                        </p:tgtEl>
                                        <p:attrNameLst>
                                          <p:attrName>style.rotation</p:attrName>
                                        </p:attrNameLst>
                                      </p:cBhvr>
                                      <p:tavLst>
                                        <p:tav tm="0">
                                          <p:val>
                                            <p:fltVal val="90"/>
                                          </p:val>
                                        </p:tav>
                                        <p:tav tm="100000">
                                          <p:val>
                                            <p:fltVal val="0"/>
                                          </p:val>
                                        </p:tav>
                                      </p:tavLst>
                                    </p:anim>
                                    <p:animEffect transition="in" filter="fade">
                                      <p:cBhvr>
                                        <p:cTn id="10"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tokamak engineering centre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7378" y="4595751"/>
            <a:ext cx="2717832" cy="193596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8493"/>
          <a:stretch/>
        </p:blipFill>
        <p:spPr>
          <a:xfrm>
            <a:off x="457200" y="1023809"/>
            <a:ext cx="4638907" cy="318369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0000" t="3960" r="13684"/>
          <a:stretch/>
        </p:blipFill>
        <p:spPr>
          <a:xfrm>
            <a:off x="5653668" y="1023809"/>
            <a:ext cx="2927904" cy="318020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58129" y="4595751"/>
            <a:ext cx="2917663" cy="1944871"/>
          </a:xfrm>
          <a:prstGeom prst="rect">
            <a:avLst/>
          </a:prstGeom>
          <a:noFill/>
          <a:ln>
            <a:noFill/>
          </a:ln>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7004" y="4595751"/>
            <a:ext cx="1723654" cy="1944871"/>
          </a:xfrm>
          <a:prstGeom prst="rect">
            <a:avLst/>
          </a:prstGeom>
        </p:spPr>
      </p:pic>
      <p:sp>
        <p:nvSpPr>
          <p:cNvPr id="13" name="Date Placeholder 2"/>
          <p:cNvSpPr>
            <a:spLocks noGrp="1"/>
          </p:cNvSpPr>
          <p:nvPr>
            <p:ph type="dt" sz="half" idx="10"/>
          </p:nvPr>
        </p:nvSpPr>
        <p:spPr>
          <a:xfrm>
            <a:off x="457200" y="6413581"/>
            <a:ext cx="2133600" cy="365125"/>
          </a:xfrm>
        </p:spPr>
        <p:txBody>
          <a:bodyPr/>
          <a:lstStyle/>
          <a:p>
            <a:r>
              <a:rPr lang="en-GB" dirty="0" smtClean="0"/>
              <a:t>December 2015</a:t>
            </a:r>
            <a:endParaRPr lang="en-GB" dirty="0"/>
          </a:p>
        </p:txBody>
      </p:sp>
      <p:sp>
        <p:nvSpPr>
          <p:cNvPr id="14" name="Footer Placeholder 3"/>
          <p:cNvSpPr>
            <a:spLocks noGrp="1"/>
          </p:cNvSpPr>
          <p:nvPr>
            <p:ph type="ftr" sz="quarter" idx="11"/>
          </p:nvPr>
        </p:nvSpPr>
        <p:spPr>
          <a:xfrm>
            <a:off x="3124200" y="6413581"/>
            <a:ext cx="2895600" cy="365125"/>
          </a:xfrm>
        </p:spPr>
        <p:txBody>
          <a:bodyPr/>
          <a:lstStyle/>
          <a:p>
            <a:r>
              <a:rPr lang="en-GB" dirty="0" smtClean="0"/>
              <a:t>Fusion Power Associates meeting Washington DC</a:t>
            </a:r>
            <a:endParaRPr lang="en-GB" dirty="0"/>
          </a:p>
        </p:txBody>
      </p:sp>
      <p:sp>
        <p:nvSpPr>
          <p:cNvPr id="15" name="Slide Number Placeholder 4"/>
          <p:cNvSpPr>
            <a:spLocks noGrp="1"/>
          </p:cNvSpPr>
          <p:nvPr>
            <p:ph type="sldNum" sz="quarter" idx="12"/>
          </p:nvPr>
        </p:nvSpPr>
        <p:spPr>
          <a:xfrm>
            <a:off x="6553200" y="6413581"/>
            <a:ext cx="2133600" cy="365125"/>
          </a:xfrm>
        </p:spPr>
        <p:txBody>
          <a:bodyPr/>
          <a:lstStyle/>
          <a:p>
            <a:r>
              <a:rPr lang="en-GB" dirty="0" smtClean="0"/>
              <a:t>3</a:t>
            </a:r>
            <a:endParaRPr lang="en-GB" dirty="0"/>
          </a:p>
        </p:txBody>
      </p:sp>
    </p:spTree>
    <p:extLst>
      <p:ext uri="{BB962C8B-B14F-4D97-AF65-F5344CB8AC3E}">
        <p14:creationId xmlns:p14="http://schemas.microsoft.com/office/powerpoint/2010/main" val="287092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Advisory Boards and team members</a:t>
            </a:r>
            <a:br>
              <a:rPr lang="en-GB" sz="2800" dirty="0" smtClean="0"/>
            </a:br>
            <a:r>
              <a:rPr lang="en-GB" sz="2400" dirty="0" smtClean="0"/>
              <a:t>March 2014</a:t>
            </a:r>
            <a:endParaRPr lang="en-GB" sz="2400" dirty="0"/>
          </a:p>
        </p:txBody>
      </p:sp>
      <p:pic>
        <p:nvPicPr>
          <p:cNvPr id="7" name="Picture 15"/>
          <p:cNvPicPr>
            <a:picLocks noGrp="1" noChangeAspect="1"/>
          </p:cNvPicPr>
          <p:nvPr>
            <p:ph idx="1"/>
          </p:nvPr>
        </p:nvPicPr>
        <p:blipFill>
          <a:blip r:embed="rId2">
            <a:extLst>
              <a:ext uri="{28A0092B-C50C-407E-A947-70E740481C1C}">
                <a14:useLocalDpi xmlns:a14="http://schemas.microsoft.com/office/drawing/2010/main" val="0"/>
              </a:ext>
            </a:extLst>
          </a:blip>
          <a:srcRect b="2901"/>
          <a:stretch>
            <a:fillRect/>
          </a:stretch>
        </p:blipFill>
        <p:spPr bwMode="auto">
          <a:xfrm>
            <a:off x="738480" y="1497013"/>
            <a:ext cx="7667039"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2"/>
          <p:cNvSpPr>
            <a:spLocks noGrp="1"/>
          </p:cNvSpPr>
          <p:nvPr>
            <p:ph type="dt" sz="half" idx="10"/>
          </p:nvPr>
        </p:nvSpPr>
        <p:spPr>
          <a:xfrm>
            <a:off x="457200" y="6413581"/>
            <a:ext cx="2133600" cy="365125"/>
          </a:xfrm>
        </p:spPr>
        <p:txBody>
          <a:bodyPr/>
          <a:lstStyle/>
          <a:p>
            <a:r>
              <a:rPr lang="en-GB" dirty="0" smtClean="0"/>
              <a:t>December 2015</a:t>
            </a:r>
            <a:endParaRPr lang="en-GB" dirty="0"/>
          </a:p>
        </p:txBody>
      </p:sp>
      <p:sp>
        <p:nvSpPr>
          <p:cNvPr id="9" name="Footer Placeholder 3"/>
          <p:cNvSpPr>
            <a:spLocks noGrp="1"/>
          </p:cNvSpPr>
          <p:nvPr>
            <p:ph type="ftr" sz="quarter" idx="11"/>
          </p:nvPr>
        </p:nvSpPr>
        <p:spPr>
          <a:xfrm>
            <a:off x="3124200" y="6413581"/>
            <a:ext cx="2895600" cy="365125"/>
          </a:xfrm>
        </p:spPr>
        <p:txBody>
          <a:bodyPr/>
          <a:lstStyle/>
          <a:p>
            <a:r>
              <a:rPr lang="en-GB" dirty="0" smtClean="0"/>
              <a:t>Fusion Power Associates meeting Washington DC</a:t>
            </a:r>
            <a:endParaRPr lang="en-GB" dirty="0"/>
          </a:p>
        </p:txBody>
      </p:sp>
      <p:sp>
        <p:nvSpPr>
          <p:cNvPr id="10" name="Slide Number Placeholder 4"/>
          <p:cNvSpPr>
            <a:spLocks noGrp="1"/>
          </p:cNvSpPr>
          <p:nvPr>
            <p:ph type="sldNum" sz="quarter" idx="12"/>
          </p:nvPr>
        </p:nvSpPr>
        <p:spPr>
          <a:xfrm>
            <a:off x="6553200" y="6413581"/>
            <a:ext cx="2133600" cy="365125"/>
          </a:xfrm>
        </p:spPr>
        <p:txBody>
          <a:bodyPr/>
          <a:lstStyle/>
          <a:p>
            <a:r>
              <a:rPr lang="en-GB" dirty="0" smtClean="0"/>
              <a:t>4</a:t>
            </a:r>
            <a:endParaRPr lang="en-GB" dirty="0"/>
          </a:p>
        </p:txBody>
      </p:sp>
    </p:spTree>
    <p:extLst>
      <p:ext uri="{BB962C8B-B14F-4D97-AF65-F5344CB8AC3E}">
        <p14:creationId xmlns:p14="http://schemas.microsoft.com/office/powerpoint/2010/main" val="382613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logic for our approach</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Fusion is vital for the future of the planet</a:t>
            </a:r>
          </a:p>
          <a:p>
            <a:pPr marL="0" indent="0">
              <a:buNone/>
            </a:pPr>
            <a:r>
              <a:rPr lang="en-GB" dirty="0" smtClean="0"/>
              <a:t>Tokamaks have the best performance so far</a:t>
            </a:r>
          </a:p>
          <a:p>
            <a:pPr marL="0" indent="0" algn="r">
              <a:buNone/>
            </a:pPr>
            <a:r>
              <a:rPr lang="en-GB" dirty="0">
                <a:solidFill>
                  <a:srgbClr val="FF0000"/>
                </a:solidFill>
              </a:rPr>
              <a:t>S</a:t>
            </a:r>
            <a:r>
              <a:rPr lang="en-GB" dirty="0" smtClean="0">
                <a:solidFill>
                  <a:srgbClr val="FF0000"/>
                </a:solidFill>
              </a:rPr>
              <a:t>pherical Tokamaks (STs) are more efficient</a:t>
            </a:r>
          </a:p>
          <a:p>
            <a:pPr marL="0" indent="0" algn="r">
              <a:buNone/>
            </a:pPr>
            <a:r>
              <a:rPr lang="en-GB" dirty="0" smtClean="0">
                <a:solidFill>
                  <a:srgbClr val="FF0000"/>
                </a:solidFill>
              </a:rPr>
              <a:t>Tokamaks don’t have to be huge to be powerful</a:t>
            </a:r>
          </a:p>
          <a:p>
            <a:pPr marL="0" indent="0">
              <a:buNone/>
            </a:pPr>
            <a:r>
              <a:rPr lang="en-GB" dirty="0" smtClean="0"/>
              <a:t>Superconducting magnets are essential for fusion power</a:t>
            </a:r>
          </a:p>
          <a:p>
            <a:pPr marL="0" indent="0">
              <a:buNone/>
            </a:pPr>
            <a:r>
              <a:rPr lang="en-GB" dirty="0" smtClean="0"/>
              <a:t>High temperature superconductors (HTS) are easier to cool</a:t>
            </a:r>
          </a:p>
          <a:p>
            <a:pPr marL="0" indent="0" algn="r">
              <a:buNone/>
            </a:pPr>
            <a:r>
              <a:rPr lang="en-GB" dirty="0" smtClean="0">
                <a:solidFill>
                  <a:srgbClr val="FF0000"/>
                </a:solidFill>
              </a:rPr>
              <a:t>HTS is now an engineering material and can deliver </a:t>
            </a:r>
            <a:br>
              <a:rPr lang="en-GB" dirty="0" smtClean="0">
                <a:solidFill>
                  <a:srgbClr val="FF0000"/>
                </a:solidFill>
              </a:rPr>
            </a:br>
            <a:r>
              <a:rPr lang="en-GB" dirty="0" smtClean="0">
                <a:solidFill>
                  <a:srgbClr val="FF0000"/>
                </a:solidFill>
              </a:rPr>
              <a:t>high current density in a strong magnetic field</a:t>
            </a:r>
          </a:p>
          <a:p>
            <a:pPr marL="0" indent="0" algn="r">
              <a:buNone/>
            </a:pPr>
            <a:endParaRPr lang="en-GB" dirty="0" smtClean="0">
              <a:solidFill>
                <a:srgbClr val="FF0000"/>
              </a:solidFill>
            </a:endParaRPr>
          </a:p>
          <a:p>
            <a:pPr marL="0" indent="0" algn="r">
              <a:buNone/>
            </a:pPr>
            <a:r>
              <a:rPr lang="en-GB" dirty="0" smtClean="0">
                <a:solidFill>
                  <a:srgbClr val="FF0000"/>
                </a:solidFill>
              </a:rPr>
              <a:t>So compact STs with HTS magnets are a </a:t>
            </a:r>
            <a:br>
              <a:rPr lang="en-GB" dirty="0" smtClean="0">
                <a:solidFill>
                  <a:srgbClr val="FF0000"/>
                </a:solidFill>
              </a:rPr>
            </a:br>
            <a:r>
              <a:rPr lang="en-GB" dirty="0" smtClean="0">
                <a:solidFill>
                  <a:srgbClr val="FF0000"/>
                </a:solidFill>
              </a:rPr>
              <a:t>great way forward to fusion power </a:t>
            </a:r>
            <a:endParaRPr lang="en-GB" dirty="0">
              <a:solidFill>
                <a:srgbClr val="FF0000"/>
              </a:solidFill>
            </a:endParaRPr>
          </a:p>
        </p:txBody>
      </p:sp>
      <p:sp>
        <p:nvSpPr>
          <p:cNvPr id="6" name="Slide Number Placeholder 5"/>
          <p:cNvSpPr>
            <a:spLocks noGrp="1"/>
          </p:cNvSpPr>
          <p:nvPr>
            <p:ph type="sldNum" sz="quarter" idx="12"/>
          </p:nvPr>
        </p:nvSpPr>
        <p:spPr/>
        <p:txBody>
          <a:bodyPr/>
          <a:lstStyle/>
          <a:p>
            <a:fld id="{B435C924-E941-4B5D-A560-C4F2A8A2D144}" type="slidenum">
              <a:rPr lang="en-GB" smtClean="0"/>
              <a:pPr/>
              <a:t>5</a:t>
            </a:fld>
            <a:endParaRPr lang="en-GB" dirty="0"/>
          </a:p>
        </p:txBody>
      </p:sp>
      <p:sp>
        <p:nvSpPr>
          <p:cNvPr id="9" name="Date Placeholder 2"/>
          <p:cNvSpPr>
            <a:spLocks noGrp="1"/>
          </p:cNvSpPr>
          <p:nvPr>
            <p:ph type="dt" sz="half" idx="10"/>
          </p:nvPr>
        </p:nvSpPr>
        <p:spPr>
          <a:xfrm>
            <a:off x="457200" y="6413581"/>
            <a:ext cx="2133600" cy="365125"/>
          </a:xfrm>
        </p:spPr>
        <p:txBody>
          <a:bodyPr/>
          <a:lstStyle/>
          <a:p>
            <a:r>
              <a:rPr lang="en-GB" dirty="0" smtClean="0"/>
              <a:t>December 2015</a:t>
            </a:r>
            <a:endParaRPr lang="en-GB" dirty="0"/>
          </a:p>
        </p:txBody>
      </p:sp>
      <p:sp>
        <p:nvSpPr>
          <p:cNvPr id="10" name="Footer Placeholder 3"/>
          <p:cNvSpPr>
            <a:spLocks noGrp="1"/>
          </p:cNvSpPr>
          <p:nvPr>
            <p:ph type="ftr" sz="quarter" idx="11"/>
          </p:nvPr>
        </p:nvSpPr>
        <p:spPr>
          <a:xfrm>
            <a:off x="3124200" y="6413581"/>
            <a:ext cx="2895600" cy="365125"/>
          </a:xfrm>
        </p:spPr>
        <p:txBody>
          <a:bodyPr/>
          <a:lstStyle/>
          <a:p>
            <a:r>
              <a:rPr lang="en-GB" dirty="0" smtClean="0"/>
              <a:t>Fusion Power Associates meeting Washington DC</a:t>
            </a:r>
            <a:endParaRPr lang="en-GB" dirty="0"/>
          </a:p>
        </p:txBody>
      </p:sp>
    </p:spTree>
    <p:extLst>
      <p:ext uri="{BB962C8B-B14F-4D97-AF65-F5344CB8AC3E}">
        <p14:creationId xmlns:p14="http://schemas.microsoft.com/office/powerpoint/2010/main" val="374422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descr="http://www.iter.org/media/all/img/stat/tran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4758611" y="3022108"/>
            <a:ext cx="4148025" cy="3450041"/>
          </a:xfrm>
          <a:prstGeom prst="rect">
            <a:avLst/>
          </a:prstGeom>
        </p:spPr>
      </p:pic>
      <p:pic>
        <p:nvPicPr>
          <p:cNvPr id="4" name="Picture 3"/>
          <p:cNvPicPr>
            <a:picLocks noChangeAspect="1"/>
          </p:cNvPicPr>
          <p:nvPr/>
        </p:nvPicPr>
        <p:blipFill>
          <a:blip r:embed="rId5"/>
          <a:stretch>
            <a:fillRect/>
          </a:stretch>
        </p:blipFill>
        <p:spPr>
          <a:xfrm>
            <a:off x="370373" y="4639269"/>
            <a:ext cx="4057650" cy="628650"/>
          </a:xfrm>
          <a:prstGeom prst="rect">
            <a:avLst/>
          </a:prstGeom>
        </p:spPr>
      </p:pic>
      <p:pic>
        <p:nvPicPr>
          <p:cNvPr id="6" name="Picture 5"/>
          <p:cNvPicPr>
            <a:picLocks noChangeAspect="1"/>
          </p:cNvPicPr>
          <p:nvPr/>
        </p:nvPicPr>
        <p:blipFill>
          <a:blip r:embed="rId6"/>
          <a:stretch>
            <a:fillRect/>
          </a:stretch>
        </p:blipFill>
        <p:spPr>
          <a:xfrm>
            <a:off x="370373" y="605378"/>
            <a:ext cx="6057160" cy="2203848"/>
          </a:xfrm>
          <a:prstGeom prst="rect">
            <a:avLst/>
          </a:prstGeom>
        </p:spPr>
      </p:pic>
      <p:sp>
        <p:nvSpPr>
          <p:cNvPr id="7" name="Date Placeholder 2"/>
          <p:cNvSpPr>
            <a:spLocks noGrp="1"/>
          </p:cNvSpPr>
          <p:nvPr>
            <p:ph type="dt" sz="half" idx="10"/>
          </p:nvPr>
        </p:nvSpPr>
        <p:spPr>
          <a:xfrm>
            <a:off x="457200" y="6413581"/>
            <a:ext cx="2133600" cy="365125"/>
          </a:xfrm>
        </p:spPr>
        <p:txBody>
          <a:bodyPr/>
          <a:lstStyle/>
          <a:p>
            <a:r>
              <a:rPr lang="en-GB" dirty="0" smtClean="0"/>
              <a:t>December 2015</a:t>
            </a:r>
            <a:endParaRPr lang="en-GB" dirty="0"/>
          </a:p>
        </p:txBody>
      </p:sp>
      <p:sp>
        <p:nvSpPr>
          <p:cNvPr id="8" name="Footer Placeholder 3"/>
          <p:cNvSpPr>
            <a:spLocks noGrp="1"/>
          </p:cNvSpPr>
          <p:nvPr>
            <p:ph type="ftr" sz="quarter" idx="11"/>
          </p:nvPr>
        </p:nvSpPr>
        <p:spPr>
          <a:xfrm>
            <a:off x="3124200" y="6413581"/>
            <a:ext cx="2895600" cy="365125"/>
          </a:xfrm>
        </p:spPr>
        <p:txBody>
          <a:bodyPr/>
          <a:lstStyle/>
          <a:p>
            <a:r>
              <a:rPr lang="en-GB" dirty="0" smtClean="0"/>
              <a:t>Fusion Power Associates meeting Washington DC</a:t>
            </a:r>
            <a:endParaRPr lang="en-GB" dirty="0"/>
          </a:p>
        </p:txBody>
      </p:sp>
    </p:spTree>
    <p:extLst>
      <p:ext uri="{BB962C8B-B14F-4D97-AF65-F5344CB8AC3E}">
        <p14:creationId xmlns:p14="http://schemas.microsoft.com/office/powerpoint/2010/main" val="30782734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604865"/>
            <a:ext cx="6311928" cy="397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1"/>
          <p:cNvSpPr txBox="1">
            <a:spLocks noChangeArrowheads="1"/>
          </p:cNvSpPr>
          <p:nvPr/>
        </p:nvSpPr>
        <p:spPr bwMode="auto">
          <a:xfrm>
            <a:off x="341314" y="301773"/>
            <a:ext cx="6179408"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a:spcBef>
                <a:spcPct val="0"/>
              </a:spcBef>
            </a:pPr>
            <a:r>
              <a:rPr lang="en-GB" altLang="en-US" sz="32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High Temperature </a:t>
            </a:r>
            <a:endParaRPr lang="en-GB" altLang="en-US" sz="3200" b="1" dirty="0" smtClean="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endParaRPr>
          </a:p>
          <a:p>
            <a:pPr defTabSz="914400">
              <a:spcBef>
                <a:spcPct val="0"/>
              </a:spcBef>
            </a:pPr>
            <a:r>
              <a:rPr lang="en-GB" altLang="en-US" sz="3200" b="1" dirty="0" smtClean="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Superconductor </a:t>
            </a:r>
            <a:r>
              <a:rPr lang="en-GB" altLang="en-US" sz="32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(HTS)</a:t>
            </a:r>
            <a:endParaRPr lang="en-US" altLang="en-US" sz="32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endParaRPr>
          </a:p>
        </p:txBody>
      </p:sp>
      <p:sp>
        <p:nvSpPr>
          <p:cNvPr id="2" name="Arc 1"/>
          <p:cNvSpPr/>
          <p:nvPr/>
        </p:nvSpPr>
        <p:spPr bwMode="auto">
          <a:xfrm>
            <a:off x="-702405" y="2768418"/>
            <a:ext cx="3887788" cy="4129087"/>
          </a:xfrm>
          <a:prstGeom prst="arc">
            <a:avLst/>
          </a:prstGeom>
          <a:noFill/>
          <a:ln w="60325" cap="flat" cmpd="sng" algn="ctr">
            <a:solidFill>
              <a:srgbClr val="FF0000"/>
            </a:solidFill>
            <a:prstDash val="dash"/>
            <a:round/>
            <a:headEnd type="none" w="med" len="med"/>
            <a:tailEnd type="none" w="med" len="med"/>
          </a:ln>
          <a:effectLst/>
          <a:extLst/>
        </p:spPr>
        <p:txBody>
          <a:bodyPr/>
          <a:lstStyle/>
          <a:p>
            <a:pPr>
              <a:defRPr/>
            </a:pPr>
            <a:endParaRPr lang="en-GB">
              <a:latin typeface="Arial" charset="0"/>
            </a:endParaRPr>
          </a:p>
        </p:txBody>
      </p:sp>
      <p:sp>
        <p:nvSpPr>
          <p:cNvPr id="25609" name="TextBox 2"/>
          <p:cNvSpPr txBox="1">
            <a:spLocks noChangeArrowheads="1"/>
          </p:cNvSpPr>
          <p:nvPr/>
        </p:nvSpPr>
        <p:spPr bwMode="auto">
          <a:xfrm>
            <a:off x="4210051" y="5271294"/>
            <a:ext cx="302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dirty="0">
                <a:solidFill>
                  <a:srgbClr val="FF0000"/>
                </a:solidFill>
              </a:rPr>
              <a:t>L</a:t>
            </a:r>
            <a:r>
              <a:rPr lang="en-GB" altLang="en-US" b="1" dirty="0" smtClean="0">
                <a:solidFill>
                  <a:srgbClr val="FF0000"/>
                </a:solidFill>
              </a:rPr>
              <a:t>imit </a:t>
            </a:r>
            <a:r>
              <a:rPr lang="en-GB" altLang="en-US" b="1" dirty="0">
                <a:solidFill>
                  <a:srgbClr val="FF0000"/>
                </a:solidFill>
              </a:rPr>
              <a:t>of LTS at 4K</a:t>
            </a:r>
          </a:p>
        </p:txBody>
      </p:sp>
      <p:cxnSp>
        <p:nvCxnSpPr>
          <p:cNvPr id="25610" name="Straight Arrow Connector 4"/>
          <p:cNvCxnSpPr>
            <a:cxnSpLocks noChangeShapeType="1"/>
          </p:cNvCxnSpPr>
          <p:nvPr/>
        </p:nvCxnSpPr>
        <p:spPr bwMode="auto">
          <a:xfrm flipH="1" flipV="1">
            <a:off x="3174636" y="4835526"/>
            <a:ext cx="1035415" cy="620712"/>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11" name="TextBox 2"/>
          <p:cNvSpPr txBox="1">
            <a:spLocks noChangeArrowheads="1"/>
          </p:cNvSpPr>
          <p:nvPr/>
        </p:nvSpPr>
        <p:spPr bwMode="auto">
          <a:xfrm>
            <a:off x="10488613" y="1876425"/>
            <a:ext cx="152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25612" name="AutoShape 12" descr="Image result for hts tape"/>
          <p:cNvSpPr>
            <a:spLocks noChangeAspect="1" noChangeArrowheads="1"/>
          </p:cNvSpPr>
          <p:nvPr/>
        </p:nvSpPr>
        <p:spPr bwMode="auto">
          <a:xfrm>
            <a:off x="2819400" y="-11113"/>
            <a:ext cx="109538" cy="10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pic>
        <p:nvPicPr>
          <p:cNvPr id="25613" name="Picture 16" descr="http://www.uh.edu/news-events/stories/2010articles/March2010/wire-3%20low%20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538" y="1335088"/>
            <a:ext cx="1887538"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ate Placeholder 2"/>
          <p:cNvSpPr>
            <a:spLocks noGrp="1"/>
          </p:cNvSpPr>
          <p:nvPr>
            <p:ph type="dt" sz="half" idx="10"/>
          </p:nvPr>
        </p:nvSpPr>
        <p:spPr>
          <a:xfrm>
            <a:off x="457200" y="6413581"/>
            <a:ext cx="2133600" cy="365125"/>
          </a:xfrm>
        </p:spPr>
        <p:txBody>
          <a:bodyPr/>
          <a:lstStyle/>
          <a:p>
            <a:r>
              <a:rPr lang="en-GB" dirty="0" smtClean="0"/>
              <a:t>December 2015</a:t>
            </a:r>
            <a:endParaRPr lang="en-GB" dirty="0"/>
          </a:p>
        </p:txBody>
      </p:sp>
      <p:sp>
        <p:nvSpPr>
          <p:cNvPr id="18" name="Footer Placeholder 3"/>
          <p:cNvSpPr>
            <a:spLocks noGrp="1"/>
          </p:cNvSpPr>
          <p:nvPr>
            <p:ph type="ftr" sz="quarter" idx="11"/>
          </p:nvPr>
        </p:nvSpPr>
        <p:spPr>
          <a:xfrm>
            <a:off x="3124200" y="6413581"/>
            <a:ext cx="2895600" cy="365125"/>
          </a:xfrm>
        </p:spPr>
        <p:txBody>
          <a:bodyPr/>
          <a:lstStyle/>
          <a:p>
            <a:r>
              <a:rPr lang="en-GB" dirty="0" smtClean="0"/>
              <a:t>Fusion Power Associates meeting Washington DC</a:t>
            </a:r>
            <a:endParaRPr lang="en-GB" dirty="0"/>
          </a:p>
        </p:txBody>
      </p:sp>
    </p:spTree>
    <p:extLst>
      <p:ext uri="{BB962C8B-B14F-4D97-AF65-F5344CB8AC3E}">
        <p14:creationId xmlns:p14="http://schemas.microsoft.com/office/powerpoint/2010/main" val="514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4481C1-CE1F-4F1A-A0E1-05EBF5018F8F}"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71683" name="TextBox 2"/>
          <p:cNvSpPr txBox="1">
            <a:spLocks noChangeArrowheads="1"/>
          </p:cNvSpPr>
          <p:nvPr/>
        </p:nvSpPr>
        <p:spPr bwMode="auto">
          <a:xfrm>
            <a:off x="468313" y="260350"/>
            <a:ext cx="4391025" cy="52322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a:spcBef>
                <a:spcPct val="0"/>
              </a:spcBef>
            </a:pPr>
            <a:r>
              <a:rPr lang="en-US" altLang="en-US" sz="28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ST25 (HTS): first version</a:t>
            </a:r>
          </a:p>
        </p:txBody>
      </p:sp>
      <p:sp>
        <p:nvSpPr>
          <p:cNvPr id="71684" name="TextBox 4"/>
          <p:cNvSpPr txBox="1">
            <a:spLocks noChangeArrowheads="1"/>
          </p:cNvSpPr>
          <p:nvPr/>
        </p:nvSpPr>
        <p:spPr bwMode="auto">
          <a:xfrm>
            <a:off x="763588" y="1204913"/>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1685" name="Picture 3" descr="F:\photos\LN bath and Steve.jpg"/>
          <p:cNvPicPr>
            <a:picLocks noChangeAspect="1" noChangeArrowheads="1"/>
          </p:cNvPicPr>
          <p:nvPr/>
        </p:nvPicPr>
        <p:blipFill>
          <a:blip r:embed="rId2">
            <a:extLst>
              <a:ext uri="{28A0092B-C50C-407E-A947-70E740481C1C}">
                <a14:useLocalDpi xmlns:a14="http://schemas.microsoft.com/office/drawing/2010/main" val="0"/>
              </a:ext>
            </a:extLst>
          </a:blip>
          <a:srcRect t="5666" b="4701"/>
          <a:stretch>
            <a:fillRect/>
          </a:stretch>
        </p:blipFill>
        <p:spPr bwMode="auto">
          <a:xfrm>
            <a:off x="5294313" y="117475"/>
            <a:ext cx="348456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4" descr="F:\photos\assembly of HTS v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988" y="2781300"/>
            <a:ext cx="299085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03213" y="981075"/>
            <a:ext cx="4895850" cy="923330"/>
          </a:xfrm>
          <a:prstGeom prst="rect">
            <a:avLst/>
          </a:prstGeom>
          <a:noFill/>
        </p:spPr>
        <p:txBody>
          <a:bodyPr>
            <a:spAutoFit/>
          </a:bodyPr>
          <a:lstStyle/>
          <a:p>
            <a:pPr>
              <a:defRPr/>
            </a:pPr>
            <a:r>
              <a:rPr lang="en-US" dirty="0">
                <a:latin typeface="+mj-lt"/>
              </a:rPr>
              <a:t>6 TF limbs, each containing a D-former with  48 turns of 12mm YBCO </a:t>
            </a:r>
            <a:r>
              <a:rPr lang="en-US" dirty="0" smtClean="0">
                <a:latin typeface="+mj-lt"/>
              </a:rPr>
              <a:t>tape. </a:t>
            </a:r>
            <a:r>
              <a:rPr lang="en-US" dirty="0">
                <a:latin typeface="+mj-lt"/>
              </a:rPr>
              <a:t>Design current 300A/tape at LN, considerably more at 20K. </a:t>
            </a:r>
          </a:p>
        </p:txBody>
      </p:sp>
      <p:sp>
        <p:nvSpPr>
          <p:cNvPr id="12" name="TextBox 11"/>
          <p:cNvSpPr txBox="1"/>
          <p:nvPr/>
        </p:nvSpPr>
        <p:spPr>
          <a:xfrm>
            <a:off x="5229225" y="2441575"/>
            <a:ext cx="3744913" cy="339725"/>
          </a:xfrm>
          <a:prstGeom prst="rect">
            <a:avLst/>
          </a:prstGeom>
          <a:noFill/>
        </p:spPr>
        <p:txBody>
          <a:bodyPr>
            <a:spAutoFit/>
          </a:bodyPr>
          <a:lstStyle/>
          <a:p>
            <a:pPr>
              <a:defRPr/>
            </a:pPr>
            <a:r>
              <a:rPr lang="en-US" sz="1600" dirty="0">
                <a:latin typeface="+mn-lt"/>
              </a:rPr>
              <a:t>D-coils tested at LN (and at 50K in </a:t>
            </a:r>
            <a:r>
              <a:rPr lang="en-US" sz="1600" dirty="0" err="1">
                <a:latin typeface="+mn-lt"/>
              </a:rPr>
              <a:t>vac</a:t>
            </a:r>
            <a:r>
              <a:rPr lang="en-US" sz="1600" dirty="0">
                <a:latin typeface="+mn-lt"/>
              </a:rPr>
              <a:t> rig)</a:t>
            </a:r>
          </a:p>
        </p:txBody>
      </p:sp>
      <p:pic>
        <p:nvPicPr>
          <p:cNvPr id="71689" name="Picture 6"/>
          <p:cNvPicPr>
            <a:picLocks noChangeAspect="1" noChangeArrowheads="1"/>
          </p:cNvPicPr>
          <p:nvPr/>
        </p:nvPicPr>
        <p:blipFill>
          <a:blip r:embed="rId4">
            <a:extLst>
              <a:ext uri="{28A0092B-C50C-407E-A947-70E740481C1C}">
                <a14:useLocalDpi xmlns:a14="http://schemas.microsoft.com/office/drawing/2010/main" val="0"/>
              </a:ext>
            </a:extLst>
          </a:blip>
          <a:srcRect l="62064" t="39616" r="13110" b="12737"/>
          <a:stretch>
            <a:fillRect/>
          </a:stretch>
        </p:blipFill>
        <p:spPr bwMode="auto">
          <a:xfrm>
            <a:off x="6253163" y="2908300"/>
            <a:ext cx="2452687" cy="330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90" name="Picture 7"/>
          <p:cNvPicPr>
            <a:picLocks noChangeAspect="1" noChangeArrowheads="1"/>
          </p:cNvPicPr>
          <p:nvPr/>
        </p:nvPicPr>
        <p:blipFill>
          <a:blip r:embed="rId5">
            <a:extLst>
              <a:ext uri="{28A0092B-C50C-407E-A947-70E740481C1C}">
                <a14:useLocalDpi xmlns:a14="http://schemas.microsoft.com/office/drawing/2010/main" val="0"/>
              </a:ext>
            </a:extLst>
          </a:blip>
          <a:srcRect l="21666" t="29321" r="50000" b="47789"/>
          <a:stretch>
            <a:fillRect/>
          </a:stretch>
        </p:blipFill>
        <p:spPr bwMode="auto">
          <a:xfrm>
            <a:off x="44450" y="2733675"/>
            <a:ext cx="2798763"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79388" y="4321175"/>
            <a:ext cx="2484437" cy="338138"/>
          </a:xfrm>
          <a:prstGeom prst="rect">
            <a:avLst/>
          </a:prstGeom>
          <a:noFill/>
        </p:spPr>
        <p:txBody>
          <a:bodyPr>
            <a:spAutoFit/>
          </a:bodyPr>
          <a:lstStyle/>
          <a:p>
            <a:pPr>
              <a:defRPr/>
            </a:pPr>
            <a:r>
              <a:rPr lang="en-US" sz="1600" dirty="0">
                <a:latin typeface="+mn-lt"/>
              </a:rPr>
              <a:t>D-former on winding table</a:t>
            </a:r>
          </a:p>
        </p:txBody>
      </p:sp>
      <p:sp>
        <p:nvSpPr>
          <p:cNvPr id="16" name="TextBox 15"/>
          <p:cNvSpPr txBox="1"/>
          <p:nvPr/>
        </p:nvSpPr>
        <p:spPr>
          <a:xfrm>
            <a:off x="1422400" y="5805488"/>
            <a:ext cx="1328738" cy="584200"/>
          </a:xfrm>
          <a:prstGeom prst="rect">
            <a:avLst/>
          </a:prstGeom>
          <a:noFill/>
        </p:spPr>
        <p:txBody>
          <a:bodyPr>
            <a:spAutoFit/>
          </a:bodyPr>
          <a:lstStyle/>
          <a:p>
            <a:pPr>
              <a:defRPr/>
            </a:pPr>
            <a:r>
              <a:rPr lang="en-US" sz="1600" dirty="0">
                <a:latin typeface="+mn-lt"/>
              </a:rPr>
              <a:t>Adjusting He coolant flow</a:t>
            </a:r>
          </a:p>
        </p:txBody>
      </p:sp>
      <p:sp>
        <p:nvSpPr>
          <p:cNvPr id="17" name="TextBox 16"/>
          <p:cNvSpPr txBox="1"/>
          <p:nvPr/>
        </p:nvSpPr>
        <p:spPr>
          <a:xfrm>
            <a:off x="6393656" y="6183354"/>
            <a:ext cx="2452687" cy="338137"/>
          </a:xfrm>
          <a:prstGeom prst="rect">
            <a:avLst/>
          </a:prstGeom>
          <a:noFill/>
        </p:spPr>
        <p:txBody>
          <a:bodyPr>
            <a:spAutoFit/>
          </a:bodyPr>
          <a:lstStyle/>
          <a:p>
            <a:pPr>
              <a:defRPr/>
            </a:pPr>
            <a:r>
              <a:rPr lang="en-US" sz="1600" dirty="0">
                <a:latin typeface="+mn-lt"/>
              </a:rPr>
              <a:t>3 </a:t>
            </a:r>
            <a:r>
              <a:rPr lang="en-US" sz="1600" dirty="0" err="1">
                <a:latin typeface="+mn-lt"/>
              </a:rPr>
              <a:t>dewars</a:t>
            </a:r>
            <a:r>
              <a:rPr lang="en-US" sz="1600" dirty="0">
                <a:latin typeface="+mn-lt"/>
              </a:rPr>
              <a:t> of He required</a:t>
            </a:r>
          </a:p>
        </p:txBody>
      </p:sp>
    </p:spTree>
    <p:extLst>
      <p:ext uri="{BB962C8B-B14F-4D97-AF65-F5344CB8AC3E}">
        <p14:creationId xmlns:p14="http://schemas.microsoft.com/office/powerpoint/2010/main" val="88468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AFC7FE-8260-46E7-A43A-724EBAAAF97B}" type="slidenum">
              <a:rPr lang="en-US" altLang="en-US">
                <a:latin typeface="Times New Roman" panose="02020603050405020304" pitchFamily="18" charset="0"/>
              </a:rPr>
              <a:pPr/>
              <a:t>9</a:t>
            </a:fld>
            <a:endParaRPr lang="en-US" altLang="en-US">
              <a:latin typeface="Times New Roman" panose="02020603050405020304" pitchFamily="18" charset="0"/>
            </a:endParaRPr>
          </a:p>
        </p:txBody>
      </p:sp>
      <p:sp>
        <p:nvSpPr>
          <p:cNvPr id="40963" name="TextBox 2"/>
          <p:cNvSpPr txBox="1">
            <a:spLocks noChangeArrowheads="1"/>
          </p:cNvSpPr>
          <p:nvPr/>
        </p:nvSpPr>
        <p:spPr bwMode="auto">
          <a:xfrm>
            <a:off x="468313" y="260350"/>
            <a:ext cx="8135937" cy="52387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a:spcBef>
                <a:spcPct val="0"/>
              </a:spcBef>
            </a:pPr>
            <a:r>
              <a:rPr lang="en-US" altLang="en-US" sz="2800" b="1" dirty="0" smtClean="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ST25 </a:t>
            </a:r>
            <a:r>
              <a:rPr lang="en-US" altLang="en-US" sz="28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(HTS) – </a:t>
            </a:r>
            <a:r>
              <a:rPr lang="en-US" altLang="en-US" sz="2800" b="1" dirty="0" err="1">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cryo</a:t>
            </a:r>
            <a:r>
              <a:rPr lang="en-US" altLang="en-US" sz="2800" b="1" dirty="0">
                <a:solidFill>
                  <a:srgbClr val="004B9A"/>
                </a:solidFill>
                <a:effectLst>
                  <a:outerShdw blurRad="38100" dist="38100" dir="2700000" algn="tl">
                    <a:srgbClr val="000000">
                      <a:alpha val="43137"/>
                    </a:srgbClr>
                  </a:outerShdw>
                </a:effectLst>
                <a:latin typeface="Swis721 BT" panose="020B0504020202020204" pitchFamily="34" charset="0"/>
                <a:ea typeface="+mj-ea"/>
                <a:cs typeface="+mj-cs"/>
              </a:rPr>
              <a:t>-free version</a:t>
            </a:r>
          </a:p>
        </p:txBody>
      </p:sp>
      <p:sp>
        <p:nvSpPr>
          <p:cNvPr id="40964" name="TextBox 4"/>
          <p:cNvSpPr txBox="1">
            <a:spLocks noChangeArrowheads="1"/>
          </p:cNvSpPr>
          <p:nvPr/>
        </p:nvSpPr>
        <p:spPr bwMode="auto">
          <a:xfrm>
            <a:off x="763588" y="1204913"/>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 name="TextBox 3"/>
          <p:cNvSpPr txBox="1"/>
          <p:nvPr/>
        </p:nvSpPr>
        <p:spPr>
          <a:xfrm>
            <a:off x="323850" y="5843588"/>
            <a:ext cx="7704138" cy="646113"/>
          </a:xfrm>
          <a:prstGeom prst="rect">
            <a:avLst/>
          </a:prstGeom>
          <a:noFill/>
        </p:spPr>
        <p:txBody>
          <a:bodyPr>
            <a:spAutoFit/>
          </a:bodyPr>
          <a:lstStyle/>
          <a:p>
            <a:pPr algn="ctr">
              <a:defRPr/>
            </a:pPr>
            <a:r>
              <a:rPr lang="en-US" sz="1400" dirty="0">
                <a:latin typeface="+mn-lt"/>
              </a:rPr>
              <a:t> </a:t>
            </a:r>
            <a:r>
              <a:rPr lang="en-US" dirty="0">
                <a:latin typeface="+mn-lt"/>
              </a:rPr>
              <a:t>early stages of copper cladding, to enable top-mounted cold head to cool whole structure to 20K. The helium feed pipes are not then necessary</a:t>
            </a:r>
          </a:p>
        </p:txBody>
      </p:sp>
      <p:pic>
        <p:nvPicPr>
          <p:cNvPr id="409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869950"/>
            <a:ext cx="6516688"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2"/>
          <p:cNvSpPr>
            <a:spLocks noGrp="1"/>
          </p:cNvSpPr>
          <p:nvPr>
            <p:ph type="dt" sz="half" idx="10"/>
          </p:nvPr>
        </p:nvSpPr>
        <p:spPr>
          <a:xfrm>
            <a:off x="457200" y="6413581"/>
            <a:ext cx="2133600" cy="365125"/>
          </a:xfrm>
        </p:spPr>
        <p:txBody>
          <a:bodyPr/>
          <a:lstStyle/>
          <a:p>
            <a:r>
              <a:rPr lang="en-GB" dirty="0" smtClean="0"/>
              <a:t>December 2015</a:t>
            </a:r>
            <a:endParaRPr lang="en-GB" dirty="0"/>
          </a:p>
        </p:txBody>
      </p:sp>
      <p:sp>
        <p:nvSpPr>
          <p:cNvPr id="8" name="Footer Placeholder 3"/>
          <p:cNvSpPr>
            <a:spLocks noGrp="1"/>
          </p:cNvSpPr>
          <p:nvPr>
            <p:ph type="ftr" sz="quarter" idx="11"/>
          </p:nvPr>
        </p:nvSpPr>
        <p:spPr>
          <a:xfrm>
            <a:off x="3124200" y="6413581"/>
            <a:ext cx="2895600" cy="365125"/>
          </a:xfrm>
        </p:spPr>
        <p:txBody>
          <a:bodyPr/>
          <a:lstStyle/>
          <a:p>
            <a:r>
              <a:rPr lang="en-GB" dirty="0" smtClean="0"/>
              <a:t>Fusion Power Associates meeting Washington DC</a:t>
            </a:r>
            <a:endParaRPr lang="en-GB" dirty="0"/>
          </a:p>
        </p:txBody>
      </p:sp>
    </p:spTree>
    <p:extLst>
      <p:ext uri="{BB962C8B-B14F-4D97-AF65-F5344CB8AC3E}">
        <p14:creationId xmlns:p14="http://schemas.microsoft.com/office/powerpoint/2010/main" val="274497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okamak_Solutions_template_Nov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smtClean="0">
            <a:latin typeface="Swis721 BT" panose="020B05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6540</TotalTime>
  <Words>840</Words>
  <Application>Microsoft Office PowerPoint</Application>
  <PresentationFormat>On-screen Show (4:3)</PresentationFormat>
  <Paragraphs>121</Paragraphs>
  <Slides>14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vt:lpstr>
      <vt:lpstr>Swis721 BT</vt:lpstr>
      <vt:lpstr>Times New Roman</vt:lpstr>
      <vt:lpstr>Tokamak_Solutions_template_Nov2013</vt:lpstr>
      <vt:lpstr>High Temperature  Superconducting Magnets  and other Innovations For Fusion  Dr David Kingham Tokamak Energy</vt:lpstr>
      <vt:lpstr>The Technology</vt:lpstr>
      <vt:lpstr>Our tokamak engineering centre</vt:lpstr>
      <vt:lpstr>Advisory Boards and team members March 2014</vt:lpstr>
      <vt:lpstr>The logic for our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Engineering Challenges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Windridge</dc:creator>
  <cp:lastModifiedBy>David Kingham</cp:lastModifiedBy>
  <cp:revision>146</cp:revision>
  <cp:lastPrinted>2015-02-23T18:58:08Z</cp:lastPrinted>
  <dcterms:created xsi:type="dcterms:W3CDTF">2014-01-09T14:10:09Z</dcterms:created>
  <dcterms:modified xsi:type="dcterms:W3CDTF">2015-12-15T11:59:55Z</dcterms:modified>
</cp:coreProperties>
</file>