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Default Extension="wdp" ContentType="image/vnd.ms-photo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18"/>
  </p:notesMasterIdLst>
  <p:sldIdLst>
    <p:sldId id="263" r:id="rId2"/>
    <p:sldId id="276" r:id="rId3"/>
    <p:sldId id="277" r:id="rId4"/>
    <p:sldId id="271" r:id="rId5"/>
    <p:sldId id="274" r:id="rId6"/>
    <p:sldId id="270" r:id="rId7"/>
    <p:sldId id="265" r:id="rId8"/>
    <p:sldId id="267" r:id="rId9"/>
    <p:sldId id="279" r:id="rId10"/>
    <p:sldId id="283" r:id="rId11"/>
    <p:sldId id="280" r:id="rId12"/>
    <p:sldId id="278" r:id="rId13"/>
    <p:sldId id="269" r:id="rId14"/>
    <p:sldId id="284" r:id="rId15"/>
    <p:sldId id="272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00C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0"/>
    <p:restoredTop sz="98582" autoAdjust="0"/>
  </p:normalViewPr>
  <p:slideViewPr>
    <p:cSldViewPr>
      <p:cViewPr>
        <p:scale>
          <a:sx n="80" d="100"/>
          <a:sy n="80" d="100"/>
        </p:scale>
        <p:origin x="-840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DBDD-6790-4B53-AF36-4AF73273F1B5}" type="datetimeFigureOut">
              <a:rPr lang="en-US" smtClean="0"/>
              <a:pPr/>
              <a:t>12/19/15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AD889-3348-4680-A947-91863EA2D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404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Magnet systems (mainly CS): Mike Cole</a:t>
            </a:r>
          </a:p>
          <a:p>
            <a:r>
              <a:rPr lang="en-US" sz="1000" dirty="0"/>
              <a:t>Pellet Injector and Disruption Mitigation: including Larry Baylor, Steven Combs, Charlotte </a:t>
            </a:r>
            <a:r>
              <a:rPr lang="en-US" sz="1000" dirty="0" err="1"/>
              <a:t>Barbier</a:t>
            </a:r>
            <a:r>
              <a:rPr lang="en-US" sz="1000" dirty="0"/>
              <a:t>, Steve Meitner, William McGinnis, Paul Fisher, Michael Morrow III, Tam Ha</a:t>
            </a:r>
          </a:p>
          <a:p>
            <a:r>
              <a:rPr lang="en-US" sz="1000" dirty="0"/>
              <a:t>Cooling Water: including </a:t>
            </a:r>
            <a:r>
              <a:rPr lang="en-US" sz="1000" dirty="0" err="1"/>
              <a:t>Graydon</a:t>
            </a:r>
            <a:r>
              <a:rPr lang="en-US" sz="1000" dirty="0"/>
              <a:t> Yoder, David </a:t>
            </a:r>
            <a:r>
              <a:rPr lang="en-US" sz="1000" dirty="0" err="1"/>
              <a:t>Felde</a:t>
            </a:r>
            <a:r>
              <a:rPr lang="en-US" sz="1000" dirty="0"/>
              <a:t>, Richard Hale</a:t>
            </a:r>
          </a:p>
          <a:p>
            <a:r>
              <a:rPr lang="en-US" sz="1000" dirty="0"/>
              <a:t>Ion Cyclotron: including Rick </a:t>
            </a:r>
            <a:r>
              <a:rPr lang="en-US" sz="1000" dirty="0" err="1"/>
              <a:t>Goulding</a:t>
            </a:r>
            <a:r>
              <a:rPr lang="en-US" sz="1000" dirty="0"/>
              <a:t>, Charlotte </a:t>
            </a:r>
            <a:r>
              <a:rPr lang="en-US" sz="1000" dirty="0" err="1"/>
              <a:t>Barbier</a:t>
            </a:r>
            <a:r>
              <a:rPr lang="en-US" sz="1000" dirty="0"/>
              <a:t>, Phil </a:t>
            </a:r>
            <a:r>
              <a:rPr lang="en-US" sz="1000" dirty="0" err="1"/>
              <a:t>Pesavento</a:t>
            </a:r>
            <a:r>
              <a:rPr lang="en-US" sz="1000" dirty="0"/>
              <a:t>, Terry White, Ian Campbell</a:t>
            </a:r>
          </a:p>
          <a:p>
            <a:r>
              <a:rPr lang="en-US" sz="1000" dirty="0"/>
              <a:t>Electron Cyclotron: including Tim Bigelow, Mike Kauffman, John </a:t>
            </a:r>
            <a:r>
              <a:rPr lang="en-US" sz="1000" dirty="0" err="1"/>
              <a:t>Caughman</a:t>
            </a:r>
            <a:endParaRPr lang="en-US" sz="1000" dirty="0"/>
          </a:p>
          <a:p>
            <a:r>
              <a:rPr lang="en-US" sz="1000" dirty="0"/>
              <a:t>Diagnostics: Ted </a:t>
            </a:r>
            <a:r>
              <a:rPr lang="en-US" sz="1000" dirty="0" err="1"/>
              <a:t>Biewer</a:t>
            </a:r>
            <a:r>
              <a:rPr lang="en-US" sz="1000" dirty="0"/>
              <a:t>, Christopher </a:t>
            </a:r>
            <a:r>
              <a:rPr lang="en-US" sz="1000" dirty="0" err="1"/>
              <a:t>Klepper</a:t>
            </a:r>
            <a:r>
              <a:rPr lang="en-US" sz="1000" dirty="0"/>
              <a:t>, Michael Morris, Van Graves</a:t>
            </a:r>
          </a:p>
          <a:p>
            <a:r>
              <a:rPr lang="en-US" sz="1000" dirty="0"/>
              <a:t>Vacuum and Roughing Pumps: Larry Baylor, Steve Meitner, Robert Duckworth, Steven Combs</a:t>
            </a:r>
          </a:p>
          <a:p>
            <a:r>
              <a:rPr lang="en-US" sz="1000" dirty="0"/>
              <a:t>In-Vessel Coils: Robert Duckworth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7A93-FF3F-C846-A0C2-873BD0A71AA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2373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73460-F7F2-7B41-A518-FC7366FE3740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0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39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45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093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76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172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756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BFBFBF"/>
                </a:solidFill>
                <a:cs typeface="Arial" pitchFamily="34" charset="0"/>
              </a:rPr>
              <a:t>Fusion energy</a:t>
            </a:r>
            <a:r>
              <a:rPr lang="en-US" sz="1000" baseline="0" dirty="0" smtClean="0">
                <a:solidFill>
                  <a:srgbClr val="BFBFBF"/>
                </a:solidFill>
                <a:cs typeface="Arial" pitchFamily="34" charset="0"/>
              </a:rPr>
              <a:t> development at ORNL</a:t>
            </a:r>
            <a:endParaRPr lang="en-US" sz="1000" dirty="0">
              <a:solidFill>
                <a:srgbClr val="BFBFB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19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fusengdes.2015.04.05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989576" cy="1269578"/>
          </a:xfrm>
        </p:spPr>
        <p:txBody>
          <a:bodyPr/>
          <a:lstStyle/>
          <a:p>
            <a:r>
              <a:rPr lang="en-US" dirty="0" smtClean="0"/>
              <a:t>Fusion Energy Development at ORNL</a:t>
            </a:r>
            <a:br>
              <a:rPr lang="en-US" dirty="0" smtClean="0"/>
            </a:br>
            <a:r>
              <a:rPr lang="en-US" dirty="0" smtClean="0"/>
              <a:t>(non-US ITER)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581400"/>
            <a:ext cx="4226376" cy="757130"/>
          </a:xfrm>
        </p:spPr>
        <p:txBody>
          <a:bodyPr/>
          <a:lstStyle/>
          <a:p>
            <a:r>
              <a:rPr lang="en-US" dirty="0" smtClean="0"/>
              <a:t>Phil Ferguson</a:t>
            </a:r>
            <a:endParaRPr lang="en-US" dirty="0"/>
          </a:p>
          <a:p>
            <a:r>
              <a:rPr lang="en-US" dirty="0" smtClean="0"/>
              <a:t>Fusion Power Associates 36</a:t>
            </a:r>
            <a:r>
              <a:rPr lang="en-US" baseline="30000" dirty="0" smtClean="0"/>
              <a:t>th</a:t>
            </a:r>
            <a:r>
              <a:rPr lang="en-US" dirty="0" smtClean="0"/>
              <a:t> Annual Meeting</a:t>
            </a:r>
          </a:p>
          <a:p>
            <a:r>
              <a:rPr lang="en-US" dirty="0" smtClean="0"/>
              <a:t>December 17,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7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81000" y="1130300"/>
            <a:ext cx="83820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en-GB" altLang="ja-JP" b="1" dirty="0">
                <a:latin typeface="Arial" charset="0"/>
                <a:ea typeface="MS PGothic" charset="0"/>
                <a:cs typeface="MS PGothic" charset="0"/>
              </a:rPr>
              <a:t>        </a:t>
            </a:r>
            <a:r>
              <a:rPr kumimoji="1" lang="en-GB" altLang="ja-JP" b="1" dirty="0">
                <a:ea typeface="MS PGothic" charset="0"/>
                <a:cs typeface="MS PGothic" charset="0"/>
              </a:rPr>
              <a:t> </a:t>
            </a:r>
            <a:r>
              <a:rPr kumimoji="1" lang="en-GB" altLang="ja-JP" b="1" dirty="0" smtClean="0">
                <a:ea typeface="MS PGothic" charset="0"/>
                <a:cs typeface="MS PGothic" charset="0"/>
              </a:rPr>
              <a:t>     </a:t>
            </a:r>
            <a:r>
              <a:rPr kumimoji="1" lang="en-GB" altLang="ja-JP" b="1" dirty="0" smtClean="0">
                <a:latin typeface="Arial" charset="0"/>
                <a:ea typeface="MS PGothic" charset="0"/>
                <a:cs typeface="MS PGothic" charset="0"/>
              </a:rPr>
              <a:t>JET                        	    ITER                      	  </a:t>
            </a:r>
            <a:r>
              <a:rPr kumimoji="1" lang="en-GB" altLang="ja-JP" b="1" dirty="0" smtClean="0">
                <a:ea typeface="MS PGothic" charset="0"/>
                <a:cs typeface="MS PGothic" charset="0"/>
              </a:rPr>
              <a:t>Fusion Reactor</a:t>
            </a:r>
            <a:endParaRPr kumimoji="1" lang="en-GB" altLang="ja-JP" b="1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97987" name="Picture 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800"/>
            <a:ext cx="21447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 descr="IT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295400"/>
            <a:ext cx="24511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1203" y="177114"/>
            <a:ext cx="8768213" cy="88870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Challenges for </a:t>
            </a:r>
            <a:r>
              <a:rPr lang="en-US" dirty="0" err="1" smtClean="0"/>
              <a:t>divertor</a:t>
            </a:r>
            <a:r>
              <a:rPr lang="en-US" dirty="0" smtClean="0"/>
              <a:t> plasma facing components</a:t>
            </a:r>
            <a:r>
              <a:rPr lang="en-US" dirty="0" smtClean="0">
                <a:cs typeface="+mj-cs"/>
              </a:rPr>
              <a:t>: fluxes and </a:t>
            </a:r>
            <a:r>
              <a:rPr lang="en-US" dirty="0" err="1" smtClean="0">
                <a:cs typeface="+mj-cs"/>
              </a:rPr>
              <a:t>fluence</a:t>
            </a:r>
            <a:endParaRPr lang="en-US" dirty="0" smtClean="0">
              <a:cs typeface="+mj-cs"/>
            </a:endParaRPr>
          </a:p>
        </p:txBody>
      </p:sp>
      <p:pic>
        <p:nvPicPr>
          <p:cNvPr id="297990" name="Picture 6" descr="The JET Mach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4384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991" name="Group 7"/>
          <p:cNvGrpSpPr>
            <a:grpSpLocks/>
          </p:cNvGrpSpPr>
          <p:nvPr/>
        </p:nvGrpSpPr>
        <p:grpSpPr bwMode="auto">
          <a:xfrm>
            <a:off x="304800" y="3657600"/>
            <a:ext cx="5334000" cy="990600"/>
            <a:chOff x="192" y="2448"/>
            <a:chExt cx="3360" cy="624"/>
          </a:xfrm>
        </p:grpSpPr>
        <p:sp>
          <p:nvSpPr>
            <p:cNvPr id="297992" name="AutoShape 8"/>
            <p:cNvSpPr>
              <a:spLocks noChangeArrowheads="1"/>
            </p:cNvSpPr>
            <p:nvPr/>
          </p:nvSpPr>
          <p:spPr bwMode="auto">
            <a:xfrm>
              <a:off x="240" y="2688"/>
              <a:ext cx="3264" cy="384"/>
            </a:xfrm>
            <a:prstGeom prst="rightArrow">
              <a:avLst>
                <a:gd name="adj1" fmla="val 50000"/>
                <a:gd name="adj2" fmla="val 2125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993" name="AutoShape 9"/>
            <p:cNvSpPr>
              <a:spLocks noChangeArrowheads="1"/>
            </p:cNvSpPr>
            <p:nvPr/>
          </p:nvSpPr>
          <p:spPr bwMode="auto">
            <a:xfrm>
              <a:off x="192" y="2544"/>
              <a:ext cx="3360" cy="480"/>
            </a:xfrm>
            <a:prstGeom prst="rightArrow">
              <a:avLst>
                <a:gd name="adj1" fmla="val 50000"/>
                <a:gd name="adj2" fmla="val 175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994" name="AutoShape 10"/>
            <p:cNvSpPr>
              <a:spLocks noChangeArrowheads="1"/>
            </p:cNvSpPr>
            <p:nvPr/>
          </p:nvSpPr>
          <p:spPr bwMode="auto">
            <a:xfrm>
              <a:off x="192" y="2448"/>
              <a:ext cx="2928" cy="551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algn="ctr">
                <a:buFont typeface="Wingdings" charset="0"/>
                <a:buNone/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995" name="Text Box 11"/>
            <p:cNvSpPr txBox="1">
              <a:spLocks noChangeArrowheads="1"/>
            </p:cNvSpPr>
            <p:nvPr/>
          </p:nvSpPr>
          <p:spPr bwMode="auto">
            <a:xfrm>
              <a:off x="243" y="2604"/>
              <a:ext cx="18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1800" b="1" smtClean="0">
                  <a:solidFill>
                    <a:srgbClr val="000000"/>
                  </a:solidFill>
                  <a:latin typeface="Trebuchet MS" charset="0"/>
                  <a:cs typeface="+mn-cs"/>
                </a:rPr>
                <a:t>50 times higher ion fluxes</a:t>
              </a:r>
            </a:p>
          </p:txBody>
        </p:sp>
      </p:grpSp>
      <p:grpSp>
        <p:nvGrpSpPr>
          <p:cNvPr id="297996" name="Group 12"/>
          <p:cNvGrpSpPr>
            <a:grpSpLocks/>
          </p:cNvGrpSpPr>
          <p:nvPr/>
        </p:nvGrpSpPr>
        <p:grpSpPr bwMode="auto">
          <a:xfrm>
            <a:off x="3429000" y="5638800"/>
            <a:ext cx="5334000" cy="990600"/>
            <a:chOff x="192" y="2448"/>
            <a:chExt cx="3360" cy="624"/>
          </a:xfrm>
        </p:grpSpPr>
        <p:sp>
          <p:nvSpPr>
            <p:cNvPr id="297997" name="AutoShape 13"/>
            <p:cNvSpPr>
              <a:spLocks noChangeArrowheads="1"/>
            </p:cNvSpPr>
            <p:nvPr/>
          </p:nvSpPr>
          <p:spPr bwMode="auto">
            <a:xfrm>
              <a:off x="240" y="2688"/>
              <a:ext cx="3264" cy="384"/>
            </a:xfrm>
            <a:prstGeom prst="rightArrow">
              <a:avLst>
                <a:gd name="adj1" fmla="val 50000"/>
                <a:gd name="adj2" fmla="val 2125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998" name="AutoShape 14"/>
            <p:cNvSpPr>
              <a:spLocks noChangeArrowheads="1"/>
            </p:cNvSpPr>
            <p:nvPr/>
          </p:nvSpPr>
          <p:spPr bwMode="auto">
            <a:xfrm>
              <a:off x="192" y="2544"/>
              <a:ext cx="3360" cy="480"/>
            </a:xfrm>
            <a:prstGeom prst="rightArrow">
              <a:avLst>
                <a:gd name="adj1" fmla="val 50000"/>
                <a:gd name="adj2" fmla="val 175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999" name="AutoShape 15"/>
            <p:cNvSpPr>
              <a:spLocks noChangeArrowheads="1"/>
            </p:cNvSpPr>
            <p:nvPr/>
          </p:nvSpPr>
          <p:spPr bwMode="auto">
            <a:xfrm>
              <a:off x="192" y="2448"/>
              <a:ext cx="2928" cy="551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algn="ctr">
                <a:buFont typeface="Wingdings" charset="0"/>
                <a:buNone/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0" name="Text Box 16"/>
            <p:cNvSpPr txBox="1">
              <a:spLocks noChangeArrowheads="1"/>
            </p:cNvSpPr>
            <p:nvPr/>
          </p:nvSpPr>
          <p:spPr bwMode="auto">
            <a:xfrm>
              <a:off x="243" y="2604"/>
              <a:ext cx="23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1800" b="1" smtClean="0">
                  <a:solidFill>
                    <a:srgbClr val="000000"/>
                  </a:solidFill>
                  <a:latin typeface="Trebuchet MS" charset="0"/>
                  <a:cs typeface="+mn-cs"/>
                </a:rPr>
                <a:t>100 times higher neutron fluence</a:t>
              </a:r>
            </a:p>
          </p:txBody>
        </p:sp>
      </p:grpSp>
      <p:grpSp>
        <p:nvGrpSpPr>
          <p:cNvPr id="298001" name="Group 17"/>
          <p:cNvGrpSpPr>
            <a:grpSpLocks/>
          </p:cNvGrpSpPr>
          <p:nvPr/>
        </p:nvGrpSpPr>
        <p:grpSpPr bwMode="auto">
          <a:xfrm>
            <a:off x="304800" y="4648200"/>
            <a:ext cx="5334000" cy="990600"/>
            <a:chOff x="192" y="2448"/>
            <a:chExt cx="3360" cy="624"/>
          </a:xfrm>
        </p:grpSpPr>
        <p:sp>
          <p:nvSpPr>
            <p:cNvPr id="298002" name="AutoShape 18"/>
            <p:cNvSpPr>
              <a:spLocks noChangeArrowheads="1"/>
            </p:cNvSpPr>
            <p:nvPr/>
          </p:nvSpPr>
          <p:spPr bwMode="auto">
            <a:xfrm>
              <a:off x="240" y="2688"/>
              <a:ext cx="3264" cy="384"/>
            </a:xfrm>
            <a:prstGeom prst="rightArrow">
              <a:avLst>
                <a:gd name="adj1" fmla="val 50000"/>
                <a:gd name="adj2" fmla="val 2125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3" name="AutoShape 19"/>
            <p:cNvSpPr>
              <a:spLocks noChangeArrowheads="1"/>
            </p:cNvSpPr>
            <p:nvPr/>
          </p:nvSpPr>
          <p:spPr bwMode="auto">
            <a:xfrm>
              <a:off x="192" y="2544"/>
              <a:ext cx="3360" cy="480"/>
            </a:xfrm>
            <a:prstGeom prst="rightArrow">
              <a:avLst>
                <a:gd name="adj1" fmla="val 50000"/>
                <a:gd name="adj2" fmla="val 175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4" name="AutoShape 20"/>
            <p:cNvSpPr>
              <a:spLocks noChangeArrowheads="1"/>
            </p:cNvSpPr>
            <p:nvPr/>
          </p:nvSpPr>
          <p:spPr bwMode="auto">
            <a:xfrm>
              <a:off x="192" y="2448"/>
              <a:ext cx="2928" cy="551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algn="ctr">
                <a:buFont typeface="Wingdings" charset="0"/>
                <a:buNone/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5" name="Text Box 21"/>
            <p:cNvSpPr txBox="1">
              <a:spLocks noChangeArrowheads="1"/>
            </p:cNvSpPr>
            <p:nvPr/>
          </p:nvSpPr>
          <p:spPr bwMode="auto">
            <a:xfrm>
              <a:off x="243" y="2604"/>
              <a:ext cx="21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1800" b="1" smtClean="0">
                  <a:solidFill>
                    <a:srgbClr val="000000"/>
                  </a:solidFill>
                  <a:latin typeface="Trebuchet MS" charset="0"/>
                  <a:cs typeface="+mn-cs"/>
                </a:rPr>
                <a:t>5000 times higher ion fluence</a:t>
              </a:r>
            </a:p>
          </p:txBody>
        </p:sp>
      </p:grpSp>
      <p:grpSp>
        <p:nvGrpSpPr>
          <p:cNvPr id="298006" name="Group 22"/>
          <p:cNvGrpSpPr>
            <a:grpSpLocks/>
          </p:cNvGrpSpPr>
          <p:nvPr/>
        </p:nvGrpSpPr>
        <p:grpSpPr bwMode="auto">
          <a:xfrm>
            <a:off x="304800" y="5638800"/>
            <a:ext cx="5334000" cy="990600"/>
            <a:chOff x="192" y="2448"/>
            <a:chExt cx="3360" cy="624"/>
          </a:xfrm>
        </p:grpSpPr>
        <p:sp>
          <p:nvSpPr>
            <p:cNvPr id="298007" name="AutoShape 23"/>
            <p:cNvSpPr>
              <a:spLocks noChangeArrowheads="1"/>
            </p:cNvSpPr>
            <p:nvPr/>
          </p:nvSpPr>
          <p:spPr bwMode="auto">
            <a:xfrm>
              <a:off x="240" y="2688"/>
              <a:ext cx="3264" cy="384"/>
            </a:xfrm>
            <a:prstGeom prst="rightArrow">
              <a:avLst>
                <a:gd name="adj1" fmla="val 50000"/>
                <a:gd name="adj2" fmla="val 2125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8" name="AutoShape 24"/>
            <p:cNvSpPr>
              <a:spLocks noChangeArrowheads="1"/>
            </p:cNvSpPr>
            <p:nvPr/>
          </p:nvSpPr>
          <p:spPr bwMode="auto">
            <a:xfrm>
              <a:off x="192" y="2544"/>
              <a:ext cx="3360" cy="480"/>
            </a:xfrm>
            <a:prstGeom prst="rightArrow">
              <a:avLst>
                <a:gd name="adj1" fmla="val 50000"/>
                <a:gd name="adj2" fmla="val 175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09" name="AutoShape 25"/>
            <p:cNvSpPr>
              <a:spLocks noChangeArrowheads="1"/>
            </p:cNvSpPr>
            <p:nvPr/>
          </p:nvSpPr>
          <p:spPr bwMode="auto">
            <a:xfrm>
              <a:off x="192" y="2448"/>
              <a:ext cx="2928" cy="551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algn="ctr">
                <a:buFont typeface="Wingdings" charset="0"/>
                <a:buNone/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10" name="Text Box 26"/>
            <p:cNvSpPr txBox="1">
              <a:spLocks noChangeArrowheads="1"/>
            </p:cNvSpPr>
            <p:nvPr/>
          </p:nvSpPr>
          <p:spPr bwMode="auto">
            <a:xfrm>
              <a:off x="243" y="2604"/>
              <a:ext cx="27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1800" b="1" smtClean="0">
                  <a:solidFill>
                    <a:srgbClr val="000000"/>
                  </a:solidFill>
                  <a:latin typeface="Trebuchet MS" charset="0"/>
                  <a:cs typeface="+mn-cs"/>
                </a:rPr>
                <a:t>1000000 times higher neutron fluence</a:t>
              </a:r>
            </a:p>
          </p:txBody>
        </p:sp>
      </p:grpSp>
      <p:grpSp>
        <p:nvGrpSpPr>
          <p:cNvPr id="298011" name="Group 27"/>
          <p:cNvGrpSpPr>
            <a:grpSpLocks/>
          </p:cNvGrpSpPr>
          <p:nvPr/>
        </p:nvGrpSpPr>
        <p:grpSpPr bwMode="auto">
          <a:xfrm>
            <a:off x="3429000" y="4648200"/>
            <a:ext cx="5334000" cy="990600"/>
            <a:chOff x="192" y="2448"/>
            <a:chExt cx="3360" cy="624"/>
          </a:xfrm>
        </p:grpSpPr>
        <p:sp>
          <p:nvSpPr>
            <p:cNvPr id="298012" name="AutoShape 28"/>
            <p:cNvSpPr>
              <a:spLocks noChangeArrowheads="1"/>
            </p:cNvSpPr>
            <p:nvPr/>
          </p:nvSpPr>
          <p:spPr bwMode="auto">
            <a:xfrm>
              <a:off x="240" y="2688"/>
              <a:ext cx="3264" cy="384"/>
            </a:xfrm>
            <a:prstGeom prst="rightArrow">
              <a:avLst>
                <a:gd name="adj1" fmla="val 50000"/>
                <a:gd name="adj2" fmla="val 2125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13" name="AutoShape 29"/>
            <p:cNvSpPr>
              <a:spLocks noChangeArrowheads="1"/>
            </p:cNvSpPr>
            <p:nvPr/>
          </p:nvSpPr>
          <p:spPr bwMode="auto">
            <a:xfrm>
              <a:off x="192" y="2544"/>
              <a:ext cx="3360" cy="480"/>
            </a:xfrm>
            <a:prstGeom prst="rightArrow">
              <a:avLst>
                <a:gd name="adj1" fmla="val 50000"/>
                <a:gd name="adj2" fmla="val 175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14" name="AutoShape 30"/>
            <p:cNvSpPr>
              <a:spLocks noChangeArrowheads="1"/>
            </p:cNvSpPr>
            <p:nvPr/>
          </p:nvSpPr>
          <p:spPr bwMode="auto">
            <a:xfrm>
              <a:off x="192" y="2448"/>
              <a:ext cx="2928" cy="551"/>
            </a:xfrm>
            <a:prstGeom prst="rightArrow">
              <a:avLst>
                <a:gd name="adj1" fmla="val 54583"/>
                <a:gd name="adj2" fmla="val 4662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algn="ctr">
                <a:buFont typeface="Wingdings" charset="0"/>
                <a:buNone/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8015" name="Text Box 31"/>
            <p:cNvSpPr txBox="1">
              <a:spLocks noChangeArrowheads="1"/>
            </p:cNvSpPr>
            <p:nvPr/>
          </p:nvSpPr>
          <p:spPr bwMode="auto">
            <a:xfrm>
              <a:off x="243" y="2604"/>
              <a:ext cx="22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  <a:defRPr/>
              </a:pPr>
              <a:r>
                <a:rPr lang="en-US" sz="1800" b="1" smtClean="0">
                  <a:solidFill>
                    <a:srgbClr val="000000"/>
                  </a:solidFill>
                  <a:latin typeface="Trebuchet MS" charset="0"/>
                  <a:cs typeface="+mn-cs"/>
                </a:rPr>
                <a:t>up to 5 times higher ion fluence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06904" y="3873571"/>
            <a:ext cx="8530180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ITER </a:t>
            </a:r>
            <a:r>
              <a:rPr lang="en-US" sz="2000" dirty="0" err="1" smtClean="0">
                <a:latin typeface="Arial Narrow"/>
                <a:cs typeface="Arial Narrow"/>
              </a:rPr>
              <a:t>divertor</a:t>
            </a:r>
            <a:r>
              <a:rPr lang="en-US" sz="2000" dirty="0" smtClean="0">
                <a:latin typeface="Arial Narrow"/>
                <a:cs typeface="Arial Narrow"/>
              </a:rPr>
              <a:t> plasma parameters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Plasma Density ~ 10</a:t>
            </a:r>
            <a:r>
              <a:rPr lang="en-US" baseline="30000" dirty="0" smtClean="0">
                <a:latin typeface="Arial Narrow"/>
                <a:cs typeface="Arial Narrow"/>
              </a:rPr>
              <a:t>20</a:t>
            </a:r>
            <a:r>
              <a:rPr lang="en-US" dirty="0" smtClean="0">
                <a:latin typeface="Arial Narrow"/>
                <a:cs typeface="Arial Narrow"/>
              </a:rPr>
              <a:t> - 10</a:t>
            </a:r>
            <a:r>
              <a:rPr lang="en-US" baseline="30000" dirty="0" smtClean="0">
                <a:latin typeface="Arial Narrow"/>
                <a:cs typeface="Arial Narrow"/>
              </a:rPr>
              <a:t>21</a:t>
            </a:r>
            <a:r>
              <a:rPr lang="en-US" dirty="0" smtClean="0">
                <a:latin typeface="Arial Narrow"/>
                <a:cs typeface="Arial Narrow"/>
              </a:rPr>
              <a:t> m</a:t>
            </a:r>
            <a:r>
              <a:rPr lang="en-US" baseline="30000" dirty="0" smtClean="0">
                <a:latin typeface="Arial Narrow"/>
                <a:cs typeface="Arial Narrow"/>
              </a:rPr>
              <a:t>-3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Temperature ~ 1 - 15 </a:t>
            </a:r>
            <a:r>
              <a:rPr lang="en-US" dirty="0" err="1" smtClean="0">
                <a:latin typeface="Arial Narrow"/>
                <a:cs typeface="Arial Narrow"/>
              </a:rPr>
              <a:t>eV</a:t>
            </a:r>
            <a:r>
              <a:rPr lang="en-US" dirty="0" smtClean="0">
                <a:latin typeface="Arial Narrow"/>
                <a:cs typeface="Arial Narrow"/>
              </a:rPr>
              <a:t> (11000 - 150000 K)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Ion fluxes ~ 10</a:t>
            </a:r>
            <a:r>
              <a:rPr lang="en-US" baseline="30000" dirty="0" smtClean="0">
                <a:latin typeface="Arial Narrow"/>
                <a:cs typeface="Arial Narrow"/>
              </a:rPr>
              <a:t>23 </a:t>
            </a:r>
            <a:r>
              <a:rPr lang="en-US" dirty="0" smtClean="0">
                <a:latin typeface="Arial Narrow"/>
                <a:cs typeface="Arial Narrow"/>
              </a:rPr>
              <a:t>- 10</a:t>
            </a:r>
            <a:r>
              <a:rPr lang="en-US" baseline="30000" dirty="0" smtClean="0">
                <a:latin typeface="Arial Narrow"/>
                <a:cs typeface="Arial Narrow"/>
              </a:rPr>
              <a:t>24</a:t>
            </a:r>
            <a:r>
              <a:rPr lang="en-US" dirty="0" smtClean="0">
                <a:latin typeface="Arial Narrow"/>
                <a:cs typeface="Arial Narrow"/>
              </a:rPr>
              <a:t> m</a:t>
            </a:r>
            <a:r>
              <a:rPr lang="en-US" baseline="30000" dirty="0" smtClean="0">
                <a:latin typeface="Arial Narrow"/>
                <a:cs typeface="Arial Narrow"/>
              </a:rPr>
              <a:t>-2</a:t>
            </a:r>
            <a:r>
              <a:rPr lang="en-US" dirty="0" smtClean="0">
                <a:latin typeface="Arial Narrow"/>
                <a:cs typeface="Arial Narrow"/>
              </a:rPr>
              <a:t>s</a:t>
            </a:r>
            <a:r>
              <a:rPr lang="en-US" baseline="30000" dirty="0" smtClean="0">
                <a:latin typeface="Arial Narrow"/>
                <a:cs typeface="Arial Narrow"/>
              </a:rPr>
              <a:t>-1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Power fluxes ~ 10 MW/m</a:t>
            </a:r>
            <a:r>
              <a:rPr lang="en-US" baseline="30000" dirty="0" smtClean="0">
                <a:latin typeface="Arial Narrow"/>
                <a:cs typeface="Arial Narrow"/>
              </a:rPr>
              <a:t>2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en-US" b="1" i="1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Parameter range is inaccessible </a:t>
            </a:r>
            <a:r>
              <a:rPr lang="en-US" sz="2000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in present </a:t>
            </a:r>
            <a:r>
              <a:rPr lang="en-US" sz="2000" b="1" i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tokamaks</a:t>
            </a:r>
            <a:r>
              <a:rPr lang="en-US" sz="2000" b="1" i="1" dirty="0" smtClean="0">
                <a:solidFill>
                  <a:srgbClr val="FF0000"/>
                </a:solidFill>
                <a:latin typeface="Arial Narrow"/>
                <a:cs typeface="Arial Narrow"/>
              </a:rPr>
              <a:t> and materials test facilities</a:t>
            </a:r>
            <a:endParaRPr lang="en-US" sz="20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34" name="Picture 4" descr="assy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402" t="9424" r="9138" b="32820"/>
          <a:stretch>
            <a:fillRect/>
          </a:stretch>
        </p:blipFill>
        <p:spPr bwMode="auto">
          <a:xfrm>
            <a:off x="2434170" y="4217655"/>
            <a:ext cx="4180413" cy="18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246" y="3820586"/>
            <a:ext cx="517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MPEX</a:t>
            </a:r>
            <a:r>
              <a:rPr lang="en-US" sz="2000" b="1" dirty="0" smtClean="0">
                <a:latin typeface="Arial Narrow"/>
                <a:cs typeface="Arial Narrow"/>
              </a:rPr>
              <a:t> is ORNL’s initiative to address this regime</a:t>
            </a:r>
            <a:endParaRPr lang="en-US" sz="2000" b="1" dirty="0">
              <a:latin typeface="Arial Narrow"/>
              <a:cs typeface="Arial Narrow"/>
            </a:endParaRPr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174703" y="6022628"/>
            <a:ext cx="8535380" cy="486119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</a:pPr>
            <a:r>
              <a:rPr lang="en-US" sz="1600" dirty="0" smtClean="0">
                <a:solidFill>
                  <a:srgbClr val="006C3A"/>
                </a:solidFill>
                <a:latin typeface="Arial Narrow"/>
                <a:cs typeface="Arial Narrow"/>
              </a:rPr>
              <a:t>MPEX will allow advancing PFCs from TRL3 to TRL4 and up to TRL6 for some end of lifetime studies</a:t>
            </a:r>
            <a:endParaRPr lang="en-US" sz="1600" dirty="0">
              <a:solidFill>
                <a:srgbClr val="006C3A"/>
              </a:solidFill>
              <a:latin typeface="Arial Narrow"/>
              <a:cs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3168" y="1752600"/>
            <a:ext cx="4308632" cy="34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6247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7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8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8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/>
      <p:bldP spid="32" grpId="0"/>
      <p:bldP spid="32" grpId="1"/>
      <p:bldP spid="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6431"/>
            <a:ext cx="9067800" cy="1272784"/>
          </a:xfrm>
        </p:spPr>
        <p:txBody>
          <a:bodyPr/>
          <a:lstStyle/>
          <a:p>
            <a:r>
              <a:rPr lang="en-US" dirty="0" smtClean="0"/>
              <a:t>Advancing in long pulse means collaborating with SC tokamaks and W-7X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132832" cy="4805015"/>
          </a:xfrm>
        </p:spPr>
        <p:txBody>
          <a:bodyPr/>
          <a:lstStyle/>
          <a:p>
            <a:r>
              <a:rPr lang="en-US" dirty="0" smtClean="0"/>
              <a:t>Congratulations to the W-7X team for their great accomplishment!</a:t>
            </a:r>
          </a:p>
          <a:p>
            <a:r>
              <a:rPr lang="en-US" dirty="0" smtClean="0"/>
              <a:t>I believe we should continue to collaborate with them, building on the successes to date</a:t>
            </a:r>
          </a:p>
          <a:p>
            <a:r>
              <a:rPr lang="en-US" dirty="0" smtClean="0"/>
              <a:t>Now is the time to understand how we reap the scientific benefit from a “large, overseas facility”</a:t>
            </a:r>
          </a:p>
          <a:p>
            <a:pPr lvl="1"/>
            <a:r>
              <a:rPr lang="en-US" dirty="0" smtClean="0"/>
              <a:t>Universities are getting involved, </a:t>
            </a:r>
            <a:r>
              <a:rPr lang="en-US" b="1" i="1" dirty="0" smtClean="0"/>
              <a:t>GREAT!</a:t>
            </a:r>
            <a:endParaRPr lang="en-US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637" y="1066800"/>
            <a:ext cx="35353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3169642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7400" y="4953000"/>
            <a:ext cx="76200" cy="152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60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5955862"/>
            <a:ext cx="1331310" cy="9021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810"/>
            <a:ext cx="9144000" cy="461665"/>
          </a:xfrm>
        </p:spPr>
        <p:txBody>
          <a:bodyPr/>
          <a:lstStyle/>
          <a:p>
            <a:r>
              <a:rPr lang="en-US" sz="2800" dirty="0" smtClean="0"/>
              <a:t>Metal tile project at DIII-D aimed at impurities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707" y="660875"/>
            <a:ext cx="4796971" cy="4495800"/>
          </a:xfrm>
        </p:spPr>
        <p:txBody>
          <a:bodyPr/>
          <a:lstStyle/>
          <a:p>
            <a:r>
              <a:rPr lang="en-US" dirty="0"/>
              <a:t>High-Z impurity sourcing &amp; transport in the edge plasma with &amp; without ELMs</a:t>
            </a:r>
          </a:p>
          <a:p>
            <a:r>
              <a:rPr lang="en-US" dirty="0" smtClean="0"/>
              <a:t>Gradual </a:t>
            </a:r>
            <a:r>
              <a:rPr lang="en-US" dirty="0"/>
              <a:t>migration across PFC surfaces to areas that can in-turn contaminate the confined </a:t>
            </a:r>
            <a:r>
              <a:rPr lang="en-US" dirty="0" smtClean="0"/>
              <a:t>plasma</a:t>
            </a:r>
            <a:endParaRPr lang="en-US" dirty="0"/>
          </a:p>
          <a:p>
            <a:r>
              <a:rPr lang="en-US" dirty="0" smtClean="0"/>
              <a:t>2 W ‘strips’: ~5cm wide; ~1 micron thick </a:t>
            </a:r>
          </a:p>
          <a:p>
            <a:pPr lvl="1"/>
            <a:r>
              <a:rPr lang="en-US" dirty="0" smtClean="0"/>
              <a:t>Full toroidal tile arrays - mostly</a:t>
            </a:r>
          </a:p>
          <a:p>
            <a:pPr lvl="1"/>
            <a:r>
              <a:rPr lang="en-US" dirty="0" smtClean="0"/>
              <a:t>W coated Mo inserts</a:t>
            </a:r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5" name="Picture 4" descr="ring_locations_aug2015_v8_LSN_comb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097" y="826810"/>
            <a:ext cx="3007556" cy="5936343"/>
          </a:xfrm>
          <a:prstGeom prst="rect">
            <a:avLst/>
          </a:prstGeom>
        </p:spPr>
      </p:pic>
      <p:pic>
        <p:nvPicPr>
          <p:cNvPr id="6" name="Picture 5" descr="image0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191" t="16993" r="21645" b="14098"/>
          <a:stretch/>
        </p:blipFill>
        <p:spPr>
          <a:xfrm>
            <a:off x="2126343" y="3684529"/>
            <a:ext cx="2220686" cy="2011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8572" y="3002891"/>
            <a:ext cx="1850572" cy="7078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29" tIns="45715" rIns="91429" bIns="45715" rtlCol="0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Divertor</a:t>
            </a:r>
            <a:r>
              <a:rPr lang="en-US" b="1" dirty="0" smtClean="0">
                <a:solidFill>
                  <a:schemeClr val="bg1"/>
                </a:solidFill>
              </a:rPr>
              <a:t> Tile &amp;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Metal Insert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High Z Inser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491" t="36365" r="26551" b="27497"/>
          <a:stretch/>
        </p:blipFill>
        <p:spPr>
          <a:xfrm>
            <a:off x="2148115" y="5688840"/>
            <a:ext cx="2104571" cy="9146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104572" y="3678868"/>
            <a:ext cx="2206172" cy="2960914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40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einke\Dropbox\NSTX\2015\bolo\bayg_axuv\images_10_31_15\resbolo_explode_is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437449" cy="251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553200" cy="5638800"/>
          </a:xfrm>
        </p:spPr>
        <p:txBody>
          <a:bodyPr/>
          <a:lstStyle/>
          <a:p>
            <a:pPr algn="just">
              <a:buClrTx/>
            </a:pPr>
            <a:r>
              <a:rPr lang="en-US" sz="1800" dirty="0">
                <a:latin typeface="Arial Narrow"/>
                <a:cs typeface="Arial Narrow"/>
              </a:rPr>
              <a:t>U</a:t>
            </a:r>
            <a:r>
              <a:rPr lang="en-US" sz="1800" dirty="0" smtClean="0">
                <a:latin typeface="Arial Narrow"/>
                <a:cs typeface="Arial Narrow"/>
              </a:rPr>
              <a:t>pgrades to the National Spherical Torus Experiment-Upgrade (NSTX-U) spherical tokamak at the Princeton Plasma Physics Laboratory include enhanced heating power; future research will focus on radiative heat exhaust.</a:t>
            </a:r>
          </a:p>
          <a:p>
            <a:pPr algn="just">
              <a:buClrTx/>
            </a:pPr>
            <a:r>
              <a:rPr lang="en-US" sz="1800" dirty="0" smtClean="0">
                <a:latin typeface="Arial Narrow"/>
                <a:cs typeface="Arial Narrow"/>
              </a:rPr>
              <a:t>ORNL is leading development of a variety of new and innovative tools to measure radiative power loss.</a:t>
            </a:r>
          </a:p>
          <a:p>
            <a:pPr lvl="1" algn="just">
              <a:buClrTx/>
            </a:pPr>
            <a:r>
              <a:rPr lang="en-US" sz="1800" dirty="0" smtClean="0">
                <a:latin typeface="Arial Narrow"/>
                <a:cs typeface="Arial Narrow"/>
              </a:rPr>
              <a:t>conceptual design activities completed for resistive bolometer tools to measure core and boundary emission, including innovations to improve sensor survivability; procurement underway.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80369"/>
          </a:xfrm>
        </p:spPr>
        <p:txBody>
          <a:bodyPr/>
          <a:lstStyle/>
          <a:p>
            <a:r>
              <a:rPr lang="en-US" dirty="0" smtClean="0"/>
              <a:t>Collaborations with PPPL on New Tools for Measuring Radiated Power on NSTX-U</a:t>
            </a:r>
            <a:endParaRPr lang="en-US" dirty="0"/>
          </a:p>
        </p:txBody>
      </p:sp>
      <p:pic>
        <p:nvPicPr>
          <p:cNvPr id="8" name="Picture 7" descr="C:\Users\jmenard\Desktop\pics\NSTXU_banner_thick_f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4463" y="6324600"/>
            <a:ext cx="1298337" cy="3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reinke\Dropbox\NSTX\2015\bolo\DSC00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858789" cy="24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87294" y="2971800"/>
            <a:ext cx="1752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4-ch resistive </a:t>
            </a:r>
            <a:r>
              <a:rPr lang="en-US" sz="1400" dirty="0"/>
              <a:t>bolometer </a:t>
            </a:r>
            <a:r>
              <a:rPr lang="en-US" sz="1400" dirty="0" smtClean="0"/>
              <a:t>sensor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3683000"/>
            <a:ext cx="56388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ClrTx/>
            </a:pPr>
            <a:r>
              <a:rPr lang="en-US" sz="1800" dirty="0" smtClean="0">
                <a:latin typeface="Arial Narrow"/>
                <a:cs typeface="Arial Narrow"/>
              </a:rPr>
              <a:t>developing and deploying a prototype IR-based imaging bolometer in collaboration with NIFS and DIFFER; design and initial benchtop testing presented at APS-DPP meeting in November.</a:t>
            </a:r>
          </a:p>
          <a:p>
            <a:pPr lvl="1" algn="just">
              <a:buClrTx/>
            </a:pPr>
            <a:r>
              <a:rPr lang="en-US" sz="1800" dirty="0" smtClean="0">
                <a:latin typeface="Arial Narrow"/>
                <a:cs typeface="Arial Narrow"/>
              </a:rPr>
              <a:t>exploring a concept for a new radiation detector which uses fiber optic temperature sensing with Dr. Ming Han at the University of Nebraska.</a:t>
            </a:r>
          </a:p>
          <a:p>
            <a:pPr algn="just">
              <a:buClrTx/>
            </a:pPr>
            <a:r>
              <a:rPr lang="en-US" sz="1800" dirty="0" smtClean="0">
                <a:latin typeface="Arial Narrow"/>
                <a:cs typeface="Arial Narrow"/>
              </a:rPr>
              <a:t>New radiated power diagnostics will complement existing ORNL heat-flux diagnostics and simulation capabilities.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2800" y="5638800"/>
            <a:ext cx="1905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24-ch core pinhole camera for NSTX-U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5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19 at 2.03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" y="0"/>
            <a:ext cx="9080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4"/>
          <p:cNvSpPr>
            <a:spLocks noGrp="1"/>
          </p:cNvSpPr>
          <p:nvPr>
            <p:ph type="title"/>
          </p:nvPr>
        </p:nvSpPr>
        <p:spPr>
          <a:xfrm>
            <a:off x="71438" y="76200"/>
            <a:ext cx="8763000" cy="824841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18783D"/>
                </a:solidFill>
                <a:latin typeface="Arial Black" charset="0"/>
                <a:ea typeface="MS PGothic" charset="0"/>
              </a:rPr>
              <a:t>ORNL researchers work on JET restart after long</a:t>
            </a:r>
            <a:r>
              <a:rPr lang="en-US" sz="2800" dirty="0">
                <a:solidFill>
                  <a:srgbClr val="18783D"/>
                </a:solidFill>
                <a:latin typeface="Arial Black" charset="0"/>
                <a:ea typeface="MS PGothic" charset="0"/>
              </a:rPr>
              <a:t>, productive </a:t>
            </a:r>
            <a:r>
              <a:rPr lang="en-US" sz="2800" dirty="0" smtClean="0">
                <a:solidFill>
                  <a:srgbClr val="18783D"/>
                </a:solidFill>
                <a:latin typeface="Arial Black" charset="0"/>
                <a:ea typeface="MS PGothic" charset="0"/>
              </a:rPr>
              <a:t>shutdown</a:t>
            </a:r>
            <a:endParaRPr lang="en-GB" sz="2800" dirty="0">
              <a:solidFill>
                <a:srgbClr val="18783D"/>
              </a:solidFill>
              <a:latin typeface="Arial Black" charset="0"/>
              <a:ea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865657"/>
            <a:ext cx="5257800" cy="374461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indent="-228600"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800100" indent="-2286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8001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342900">
              <a:spcBef>
                <a:spcPts val="800"/>
              </a:spcBef>
              <a:buFont typeface="Arial" charset="0"/>
              <a:buChar char="•"/>
            </a:pPr>
            <a:r>
              <a:rPr lang="en-GB" sz="1600" dirty="0" smtClean="0">
                <a:latin typeface="+mn-lt"/>
                <a:cs typeface="Arial Narrow"/>
              </a:rPr>
              <a:t>In the fall </a:t>
            </a:r>
            <a:r>
              <a:rPr lang="en-GB" sz="1600" dirty="0">
                <a:latin typeface="+mn-lt"/>
                <a:cs typeface="Arial Narrow"/>
              </a:rPr>
              <a:t>JET ended a multi-month shut-down and entered a restart phase ahead of its 2015-2016 experimental </a:t>
            </a:r>
            <a:r>
              <a:rPr lang="en-GB" sz="1600" dirty="0" smtClean="0">
                <a:latin typeface="+mn-lt"/>
                <a:cs typeface="Arial Narrow"/>
              </a:rPr>
              <a:t>campaign</a:t>
            </a:r>
            <a:endParaRPr lang="en-GB" sz="1600" b="1" dirty="0">
              <a:latin typeface="+mn-lt"/>
              <a:cs typeface="Arial Narrow"/>
            </a:endParaRPr>
          </a:p>
          <a:p>
            <a:pPr marL="342900">
              <a:spcBef>
                <a:spcPts val="800"/>
              </a:spcBef>
              <a:buFont typeface="Arial" charset="0"/>
              <a:buChar char="•"/>
            </a:pPr>
            <a:r>
              <a:rPr lang="en-GB" sz="1600" dirty="0">
                <a:latin typeface="+mn-lt"/>
                <a:cs typeface="Arial Narrow"/>
              </a:rPr>
              <a:t>During the long shutdown, a number of diagnostic hardware upgrades  and calibrations involved ORNL personal, </a:t>
            </a:r>
            <a:r>
              <a:rPr lang="en-GB" sz="1600" i="1" u="sng" dirty="0">
                <a:latin typeface="+mn-lt"/>
                <a:cs typeface="Arial Narrow"/>
              </a:rPr>
              <a:t>as part of a collaboration that has been in place for over </a:t>
            </a:r>
            <a:r>
              <a:rPr lang="en-GB" sz="1600" i="1" u="sng" dirty="0" smtClean="0">
                <a:latin typeface="+mn-lt"/>
                <a:cs typeface="Arial Narrow"/>
              </a:rPr>
              <a:t>three decades</a:t>
            </a:r>
            <a:endParaRPr lang="en-GB" sz="1600" i="1" u="sng" dirty="0">
              <a:latin typeface="+mn-lt"/>
              <a:cs typeface="Arial Narrow"/>
            </a:endParaRPr>
          </a:p>
          <a:p>
            <a:pPr marL="342900">
              <a:spcBef>
                <a:spcPts val="800"/>
              </a:spcBef>
              <a:buFont typeface="Arial" charset="0"/>
              <a:buChar char="•"/>
            </a:pPr>
            <a:r>
              <a:rPr lang="en-GB" sz="1600" dirty="0">
                <a:latin typeface="+mn-lt"/>
                <a:cs typeface="Arial Narrow"/>
              </a:rPr>
              <a:t>One of the systems undergoing maintenance and </a:t>
            </a:r>
            <a:r>
              <a:rPr lang="en-GB" sz="1600" dirty="0" smtClean="0">
                <a:latin typeface="+mn-lt"/>
                <a:cs typeface="Arial Narrow"/>
              </a:rPr>
              <a:t>calibration </a:t>
            </a:r>
            <a:r>
              <a:rPr lang="en-GB" sz="1600" dirty="0">
                <a:latin typeface="+mn-lt"/>
                <a:cs typeface="Arial Narrow"/>
              </a:rPr>
              <a:t>was </a:t>
            </a:r>
            <a:r>
              <a:rPr lang="en-GB" sz="1600" dirty="0" smtClean="0">
                <a:latin typeface="+mn-lt"/>
                <a:cs typeface="Arial Narrow"/>
              </a:rPr>
              <a:t>the Edge </a:t>
            </a:r>
            <a:r>
              <a:rPr lang="en-GB" sz="1600" dirty="0">
                <a:latin typeface="+mn-lt"/>
                <a:cs typeface="Arial Narrow"/>
              </a:rPr>
              <a:t>CXRS (Charge Exchange Recombination Spectroscopy), a system important for measuring plasma motion and ion temperature in the boundary region, which </a:t>
            </a:r>
            <a:r>
              <a:rPr lang="en-GB" sz="1600" dirty="0" smtClean="0">
                <a:latin typeface="+mn-lt"/>
                <a:cs typeface="Arial Narrow"/>
              </a:rPr>
              <a:t>helps </a:t>
            </a:r>
            <a:r>
              <a:rPr lang="en-GB" sz="1600" dirty="0">
                <a:latin typeface="+mn-lt"/>
                <a:cs typeface="Arial Narrow"/>
              </a:rPr>
              <a:t>to understand the physics behind the attainment of high energy confinement </a:t>
            </a:r>
            <a:r>
              <a:rPr lang="en-GB" sz="1600" dirty="0" smtClean="0">
                <a:latin typeface="+mn-lt"/>
                <a:cs typeface="Arial Narrow"/>
              </a:rPr>
              <a:t>modes </a:t>
            </a:r>
            <a:r>
              <a:rPr lang="en-GB" sz="1600" dirty="0">
                <a:latin typeface="+mn-lt"/>
                <a:cs typeface="Arial Narrow"/>
              </a:rPr>
              <a:t>(“H-modes”</a:t>
            </a:r>
            <a:r>
              <a:rPr lang="en-GB" sz="1600" dirty="0" smtClean="0">
                <a:latin typeface="+mn-lt"/>
                <a:cs typeface="Arial Narrow"/>
              </a:rPr>
              <a:t>) </a:t>
            </a:r>
            <a:endParaRPr lang="en-GB" sz="1600" dirty="0">
              <a:latin typeface="+mn-lt"/>
              <a:cs typeface="Arial Narrow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324600"/>
            <a:ext cx="1468437" cy="38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4032"/>
          <a:stretch>
            <a:fillRect/>
          </a:stretch>
        </p:blipFill>
        <p:spPr bwMode="auto">
          <a:xfrm>
            <a:off x="131763" y="1014413"/>
            <a:ext cx="3378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3"/>
          <p:cNvSpPr txBox="1">
            <a:spLocks noChangeArrowheads="1"/>
          </p:cNvSpPr>
          <p:nvPr/>
        </p:nvSpPr>
        <p:spPr bwMode="auto">
          <a:xfrm>
            <a:off x="71438" y="3894138"/>
            <a:ext cx="3492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/>
            <a:r>
              <a:rPr lang="en-US" sz="1400" dirty="0" err="1" smtClean="0">
                <a:latin typeface="Arial Narrow"/>
                <a:cs typeface="Arial Narrow"/>
              </a:rPr>
              <a:t>Ephrem</a:t>
            </a:r>
            <a:r>
              <a:rPr lang="en-US" sz="1400" dirty="0" smtClean="0">
                <a:latin typeface="Arial Narrow"/>
                <a:cs typeface="Arial Narrow"/>
              </a:rPr>
              <a:t> </a:t>
            </a:r>
            <a:r>
              <a:rPr lang="en-US" sz="1400" dirty="0" err="1">
                <a:latin typeface="Arial Narrow"/>
                <a:cs typeface="Arial Narrow"/>
              </a:rPr>
              <a:t>Delabie</a:t>
            </a:r>
            <a:r>
              <a:rPr lang="en-US" sz="1400" dirty="0">
                <a:latin typeface="Arial Narrow"/>
                <a:cs typeface="Arial Narrow"/>
              </a:rPr>
              <a:t>, putting on personal protection equipment ahead of reinstallation of the refurbished </a:t>
            </a:r>
            <a:r>
              <a:rPr lang="en-US" sz="1400" dirty="0" smtClean="0">
                <a:latin typeface="Arial Narrow"/>
                <a:cs typeface="Arial Narrow"/>
              </a:rPr>
              <a:t>periscope.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8" y="4670425"/>
            <a:ext cx="3843337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GB" altLang="en-US" sz="1400" dirty="0">
                <a:latin typeface="Arial Narrow"/>
                <a:ea typeface="MS PGothic" pitchFamily="34" charset="-128"/>
                <a:cs typeface="Arial Narrow"/>
              </a:rPr>
              <a:t>Like JET, ITER will also </a:t>
            </a:r>
            <a:r>
              <a:rPr lang="en-GB" altLang="en-US" sz="1400" dirty="0" smtClean="0">
                <a:latin typeface="Arial Narrow"/>
                <a:ea typeface="MS PGothic" pitchFamily="34" charset="-128"/>
                <a:cs typeface="Arial Narrow"/>
              </a:rPr>
              <a:t>operate </a:t>
            </a:r>
            <a:r>
              <a:rPr lang="en-GB" altLang="en-US" sz="1400" dirty="0">
                <a:latin typeface="Arial Narrow"/>
                <a:ea typeface="MS PGothic" pitchFamily="34" charset="-128"/>
                <a:cs typeface="Arial Narrow"/>
              </a:rPr>
              <a:t>with a beryllium (Be)</a:t>
            </a:r>
            <a:r>
              <a:rPr lang="en-GB" altLang="en-US" sz="1400" b="1" dirty="0">
                <a:latin typeface="Arial Narrow"/>
                <a:ea typeface="MS PGothic" pitchFamily="34" charset="-128"/>
                <a:cs typeface="Arial Narrow"/>
              </a:rPr>
              <a:t> </a:t>
            </a:r>
            <a:r>
              <a:rPr lang="en-GB" altLang="en-US" sz="1400" dirty="0" smtClean="0">
                <a:latin typeface="Arial Narrow"/>
                <a:ea typeface="MS PGothic" pitchFamily="34" charset="-128"/>
                <a:cs typeface="Arial Narrow"/>
              </a:rPr>
              <a:t>wall.  </a:t>
            </a:r>
            <a:endParaRPr lang="en-GB" altLang="en-US" sz="1400" dirty="0">
              <a:latin typeface="Arial Narrow"/>
              <a:ea typeface="MS PGothic" pitchFamily="34" charset="-128"/>
              <a:cs typeface="Arial Narrow"/>
            </a:endParaRPr>
          </a:p>
          <a:p>
            <a:pPr marL="169863" lvl="1">
              <a:spcBef>
                <a:spcPts val="0"/>
              </a:spcBef>
              <a:defRPr/>
            </a:pPr>
            <a:r>
              <a:rPr lang="en-GB" altLang="en-US" sz="1400" dirty="0">
                <a:latin typeface="Arial Narrow"/>
                <a:ea typeface="MS PGothic" pitchFamily="34" charset="-128"/>
                <a:cs typeface="Arial Narrow"/>
              </a:rPr>
              <a:t>Performing</a:t>
            </a:r>
            <a:r>
              <a:rPr lang="en-GB" altLang="en-US" sz="1400" b="1" dirty="0">
                <a:latin typeface="Arial Narrow"/>
                <a:ea typeface="MS PGothic" pitchFamily="34" charset="-128"/>
                <a:cs typeface="Arial Narrow"/>
              </a:rPr>
              <a:t> </a:t>
            </a:r>
            <a:r>
              <a:rPr lang="en-GB" altLang="en-US" sz="1400" dirty="0">
                <a:latin typeface="Arial Narrow"/>
                <a:ea typeface="MS PGothic" pitchFamily="34" charset="-128"/>
                <a:cs typeface="Arial Narrow"/>
              </a:rPr>
              <a:t>maintenance and upgrade work on diagnostics in an environment with Be dust (and at times  also tritium contamination) helps  to build-up operational expertise for ITER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646613"/>
            <a:ext cx="29813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3"/>
          <p:cNvSpPr txBox="1">
            <a:spLocks noChangeArrowheads="1"/>
          </p:cNvSpPr>
          <p:nvPr/>
        </p:nvSpPr>
        <p:spPr bwMode="auto">
          <a:xfrm>
            <a:off x="3886200" y="4800600"/>
            <a:ext cx="23066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 dirty="0">
                <a:latin typeface="Arial Narrow"/>
                <a:cs typeface="Arial Narrow"/>
              </a:rPr>
              <a:t>Right: Validation of radial electric field  measurements by comparison of edge CXRS and Doppler backscattering. </a:t>
            </a:r>
            <a:br>
              <a:rPr lang="en-US" sz="1400" dirty="0">
                <a:latin typeface="Arial Narrow"/>
                <a:cs typeface="Arial Narrow"/>
              </a:rPr>
            </a:br>
            <a:r>
              <a:rPr lang="en-US" sz="1400" i="1" dirty="0">
                <a:latin typeface="Arial Narrow"/>
                <a:cs typeface="Arial Narrow"/>
              </a:rPr>
              <a:t>[J. </a:t>
            </a:r>
            <a:r>
              <a:rPr lang="en-US" sz="1400" i="1" dirty="0" err="1">
                <a:latin typeface="Arial Narrow"/>
                <a:cs typeface="Arial Narrow"/>
              </a:rPr>
              <a:t>Hillesheim</a:t>
            </a:r>
            <a:r>
              <a:rPr lang="en-US" sz="1400" i="1" dirty="0">
                <a:latin typeface="Arial Narrow"/>
                <a:cs typeface="Arial Narrow"/>
              </a:rPr>
              <a:t>, E. </a:t>
            </a:r>
            <a:r>
              <a:rPr lang="en-US" sz="1400" i="1" dirty="0" err="1">
                <a:latin typeface="Arial Narrow"/>
                <a:cs typeface="Arial Narrow"/>
              </a:rPr>
              <a:t>Delabie</a:t>
            </a:r>
            <a:r>
              <a:rPr lang="en-US" sz="1400" i="1" dirty="0">
                <a:latin typeface="Arial Narrow"/>
                <a:cs typeface="Arial Narrow"/>
              </a:rPr>
              <a:t> et al., submitted to Phys. Rev. Letters]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97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42640" cy="4195415"/>
          </a:xfrm>
        </p:spPr>
        <p:txBody>
          <a:bodyPr/>
          <a:lstStyle/>
          <a:p>
            <a:r>
              <a:rPr lang="en-US" dirty="0" smtClean="0"/>
              <a:t>We need to be united behind ITER, and do everything we can to make it successful</a:t>
            </a:r>
          </a:p>
          <a:p>
            <a:r>
              <a:rPr lang="en-US" dirty="0" smtClean="0"/>
              <a:t>The challenge of long pulse operations is significant and needs attention</a:t>
            </a:r>
          </a:p>
          <a:p>
            <a:pPr lvl="1"/>
            <a:r>
              <a:rPr lang="en-US" dirty="0" smtClean="0"/>
              <a:t>Materials, enabling technologies, &amp; sustained plasma operations</a:t>
            </a:r>
          </a:p>
          <a:p>
            <a:r>
              <a:rPr lang="en-US" dirty="0" smtClean="0"/>
              <a:t>Together we can solve the problems on the road to fusion energy</a:t>
            </a:r>
          </a:p>
          <a:p>
            <a:pPr lvl="1"/>
            <a:r>
              <a:rPr lang="en-US" dirty="0" smtClean="0"/>
              <a:t>Exploit our excellent national facilities</a:t>
            </a:r>
          </a:p>
          <a:p>
            <a:pPr lvl="1"/>
            <a:r>
              <a:rPr lang="en-US" dirty="0" smtClean="0"/>
              <a:t>Collaborate internationally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48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52400" y="76200"/>
            <a:ext cx="8864890" cy="877163"/>
          </a:xfrm>
        </p:spPr>
        <p:txBody>
          <a:bodyPr/>
          <a:lstStyle/>
          <a:p>
            <a:r>
              <a:rPr lang="en-US" dirty="0"/>
              <a:t>Delivering fusion </a:t>
            </a:r>
            <a:r>
              <a:rPr lang="en-US" dirty="0" smtClean="0"/>
              <a:t>nuclear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for the ITER era and </a:t>
            </a:r>
            <a:r>
              <a:rPr lang="en-US" dirty="0" smtClean="0"/>
              <a:t>beyond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44" y="899403"/>
            <a:ext cx="5562600" cy="3303468"/>
          </a:xfrm>
        </p:spPr>
        <p:txBody>
          <a:bodyPr/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Planning and executing R&amp;D contributions to US ITER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Understanding the plasma-materials interface through experiment and modeling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Developing theoretical </a:t>
            </a:r>
            <a:r>
              <a:rPr lang="en-US" sz="2000" dirty="0">
                <a:latin typeface="Arial Narrow" panose="020B0606020202030204" pitchFamily="34" charset="0"/>
              </a:rPr>
              <a:t>&amp;</a:t>
            </a:r>
            <a:r>
              <a:rPr lang="en-US" sz="2000" dirty="0" smtClean="0">
                <a:latin typeface="Arial Narrow" panose="020B0606020202030204" pitchFamily="34" charset="0"/>
              </a:rPr>
              <a:t> computational tools to explore and understand present and future fusion devices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Delivering technology advances for plasma heating, </a:t>
            </a:r>
            <a:br>
              <a:rPr lang="en-US" sz="2000" dirty="0" smtClean="0">
                <a:latin typeface="Arial Narrow" panose="020B0606020202030204" pitchFamily="34" charset="0"/>
              </a:rPr>
            </a:br>
            <a:r>
              <a:rPr lang="en-US" sz="2000" dirty="0" smtClean="0">
                <a:latin typeface="Arial Narrow" panose="020B0606020202030204" pitchFamily="34" charset="0"/>
              </a:rPr>
              <a:t>fueling, control, and fusion materials science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Collaborating nationally &amp; internationally to achieve high impact outcomes for fusion energy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590800" y="4495800"/>
            <a:ext cx="1678716" cy="5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Modern materials science</a:t>
            </a:r>
            <a:endParaRPr lang="en-US" sz="1600" b="1" dirty="0">
              <a:solidFill>
                <a:prstClr val="black"/>
              </a:solidFill>
              <a:latin typeface="Arial Narrow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201497"/>
            <a:ext cx="2131542" cy="15803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" y="4495800"/>
            <a:ext cx="1459117" cy="5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006C3A"/>
              </a:buClr>
              <a:buFont typeface="Arial" charset="0"/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Arial Narrow"/>
              </a:rPr>
              <a:t>Fusion theory </a:t>
            </a: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Arial Narrow"/>
              </a:rPr>
            </a:b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and </a:t>
            </a:r>
            <a:r>
              <a:rPr lang="en-US" sz="1600" b="1" dirty="0">
                <a:solidFill>
                  <a:prstClr val="black"/>
                </a:solidFill>
                <a:latin typeface="Arial Narrow"/>
              </a:rPr>
              <a:t>simulation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0" y="5201497"/>
            <a:ext cx="1989888" cy="158030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4572000" y="4202871"/>
            <a:ext cx="19812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Prototype Materials-Plasma Exposure </a:t>
            </a:r>
            <a:r>
              <a:rPr lang="en-US" sz="1600" b="1" dirty="0" err="1" smtClean="0">
                <a:solidFill>
                  <a:prstClr val="black"/>
                </a:solidFill>
                <a:latin typeface="Arial Narrow"/>
              </a:rPr>
              <a:t>eXperiment</a:t>
            </a: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(Proto-MPEX)</a:t>
            </a:r>
            <a:endParaRPr lang="en-US" sz="1600" b="1" dirty="0">
              <a:solidFill>
                <a:prstClr val="black"/>
              </a:solidFill>
              <a:latin typeface="Arial Narrow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818" r="38828"/>
          <a:stretch/>
        </p:blipFill>
        <p:spPr>
          <a:xfrm>
            <a:off x="4937938" y="457200"/>
            <a:ext cx="4190999" cy="35645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10400" y="4495800"/>
            <a:ext cx="1600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 Narrow"/>
              </a:rPr>
              <a:t>Plasma transient control</a:t>
            </a:r>
            <a:endParaRPr lang="en-US" sz="1600" b="1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1800" y="5201497"/>
            <a:ext cx="2133600" cy="1580303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86153" y="5257800"/>
            <a:ext cx="1124894" cy="1486551"/>
          </a:xfrm>
          <a:prstGeom prst="rect">
            <a:avLst/>
          </a:prstGeom>
        </p:spPr>
      </p:pic>
      <p:pic>
        <p:nvPicPr>
          <p:cNvPr id="16" name="Picture 3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883664" cy="1581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69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35" y="170272"/>
            <a:ext cx="8700137" cy="95273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200" dirty="0" smtClean="0"/>
              <a:t>US ITER is Providing Enabling Technology to Confine, Heat</a:t>
            </a:r>
            <a:r>
              <a:rPr lang="en-US" sz="2200" dirty="0"/>
              <a:t> </a:t>
            </a:r>
            <a:r>
              <a:rPr lang="en-US" sz="2200" dirty="0" smtClean="0"/>
              <a:t>and Fuel the Plasma; Pump (He, D, T); Recycle T; </a:t>
            </a:r>
            <a:r>
              <a:rPr lang="en-US" sz="2200" dirty="0"/>
              <a:t>Cool the </a:t>
            </a:r>
            <a:r>
              <a:rPr lang="en-US" sz="2200" dirty="0" smtClean="0"/>
              <a:t>Walls; Optimize Performance</a:t>
            </a:r>
            <a:endParaRPr lang="en-US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12" y="1232974"/>
            <a:ext cx="8141095" cy="4574017"/>
            <a:chOff x="76200" y="1193511"/>
            <a:chExt cx="9164835" cy="5218444"/>
          </a:xfrm>
        </p:grpSpPr>
        <p:pic>
          <p:nvPicPr>
            <p:cNvPr id="12" name="Picture 11" descr="us iter scop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030414" y="1377381"/>
              <a:ext cx="5077604" cy="5034574"/>
            </a:xfrm>
            <a:prstGeom prst="rect">
              <a:avLst/>
            </a:prstGeom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76200" y="1256628"/>
              <a:ext cx="1954214" cy="4916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Central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Solenoid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Windings</a:t>
              </a:r>
            </a:p>
            <a:p>
              <a:pPr algn="ctr">
                <a:lnSpc>
                  <a:spcPct val="90000"/>
                </a:lnSpc>
              </a:pPr>
              <a:endParaRPr lang="en-US" sz="1050" dirty="0" smtClean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Toroidal</a:t>
              </a: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Field </a:t>
              </a: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Conductor</a:t>
              </a:r>
            </a:p>
            <a:p>
              <a:pPr algn="ctr">
                <a:lnSpc>
                  <a:spcPct val="90000"/>
                </a:lnSpc>
              </a:pPr>
              <a:endParaRPr lang="en-US" sz="1050" b="1" dirty="0" smtClean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 smtClean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Pellet Injector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Disruption Mitigation</a:t>
              </a: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Blanket/Shield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 </a:t>
              </a:r>
              <a:r>
                <a:rPr lang="en-US" sz="900" dirty="0" smtClean="0">
                  <a:solidFill>
                    <a:srgbClr val="0000CC"/>
                  </a:solidFill>
                  <a:latin typeface="Arial"/>
                  <a:cs typeface="Arial"/>
                </a:rPr>
                <a:t>(design </a:t>
              </a:r>
              <a:r>
                <a:rPr lang="en-US" sz="900" dirty="0">
                  <a:solidFill>
                    <a:srgbClr val="0000CC"/>
                  </a:solidFill>
                  <a:latin typeface="Arial"/>
                  <a:cs typeface="Arial"/>
                </a:rPr>
                <a:t>only)</a:t>
              </a: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Tokamak Cooling Water System</a:t>
              </a: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latin typeface="Arial"/>
                  <a:cs typeface="Arial"/>
                </a:rPr>
                <a:t> </a:t>
              </a:r>
              <a:endParaRPr lang="en-US" sz="1050" dirty="0"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Steady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State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Electrical Network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6914955" y="1193511"/>
              <a:ext cx="2326080" cy="5140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14%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of Port-based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Diagnostics</a:t>
              </a: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FF3300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88%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Ion Cyclotron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Transmission Lines</a:t>
              </a: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88% Electron</a:t>
              </a: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Cyclotron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Transmission Lines</a:t>
              </a: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FF3300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In-Vessel Coils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>
                  <a:solidFill>
                    <a:srgbClr val="0000CC"/>
                  </a:solidFill>
                  <a:latin typeface="Arial"/>
                  <a:cs typeface="Arial"/>
                </a:rPr>
                <a:t>(</a:t>
              </a:r>
              <a:r>
                <a:rPr lang="en-US" sz="900" dirty="0" smtClean="0">
                  <a:solidFill>
                    <a:srgbClr val="0000CC"/>
                  </a:solidFill>
                  <a:latin typeface="Arial"/>
                  <a:cs typeface="Arial"/>
                </a:rPr>
                <a:t>prelim. design </a:t>
              </a:r>
              <a:r>
                <a:rPr lang="en-US" sz="900" dirty="0">
                  <a:solidFill>
                    <a:srgbClr val="0000CC"/>
                  </a:solidFill>
                  <a:latin typeface="Arial"/>
                  <a:cs typeface="Arial"/>
                </a:rPr>
                <a:t>only)</a:t>
              </a:r>
              <a:endParaRPr lang="en-US" sz="100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 smtClean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0000CC"/>
                  </a:solidFill>
                  <a:latin typeface="Arial"/>
                  <a:cs typeface="Arial"/>
                </a:rPr>
                <a:t>  </a:t>
              </a: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Roughing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Pumps,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Vacuum Standard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Components</a:t>
              </a:r>
            </a:p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rgbClr val="0000CC"/>
                </a:solidFill>
                <a:latin typeface="Arial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50" dirty="0" smtClean="0">
                  <a:solidFill>
                    <a:srgbClr val="0000CC"/>
                  </a:solidFill>
                  <a:latin typeface="Arial"/>
                  <a:cs typeface="Arial"/>
                </a:rPr>
                <a:t>100% Tokamak </a:t>
              </a: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Exhaust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solidFill>
                    <a:srgbClr val="0000CC"/>
                  </a:solidFill>
                  <a:latin typeface="Arial"/>
                  <a:cs typeface="Arial"/>
                </a:rPr>
                <a:t>Processing System</a:t>
              </a:r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1590682" y="1859496"/>
              <a:ext cx="2862775" cy="1474236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676400" y="2570693"/>
              <a:ext cx="2386013" cy="83503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90682" y="4308578"/>
              <a:ext cx="2011259" cy="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1836745" y="4737500"/>
              <a:ext cx="1898143" cy="37416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5807041" y="1735666"/>
              <a:ext cx="1812958" cy="17525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>
              <a:off x="5807040" y="3488268"/>
              <a:ext cx="1508159" cy="24447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>
              <a:off x="6227738" y="2699382"/>
              <a:ext cx="1151734" cy="70634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 flipV="1">
              <a:off x="5738028" y="3825385"/>
              <a:ext cx="1760051" cy="3357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H="1" flipV="1">
              <a:off x="5738027" y="4663652"/>
              <a:ext cx="1458075" cy="339316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1827214" y="3583287"/>
              <a:ext cx="1172394" cy="242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oval" w="med" len="med"/>
            </a:ln>
          </p:spPr>
          <p:txBody>
            <a:bodyPr/>
            <a:lstStyle/>
            <a:p>
              <a:endParaRPr lang="en-US" sz="14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6002399" y="4663651"/>
              <a:ext cx="409910" cy="591882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71035" y="5751298"/>
              <a:ext cx="892880" cy="35113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SCALE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0800000" flipH="1">
              <a:off x="5682705" y="5255533"/>
              <a:ext cx="545033" cy="680430"/>
            </a:xfrm>
            <a:prstGeom prst="curvedConnector2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58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4E5B4-D27C-9346-BCE7-FA7EB591338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9467" y="5806991"/>
            <a:ext cx="774552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 smtClean="0"/>
              <a:t>Significant R&amp;D must be accomplished by the US fusion community for the success of ITER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95578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94"/>
          <p:cNvSpPr txBox="1">
            <a:spLocks noChangeArrowheads="1"/>
          </p:cNvSpPr>
          <p:nvPr/>
        </p:nvSpPr>
        <p:spPr bwMode="auto">
          <a:xfrm>
            <a:off x="182562" y="60086"/>
            <a:ext cx="8885238" cy="8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09" rIns="91422" bIns="45709" anchor="ctr">
            <a:spAutoFit/>
          </a:bodyPr>
          <a:lstStyle>
            <a:lvl1pPr defTabSz="912813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912813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9128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9128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128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128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128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1281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 Black"/>
                <a:cs typeface="Arial Black"/>
              </a:rPr>
              <a:t>Design of the diagnostic </a:t>
            </a:r>
            <a:r>
              <a:rPr lang="en-US" sz="2600" b="1" dirty="0">
                <a:solidFill>
                  <a:schemeClr val="tx2"/>
                </a:solidFill>
                <a:latin typeface="Arial Black"/>
                <a:cs typeface="Arial Black"/>
              </a:rPr>
              <a:t>residual gas analyzer </a:t>
            </a:r>
            <a:r>
              <a:rPr lang="en-US" sz="2600" b="1" dirty="0" smtClean="0">
                <a:solidFill>
                  <a:schemeClr val="tx2"/>
                </a:solidFill>
                <a:latin typeface="Arial Black"/>
                <a:cs typeface="Arial Black"/>
              </a:rPr>
              <a:t>(DRGA) for </a:t>
            </a:r>
            <a:r>
              <a:rPr lang="en-US" sz="2600" b="1" dirty="0">
                <a:solidFill>
                  <a:schemeClr val="tx2"/>
                </a:solidFill>
                <a:latin typeface="Arial Black"/>
                <a:cs typeface="Arial Black"/>
              </a:rPr>
              <a:t>the ITER </a:t>
            </a:r>
            <a:r>
              <a:rPr lang="en-US" sz="2600" b="1" dirty="0" err="1" smtClean="0">
                <a:solidFill>
                  <a:schemeClr val="tx2"/>
                </a:solidFill>
                <a:latin typeface="Arial Black"/>
                <a:cs typeface="Arial Black"/>
              </a:rPr>
              <a:t>divertor</a:t>
            </a:r>
            <a:endParaRPr lang="en-US" sz="2600" b="1" dirty="0">
              <a:solidFill>
                <a:schemeClr val="tx2"/>
              </a:solidFill>
              <a:latin typeface="Arial Black"/>
              <a:cs typeface="Arial Black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286000" y="5791200"/>
            <a:ext cx="510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1400" dirty="0" smtClean="0">
                <a:latin typeface="Arial Narrow"/>
                <a:cs typeface="Arial Narrow"/>
              </a:rPr>
              <a:t>C. C</a:t>
            </a:r>
            <a:r>
              <a:rPr lang="en-US" sz="1400" dirty="0">
                <a:latin typeface="Arial Narrow"/>
                <a:cs typeface="Arial Narrow"/>
              </a:rPr>
              <a:t>. </a:t>
            </a:r>
            <a:r>
              <a:rPr lang="en-US" sz="1400" dirty="0" err="1">
                <a:latin typeface="Arial Narrow"/>
                <a:cs typeface="Arial Narrow"/>
              </a:rPr>
              <a:t>Klepper</a:t>
            </a:r>
            <a:r>
              <a:rPr lang="en-US" sz="1400" dirty="0">
                <a:latin typeface="Arial Narrow"/>
                <a:cs typeface="Arial Narrow"/>
              </a:rPr>
              <a:t> et al., Fusion Engineering and Design </a:t>
            </a:r>
            <a:r>
              <a:rPr lang="en-US" sz="1400" b="1" dirty="0">
                <a:latin typeface="Arial Narrow"/>
                <a:cs typeface="Arial Narrow"/>
              </a:rPr>
              <a:t>96–97</a:t>
            </a:r>
            <a:r>
              <a:rPr lang="en-US" sz="1400" dirty="0">
                <a:latin typeface="Arial Narrow"/>
                <a:cs typeface="Arial Narrow"/>
              </a:rPr>
              <a:t>, October 2015, </a:t>
            </a:r>
            <a:r>
              <a:rPr lang="en-US" sz="1400" dirty="0" err="1">
                <a:latin typeface="Arial Narrow"/>
                <a:cs typeface="Arial Narrow"/>
              </a:rPr>
              <a:t>pp</a:t>
            </a:r>
            <a:r>
              <a:rPr lang="en-US" sz="1400" dirty="0">
                <a:latin typeface="Arial Narrow"/>
                <a:cs typeface="Arial Narrow"/>
              </a:rPr>
              <a:t> 803-</a:t>
            </a:r>
            <a:r>
              <a:rPr lang="en-US" sz="1400" dirty="0" smtClean="0">
                <a:latin typeface="Arial Narrow"/>
                <a:cs typeface="Arial Narrow"/>
              </a:rPr>
              <a:t>807</a:t>
            </a:r>
            <a:r>
              <a:rPr lang="en-US" sz="1400" dirty="0">
                <a:latin typeface="Arial Narrow"/>
                <a:cs typeface="Arial Narrow"/>
              </a:rPr>
              <a:t> </a:t>
            </a:r>
            <a:r>
              <a:rPr lang="en-US" sz="1400" dirty="0" smtClean="0">
                <a:latin typeface="Arial Narrow"/>
                <a:cs typeface="Arial Narrow"/>
                <a:hlinkClick r:id="rId2"/>
              </a:rPr>
              <a:t>http</a:t>
            </a:r>
            <a:r>
              <a:rPr lang="en-US" sz="1400" dirty="0">
                <a:latin typeface="Arial Narrow"/>
                <a:cs typeface="Arial Narrow"/>
                <a:hlinkClick r:id="rId2"/>
              </a:rPr>
              <a:t>://dx.doi.org/10.1016/j.fusengdes.2015.04.053</a:t>
            </a:r>
            <a:r>
              <a:rPr lang="en-US" sz="1400" dirty="0" smtClean="0">
                <a:latin typeface="Arial Narrow"/>
                <a:cs typeface="Arial Narrow"/>
              </a:rPr>
              <a:t>)</a:t>
            </a:r>
            <a:endParaRPr lang="en-US" sz="1400" dirty="0">
              <a:latin typeface="Arial Narrow"/>
              <a:cs typeface="Arial Narrow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364140" cy="300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5" y="2819400"/>
            <a:ext cx="2532903" cy="19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457616" y="4413728"/>
            <a:ext cx="64182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8000"/>
              </a:buClr>
              <a:buFont typeface="Arial" charset="0"/>
              <a:buChar char="•"/>
            </a:pPr>
            <a:r>
              <a:rPr lang="en-US" sz="1600" dirty="0" smtClean="0"/>
              <a:t>ITER plasma diagnostic that is: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•"/>
            </a:pPr>
            <a:r>
              <a:rPr lang="en-US" sz="1600" dirty="0" smtClean="0"/>
              <a:t>fast </a:t>
            </a:r>
            <a:r>
              <a:rPr lang="en-US" sz="1600" dirty="0"/>
              <a:t>(~</a:t>
            </a:r>
            <a:r>
              <a:rPr lang="en-US" sz="1600" dirty="0" smtClean="0"/>
              <a:t>1 s</a:t>
            </a:r>
            <a:r>
              <a:rPr lang="en-US" sz="1600" dirty="0"/>
              <a:t>) response </a:t>
            </a:r>
            <a:r>
              <a:rPr lang="en-US" sz="1600" dirty="0" smtClean="0"/>
              <a:t>time 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•"/>
            </a:pPr>
            <a:r>
              <a:rPr lang="en-US" sz="1600" dirty="0" smtClean="0"/>
              <a:t>located </a:t>
            </a:r>
            <a:r>
              <a:rPr lang="en-US" sz="1600" dirty="0"/>
              <a:t>more than </a:t>
            </a:r>
            <a:r>
              <a:rPr lang="en-US" sz="1600" dirty="0" smtClean="0"/>
              <a:t>7m </a:t>
            </a:r>
            <a:r>
              <a:rPr lang="en-US" sz="1600" dirty="0"/>
              <a:t>away from the sampled </a:t>
            </a:r>
            <a:r>
              <a:rPr lang="en-US" sz="1600" dirty="0" smtClean="0"/>
              <a:t>region</a:t>
            </a:r>
          </a:p>
          <a:p>
            <a:pPr lvl="1" eaLnBrk="1" hangingPunct="1">
              <a:buClr>
                <a:srgbClr val="008000"/>
              </a:buClr>
              <a:buFont typeface="Arial"/>
              <a:buChar char="•"/>
            </a:pPr>
            <a:r>
              <a:rPr lang="en-US" sz="1600" dirty="0" smtClean="0"/>
              <a:t>Available on the first day of operations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70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9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336600"/>
                </a:solidFill>
              </a:rPr>
              <a:t>Full Scale </a:t>
            </a:r>
            <a:r>
              <a:rPr lang="en-US" sz="2400" b="1" dirty="0" smtClean="0">
                <a:solidFill>
                  <a:srgbClr val="336600"/>
                </a:solidFill>
              </a:rPr>
              <a:t>ITER Prototype </a:t>
            </a:r>
            <a:r>
              <a:rPr lang="en-US" sz="2400" b="1" dirty="0">
                <a:solidFill>
                  <a:srgbClr val="336600"/>
                </a:solidFill>
              </a:rPr>
              <a:t>Cryo-Viscous Compressor (CVC) D</a:t>
            </a:r>
            <a:r>
              <a:rPr lang="en-US" sz="2400" b="1" dirty="0" smtClean="0">
                <a:solidFill>
                  <a:srgbClr val="336600"/>
                </a:solidFill>
              </a:rPr>
              <a:t>emonstrates Ability </a:t>
            </a:r>
            <a:r>
              <a:rPr lang="en-US" sz="2400" b="1" dirty="0">
                <a:solidFill>
                  <a:srgbClr val="336600"/>
                </a:solidFill>
              </a:rPr>
              <a:t>to </a:t>
            </a:r>
            <a:r>
              <a:rPr lang="en-US" sz="2400" b="1" dirty="0" smtClean="0">
                <a:solidFill>
                  <a:srgbClr val="336600"/>
                </a:solidFill>
              </a:rPr>
              <a:t>Handle </a:t>
            </a:r>
            <a:r>
              <a:rPr lang="en-US" sz="2400" b="1" dirty="0">
                <a:solidFill>
                  <a:srgbClr val="336600"/>
                </a:solidFill>
              </a:rPr>
              <a:t>D</a:t>
            </a:r>
            <a:r>
              <a:rPr lang="en-US" sz="2400" b="1" baseline="-25000" dirty="0">
                <a:solidFill>
                  <a:srgbClr val="336600"/>
                </a:solidFill>
              </a:rPr>
              <a:t>2</a:t>
            </a:r>
            <a:r>
              <a:rPr lang="en-US" sz="2400" b="1" dirty="0">
                <a:solidFill>
                  <a:srgbClr val="336600"/>
                </a:solidFill>
              </a:rPr>
              <a:t>/He </a:t>
            </a:r>
            <a:r>
              <a:rPr lang="en-US" sz="2400" b="1" dirty="0" smtClean="0">
                <a:solidFill>
                  <a:srgbClr val="336600"/>
                </a:solidFill>
              </a:rPr>
              <a:t>mixtures During Initial Testing at SNS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2440" y="1219200"/>
            <a:ext cx="5376701" cy="5029200"/>
          </a:xfrm>
        </p:spPr>
        <p:txBody>
          <a:bodyPr/>
          <a:lstStyle/>
          <a:p>
            <a:pPr lvl="0"/>
            <a:r>
              <a:rPr lang="en-US" sz="2100" dirty="0" smtClean="0">
                <a:latin typeface="+mn-lt"/>
              </a:rPr>
              <a:t>CVC  was designed to separate helium ash from deuterium/tritium fuel in ITER exhaust gas stream</a:t>
            </a:r>
            <a:endParaRPr lang="en-US" sz="2100" dirty="0">
              <a:latin typeface="+mn-lt"/>
            </a:endParaRPr>
          </a:p>
          <a:p>
            <a:pPr lvl="0">
              <a:spcBef>
                <a:spcPts val="800"/>
              </a:spcBef>
            </a:pPr>
            <a:r>
              <a:rPr lang="en-US" sz="2100" dirty="0" smtClean="0">
                <a:latin typeface="+mn-lt"/>
              </a:rPr>
              <a:t>Testing conducted at SNS Cryogenic Test Facility to utilize super critical He supply (7 g/s at 5.0 K and 2.6 bar)</a:t>
            </a:r>
          </a:p>
          <a:p>
            <a:pPr>
              <a:spcBef>
                <a:spcPts val="800"/>
              </a:spcBef>
            </a:pPr>
            <a:r>
              <a:rPr lang="en-US" sz="2100" dirty="0">
                <a:latin typeface="+mn-lt"/>
              </a:rPr>
              <a:t>Low pressure (</a:t>
            </a:r>
            <a:r>
              <a:rPr lang="en-US" sz="2100" dirty="0" smtClean="0">
                <a:latin typeface="+mn-lt"/>
              </a:rPr>
              <a:t>2,000 </a:t>
            </a:r>
            <a:r>
              <a:rPr lang="en-US" sz="2100" dirty="0">
                <a:latin typeface="+mn-lt"/>
              </a:rPr>
              <a:t>Pa) and high pressure (20,000 Pa) gas mixtures of D</a:t>
            </a:r>
            <a:r>
              <a:rPr lang="en-US" sz="2100" baseline="-25000" dirty="0">
                <a:latin typeface="+mn-lt"/>
              </a:rPr>
              <a:t>2</a:t>
            </a:r>
            <a:r>
              <a:rPr lang="en-US" sz="2100" dirty="0">
                <a:latin typeface="+mn-lt"/>
              </a:rPr>
              <a:t> and He were added to test performance of </a:t>
            </a:r>
            <a:r>
              <a:rPr lang="en-US" sz="2100" dirty="0" smtClean="0">
                <a:latin typeface="+mn-lt"/>
              </a:rPr>
              <a:t> the CVC</a:t>
            </a:r>
          </a:p>
          <a:p>
            <a:pPr lvl="0">
              <a:spcBef>
                <a:spcPts val="800"/>
              </a:spcBef>
            </a:pPr>
            <a:r>
              <a:rPr lang="en-US" sz="2100" dirty="0">
                <a:latin typeface="+mn-lt"/>
              </a:rPr>
              <a:t>Initial results indicate CVC was able to handle 20 g (</a:t>
            </a:r>
            <a:r>
              <a:rPr lang="en-US" sz="2100" dirty="0" smtClean="0">
                <a:latin typeface="+mn-lt"/>
              </a:rPr>
              <a:t>12,650 </a:t>
            </a:r>
            <a:r>
              <a:rPr lang="en-US" sz="2100" dirty="0">
                <a:latin typeface="+mn-lt"/>
              </a:rPr>
              <a:t>Pa-m</a:t>
            </a:r>
            <a:r>
              <a:rPr lang="en-US" sz="2100" baseline="30000" dirty="0">
                <a:latin typeface="+mn-lt"/>
              </a:rPr>
              <a:t>3</a:t>
            </a:r>
            <a:r>
              <a:rPr lang="en-US" sz="2100" dirty="0">
                <a:latin typeface="+mn-lt"/>
              </a:rPr>
              <a:t>) of D</a:t>
            </a:r>
            <a:r>
              <a:rPr lang="en-US" sz="2100" baseline="-25000" dirty="0">
                <a:latin typeface="+mn-lt"/>
              </a:rPr>
              <a:t>2</a:t>
            </a:r>
            <a:r>
              <a:rPr lang="en-US" sz="2100" dirty="0" smtClean="0">
                <a:latin typeface="+mn-lt"/>
              </a:rPr>
              <a:t>/(0.5%) </a:t>
            </a:r>
            <a:r>
              <a:rPr lang="en-US" sz="2100" dirty="0">
                <a:latin typeface="+mn-lt"/>
              </a:rPr>
              <a:t>He at a flow rate of 134 Pa-m</a:t>
            </a:r>
            <a:r>
              <a:rPr lang="en-US" sz="2100" baseline="30000" dirty="0">
                <a:latin typeface="+mn-lt"/>
              </a:rPr>
              <a:t>3</a:t>
            </a:r>
            <a:r>
              <a:rPr lang="en-US" sz="2100" dirty="0">
                <a:latin typeface="+mn-lt"/>
              </a:rPr>
              <a:t>/</a:t>
            </a:r>
            <a:r>
              <a:rPr lang="en-US" sz="2100" dirty="0" smtClean="0">
                <a:latin typeface="+mn-lt"/>
              </a:rPr>
              <a:t>s</a:t>
            </a:r>
            <a:endParaRPr lang="en-US" sz="2100" dirty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sz="2100" dirty="0" smtClean="0">
                <a:latin typeface="+mn-lt"/>
              </a:rPr>
              <a:t>Detailed analysis of test data is underway </a:t>
            </a:r>
            <a:r>
              <a:rPr lang="en-US" sz="2100" dirty="0">
                <a:latin typeface="+mn-lt"/>
              </a:rPr>
              <a:t>to determine best means to </a:t>
            </a:r>
            <a:r>
              <a:rPr lang="en-US" sz="2100" dirty="0" smtClean="0">
                <a:latin typeface="+mn-lt"/>
              </a:rPr>
              <a:t>reach target performance</a:t>
            </a:r>
            <a:endParaRPr lang="en-US" sz="21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5801946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 Narrow"/>
                <a:cs typeface="Arial Narrow"/>
              </a:rPr>
              <a:t>CVC installed in SNS Cryogenic Test Facility</a:t>
            </a:r>
            <a:endParaRPr lang="en-US" sz="1400" dirty="0">
              <a:latin typeface="Arial Narrow"/>
              <a:cs typeface="Arial Narrow"/>
            </a:endParaRPr>
          </a:p>
        </p:txBody>
      </p:sp>
      <p:pic>
        <p:nvPicPr>
          <p:cNvPr id="12" name="Picture 11" descr="CVC compressor 04-17-15 (2)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157" t="11233" r="25098" b="48316"/>
          <a:stretch/>
        </p:blipFill>
        <p:spPr>
          <a:xfrm>
            <a:off x="5578539" y="1397945"/>
            <a:ext cx="3505199" cy="43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33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94173"/>
          </a:xfrm>
        </p:spPr>
        <p:txBody>
          <a:bodyPr/>
          <a:lstStyle/>
          <a:p>
            <a:r>
              <a:rPr lang="en-US" sz="2800" dirty="0" smtClean="0"/>
              <a:t>Disruption mitigation studies for ITER show ability to vary thermal and current quench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7980"/>
            <a:ext cx="5010911" cy="4876135"/>
          </a:xfrm>
        </p:spPr>
        <p:txBody>
          <a:bodyPr/>
          <a:lstStyle/>
          <a:p>
            <a:r>
              <a:rPr lang="en-US" sz="1800" dirty="0" smtClean="0">
                <a:latin typeface="+mn-lt"/>
                <a:cs typeface="Arial Narrow"/>
              </a:rPr>
              <a:t>Shattered pellet injection is the primary method for ITER disruption mitigation system being designed by ORNL</a:t>
            </a:r>
          </a:p>
          <a:p>
            <a:r>
              <a:rPr lang="en-US" sz="1800" dirty="0" smtClean="0">
                <a:latin typeface="+mn-lt"/>
                <a:cs typeface="Arial Narrow"/>
              </a:rPr>
              <a:t>Mixed species (Ne/D</a:t>
            </a:r>
            <a:r>
              <a:rPr lang="en-US" sz="1800" baseline="-25000" dirty="0" smtClean="0">
                <a:latin typeface="+mn-lt"/>
                <a:cs typeface="Arial Narrow"/>
              </a:rPr>
              <a:t>2</a:t>
            </a:r>
            <a:r>
              <a:rPr lang="en-US" sz="1800" dirty="0" smtClean="0">
                <a:latin typeface="+mn-lt"/>
                <a:cs typeface="Arial Narrow"/>
              </a:rPr>
              <a:t>) shattered pellets allow control of mitigated disruption properties in DIII-D tokamak</a:t>
            </a:r>
          </a:p>
          <a:p>
            <a:r>
              <a:rPr lang="en-US" sz="1800" dirty="0" smtClean="0">
                <a:latin typeface="+mn-lt"/>
                <a:cs typeface="Arial Narrow"/>
              </a:rPr>
              <a:t>Variation of neon quantity in pellet allows control of thermal quench and current quench properties in order to meet ITER targets</a:t>
            </a:r>
          </a:p>
          <a:p>
            <a:r>
              <a:rPr lang="en-US" sz="1800" dirty="0" smtClean="0">
                <a:latin typeface="+mn-lt"/>
                <a:cs typeface="Arial Narrow"/>
              </a:rPr>
              <a:t>Mitigation metrics saturate at modest neon quantities, within injection limits anticipated for ITER</a:t>
            </a:r>
            <a:endParaRPr lang="en-US" sz="1800" dirty="0">
              <a:latin typeface="+mn-lt"/>
              <a:cs typeface="Arial Narro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09202" y="4049204"/>
            <a:ext cx="3317352" cy="21426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9182" y="5144410"/>
            <a:ext cx="1300857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6600"/>
                </a:solidFill>
                <a:latin typeface="Century Gothic"/>
                <a:cs typeface="Century Gothic"/>
              </a:rPr>
              <a:t>Scaled ITER </a:t>
            </a:r>
            <a:endParaRPr lang="en-US" sz="1600" b="1" dirty="0">
              <a:solidFill>
                <a:srgbClr val="FF6600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FF6600"/>
                </a:solidFill>
                <a:latin typeface="Century Gothic"/>
                <a:cs typeface="Century Gothic"/>
              </a:rPr>
              <a:t>quantities</a:t>
            </a:r>
          </a:p>
        </p:txBody>
      </p:sp>
      <p:pic>
        <p:nvPicPr>
          <p:cNvPr id="4" name="Picture 3" descr="figure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65140" y="1107440"/>
            <a:ext cx="3060192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77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730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The Plasma Durations Required for an FNSF Involve a Large Leap Compared to Present/Planned Facilities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32543" y="1272495"/>
            <a:ext cx="8583179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375122" y="1746939"/>
            <a:ext cx="8552131" cy="4602345"/>
            <a:chOff x="49233" y="1909406"/>
            <a:chExt cx="9163830" cy="4931532"/>
          </a:xfrm>
        </p:grpSpPr>
        <p:sp>
          <p:nvSpPr>
            <p:cNvPr id="3" name="Right Triangle 2"/>
            <p:cNvSpPr/>
            <p:nvPr/>
          </p:nvSpPr>
          <p:spPr>
            <a:xfrm>
              <a:off x="635008" y="4563424"/>
              <a:ext cx="2323410" cy="1382461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510494" y="6051728"/>
              <a:ext cx="8342441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543960" y="5952111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617765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774841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861097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85095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12970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884709" y="5955086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10883" y="6203391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95635" y="6202272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1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36770" y="6189820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6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36384" y="6168888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7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10494" y="5945885"/>
              <a:ext cx="0" cy="21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64645" y="6206365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>
                  <a:solidFill>
                    <a:prstClr val="black"/>
                  </a:solidFill>
                  <a:latin typeface="Calibri"/>
                </a:rPr>
                <a:t>3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26516" y="6207362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>
                  <a:solidFill>
                    <a:prstClr val="black"/>
                  </a:solidFill>
                  <a:latin typeface="Calibri"/>
                </a:rPr>
                <a:t>4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12772" y="6189820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>
                  <a:solidFill>
                    <a:prstClr val="black"/>
                  </a:solidFill>
                  <a:latin typeface="Calibri"/>
                </a:rPr>
                <a:t>5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9440" y="6189820"/>
              <a:ext cx="49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en-US" sz="1600" baseline="30000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10494" y="2241382"/>
              <a:ext cx="0" cy="37045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8133034" y="3767348"/>
              <a:ext cx="309005" cy="17510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12773" y="5097522"/>
              <a:ext cx="1696188" cy="42088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93379" y="4037462"/>
              <a:ext cx="1419460" cy="10679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3378" y="4794065"/>
              <a:ext cx="2019592" cy="58524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53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10883" y="5665713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10883" y="4037461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98431" y="4563425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98431" y="3532874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10883" y="3025312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10883" y="5105368"/>
              <a:ext cx="224125" cy="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05149" y="1909406"/>
              <a:ext cx="431476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600" b="1" baseline="-25000" dirty="0" err="1" smtClean="0">
                  <a:solidFill>
                    <a:srgbClr val="0000FF"/>
                  </a:solidFill>
                  <a:latin typeface="Calibri"/>
                  <a:cs typeface="Symbol" charset="2"/>
                </a:rPr>
                <a:t>N</a:t>
              </a:r>
              <a:endParaRPr lang="en-US" sz="1600" b="1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33" y="3852796"/>
              <a:ext cx="309308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775" y="4378759"/>
              <a:ext cx="309308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775" y="4920703"/>
              <a:ext cx="309308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684" y="5443692"/>
              <a:ext cx="309308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233" y="3348208"/>
              <a:ext cx="309308" cy="362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41863" y="5074361"/>
              <a:ext cx="1070821" cy="597954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84519" y="5020725"/>
              <a:ext cx="651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FNSF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82262" y="2840647"/>
              <a:ext cx="1319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Power Plant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1" name="Straight Arrow Connector 40"/>
            <p:cNvCxnSpPr>
              <a:stCxn id="40" idx="2"/>
              <a:endCxn id="22" idx="0"/>
            </p:cNvCxnSpPr>
            <p:nvPr/>
          </p:nvCxnSpPr>
          <p:spPr>
            <a:xfrm flipH="1">
              <a:off x="8287537" y="3209979"/>
              <a:ext cx="154502" cy="5573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15838" y="5074360"/>
              <a:ext cx="946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Present facilities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64645" y="519464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ITER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60326" y="5682396"/>
              <a:ext cx="1562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0000FF"/>
                  </a:solidFill>
                  <a:latin typeface="Calibri"/>
                </a:rPr>
                <a:t>Pulse length, s</a:t>
              </a:r>
              <a:endParaRPr lang="en-US" sz="1600" b="1" dirty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5" name="Curved Down Arrow 44"/>
            <p:cNvSpPr/>
            <p:nvPr/>
          </p:nvSpPr>
          <p:spPr>
            <a:xfrm>
              <a:off x="3112839" y="3440781"/>
              <a:ext cx="3316070" cy="1248477"/>
            </a:xfrm>
            <a:prstGeom prst="curved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8158692" y="5250333"/>
              <a:ext cx="283347" cy="471271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8148752" y="3584426"/>
              <a:ext cx="293288" cy="303033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447553" y="3512793"/>
              <a:ext cx="670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ACT1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21439" y="5263118"/>
              <a:ext cx="670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ACT2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88" y="4065020"/>
              <a:ext cx="830975" cy="69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Range of power plants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08961" y="4351833"/>
              <a:ext cx="824073" cy="11665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308961" y="5007866"/>
              <a:ext cx="789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DEMO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ight Triangle 52"/>
            <p:cNvSpPr/>
            <p:nvPr/>
          </p:nvSpPr>
          <p:spPr>
            <a:xfrm flipH="1">
              <a:off x="5612772" y="4348148"/>
              <a:ext cx="1696187" cy="746882"/>
            </a:xfrm>
            <a:prstGeom prst="rt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Right Triangle 53"/>
            <p:cNvSpPr/>
            <p:nvPr/>
          </p:nvSpPr>
          <p:spPr>
            <a:xfrm flipH="1">
              <a:off x="7308959" y="3767348"/>
              <a:ext cx="814489" cy="580800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93378" y="4037462"/>
              <a:ext cx="924387" cy="1365295"/>
            </a:xfrm>
            <a:prstGeom prst="rect">
              <a:avLst/>
            </a:prstGeom>
            <a:solidFill>
              <a:schemeClr val="bg1">
                <a:lumMod val="95000"/>
                <a:alpha val="51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702130" y="460152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JT-60SA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78695" y="4222128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KSTAR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08931" y="4920703"/>
              <a:ext cx="649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EAST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>
              <a:stCxn id="53" idx="4"/>
            </p:cNvCxnSpPr>
            <p:nvPr/>
          </p:nvCxnSpPr>
          <p:spPr>
            <a:xfrm flipH="1">
              <a:off x="4312684" y="5095030"/>
              <a:ext cx="1300088" cy="348662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312684" y="5518404"/>
              <a:ext cx="1300090" cy="45576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176219" y="6396335"/>
              <a:ext cx="812609" cy="42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1 day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684395" y="6412210"/>
              <a:ext cx="1122324" cy="42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2 weeks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V="1">
              <a:off x="5612772" y="5563980"/>
              <a:ext cx="0" cy="593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308959" y="5563980"/>
              <a:ext cx="0" cy="593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227792" y="6400800"/>
            <a:ext cx="57246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Shamelessly stolen from Chuck Kessel, via H. Neilson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4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3529"/>
            <a:ext cx="8915399" cy="1194173"/>
          </a:xfrm>
        </p:spPr>
        <p:txBody>
          <a:bodyPr/>
          <a:lstStyle/>
          <a:p>
            <a:r>
              <a:rPr lang="en-US" sz="2800" dirty="0" smtClean="0"/>
              <a:t>Fusion  Energy Sciences identified this issue and structured the budget in recognition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94" y="1066800"/>
            <a:ext cx="742661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3519777"/>
            <a:ext cx="3276600" cy="10895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Plasma sustainment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Materials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Enabling Technologies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907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materials are a serious issue that need more attention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800600"/>
          </a:xfrm>
        </p:spPr>
        <p:txBody>
          <a:bodyPr/>
          <a:lstStyle/>
          <a:p>
            <a:r>
              <a:rPr lang="en-US" dirty="0" smtClean="0"/>
              <a:t>A combination of neutron sources leading to understanding of radiation damage is our best path forward</a:t>
            </a:r>
          </a:p>
          <a:p>
            <a:pPr lvl="1"/>
            <a:r>
              <a:rPr lang="en-US" dirty="0" smtClean="0"/>
              <a:t>High damage rate from reactors (e.g., HFIR)</a:t>
            </a:r>
          </a:p>
          <a:p>
            <a:pPr lvl="1"/>
            <a:r>
              <a:rPr lang="en-US" dirty="0" smtClean="0"/>
              <a:t>High He production through implantation, spallation sources, etc.</a:t>
            </a:r>
          </a:p>
          <a:p>
            <a:r>
              <a:rPr lang="en-US" dirty="0" smtClean="0"/>
              <a:t>PMI science must become a priority</a:t>
            </a:r>
          </a:p>
          <a:p>
            <a:pPr lvl="1"/>
            <a:r>
              <a:rPr lang="en-US" dirty="0" smtClean="0"/>
              <a:t>Use the sources we have to develop understanding in a organized, consistent manner</a:t>
            </a:r>
          </a:p>
          <a:p>
            <a:pPr lvl="1"/>
            <a:r>
              <a:rPr lang="en-US" dirty="0" smtClean="0"/>
              <a:t>“All of the above” solution on sources: linear and tokamak</a:t>
            </a:r>
          </a:p>
          <a:p>
            <a:r>
              <a:rPr lang="en-US" dirty="0" smtClean="0"/>
              <a:t>This is a global problem; we must continue to work globally and expand</a:t>
            </a:r>
          </a:p>
          <a:p>
            <a:pPr lvl="1"/>
            <a:r>
              <a:rPr lang="en-US" dirty="0" smtClean="0"/>
              <a:t>Continue PHENIX, add </a:t>
            </a:r>
            <a:r>
              <a:rPr lang="en-US" dirty="0" err="1" smtClean="0"/>
              <a:t>EUROfusion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47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 (Standard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1588</Words>
  <Application>Microsoft Macintosh PowerPoint</Application>
  <PresentationFormat>On-screen Show (4:3)</PresentationFormat>
  <Paragraphs>201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Presentations (Standard Screen)</vt:lpstr>
      <vt:lpstr>Fusion Energy Development at ORNL (non-US ITER)</vt:lpstr>
      <vt:lpstr>Delivering fusion nuclear science for the ITER era and beyond</vt:lpstr>
      <vt:lpstr>US ITER is Providing Enabling Technology to Confine, Heat and Fuel the Plasma; Pump (He, D, T); Recycle T; Cool the Walls; Optimize Performance</vt:lpstr>
      <vt:lpstr>Slide 4</vt:lpstr>
      <vt:lpstr>Full Scale ITER Prototype Cryo-Viscous Compressor (CVC) Demonstrates Ability to Handle D2/He mixtures During Initial Testing at SNS</vt:lpstr>
      <vt:lpstr>Disruption mitigation studies for ITER show ability to vary thermal and current quench</vt:lpstr>
      <vt:lpstr>Slide 7</vt:lpstr>
      <vt:lpstr>Fusion  Energy Sciences identified this issue and structured the budget in recognition</vt:lpstr>
      <vt:lpstr>Fusion materials are a serious issue that need more attention</vt:lpstr>
      <vt:lpstr>Challenges for divertor plasma facing components: fluxes and fluence</vt:lpstr>
      <vt:lpstr>Advancing in long pulse means collaborating with SC tokamaks and W-7X</vt:lpstr>
      <vt:lpstr>Metal tile project at DIII-D aimed at impurities</vt:lpstr>
      <vt:lpstr>Collaborations with PPPL on New Tools for Measuring Radiated Power on NSTX-U</vt:lpstr>
      <vt:lpstr>Slide 14</vt:lpstr>
      <vt:lpstr>ORNL researchers work on JET restart after long, productive shutdown</vt:lpstr>
      <vt:lpstr>Conclusions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science and technology        to harness fusion power</dc:title>
  <dc:creator>Farrar, Mike B.</dc:creator>
  <cp:lastModifiedBy>Dale Meade</cp:lastModifiedBy>
  <cp:revision>58</cp:revision>
  <dcterms:created xsi:type="dcterms:W3CDTF">2015-12-19T18:56:07Z</dcterms:created>
  <dcterms:modified xsi:type="dcterms:W3CDTF">2015-12-19T19:06:45Z</dcterms:modified>
</cp:coreProperties>
</file>