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34"/>
  </p:notesMasterIdLst>
  <p:handoutMasterIdLst>
    <p:handoutMasterId r:id="rId35"/>
  </p:handoutMasterIdLst>
  <p:sldIdLst>
    <p:sldId id="454" r:id="rId3"/>
    <p:sldId id="374" r:id="rId4"/>
    <p:sldId id="385" r:id="rId5"/>
    <p:sldId id="439" r:id="rId6"/>
    <p:sldId id="437" r:id="rId7"/>
    <p:sldId id="421" r:id="rId8"/>
    <p:sldId id="422" r:id="rId9"/>
    <p:sldId id="425" r:id="rId10"/>
    <p:sldId id="325" r:id="rId11"/>
    <p:sldId id="426" r:id="rId12"/>
    <p:sldId id="451" r:id="rId13"/>
    <p:sldId id="412" r:id="rId14"/>
    <p:sldId id="429" r:id="rId15"/>
    <p:sldId id="408" r:id="rId16"/>
    <p:sldId id="409" r:id="rId17"/>
    <p:sldId id="452" r:id="rId18"/>
    <p:sldId id="434" r:id="rId19"/>
    <p:sldId id="435" r:id="rId20"/>
    <p:sldId id="419" r:id="rId21"/>
    <p:sldId id="418" r:id="rId22"/>
    <p:sldId id="453" r:id="rId23"/>
    <p:sldId id="441" r:id="rId24"/>
    <p:sldId id="442" r:id="rId25"/>
    <p:sldId id="443" r:id="rId26"/>
    <p:sldId id="414" r:id="rId27"/>
    <p:sldId id="448" r:id="rId28"/>
    <p:sldId id="446" r:id="rId29"/>
    <p:sldId id="430" r:id="rId30"/>
    <p:sldId id="416" r:id="rId31"/>
    <p:sldId id="413" r:id="rId32"/>
    <p:sldId id="314" r:id="rId3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6AB00"/>
    <a:srgbClr val="FDFFC3"/>
    <a:srgbClr val="FF870F"/>
    <a:srgbClr val="FF8D1E"/>
    <a:srgbClr val="86B1FF"/>
    <a:srgbClr val="19AFFF"/>
    <a:srgbClr val="D6CA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21" autoAdjust="0"/>
    <p:restoredTop sz="93944" autoAdjust="0"/>
  </p:normalViewPr>
  <p:slideViewPr>
    <p:cSldViewPr snapToGrid="0" snapToObjects="1">
      <p:cViewPr>
        <p:scale>
          <a:sx n="99" d="100"/>
          <a:sy n="99" d="100"/>
        </p:scale>
        <p:origin x="-560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08B3C-FB4D-1043-86F5-171DF9733440}" type="datetimeFigureOut">
              <a:rPr lang="en-US" smtClean="0"/>
              <a:t>12/4/12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EB039-55DD-B048-A803-7B7278A60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611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69D8F0B-0313-0C4F-9889-9A166A9DB6F6}" type="datetimeFigureOut">
              <a:rPr lang="en-US" smtClean="0"/>
              <a:pPr/>
              <a:t>12/4/12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65F33C-FCA1-6242-8F66-6492C21F3B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356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5F33C-FCA1-6242-8F66-6492C21F3B5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17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5F33C-FCA1-6242-8F66-6492C21F3B5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U.S. supplies</a:t>
            </a:r>
            <a:r>
              <a:rPr lang="en-US" baseline="0" dirty="0" smtClean="0"/>
              <a:t> 40 tons of Niobium-tin superconducting wire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5F33C-FCA1-6242-8F66-6492C21F3B5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5F33C-FCA1-6242-8F66-6492C21F3B5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U.S. supplies</a:t>
            </a:r>
            <a:r>
              <a:rPr lang="en-US" baseline="0" dirty="0" smtClean="0"/>
              <a:t> 40 tons of Niobium-tin superconducting wire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5F33C-FCA1-6242-8F66-6492C21F3B5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Images: TCWS design and Stainless steel for drain tank fabrication being prepared for rolling at Joseph Oat Corporation in Camden, NJ.</a:t>
            </a:r>
          </a:p>
          <a:p>
            <a:pPr>
              <a:spcAft>
                <a:spcPts val="120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5F33C-FCA1-6242-8F66-6492C21F3B51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5F33C-FCA1-6242-8F66-6492C21F3B5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5F33C-FCA1-6242-8F66-6492C21F3B5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35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dirty="0">
                <a:latin typeface="Arial"/>
                <a:cs typeface="Arial"/>
              </a:rPr>
              <a:t>Science of “Burning Plasmas”:</a:t>
            </a:r>
          </a:p>
          <a:p>
            <a:pPr>
              <a:buNone/>
            </a:pPr>
            <a:r>
              <a:rPr lang="en-US" sz="1100" dirty="0">
                <a:latin typeface="Arial"/>
                <a:cs typeface="Arial"/>
              </a:rPr>
              <a:t>The next major step:</a:t>
            </a:r>
          </a:p>
          <a:p>
            <a:r>
              <a:rPr lang="en-US" sz="1100" dirty="0">
                <a:latin typeface="Arial"/>
                <a:cs typeface="Arial"/>
              </a:rPr>
              <a:t>Create, understand, and </a:t>
            </a:r>
            <a:r>
              <a:rPr lang="en-US" sz="1100" dirty="0" err="1">
                <a:latin typeface="Arial"/>
                <a:cs typeface="Arial"/>
              </a:rPr>
              <a:t>contrdol</a:t>
            </a:r>
            <a:r>
              <a:rPr lang="en-US" sz="1100" dirty="0">
                <a:latin typeface="Arial"/>
                <a:cs typeface="Arial"/>
              </a:rPr>
              <a:t> a reactor-prototypical fusion plasma</a:t>
            </a:r>
          </a:p>
          <a:p>
            <a:pPr lvl="1"/>
            <a:r>
              <a:rPr lang="en-US" sz="1100" dirty="0">
                <a:latin typeface="Arial"/>
                <a:cs typeface="Arial"/>
              </a:rPr>
              <a:t>New dynamics of self-heating</a:t>
            </a:r>
          </a:p>
          <a:p>
            <a:pPr lvl="1"/>
            <a:r>
              <a:rPr lang="en-US" sz="1100" dirty="0">
                <a:latin typeface="Arial"/>
                <a:cs typeface="Arial"/>
              </a:rPr>
              <a:t>Size-scaling of phenomena at reactor scale</a:t>
            </a:r>
          </a:p>
          <a:p>
            <a:pPr lvl="1"/>
            <a:r>
              <a:rPr lang="en-US" sz="1100" dirty="0">
                <a:latin typeface="Arial"/>
                <a:cs typeface="Arial"/>
              </a:rPr>
              <a:t>Effects of “faster-than-light” particles</a:t>
            </a:r>
          </a:p>
          <a:p>
            <a:r>
              <a:rPr lang="en-US" sz="1100" dirty="0">
                <a:latin typeface="Arial"/>
                <a:cs typeface="Arial"/>
              </a:rPr>
              <a:t>International partnership</a:t>
            </a:r>
          </a:p>
          <a:p>
            <a:pPr lvl="1"/>
            <a:r>
              <a:rPr lang="en-US" sz="1100" dirty="0">
                <a:latin typeface="Arial"/>
                <a:cs typeface="Arial"/>
              </a:rPr>
              <a:t>Refine a model international partnership on large science projects</a:t>
            </a:r>
          </a:p>
          <a:p>
            <a:r>
              <a:rPr lang="en-US" sz="1100" dirty="0">
                <a:latin typeface="Arial"/>
                <a:cs typeface="Arial"/>
              </a:rPr>
              <a:t>Improve understanding and effective joint-work between ITER </a:t>
            </a:r>
            <a:r>
              <a:rPr lang="en-US" sz="1100" dirty="0" err="1">
                <a:latin typeface="Arial"/>
                <a:cs typeface="Arial"/>
              </a:rPr>
              <a:t>partiesDemonstrate</a:t>
            </a:r>
            <a:r>
              <a:rPr lang="en-US" sz="1100" dirty="0">
                <a:latin typeface="Arial"/>
                <a:cs typeface="Arial"/>
              </a:rPr>
              <a:t> the scientific and technological feasibility of an energy source with</a:t>
            </a:r>
          </a:p>
          <a:p>
            <a:pPr lvl="1"/>
            <a:r>
              <a:rPr lang="en-US" sz="1100" dirty="0">
                <a:latin typeface="Arial"/>
                <a:cs typeface="Arial"/>
              </a:rPr>
              <a:t>Virtually-unlimited geographically-dispersed fuel</a:t>
            </a:r>
          </a:p>
          <a:p>
            <a:pPr lvl="1"/>
            <a:r>
              <a:rPr lang="en-US" sz="1100" dirty="0">
                <a:latin typeface="Arial"/>
                <a:cs typeface="Arial"/>
              </a:rPr>
              <a:t>No CO2 or acid-rain gases</a:t>
            </a:r>
          </a:p>
          <a:p>
            <a:pPr lvl="1"/>
            <a:r>
              <a:rPr lang="en-US" sz="1100" dirty="0">
                <a:latin typeface="Arial"/>
                <a:cs typeface="Arial"/>
              </a:rPr>
              <a:t>No high-level-radioactive waste</a:t>
            </a:r>
          </a:p>
          <a:p>
            <a:pPr lvl="1"/>
            <a:r>
              <a:rPr lang="en-US" sz="1100" dirty="0">
                <a:latin typeface="Arial"/>
                <a:cs typeface="Arial"/>
              </a:rPr>
              <a:t>A relatively small scale up in various engineering parameters to a Fusion Demonstration Power Plant</a:t>
            </a:r>
          </a:p>
          <a:p>
            <a:pPr lvl="1"/>
            <a:r>
              <a:rPr lang="en-US" sz="1100" dirty="0">
                <a:latin typeface="Arial"/>
                <a:cs typeface="Arial"/>
              </a:rPr>
              <a:t>200 GJ of fusion energy per pulse</a:t>
            </a:r>
          </a:p>
          <a:p>
            <a:r>
              <a:rPr lang="en-US" sz="1100" dirty="0">
                <a:latin typeface="Arial"/>
                <a:cs typeface="Arial"/>
              </a:rPr>
              <a:t>Position the U.S. to provide fusion-reactor technology</a:t>
            </a:r>
          </a:p>
          <a:p>
            <a:r>
              <a:rPr lang="en-US" sz="1100" dirty="0">
                <a:latin typeface="Arial"/>
                <a:cs typeface="Arial"/>
              </a:rPr>
              <a:t>Create high-tech jobs and work in the U.S.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5F33C-FCA1-6242-8F66-6492C21F3B5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096A-1268-344E-9F42-1664D85C8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096A-1268-344E-9F42-1664D85C8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096A-1268-344E-9F42-1664D85C8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096A-1268-344E-9F42-1664D85C8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096A-1268-344E-9F42-1664D85C8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096A-1268-344E-9F42-1664D85C8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096A-1268-344E-9F42-1664D85C8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096A-1268-344E-9F42-1664D85C8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096A-1268-344E-9F42-1664D85C8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096A-1268-344E-9F42-1664D85C8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096A-1268-344E-9F42-1664D85C8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12/06/2012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Fusion Power Associates 33rd Annual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804F3-AEF3-E84D-89F9-78AB463B0A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itle ba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4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>
            <a:lumMod val="75000"/>
          </a:schemeClr>
        </a:buClr>
        <a:buFont typeface="Arial"/>
        <a:buChar char="•"/>
        <a:defRPr sz="28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>
            <a:lumMod val="75000"/>
          </a:schemeClr>
        </a:buClr>
        <a:buFont typeface="Arial"/>
        <a:buChar char="–"/>
        <a:defRPr sz="28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>
            <a:lumMod val="75000"/>
          </a:schemeClr>
        </a:buClr>
        <a:buFont typeface="Arial"/>
        <a:buChar char="•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>
            <a:lumMod val="75000"/>
          </a:schemeClr>
        </a:buClr>
        <a:buFont typeface="Arial"/>
        <a:buChar char="–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2">
            <a:lumMod val="75000"/>
          </a:schemeClr>
        </a:buClr>
        <a:buFont typeface="Arial"/>
        <a:buChar char="»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12/06/2012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Fusion Power Associates 33rd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6096A-1268-344E-9F42-1664D85C8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6.png"/><Relationship Id="rId5" Type="http://schemas.openxmlformats.org/officeDocument/2006/relationships/oleObject" Target="HD:Users:djohnson:Desktop:Q&amp;A%20for%20Diag%20US%20ITER%20review.doc!OLE_LINK1" TargetMode="External"/><Relationship Id="rId6" Type="http://schemas.openxmlformats.org/officeDocument/2006/relationships/image" Target="../media/image34.png"/><Relationship Id="rId7" Type="http://schemas.openxmlformats.org/officeDocument/2006/relationships/oleObject" Target="Macintosh%20HD:Users:djohnson:Downloads:Udintsev_SOFT_ISS_PCSS_v1.0.doc!OLE_LINK2" TargetMode="External"/><Relationship Id="rId8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 descr="tit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176" y="542663"/>
            <a:ext cx="7066292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Status of US Contributions</a:t>
            </a:r>
          </a:p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o the ITER Project</a:t>
            </a:r>
          </a:p>
          <a:p>
            <a:endParaRPr lang="en-US" sz="4400" b="1" i="1" dirty="0">
              <a:solidFill>
                <a:srgbClr val="D6CA2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D6CA2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Ned </a:t>
            </a:r>
            <a:r>
              <a:rPr lang="en-US" sz="2400" b="1" dirty="0" err="1" smtClean="0">
                <a:solidFill>
                  <a:srgbClr val="D6CA2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Sauthoff</a:t>
            </a:r>
            <a:endParaRPr lang="en-US" sz="2400" b="1" dirty="0" smtClean="0">
              <a:solidFill>
                <a:srgbClr val="D6CA2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D6CA2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US ITER Project Manager</a:t>
            </a:r>
          </a:p>
          <a:p>
            <a:r>
              <a:rPr lang="en-US" sz="2400" b="1" dirty="0" smtClean="0">
                <a:solidFill>
                  <a:srgbClr val="D6CA2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Oak Ridge National Laboratory</a:t>
            </a:r>
          </a:p>
          <a:p>
            <a:endParaRPr lang="en-US" sz="2400" b="1" dirty="0">
              <a:solidFill>
                <a:srgbClr val="D6CA2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2400" b="1" dirty="0" smtClean="0">
              <a:solidFill>
                <a:srgbClr val="D6CA2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2400" b="1" dirty="0">
              <a:solidFill>
                <a:srgbClr val="D6CA2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2400" b="1" dirty="0" smtClean="0">
              <a:solidFill>
                <a:srgbClr val="D6CA2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2400" b="1" dirty="0">
              <a:solidFill>
                <a:srgbClr val="D6CA2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2400" b="1" dirty="0" smtClean="0">
              <a:solidFill>
                <a:srgbClr val="D6CA2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1600" b="1" dirty="0" smtClean="0">
                <a:solidFill>
                  <a:srgbClr val="D6CA2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Fusion Power Associates </a:t>
            </a:r>
            <a:r>
              <a:rPr lang="en-US" sz="1600" b="1" dirty="0">
                <a:solidFill>
                  <a:srgbClr val="D6CA2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33</a:t>
            </a:r>
            <a:r>
              <a:rPr lang="en-US" sz="1600" b="1" baseline="30000" dirty="0">
                <a:solidFill>
                  <a:srgbClr val="D6CA2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rd</a:t>
            </a:r>
            <a:r>
              <a:rPr lang="en-US" sz="1600" b="1" dirty="0">
                <a:solidFill>
                  <a:srgbClr val="D6CA2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Annual Meeting </a:t>
            </a:r>
            <a:endParaRPr lang="en-US" sz="1600" b="1" dirty="0" smtClean="0">
              <a:solidFill>
                <a:srgbClr val="D6CA2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1600" b="1" dirty="0" smtClean="0">
                <a:solidFill>
                  <a:srgbClr val="D6CA2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6 December, 2012</a:t>
            </a:r>
          </a:p>
          <a:p>
            <a:r>
              <a:rPr lang="en-US" sz="1600" b="1" dirty="0" smtClean="0">
                <a:solidFill>
                  <a:srgbClr val="D6CA2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Washington, DC</a:t>
            </a:r>
            <a:endParaRPr lang="en-US" sz="1600" b="1" dirty="0">
              <a:solidFill>
                <a:srgbClr val="D6CA2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7" name="Picture 6" descr="usiter_logo_layers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2" y="3975137"/>
            <a:ext cx="201168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8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ntral solenoid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2696"/>
            <a:ext cx="9144000" cy="4718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314" y="206454"/>
            <a:ext cx="8229600" cy="690955"/>
          </a:xfrm>
        </p:spPr>
        <p:txBody>
          <a:bodyPr/>
          <a:lstStyle/>
          <a:p>
            <a:r>
              <a:rPr lang="en-US" dirty="0" smtClean="0"/>
              <a:t>Central Solenoid Assemblies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66204" y="5538846"/>
            <a:ext cx="2577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JA-Supplied Conductor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7341" y="5815831"/>
            <a:ext cx="1224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Integrated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CS Stack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71189" y="5908178"/>
            <a:ext cx="1564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6 CS Coil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Modules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(+ one spare)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7524" y="1587809"/>
            <a:ext cx="307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JA CS Conductor Prototype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602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s forgin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456"/>
            <a:ext cx="9144000" cy="57607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4800" y="-5036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-BoldMT"/>
                <a:ea typeface="+mj-ea"/>
                <a:cs typeface="Arial-BoldMT"/>
              </a:defRPr>
            </a:lvl1pPr>
          </a:lstStyle>
          <a:p>
            <a:endParaRPr lang="en-US" sz="2800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509" y="231135"/>
            <a:ext cx="731573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Central </a:t>
            </a:r>
            <a:r>
              <a:rPr 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Solenoid Forging Prototypes</a:t>
            </a:r>
            <a:endParaRPr 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19122"/>
            <a:ext cx="4213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Welded Tie Plate Fabrication, Major Tool &amp; Machine, Inc., Indianapolis, IN and Scot Forge, Spring Grove, IL.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92469" y="5129001"/>
            <a:ext cx="19979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One Piece Tie Plate Fabrication, G&amp;G Steel, </a:t>
            </a:r>
            <a:r>
              <a:rPr lang="en-US" sz="1400" dirty="0" err="1"/>
              <a:t>Russelville</a:t>
            </a:r>
            <a:r>
              <a:rPr lang="en-US" sz="1400" dirty="0"/>
              <a:t>, AL and Kind LLC, </a:t>
            </a:r>
            <a:r>
              <a:rPr lang="en-US" sz="1400" dirty="0" err="1"/>
              <a:t>Gummersbach</a:t>
            </a:r>
            <a:r>
              <a:rPr lang="en-US" sz="1400" dirty="0"/>
              <a:t>, Germany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115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9" y="3260384"/>
            <a:ext cx="3429000" cy="697992"/>
          </a:xfrm>
          <a:prstGeom prst="rect">
            <a:avLst/>
          </a:prstGeom>
        </p:spPr>
      </p:pic>
      <p:pic>
        <p:nvPicPr>
          <p:cNvPr id="5" name="Picture 4" descr="GA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9" y="3891838"/>
            <a:ext cx="2926080" cy="219456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0539" y="1244588"/>
            <a:ext cx="8229600" cy="21213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-BoldMT"/>
                <a:ea typeface="+mj-ea"/>
                <a:cs typeface="Arial-BoldMT"/>
              </a:defRPr>
            </a:lvl1pPr>
          </a:lstStyle>
          <a:p>
            <a:endParaRPr lang="en-US" sz="28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17758"/>
            <a:ext cx="2667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Photo: General Atomics, San Diego, CA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2500" y="28531"/>
            <a:ext cx="8623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000000"/>
                </a:solidFill>
                <a:latin typeface="Arial"/>
                <a:cs typeface="Arial"/>
              </a:rPr>
              <a:t>Central Solenoid Module</a:t>
            </a:r>
          </a:p>
          <a:p>
            <a:r>
              <a:rPr lang="en-US" sz="3000" b="1" dirty="0" smtClean="0">
                <a:solidFill>
                  <a:srgbClr val="000000"/>
                </a:solidFill>
                <a:latin typeface="Arial"/>
                <a:cs typeface="Arial"/>
              </a:rPr>
              <a:t>Fabrication Process at General Atomics</a:t>
            </a:r>
            <a:endParaRPr lang="en-US" sz="3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1" name="Picture 10" descr="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79" y="3672770"/>
            <a:ext cx="5583254" cy="3050579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93350" y="1226493"/>
            <a:ext cx="8417250" cy="235871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900"/>
              </a:spcAft>
              <a:buClr>
                <a:srgbClr val="3C3DB8"/>
              </a:buClr>
            </a:pPr>
            <a:r>
              <a:rPr lang="en-US" sz="2000" b="1" dirty="0">
                <a:solidFill>
                  <a:srgbClr val="000000"/>
                </a:solidFill>
              </a:rPr>
              <a:t>Preliminary Design Review held in </a:t>
            </a:r>
            <a:r>
              <a:rPr lang="en-US" sz="2000" b="1" dirty="0" smtClean="0">
                <a:solidFill>
                  <a:srgbClr val="000000"/>
                </a:solidFill>
              </a:rPr>
              <a:t>Sept </a:t>
            </a:r>
            <a:r>
              <a:rPr lang="en-US" sz="2000" b="1" dirty="0">
                <a:solidFill>
                  <a:srgbClr val="000000"/>
                </a:solidFill>
              </a:rPr>
              <a:t>2011 and R&amp;D effort nearly </a:t>
            </a:r>
            <a:r>
              <a:rPr lang="en-US" sz="2000" b="1" dirty="0" smtClean="0">
                <a:solidFill>
                  <a:srgbClr val="000000"/>
                </a:solidFill>
              </a:rPr>
              <a:t>complete</a:t>
            </a:r>
            <a:endParaRPr lang="en-US" sz="2000" b="1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900"/>
              </a:spcAft>
              <a:buClr>
                <a:srgbClr val="3C3DB8"/>
              </a:buClr>
            </a:pPr>
            <a:r>
              <a:rPr lang="en-US" sz="2000" b="1" dirty="0">
                <a:solidFill>
                  <a:srgbClr val="000000"/>
                </a:solidFill>
              </a:rPr>
              <a:t>Contract for CS Module Fabrication awarded to General Atomics (GA) in July </a:t>
            </a:r>
            <a:r>
              <a:rPr lang="en-US" sz="2000" b="1" dirty="0" smtClean="0">
                <a:solidFill>
                  <a:srgbClr val="000000"/>
                </a:solidFill>
              </a:rPr>
              <a:t>2011</a:t>
            </a:r>
            <a:endParaRPr lang="en-US" sz="2000" b="1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900"/>
              </a:spcAft>
              <a:buClr>
                <a:srgbClr val="3C3DB8"/>
              </a:buClr>
            </a:pPr>
            <a:r>
              <a:rPr lang="en-US" sz="2000" b="1" dirty="0" smtClean="0">
                <a:solidFill>
                  <a:srgbClr val="000000"/>
                </a:solidFill>
              </a:rPr>
              <a:t>Fabrication of Production Module to begin in FY 2014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81" y="6055698"/>
            <a:ext cx="2937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Module Manufacturing Facility </a:t>
            </a:r>
            <a:r>
              <a:rPr lang="en-US" sz="1400" dirty="0"/>
              <a:t>in Poway, CA</a:t>
            </a:r>
          </a:p>
        </p:txBody>
      </p:sp>
    </p:spTree>
    <p:extLst>
      <p:ext uri="{BB962C8B-B14F-4D97-AF65-F5344CB8AC3E}">
        <p14:creationId xmlns:p14="http://schemas.microsoft.com/office/powerpoint/2010/main" val="1310537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rodial 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205"/>
            <a:ext cx="9144000" cy="5779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90" y="220662"/>
            <a:ext cx="5719455" cy="548814"/>
          </a:xfrm>
        </p:spPr>
        <p:txBody>
          <a:bodyPr>
            <a:noAutofit/>
          </a:bodyPr>
          <a:lstStyle/>
          <a:p>
            <a:r>
              <a:rPr lang="en-US" dirty="0" err="1" smtClean="0"/>
              <a:t>Toroidal</a:t>
            </a:r>
            <a:r>
              <a:rPr lang="en-US" dirty="0" smtClean="0"/>
              <a:t> Field Coil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6396" y="5500149"/>
            <a:ext cx="3571260" cy="1200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11.8 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Tesla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41 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GJ</a:t>
            </a:r>
          </a:p>
          <a:p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400 MN centering 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force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09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61" y="240961"/>
            <a:ext cx="7459092" cy="73394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New US Production Scale </a:t>
            </a:r>
            <a:r>
              <a:rPr lang="en-US" sz="3600" dirty="0">
                <a:solidFill>
                  <a:srgbClr val="000000"/>
                </a:solidFill>
              </a:rPr>
              <a:t>for Nb</a:t>
            </a:r>
            <a:r>
              <a:rPr lang="en-US" sz="3600" baseline="-25000" dirty="0">
                <a:solidFill>
                  <a:srgbClr val="000000"/>
                </a:solidFill>
              </a:rPr>
              <a:t>3</a:t>
            </a:r>
            <a:r>
              <a:rPr lang="en-US" sz="3600" dirty="0">
                <a:solidFill>
                  <a:srgbClr val="000000"/>
                </a:solidFill>
              </a:rPr>
              <a:t>SN 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7FE6-BC38-4961-AD3E-1F6E0CD2930D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 descr="tf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9" y="1102962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mv="urn:schemas-microsoft-com:mac:vml"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2318"/>
            <a:ext cx="2133600" cy="365125"/>
          </a:xfrm>
        </p:spPr>
        <p:txBody>
          <a:bodyPr/>
          <a:lstStyle/>
          <a:p>
            <a:fld id="{848804F3-AEF3-E84D-89F9-78AB463B0AE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3495" y="84817"/>
            <a:ext cx="8427626" cy="1037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-BoldMT"/>
                <a:ea typeface="+mj-ea"/>
                <a:cs typeface="Arial-BoldMT"/>
              </a:defRPr>
            </a:lvl1pPr>
          </a:lstStyle>
          <a:p>
            <a:pPr algn="just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/>
                <a:cs typeface="Arial"/>
              </a:rPr>
              <a:t>Oxford Superconducting </a:t>
            </a:r>
            <a:r>
              <a:rPr lang="en-US" dirty="0" smtClean="0">
                <a:latin typeface="Arial"/>
                <a:cs typeface="Arial"/>
              </a:rPr>
              <a:t>Technology</a:t>
            </a:r>
          </a:p>
          <a:p>
            <a:pPr algn="just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"/>
                <a:cs typeface="Arial"/>
              </a:rPr>
              <a:t>– In Production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273765" y="4330825"/>
            <a:ext cx="3413035" cy="1327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 smtClean="0">
                <a:latin typeface="Arial"/>
                <a:cs typeface="Arial"/>
              </a:rPr>
              <a:t>Oxford is now supplying EU with </a:t>
            </a:r>
            <a:r>
              <a:rPr lang="en-US" sz="2400" b="1" dirty="0" err="1" smtClean="0">
                <a:latin typeface="Arial"/>
                <a:cs typeface="Arial"/>
              </a:rPr>
              <a:t>toroidal</a:t>
            </a:r>
            <a:r>
              <a:rPr lang="en-US" sz="2400" b="1" dirty="0" smtClean="0">
                <a:latin typeface="Arial"/>
                <a:cs typeface="Arial"/>
              </a:rPr>
              <a:t> field strand.</a:t>
            </a:r>
          </a:p>
        </p:txBody>
      </p:sp>
      <p:pic>
        <p:nvPicPr>
          <p:cNvPr id="15" name="Picture 2" descr="\\usiter1\groups\Communications\Industry Contacts and Multimedia\Oxford Superconducting\PICT0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86" y="1103255"/>
            <a:ext cx="4520563" cy="273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47308" y="6603712"/>
            <a:ext cx="35323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  <a:latin typeface="Cambria Math"/>
                <a:cs typeface="Cambria Math"/>
              </a:rPr>
              <a:t>Photos: Oxford Superconducting Technology, Carteret, NJ</a:t>
            </a:r>
            <a:endParaRPr lang="en-US" sz="1000" dirty="0">
              <a:solidFill>
                <a:srgbClr val="FFFFFF"/>
              </a:solidFill>
              <a:latin typeface="Cambria Math"/>
              <a:cs typeface="Cambria Math"/>
            </a:endParaRPr>
          </a:p>
        </p:txBody>
      </p:sp>
      <p:pic>
        <p:nvPicPr>
          <p:cNvPr id="11" name="Picture 10" descr="tf t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7" y="3762360"/>
            <a:ext cx="4630453" cy="30956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5379" y="1425989"/>
            <a:ext cx="37159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/>
                <a:cs typeface="Arial"/>
              </a:rPr>
              <a:t>Completed all superconducting strand production included </a:t>
            </a:r>
            <a:r>
              <a:rPr lang="en-US" sz="2400" b="1" dirty="0" smtClean="0">
                <a:latin typeface="Arial"/>
                <a:cs typeface="Arial"/>
              </a:rPr>
              <a:t>in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base awards. Additional strand being </a:t>
            </a:r>
            <a:r>
              <a:rPr lang="en-US" sz="2400" b="1" dirty="0" smtClean="0">
                <a:latin typeface="Arial"/>
                <a:cs typeface="Arial"/>
              </a:rPr>
              <a:t>fabricated. 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25486" y="6591068"/>
            <a:ext cx="34732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Photos: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Oxford Superconducting Technology, Carteret, NJ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-19648" y="3762360"/>
            <a:ext cx="9163648" cy="74378"/>
          </a:xfrm>
          <a:prstGeom prst="line">
            <a:avLst/>
          </a:prstGeom>
          <a:ln w="57150" cmpd="sng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625486" y="1103255"/>
            <a:ext cx="0" cy="5746678"/>
          </a:xfrm>
          <a:prstGeom prst="line">
            <a:avLst/>
          </a:prstGeom>
          <a:ln w="57150" cmpd="sng">
            <a:solidFill>
              <a:srgbClr val="C4BD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770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1612" y="397543"/>
            <a:ext cx="7368388" cy="6942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-BoldMT"/>
                <a:ea typeface="+mj-ea"/>
                <a:cs typeface="Arial-BoldMT"/>
              </a:defRPr>
            </a:lvl1pPr>
          </a:lstStyle>
          <a:p>
            <a:pPr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>
                <a:latin typeface="Arial"/>
                <a:cs typeface="Arial"/>
              </a:rPr>
              <a:t>Luvata</a:t>
            </a:r>
            <a:r>
              <a:rPr lang="en-US" dirty="0" smtClean="0">
                <a:latin typeface="Arial"/>
                <a:cs typeface="Arial"/>
              </a:rPr>
              <a:t> Waterbury – In Production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6" descr="C:\Users\w26\AppData\Local\Microsoft\Windows\Temporary Internet Files\Content.Outlook\J2BTJ7FK\For US ITER-0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751"/>
            <a:ext cx="4772526" cy="295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f b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26" y="4050633"/>
            <a:ext cx="4413572" cy="28073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3999" y="4640240"/>
            <a:ext cx="356416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latin typeface="Arial"/>
                <a:cs typeface="Arial"/>
              </a:rPr>
              <a:t>Luvata</a:t>
            </a:r>
            <a:r>
              <a:rPr lang="en-US" sz="2400" b="1" dirty="0">
                <a:latin typeface="Arial"/>
                <a:cs typeface="Arial"/>
              </a:rPr>
              <a:t> is </a:t>
            </a:r>
            <a:r>
              <a:rPr lang="en-US" sz="2400" b="1" dirty="0" smtClean="0">
                <a:latin typeface="Arial"/>
                <a:cs typeface="Arial"/>
              </a:rPr>
              <a:t>now supplying </a:t>
            </a:r>
            <a:r>
              <a:rPr lang="en-US" sz="2400" b="1" dirty="0">
                <a:latin typeface="Arial"/>
                <a:cs typeface="Arial"/>
              </a:rPr>
              <a:t>Korea with copper </a:t>
            </a:r>
            <a:r>
              <a:rPr lang="en-US" sz="2400" b="1" dirty="0" smtClean="0">
                <a:latin typeface="Arial"/>
                <a:cs typeface="Arial"/>
              </a:rPr>
              <a:t>strand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49858" y="1507852"/>
            <a:ext cx="35642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/>
                <a:cs typeface="Arial"/>
              </a:rPr>
              <a:t>Completed all superconducting strand production included </a:t>
            </a:r>
            <a:r>
              <a:rPr lang="en-US" sz="2400" b="1" dirty="0" smtClean="0">
                <a:latin typeface="Arial"/>
                <a:cs typeface="Arial"/>
              </a:rPr>
              <a:t>in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base awards. 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69" y="6598364"/>
            <a:ext cx="2826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Photos: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Luvata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Waterbury, Inc., Waterbury, 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911" y="4050633"/>
            <a:ext cx="453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dirty="0" err="1">
                <a:latin typeface="Arial" pitchFamily="34" charset="0"/>
                <a:cs typeface="Arial" pitchFamily="34" charset="0"/>
              </a:rPr>
              <a:t>Luvata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Waterbury Inc. Assembled superconductor rods being drawn on their 400-ft long draw bench</a:t>
            </a:r>
          </a:p>
          <a:p>
            <a:endParaRPr lang="en-US" sz="1000" dirty="0">
              <a:latin typeface="Arial" pitchFamily="34" charset="0"/>
              <a:cs typeface="Arial" pitchFamily="34" charset="0"/>
            </a:endParaRPr>
          </a:p>
          <a:p>
            <a:endParaRPr lang="en-US" sz="1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773446" y="1115584"/>
            <a:ext cx="0" cy="5746678"/>
          </a:xfrm>
          <a:prstGeom prst="line">
            <a:avLst/>
          </a:prstGeom>
          <a:ln w="57150" cmpd="sng">
            <a:solidFill>
              <a:srgbClr val="C4BD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4050633"/>
            <a:ext cx="9186098" cy="0"/>
          </a:xfrm>
          <a:prstGeom prst="line">
            <a:avLst/>
          </a:prstGeom>
          <a:ln w="57150" cmpd="sng">
            <a:solidFill>
              <a:srgbClr val="C4BD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15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76"/>
            <a:ext cx="9144000" cy="57607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2618" y="19633"/>
            <a:ext cx="70155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200" b="1" dirty="0">
                <a:latin typeface="Arial"/>
                <a:cs typeface="Arial"/>
              </a:rPr>
              <a:t>New England Wire </a:t>
            </a:r>
            <a:r>
              <a:rPr lang="en-US" sz="3200" b="1" dirty="0" smtClean="0">
                <a:latin typeface="Arial"/>
                <a:cs typeface="Arial"/>
              </a:rPr>
              <a:t>Technologies Cable In Production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618" y="1507191"/>
            <a:ext cx="4198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algn="ctr">
              <a:spcBef>
                <a:spcPts val="600"/>
              </a:spcBef>
              <a:spcAft>
                <a:spcPts val="1200"/>
              </a:spcAft>
            </a:pPr>
            <a:r>
              <a:rPr lang="en-US" sz="2400" b="1" dirty="0" smtClean="0">
                <a:latin typeface="Arial"/>
                <a:cs typeface="Arial"/>
              </a:rPr>
              <a:t>Completed </a:t>
            </a:r>
            <a:r>
              <a:rPr lang="en-US" sz="2400" b="1" dirty="0">
                <a:latin typeface="Arial"/>
                <a:cs typeface="Arial"/>
              </a:rPr>
              <a:t>refurbishment of 4</a:t>
            </a:r>
            <a:r>
              <a:rPr lang="en-US" sz="2400" b="1" baseline="30000" dirty="0">
                <a:latin typeface="Arial"/>
                <a:cs typeface="Arial"/>
              </a:rPr>
              <a:t>th</a:t>
            </a:r>
            <a:r>
              <a:rPr lang="en-US" sz="2400" b="1" dirty="0">
                <a:latin typeface="Arial"/>
                <a:cs typeface="Arial"/>
              </a:rPr>
              <a:t> and 5</a:t>
            </a:r>
            <a:r>
              <a:rPr lang="en-US" sz="2400" b="1" baseline="30000" dirty="0">
                <a:latin typeface="Arial"/>
                <a:cs typeface="Arial"/>
              </a:rPr>
              <a:t>th</a:t>
            </a:r>
            <a:r>
              <a:rPr lang="en-US" sz="2400" b="1" dirty="0">
                <a:latin typeface="Arial"/>
                <a:cs typeface="Arial"/>
              </a:rPr>
              <a:t> stage </a:t>
            </a:r>
            <a:r>
              <a:rPr lang="en-US" sz="2400" b="1" dirty="0" err="1">
                <a:latin typeface="Arial"/>
                <a:cs typeface="Arial"/>
              </a:rPr>
              <a:t>cabler</a:t>
            </a:r>
            <a:r>
              <a:rPr lang="en-US" sz="2400" b="1" dirty="0">
                <a:latin typeface="Arial"/>
                <a:cs typeface="Arial"/>
              </a:rPr>
              <a:t> and successfully cabled 770 m dummy conductor in June </a:t>
            </a:r>
            <a:r>
              <a:rPr lang="en-US" sz="2400" b="1" dirty="0" smtClean="0">
                <a:latin typeface="Arial"/>
                <a:cs typeface="Arial"/>
              </a:rPr>
              <a:t>2012.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2525" y="4260562"/>
            <a:ext cx="3365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Tubular </a:t>
            </a:r>
            <a:r>
              <a:rPr lang="en-US" sz="1000" dirty="0" err="1" smtClean="0">
                <a:latin typeface="Arial"/>
                <a:cs typeface="Arial"/>
              </a:rPr>
              <a:t>cabler</a:t>
            </a:r>
            <a:r>
              <a:rPr lang="en-US" sz="1000" dirty="0" smtClean="0">
                <a:latin typeface="Arial"/>
                <a:cs typeface="Arial"/>
              </a:rPr>
              <a:t> in production (Photo: NEWT, Lisbon, NH)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7136" y="6543787"/>
            <a:ext cx="36215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Planetary </a:t>
            </a:r>
            <a:r>
              <a:rPr lang="en-US" sz="1000" dirty="0" err="1" smtClean="0">
                <a:latin typeface="Arial"/>
                <a:cs typeface="Arial"/>
              </a:rPr>
              <a:t>cabler</a:t>
            </a:r>
            <a:r>
              <a:rPr lang="en-US" sz="1000" dirty="0" smtClean="0">
                <a:latin typeface="Arial"/>
                <a:cs typeface="Arial"/>
              </a:rPr>
              <a:t> into forming die (Photo:  NEWT, Lisbon, NH)</a:t>
            </a:r>
            <a:endParaRPr lang="en-US" sz="1000" dirty="0">
              <a:latin typeface="Arial"/>
              <a:cs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687136" y="1090926"/>
            <a:ext cx="0" cy="5746678"/>
          </a:xfrm>
          <a:prstGeom prst="line">
            <a:avLst/>
          </a:prstGeom>
          <a:ln w="57150" cmpd="sng">
            <a:solidFill>
              <a:srgbClr val="C4BD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12330" y="4149265"/>
            <a:ext cx="9186098" cy="0"/>
          </a:xfrm>
          <a:prstGeom prst="line">
            <a:avLst/>
          </a:prstGeom>
          <a:ln w="57150" cmpd="sng">
            <a:solidFill>
              <a:srgbClr val="C4BD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747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ig performance magnet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280"/>
            <a:ext cx="9144000" cy="57607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4849" y="9061"/>
            <a:ext cx="76109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latin typeface="Arial"/>
                <a:cs typeface="Arial"/>
              </a:rPr>
              <a:t>High </a:t>
            </a:r>
            <a:r>
              <a:rPr lang="en-US" sz="3200" b="1" dirty="0">
                <a:latin typeface="Arial"/>
                <a:cs typeface="Arial"/>
              </a:rPr>
              <a:t>Performance </a:t>
            </a:r>
            <a:r>
              <a:rPr lang="en-US" sz="3200" b="1" dirty="0" smtClean="0">
                <a:latin typeface="Arial"/>
                <a:cs typeface="Arial"/>
              </a:rPr>
              <a:t>Magnetics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b="1" dirty="0" smtClean="0">
                <a:latin typeface="Arial"/>
                <a:cs typeface="Arial"/>
              </a:rPr>
              <a:t>– Production of Jacketed Conductor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856420"/>
            <a:ext cx="324949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Tube shipments in stored south warehouse (photo courtesy HPM, </a:t>
            </a:r>
            <a:r>
              <a:rPr lang="en-US" sz="1000" dirty="0" err="1" smtClean="0">
                <a:solidFill>
                  <a:srgbClr val="000000"/>
                </a:solidFill>
                <a:latin typeface="Arial"/>
                <a:cs typeface="Arial"/>
              </a:rPr>
              <a:t>Tallahasse</a:t>
            </a:r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, FL)</a:t>
            </a:r>
            <a:endParaRPr lang="en-US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71773" y="5399955"/>
            <a:ext cx="310269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latin typeface="Arial"/>
                <a:cs typeface="Arial"/>
              </a:rPr>
              <a:t>All tube shipments received.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69175" y="6421794"/>
            <a:ext cx="3249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Production tooling: cable payoff and straightening machines (photo courtesy HPM, </a:t>
            </a:r>
            <a:r>
              <a:rPr lang="en-US" sz="1000" dirty="0" err="1" smtClean="0">
                <a:solidFill>
                  <a:srgbClr val="000000"/>
                </a:solidFill>
                <a:latin typeface="Arial"/>
                <a:cs typeface="Arial"/>
              </a:rPr>
              <a:t>Tallahasse</a:t>
            </a:r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, FL)</a:t>
            </a:r>
            <a:endParaRPr lang="en-US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20583" y="1193792"/>
            <a:ext cx="506638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algn="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latin typeface="Arial"/>
                <a:cs typeface="Arial"/>
              </a:rPr>
              <a:t>New company formed to integrate cable-in-conduit for final jacketed superconductor.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413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cw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" y="1248601"/>
            <a:ext cx="6151418" cy="52370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17618" y="59182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D37FE6-BC38-4961-AD3E-1F6E0CD2930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803" y="252882"/>
            <a:ext cx="638728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Tokamak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 Cooling Water System</a:t>
            </a:r>
          </a:p>
        </p:txBody>
      </p:sp>
      <p:sp>
        <p:nvSpPr>
          <p:cNvPr id="4" name="Rectangle 3"/>
          <p:cNvSpPr/>
          <p:nvPr/>
        </p:nvSpPr>
        <p:spPr>
          <a:xfrm>
            <a:off x="4541531" y="1248601"/>
            <a:ext cx="4386277" cy="523701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2"/>
          <p:cNvSpPr>
            <a:spLocks noGrp="1"/>
          </p:cNvSpPr>
          <p:nvPr>
            <p:ph idx="4294967295"/>
          </p:nvPr>
        </p:nvSpPr>
        <p:spPr>
          <a:xfrm>
            <a:off x="4746799" y="1940926"/>
            <a:ext cx="4278968" cy="4415424"/>
          </a:xfrm>
          <a:noFill/>
          <a:ln>
            <a:noFill/>
          </a:ln>
          <a:effectLst>
            <a:glow rad="101600">
              <a:srgbClr val="FF8D1E">
                <a:alpha val="75000"/>
              </a:srgbClr>
            </a:glow>
            <a:softEdge rad="368300"/>
          </a:effectLst>
          <a:extLst/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en-US" sz="23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Removes ~1 GW of heat</a:t>
            </a:r>
          </a:p>
          <a:p>
            <a:pPr>
              <a:lnSpc>
                <a:spcPct val="120000"/>
              </a:lnSpc>
              <a:defRPr/>
            </a:pPr>
            <a:r>
              <a:rPr lang="en-US" sz="23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operations </a:t>
            </a:r>
            <a:r>
              <a:rPr lang="en-US" sz="2300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– 880 </a:t>
            </a:r>
            <a:r>
              <a:rPr lang="en-US" sz="23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MW</a:t>
            </a:r>
            <a:endParaRPr lang="en-US" sz="23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3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Neutral Beam Injector (NBI): </a:t>
            </a:r>
            <a:r>
              <a:rPr lang="en-US" sz="2300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85 </a:t>
            </a:r>
            <a:r>
              <a:rPr lang="en-US" sz="23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MW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3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Vacuum Vessel (VV): </a:t>
            </a:r>
            <a:r>
              <a:rPr lang="en-US" sz="2300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10 </a:t>
            </a:r>
            <a:r>
              <a:rPr lang="en-US" sz="23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MW</a:t>
            </a:r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  <a:defRPr/>
            </a:pPr>
            <a:r>
              <a:rPr lang="en-US" sz="23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Multiple functions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3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Water and gas baking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3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Plasma and decay heat removal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3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Confinement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en-US" sz="23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Design nearing completion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3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~33,000 meters of pipe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3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Thermo-hydraulics well understood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3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System optimization underway</a:t>
            </a:r>
          </a:p>
          <a:p>
            <a:pPr marL="0" indent="0">
              <a:spcBef>
                <a:spcPts val="800"/>
              </a:spcBef>
              <a:buNone/>
              <a:defRPr/>
            </a:pP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88711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NAL-CONCEPT-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078" y="1287584"/>
            <a:ext cx="5116243" cy="5116243"/>
          </a:xfrm>
          <a:prstGeom prst="rect">
            <a:avLst/>
          </a:prstGeom>
        </p:spPr>
      </p:pic>
      <p:pic>
        <p:nvPicPr>
          <p:cNvPr id="7" name="Picture 6" descr="title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430" y="274638"/>
            <a:ext cx="2063262" cy="594824"/>
          </a:xfrm>
        </p:spPr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430" y="1287584"/>
            <a:ext cx="8229600" cy="5228724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ClrTx/>
              <a:buNone/>
            </a:pPr>
            <a:r>
              <a:rPr lang="en-US" sz="1800" b="1" dirty="0" smtClean="0"/>
              <a:t>Status of US Industrial Contributions</a:t>
            </a:r>
          </a:p>
          <a:p>
            <a:pPr>
              <a:lnSpc>
                <a:spcPct val="150000"/>
              </a:lnSpc>
              <a:buClrTx/>
            </a:pPr>
            <a:r>
              <a:rPr lang="en-US" sz="1800" dirty="0" smtClean="0"/>
              <a:t>Magnets &amp; Superconductors</a:t>
            </a:r>
          </a:p>
          <a:p>
            <a:pPr>
              <a:lnSpc>
                <a:spcPct val="150000"/>
              </a:lnSpc>
              <a:buClrTx/>
            </a:pPr>
            <a:r>
              <a:rPr lang="en-US" sz="1800" dirty="0" smtClean="0"/>
              <a:t>Cooling Water System</a:t>
            </a:r>
          </a:p>
          <a:p>
            <a:pPr>
              <a:lnSpc>
                <a:spcPct val="150000"/>
              </a:lnSpc>
              <a:buClrTx/>
            </a:pPr>
            <a:r>
              <a:rPr lang="en-US" sz="1800" dirty="0"/>
              <a:t>Vacuum and Exhaust </a:t>
            </a:r>
            <a:r>
              <a:rPr lang="en-US" sz="1800" dirty="0" smtClean="0"/>
              <a:t>Processing</a:t>
            </a:r>
            <a:endParaRPr lang="en-US" sz="1800" dirty="0" smtClean="0"/>
          </a:p>
          <a:p>
            <a:pPr>
              <a:lnSpc>
                <a:spcPct val="150000"/>
              </a:lnSpc>
              <a:buClrTx/>
            </a:pPr>
            <a:r>
              <a:rPr lang="en-US" sz="1800" dirty="0" smtClean="0"/>
              <a:t>Electron </a:t>
            </a:r>
            <a:r>
              <a:rPr lang="en-US" sz="1800" dirty="0" smtClean="0"/>
              <a:t>and Ion Cyclotron Heating</a:t>
            </a:r>
          </a:p>
          <a:p>
            <a:pPr>
              <a:lnSpc>
                <a:spcPct val="150000"/>
              </a:lnSpc>
              <a:buClrTx/>
            </a:pPr>
            <a:r>
              <a:rPr lang="en-US" sz="1800" dirty="0" smtClean="0"/>
              <a:t>Steady </a:t>
            </a:r>
            <a:r>
              <a:rPr lang="en-US" sz="1800" dirty="0" smtClean="0"/>
              <a:t>State Electrical Network</a:t>
            </a:r>
          </a:p>
          <a:p>
            <a:pPr>
              <a:lnSpc>
                <a:spcPct val="150000"/>
              </a:lnSpc>
              <a:buClrTx/>
            </a:pPr>
            <a:r>
              <a:rPr lang="en-US" sz="1800" dirty="0" smtClean="0"/>
              <a:t>Diagnostics</a:t>
            </a:r>
          </a:p>
          <a:p>
            <a:pPr>
              <a:lnSpc>
                <a:spcPct val="150000"/>
              </a:lnSpc>
              <a:buClrTx/>
            </a:pPr>
            <a:r>
              <a:rPr lang="en-US" sz="1800" dirty="0" smtClean="0"/>
              <a:t>Pellet Injection</a:t>
            </a:r>
          </a:p>
          <a:p>
            <a:pPr>
              <a:lnSpc>
                <a:spcPct val="150000"/>
              </a:lnSpc>
              <a:buClrTx/>
            </a:pPr>
            <a:r>
              <a:rPr lang="en-US" sz="1800" dirty="0" smtClean="0"/>
              <a:t>Plasma Disruption Mitigation</a:t>
            </a:r>
          </a:p>
        </p:txBody>
      </p:sp>
    </p:spTree>
    <p:extLst>
      <p:ext uri="{BB962C8B-B14F-4D97-AF65-F5344CB8AC3E}">
        <p14:creationId xmlns:p14="http://schemas.microsoft.com/office/powerpoint/2010/main" val="662700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eva joseph oat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80" y="1097280"/>
            <a:ext cx="3131820" cy="5760720"/>
          </a:xfrm>
          <a:prstGeom prst="rect">
            <a:avLst/>
          </a:prstGeom>
        </p:spPr>
      </p:pic>
      <p:pic>
        <p:nvPicPr>
          <p:cNvPr id="5" name="Picture 4" descr="areva joseph oat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338"/>
            <a:ext cx="6204204" cy="2743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2628" y="1193144"/>
            <a:ext cx="694206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latin typeface="Arial"/>
                <a:cs typeface="Arial"/>
              </a:rPr>
              <a:t>Basic Ordering Agreement with AREVA Federal Services </a:t>
            </a:r>
          </a:p>
          <a:p>
            <a:pPr marL="233363" indent="-233363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latin typeface="Arial"/>
                <a:cs typeface="Arial"/>
              </a:rPr>
              <a:t>Contract to AREVA/Joseph Oat Placed for Drain Tank Fabrication (</a:t>
            </a:r>
            <a:r>
              <a:rPr lang="en-US" b="1" dirty="0" smtClean="0">
                <a:latin typeface="Arial"/>
                <a:cs typeface="Arial"/>
              </a:rPr>
              <a:t>September </a:t>
            </a:r>
            <a:r>
              <a:rPr lang="en-US" b="1" dirty="0" smtClean="0">
                <a:latin typeface="Arial"/>
                <a:cs typeface="Arial"/>
              </a:rPr>
              <a:t>2011)</a:t>
            </a:r>
          </a:p>
          <a:p>
            <a:pPr marL="233363" indent="-233363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latin typeface="Arial"/>
                <a:cs typeface="Arial"/>
              </a:rPr>
              <a:t>Stainless steel plates produced for drain tank heads      (</a:t>
            </a:r>
            <a:r>
              <a:rPr lang="en-US" b="1" dirty="0" smtClean="0">
                <a:latin typeface="Arial"/>
                <a:cs typeface="Arial"/>
              </a:rPr>
              <a:t>March–July </a:t>
            </a:r>
            <a:r>
              <a:rPr lang="en-US" b="1" dirty="0" smtClean="0">
                <a:latin typeface="Arial"/>
                <a:cs typeface="Arial"/>
              </a:rPr>
              <a:t>2012)</a:t>
            </a:r>
          </a:p>
          <a:p>
            <a:pPr marL="233363" indent="-233363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latin typeface="Arial"/>
                <a:cs typeface="Arial"/>
              </a:rPr>
              <a:t>Manufacturing process readiness </a:t>
            </a:r>
            <a:r>
              <a:rPr lang="en-US" b="1" dirty="0" smtClean="0">
                <a:latin typeface="Arial"/>
                <a:cs typeface="Arial"/>
              </a:rPr>
              <a:t>review for drain tanks concluded (August </a:t>
            </a:r>
            <a:r>
              <a:rPr lang="en-US" b="1" dirty="0" smtClean="0">
                <a:latin typeface="Arial"/>
                <a:cs typeface="Arial"/>
              </a:rPr>
              <a:t>2012)</a:t>
            </a:r>
          </a:p>
          <a:p>
            <a:pPr marL="233363" indent="-233363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latin typeface="Arial"/>
                <a:cs typeface="Arial"/>
              </a:rPr>
              <a:t>Final Design Review </a:t>
            </a:r>
            <a:r>
              <a:rPr lang="en-US" b="1" dirty="0" smtClean="0">
                <a:latin typeface="Arial"/>
                <a:cs typeface="Arial"/>
              </a:rPr>
              <a:t>for full TCWS (February 2014)</a:t>
            </a:r>
            <a:endParaRPr lang="en-US" b="1" dirty="0" smtClean="0">
              <a:latin typeface="Arial"/>
              <a:cs typeface="Arial"/>
            </a:endParaRPr>
          </a:p>
          <a:p>
            <a:pPr marL="233363" indent="-233363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latin typeface="Arial"/>
                <a:cs typeface="Arial"/>
              </a:rPr>
              <a:t>Delivery of drain tanks scheduled in FY 14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331" y="27023"/>
            <a:ext cx="5965185" cy="1147568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AREVA/Joseph Oat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Corp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- 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Entering Fabrication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17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ARP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760"/>
            <a:ext cx="9144000" cy="576072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618129" y="1609761"/>
            <a:ext cx="1398974" cy="23158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4049" y="1609761"/>
            <a:ext cx="1405054" cy="23158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9" y="62683"/>
            <a:ext cx="5486707" cy="880181"/>
          </a:xfrm>
        </p:spPr>
        <p:txBody>
          <a:bodyPr>
            <a:noAutofit/>
          </a:bodyPr>
          <a:lstStyle/>
          <a:p>
            <a:r>
              <a:rPr lang="en-US" sz="2800" dirty="0" smtClean="0"/>
              <a:t>Vacuum Auxiliary and Roughing Pump Systems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Rounded Rectangle 6"/>
          <p:cNvSpPr>
            <a:spLocks noChangeArrowheads="1"/>
          </p:cNvSpPr>
          <p:nvPr/>
        </p:nvSpPr>
        <p:spPr bwMode="auto">
          <a:xfrm>
            <a:off x="3169496" y="1655121"/>
            <a:ext cx="5406371" cy="4399057"/>
          </a:xfrm>
          <a:prstGeom prst="roundRect">
            <a:avLst>
              <a:gd name="adj" fmla="val 16667"/>
            </a:avLst>
          </a:prstGeom>
          <a:noFill/>
          <a:ln w="31750" algn="ctr">
            <a:solidFill>
              <a:schemeClr val="accent5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DD0000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73980" y="4205461"/>
            <a:ext cx="2828968" cy="1939929"/>
          </a:xfrm>
          <a:prstGeom prst="roundRect">
            <a:avLst>
              <a:gd name="adj" fmla="val 16667"/>
            </a:avLst>
          </a:prstGeom>
          <a:noFill/>
          <a:ln w="3175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4593604" y="6202091"/>
            <a:ext cx="3202268" cy="55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800" b="1" dirty="0" smtClean="0">
                <a:latin typeface="Arial"/>
                <a:cs typeface="Arial"/>
              </a:rPr>
              <a:t>Vacuum Auxiliary System</a:t>
            </a:r>
          </a:p>
          <a:p>
            <a:pPr algn="ctr"/>
            <a:r>
              <a:rPr lang="en-US" sz="1200" b="1" dirty="0" smtClean="0">
                <a:latin typeface="Arial"/>
                <a:cs typeface="Arial"/>
              </a:rPr>
              <a:t>(service </a:t>
            </a:r>
            <a:r>
              <a:rPr lang="en-US" sz="1200" b="1" dirty="0" smtClean="0">
                <a:latin typeface="Arial"/>
                <a:cs typeface="Arial"/>
              </a:rPr>
              <a:t>vacuum for ~5000 clients)</a:t>
            </a:r>
            <a:endParaRPr lang="en-GB" sz="1200" b="1" dirty="0">
              <a:latin typeface="Arial"/>
              <a:cs typeface="Arial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3549" y="6202091"/>
            <a:ext cx="3258269" cy="55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800" b="1" dirty="0" smtClean="0">
                <a:latin typeface="Arial"/>
                <a:cs typeface="Arial"/>
              </a:rPr>
              <a:t>Roughing Pump System</a:t>
            </a:r>
          </a:p>
          <a:p>
            <a:pPr algn="ctr"/>
            <a:r>
              <a:rPr lang="en-US" sz="1200" b="1" dirty="0" smtClean="0">
                <a:latin typeface="Arial"/>
                <a:cs typeface="Arial"/>
              </a:rPr>
              <a:t>(continuous H, D, T and He gas pumping)</a:t>
            </a:r>
            <a:endParaRPr lang="en-GB" sz="1200" b="1" dirty="0"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7247" y="1558612"/>
            <a:ext cx="3012249" cy="2309965"/>
            <a:chOff x="1403666" y="3639417"/>
            <a:chExt cx="3118320" cy="2309965"/>
          </a:xfrm>
          <a:noFill/>
        </p:grpSpPr>
        <p:sp>
          <p:nvSpPr>
            <p:cNvPr id="18" name="TextBox 17"/>
            <p:cNvSpPr txBox="1"/>
            <p:nvPr/>
          </p:nvSpPr>
          <p:spPr>
            <a:xfrm>
              <a:off x="1403666" y="3639417"/>
              <a:ext cx="1542823" cy="101566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T</a:t>
              </a:r>
              <a:r>
                <a:rPr lang="en-US" sz="1200" b="1" dirty="0" smtClean="0">
                  <a:latin typeface="Arial"/>
                  <a:cs typeface="Arial"/>
                </a:rPr>
                <a:t>ritium-Compatible</a:t>
              </a:r>
            </a:p>
            <a:p>
              <a:pPr algn="ctr"/>
              <a:r>
                <a:rPr lang="en-US" sz="1200" b="1" dirty="0">
                  <a:latin typeface="Arial"/>
                  <a:cs typeface="Arial"/>
                </a:rPr>
                <a:t>R</a:t>
              </a:r>
              <a:r>
                <a:rPr lang="en-US" sz="1200" b="1" dirty="0" smtClean="0">
                  <a:latin typeface="Arial"/>
                  <a:cs typeface="Arial"/>
                </a:rPr>
                <a:t>oots and Screw</a:t>
              </a:r>
            </a:p>
            <a:p>
              <a:pPr algn="ctr"/>
              <a:r>
                <a:rPr lang="en-US" sz="1200" b="1" dirty="0">
                  <a:latin typeface="Arial"/>
                  <a:cs typeface="Arial"/>
                </a:rPr>
                <a:t>V</a:t>
              </a:r>
              <a:r>
                <a:rPr lang="en-US" sz="1200" b="1" dirty="0" smtClean="0">
                  <a:latin typeface="Arial"/>
                  <a:cs typeface="Arial"/>
                </a:rPr>
                <a:t>acuum </a:t>
              </a:r>
              <a:r>
                <a:rPr lang="en-US" sz="1200" b="1" dirty="0">
                  <a:latin typeface="Arial"/>
                  <a:cs typeface="Arial"/>
                </a:rPr>
                <a:t>R</a:t>
              </a:r>
              <a:r>
                <a:rPr lang="en-US" sz="1200" b="1" dirty="0" smtClean="0">
                  <a:latin typeface="Arial"/>
                  <a:cs typeface="Arial"/>
                </a:rPr>
                <a:t>oughing Pumps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04355" y="3656463"/>
              <a:ext cx="1559872" cy="101566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C</a:t>
              </a:r>
              <a:r>
                <a:rPr lang="en-US" sz="1200" b="1" dirty="0" smtClean="0">
                  <a:latin typeface="Arial"/>
                  <a:cs typeface="Arial"/>
                </a:rPr>
                <a:t>ryogenic </a:t>
              </a:r>
              <a:r>
                <a:rPr lang="en-US" sz="1200" b="1" dirty="0">
                  <a:latin typeface="Arial"/>
                  <a:cs typeface="Arial"/>
                </a:rPr>
                <a:t>V</a:t>
              </a:r>
              <a:r>
                <a:rPr lang="en-US" sz="1200" b="1" dirty="0" smtClean="0">
                  <a:latin typeface="Arial"/>
                  <a:cs typeface="Arial"/>
                </a:rPr>
                <a:t>iscous </a:t>
              </a:r>
              <a:r>
                <a:rPr lang="en-US" sz="1200" b="1" dirty="0">
                  <a:latin typeface="Arial"/>
                  <a:cs typeface="Arial"/>
                </a:rPr>
                <a:t>C</a:t>
              </a:r>
              <a:r>
                <a:rPr lang="en-US" sz="1200" b="1" dirty="0" smtClean="0">
                  <a:latin typeface="Arial"/>
                  <a:cs typeface="Arial"/>
                </a:rPr>
                <a:t>ompressor </a:t>
              </a:r>
              <a:r>
                <a:rPr lang="en-US" sz="1200" b="1" dirty="0">
                  <a:latin typeface="Arial"/>
                  <a:cs typeface="Arial"/>
                </a:rPr>
                <a:t>V</a:t>
              </a:r>
              <a:r>
                <a:rPr lang="en-US" sz="1200" b="1" dirty="0" smtClean="0">
                  <a:latin typeface="Arial"/>
                  <a:cs typeface="Arial"/>
                </a:rPr>
                <a:t>acuum </a:t>
              </a:r>
            </a:p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Pumps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6442" y="4733024"/>
              <a:ext cx="1611015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/>
                <a:buChar char="•"/>
              </a:pPr>
              <a:r>
                <a:rPr lang="en-US" sz="1200" dirty="0" smtClean="0">
                  <a:latin typeface="Arial"/>
                  <a:cs typeface="Arial"/>
                </a:rPr>
                <a:t>Design mods complete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200" dirty="0" smtClean="0">
                  <a:latin typeface="Arial"/>
                  <a:cs typeface="Arial"/>
                </a:rPr>
                <a:t>Procurement underway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76874" y="4749053"/>
              <a:ext cx="1645112" cy="120032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/>
                <a:buChar char="•"/>
              </a:pPr>
              <a:r>
                <a:rPr lang="en-US" sz="1200" dirty="0" smtClean="0">
                  <a:latin typeface="Arial"/>
                  <a:cs typeface="Arial"/>
                </a:rPr>
                <a:t>Computer model complete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200" dirty="0" smtClean="0">
                  <a:latin typeface="Arial"/>
                  <a:cs typeface="Arial"/>
                </a:rPr>
                <a:t>Prototype design complete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200" dirty="0" smtClean="0">
                  <a:latin typeface="Arial"/>
                  <a:cs typeface="Arial"/>
                </a:rPr>
                <a:t>Fabrication awarded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406443" y="4704665"/>
              <a:ext cx="2966311" cy="0"/>
            </a:xfrm>
            <a:prstGeom prst="lin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896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10" y="-2428"/>
            <a:ext cx="7720490" cy="1065148"/>
          </a:xfrm>
          <a:effectLst/>
        </p:spPr>
        <p:txBody>
          <a:bodyPr>
            <a:noAutofit/>
          </a:bodyPr>
          <a:lstStyle/>
          <a:p>
            <a:r>
              <a:rPr lang="en-US" spc="-150" dirty="0" smtClean="0">
                <a:latin typeface="Arial"/>
                <a:cs typeface="Arial"/>
              </a:rPr>
              <a:t>Ion Cyclotron and Electron Cyclotron</a:t>
            </a:r>
            <a:br>
              <a:rPr lang="en-US" spc="-150" dirty="0" smtClean="0">
                <a:latin typeface="Arial"/>
                <a:cs typeface="Arial"/>
              </a:rPr>
            </a:br>
            <a:r>
              <a:rPr lang="en-US" spc="-150" dirty="0" smtClean="0">
                <a:latin typeface="Arial"/>
                <a:cs typeface="Arial"/>
              </a:rPr>
              <a:t>Heating Systems</a:t>
            </a:r>
            <a:endParaRPr lang="en-US" spc="-15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4" descr="U.S.-Systems2-23-11-6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t="12354"/>
          <a:stretch>
            <a:fillRect/>
          </a:stretch>
        </p:blipFill>
        <p:spPr bwMode="auto">
          <a:xfrm>
            <a:off x="391051" y="1700882"/>
            <a:ext cx="8433278" cy="434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12"/>
          <p:cNvSpPr>
            <a:spLocks noGrp="1"/>
          </p:cNvSpPr>
          <p:nvPr>
            <p:ph idx="4294967295"/>
          </p:nvPr>
        </p:nvSpPr>
        <p:spPr>
          <a:xfrm>
            <a:off x="4270464" y="1394596"/>
            <a:ext cx="4873535" cy="1332853"/>
          </a:xfrm>
          <a:solidFill>
            <a:srgbClr val="FFFFFF"/>
          </a:solidFill>
          <a:effectLst>
            <a:softEdge rad="177800"/>
          </a:effectLst>
          <a:extLst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E6AB00"/>
                </a:solidFill>
                <a:latin typeface="Arial"/>
                <a:cs typeface="Arial"/>
              </a:rPr>
              <a:t>Ion Cyclotron Heating</a:t>
            </a:r>
          </a:p>
          <a:p>
            <a:pPr marL="284163" indent="-284163">
              <a:buClr>
                <a:schemeClr val="tx1"/>
              </a:buClr>
              <a:buSzPct val="120000"/>
            </a:pPr>
            <a:r>
              <a:rPr lang="en-GB" sz="1800" dirty="0" smtClean="0">
                <a:latin typeface="Arial"/>
                <a:cs typeface="Arial"/>
              </a:rPr>
              <a:t>Load-tolerant </a:t>
            </a:r>
            <a:r>
              <a:rPr lang="en-GB" sz="1800" dirty="0">
                <a:latin typeface="Arial"/>
                <a:cs typeface="Arial"/>
              </a:rPr>
              <a:t>tuning over 40-55 </a:t>
            </a:r>
            <a:r>
              <a:rPr lang="en-GB" sz="1800" dirty="0" err="1" smtClean="0">
                <a:latin typeface="Arial"/>
                <a:cs typeface="Arial"/>
              </a:rPr>
              <a:t>MHz.</a:t>
            </a:r>
            <a:r>
              <a:rPr lang="en-GB" sz="1800" dirty="0" smtClean="0">
                <a:latin typeface="Arial"/>
                <a:cs typeface="Arial"/>
              </a:rPr>
              <a:t> </a:t>
            </a:r>
            <a:endParaRPr lang="en-GB" sz="1800" dirty="0">
              <a:latin typeface="Arial"/>
              <a:cs typeface="Arial"/>
            </a:endParaRPr>
          </a:p>
          <a:p>
            <a:pPr marL="284163" indent="-284163">
              <a:buClr>
                <a:schemeClr val="tx1"/>
              </a:buClr>
              <a:buSzPct val="120000"/>
            </a:pPr>
            <a:r>
              <a:rPr lang="en-GB" sz="1800" dirty="0">
                <a:latin typeface="Arial"/>
                <a:cs typeface="Arial"/>
              </a:rPr>
              <a:t>6 MWs/line for pulse lengths up to </a:t>
            </a:r>
            <a:r>
              <a:rPr lang="en-GB" sz="1800" dirty="0" smtClean="0">
                <a:latin typeface="Arial"/>
                <a:cs typeface="Arial"/>
              </a:rPr>
              <a:t>3600s.</a:t>
            </a:r>
            <a:endParaRPr lang="en-US" sz="1100" dirty="0" smtClean="0">
              <a:latin typeface="Arial"/>
              <a:cs typeface="Arial"/>
            </a:endParaRPr>
          </a:p>
        </p:txBody>
      </p:sp>
      <p:sp>
        <p:nvSpPr>
          <p:cNvPr id="10" name="Content Placeholder 12"/>
          <p:cNvSpPr>
            <a:spLocks noGrp="1"/>
          </p:cNvSpPr>
          <p:nvPr>
            <p:ph idx="4294967295"/>
          </p:nvPr>
        </p:nvSpPr>
        <p:spPr>
          <a:xfrm>
            <a:off x="206249" y="5250430"/>
            <a:ext cx="5009239" cy="1332853"/>
          </a:xfrm>
          <a:solidFill>
            <a:srgbClr val="FFFFFF"/>
          </a:solidFill>
          <a:effectLst>
            <a:softEdge rad="177800"/>
          </a:effectLst>
          <a:extLst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Electron Cyclotron Heating</a:t>
            </a:r>
          </a:p>
          <a:p>
            <a:pPr marL="285750" indent="-285750">
              <a:buClr>
                <a:schemeClr val="tx1"/>
              </a:buClr>
              <a:buSzPct val="120000"/>
            </a:pPr>
            <a:r>
              <a:rPr lang="en-GB" sz="1800" dirty="0" smtClean="0">
                <a:latin typeface="Arial"/>
                <a:cs typeface="Arial"/>
              </a:rPr>
              <a:t>Low-loss </a:t>
            </a:r>
            <a:r>
              <a:rPr lang="en-GB" sz="1800" dirty="0">
                <a:latin typeface="Arial"/>
                <a:cs typeface="Arial"/>
              </a:rPr>
              <a:t>transmission at 170 </a:t>
            </a:r>
            <a:r>
              <a:rPr lang="en-GB" sz="1800" dirty="0" smtClean="0">
                <a:latin typeface="Arial"/>
                <a:cs typeface="Arial"/>
              </a:rPr>
              <a:t>GHz.</a:t>
            </a:r>
            <a:endParaRPr lang="en-GB" sz="1800" dirty="0">
              <a:latin typeface="Arial"/>
              <a:cs typeface="Arial"/>
            </a:endParaRPr>
          </a:p>
          <a:p>
            <a:pPr marL="285750" indent="-285750">
              <a:buClr>
                <a:schemeClr val="tx1"/>
              </a:buClr>
              <a:buSzPct val="120000"/>
            </a:pPr>
            <a:r>
              <a:rPr lang="en-GB" sz="1800" dirty="0">
                <a:latin typeface="Arial"/>
                <a:cs typeface="Arial"/>
              </a:rPr>
              <a:t>2 MWs/line for pulse lengths up to </a:t>
            </a:r>
            <a:r>
              <a:rPr lang="en-GB" sz="1800" dirty="0" smtClean="0">
                <a:latin typeface="Arial"/>
                <a:cs typeface="Arial"/>
              </a:rPr>
              <a:t>3600s</a:t>
            </a:r>
            <a:r>
              <a:rPr lang="en-GB" sz="1800" b="1" dirty="0" smtClean="0">
                <a:latin typeface="Arial"/>
                <a:cs typeface="Arial"/>
              </a:rPr>
              <a:t>.</a:t>
            </a:r>
            <a:endParaRPr lang="en-GB" sz="1800" b="1" dirty="0">
              <a:latin typeface="Arial"/>
              <a:cs typeface="Arial"/>
            </a:endParaRPr>
          </a:p>
          <a:p>
            <a:pPr marL="0" indent="0">
              <a:spcBef>
                <a:spcPts val="800"/>
              </a:spcBef>
              <a:buNone/>
              <a:defRPr/>
            </a:pPr>
            <a:endParaRPr lang="en-US" sz="1100" dirty="0" smtClean="0">
              <a:latin typeface="Arial"/>
              <a:cs typeface="Arial"/>
            </a:endParaRPr>
          </a:p>
        </p:txBody>
      </p:sp>
      <p:sp>
        <p:nvSpPr>
          <p:cNvPr id="12" name="Right Arrow 11"/>
          <p:cNvSpPr/>
          <p:nvPr/>
        </p:nvSpPr>
        <p:spPr>
          <a:xfrm rot="5400000">
            <a:off x="6347099" y="3005890"/>
            <a:ext cx="1267045" cy="392078"/>
          </a:xfrm>
          <a:prstGeom prst="rightArrow">
            <a:avLst/>
          </a:prstGeom>
          <a:gradFill flip="none" rotWithShape="1">
            <a:gsLst>
              <a:gs pos="100000">
                <a:srgbClr val="E6AB00"/>
              </a:gs>
              <a:gs pos="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-Up Arrow 13"/>
          <p:cNvSpPr/>
          <p:nvPr/>
        </p:nvSpPr>
        <p:spPr>
          <a:xfrm>
            <a:off x="4414930" y="5151356"/>
            <a:ext cx="2565692" cy="805411"/>
          </a:xfrm>
          <a:prstGeom prst="bentUpArrow">
            <a:avLst/>
          </a:prstGeom>
          <a:gradFill flip="none" rotWithShape="1">
            <a:gsLst>
              <a:gs pos="100000">
                <a:srgbClr val="FF0000"/>
              </a:gs>
              <a:gs pos="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39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h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268" y="1104133"/>
            <a:ext cx="5856732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87268" y="6117709"/>
            <a:ext cx="5856732" cy="740292"/>
          </a:xfrm>
          <a:prstGeom prst="rect">
            <a:avLst/>
          </a:prstGeom>
          <a:solidFill>
            <a:srgbClr val="E6AB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45" y="267151"/>
            <a:ext cx="4091417" cy="68028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Ion Cyclotron Heating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333" y="1208214"/>
            <a:ext cx="3285159" cy="528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b="1" dirty="0" smtClean="0">
                <a:latin typeface="Arial"/>
                <a:cs typeface="Arial"/>
              </a:rPr>
              <a:t>Technical Challenge: </a:t>
            </a:r>
          </a:p>
          <a:p>
            <a:pPr marL="285750" indent="-285750">
              <a:spcAft>
                <a:spcPts val="400"/>
              </a:spcAft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Delivering up to 6 MW per transmission line for 3600 seconds</a:t>
            </a:r>
            <a:endParaRPr lang="en-US" dirty="0">
              <a:latin typeface="Arial"/>
              <a:cs typeface="Arial"/>
            </a:endParaRPr>
          </a:p>
          <a:p>
            <a:pPr lvl="0">
              <a:spcAft>
                <a:spcPts val="400"/>
              </a:spcAft>
            </a:pPr>
            <a:endParaRPr lang="en-US" b="1" dirty="0" smtClean="0">
              <a:latin typeface="Arial"/>
              <a:cs typeface="Arial"/>
            </a:endParaRPr>
          </a:p>
          <a:p>
            <a:pPr lvl="0">
              <a:spcAft>
                <a:spcPts val="400"/>
              </a:spcAft>
            </a:pPr>
            <a:r>
              <a:rPr lang="en-US" b="1" dirty="0" smtClean="0">
                <a:latin typeface="Arial"/>
                <a:cs typeface="Arial"/>
              </a:rPr>
              <a:t>Solution: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Coaxial turbulent heat exchange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3 </a:t>
            </a:r>
            <a:r>
              <a:rPr lang="en-US" dirty="0" err="1" smtClean="0">
                <a:latin typeface="Arial"/>
                <a:cs typeface="Arial"/>
              </a:rPr>
              <a:t>atm</a:t>
            </a:r>
            <a:r>
              <a:rPr lang="en-US" dirty="0" smtClean="0">
                <a:latin typeface="Arial"/>
                <a:cs typeface="Arial"/>
              </a:rPr>
              <a:t> air circulating between water-cooled outer conductor and inner conductor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latin typeface="Arial"/>
              <a:cs typeface="Arial"/>
            </a:endParaRPr>
          </a:p>
          <a:p>
            <a:r>
              <a:rPr lang="en-US" b="1" dirty="0">
                <a:latin typeface="Arial"/>
                <a:cs typeface="Arial"/>
              </a:rPr>
              <a:t>Risk Mitigation: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D</a:t>
            </a:r>
            <a:r>
              <a:rPr lang="en-US" dirty="0" smtClean="0">
                <a:latin typeface="Arial"/>
                <a:cs typeface="Arial"/>
              </a:rPr>
              <a:t>evelop </a:t>
            </a:r>
            <a:r>
              <a:rPr lang="en-US" dirty="0">
                <a:latin typeface="Arial"/>
                <a:cs typeface="Arial"/>
              </a:rPr>
              <a:t>multiple designs and prototypes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Test to prove performance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Cambria Math"/>
              <a:cs typeface="Cambria Math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94093" y="6168547"/>
            <a:ext cx="4992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latin typeface="Arial"/>
                <a:cs typeface="Arial"/>
              </a:rPr>
              <a:t>ICH </a:t>
            </a:r>
            <a:r>
              <a:rPr lang="en-US" b="1" i="1" dirty="0">
                <a:latin typeface="Arial"/>
                <a:cs typeface="Arial"/>
              </a:rPr>
              <a:t>transmission line test stand has operated </a:t>
            </a:r>
            <a:r>
              <a:rPr lang="en-US" b="1" i="1" dirty="0" smtClean="0">
                <a:latin typeface="Arial"/>
                <a:cs typeface="Arial"/>
              </a:rPr>
              <a:t>at &gt; </a:t>
            </a:r>
            <a:r>
              <a:rPr lang="en-US" b="1" i="1" dirty="0">
                <a:latin typeface="Arial"/>
                <a:cs typeface="Arial"/>
              </a:rPr>
              <a:t>6 MWs for 120 seconds</a:t>
            </a:r>
          </a:p>
        </p:txBody>
      </p:sp>
    </p:spTree>
    <p:extLst>
      <p:ext uri="{BB962C8B-B14F-4D97-AF65-F5344CB8AC3E}">
        <p14:creationId xmlns:p14="http://schemas.microsoft.com/office/powerpoint/2010/main" val="392788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s Barri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06"/>
            <a:ext cx="9144000" cy="55778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105" y="11955"/>
            <a:ext cx="8229600" cy="1196286"/>
          </a:xfrm>
          <a:effectLst/>
        </p:spPr>
        <p:txBody>
          <a:bodyPr>
            <a:noAutofit/>
          </a:bodyPr>
          <a:lstStyle/>
          <a:p>
            <a:r>
              <a:rPr lang="en-US" dirty="0" smtClean="0"/>
              <a:t>Three </a:t>
            </a:r>
            <a:r>
              <a:rPr lang="en-US" dirty="0"/>
              <a:t>T</a:t>
            </a:r>
            <a:r>
              <a:rPr lang="en-US" dirty="0" smtClean="0"/>
              <a:t>ypes of Gas Barriers</a:t>
            </a:r>
            <a:br>
              <a:rPr lang="en-US" dirty="0" smtClean="0"/>
            </a:br>
            <a:r>
              <a:rPr lang="en-US" dirty="0" smtClean="0"/>
              <a:t>are being </a:t>
            </a:r>
            <a:r>
              <a:rPr lang="en-US" dirty="0" smtClean="0"/>
              <a:t>Tested</a:t>
            </a:r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158298" y="2505191"/>
            <a:ext cx="2239956" cy="56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latin typeface="Arial"/>
                <a:cs typeface="Arial"/>
              </a:rPr>
              <a:t>SPX – Dielectric </a:t>
            </a:r>
            <a:r>
              <a:rPr lang="en-US" sz="1400" b="1" dirty="0" smtClean="0">
                <a:latin typeface="Arial"/>
                <a:cs typeface="Arial"/>
              </a:rPr>
              <a:t>(Maine)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590472" y="5453806"/>
            <a:ext cx="2134711" cy="530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b="1" dirty="0" smtClean="0">
                <a:latin typeface="Arial"/>
                <a:cs typeface="Arial"/>
              </a:rPr>
              <a:t>Mega Industries</a:t>
            </a:r>
            <a:br>
              <a:rPr lang="en-US" sz="1800" b="1" dirty="0" smtClean="0">
                <a:latin typeface="Arial"/>
                <a:cs typeface="Arial"/>
              </a:rPr>
            </a:br>
            <a:r>
              <a:rPr lang="en-US" sz="1400" b="1" dirty="0" smtClean="0">
                <a:latin typeface="Arial"/>
                <a:cs typeface="Arial"/>
              </a:rPr>
              <a:t>(Maine)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314142" y="5180941"/>
            <a:ext cx="1718888" cy="803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b="1" dirty="0" smtClean="0">
                <a:latin typeface="Arial"/>
                <a:cs typeface="Arial"/>
              </a:rPr>
              <a:t>General Atomics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400" b="1" dirty="0" smtClean="0">
                <a:latin typeface="Arial"/>
                <a:cs typeface="Arial"/>
              </a:rPr>
              <a:t>(California)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58298" y="1674194"/>
            <a:ext cx="4589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/>
            <a:r>
              <a:rPr lang="en-US" sz="2400" b="1" dirty="0">
                <a:latin typeface="Arial"/>
                <a:cs typeface="Arial"/>
              </a:rPr>
              <a:t>Edge-cooled aluminum nitride ceramic </a:t>
            </a:r>
            <a:r>
              <a:rPr lang="en-US" sz="2400" b="1" dirty="0" smtClean="0">
                <a:latin typeface="Arial"/>
                <a:cs typeface="Arial"/>
              </a:rPr>
              <a:t>barrier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982" y="3992414"/>
            <a:ext cx="4294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en-US" sz="2400" b="1" dirty="0">
                <a:latin typeface="Arial"/>
                <a:cs typeface="Arial"/>
              </a:rPr>
              <a:t>Gas-cooled </a:t>
            </a:r>
            <a:r>
              <a:rPr lang="en-US" sz="2400" b="1" dirty="0" smtClean="0">
                <a:latin typeface="Arial"/>
                <a:cs typeface="Arial"/>
              </a:rPr>
              <a:t>quartz barriers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621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842416"/>
            <a:ext cx="8407908" cy="296265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4800" y="1543050"/>
            <a:ext cx="4800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9725" indent="-339725">
              <a:buFontTx/>
              <a:buChar char="•"/>
            </a:pP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0732" y="216482"/>
            <a:ext cx="557522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/>
                <a:ea typeface="Osaka" charset="-128"/>
                <a:cs typeface="Arial"/>
              </a:rPr>
              <a:t>Electron Cyclotron </a:t>
            </a:r>
            <a:r>
              <a:rPr lang="en-US" sz="3200" b="1" dirty="0" smtClean="0">
                <a:solidFill>
                  <a:srgbClr val="000000"/>
                </a:solidFill>
                <a:latin typeface="Arial"/>
                <a:ea typeface="Osaka" charset="-128"/>
                <a:cs typeface="Arial"/>
              </a:rPr>
              <a:t>Heating</a:t>
            </a:r>
            <a:endParaRPr lang="en-US" sz="3200" b="1" dirty="0">
              <a:solidFill>
                <a:srgbClr val="000000"/>
              </a:solidFill>
              <a:latin typeface="Arial"/>
              <a:ea typeface="Osaka" charset="-128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95996" y="5748826"/>
            <a:ext cx="2616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Arial"/>
                <a:ea typeface="Osaka"/>
                <a:cs typeface="Arial"/>
              </a:rPr>
              <a:t>Waveguide Switches</a:t>
            </a:r>
            <a:endParaRPr lang="en-US" b="1" dirty="0">
              <a:latin typeface="Arial"/>
              <a:ea typeface="Osaka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56958" y="240553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Arial"/>
                <a:ea typeface="Osaka"/>
                <a:cs typeface="Arial"/>
              </a:rPr>
              <a:t>Miter Bend</a:t>
            </a:r>
            <a:endParaRPr lang="en-US" b="1" dirty="0">
              <a:latin typeface="Arial"/>
              <a:ea typeface="Osaka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3840" y="574882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Arial"/>
                <a:ea typeface="Osaka"/>
                <a:cs typeface="Arial"/>
              </a:rPr>
              <a:t>140° </a:t>
            </a:r>
            <a:r>
              <a:rPr lang="en-US" b="1" dirty="0">
                <a:latin typeface="Arial"/>
                <a:ea typeface="Osaka"/>
                <a:cs typeface="Arial"/>
              </a:rPr>
              <a:t>M</a:t>
            </a:r>
            <a:r>
              <a:rPr lang="en-US" b="1" dirty="0" smtClean="0">
                <a:latin typeface="Arial"/>
                <a:ea typeface="Osaka"/>
                <a:cs typeface="Arial"/>
              </a:rPr>
              <a:t>iter bend</a:t>
            </a:r>
            <a:endParaRPr lang="en-US" b="1" dirty="0">
              <a:latin typeface="Arial"/>
              <a:ea typeface="Osaka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95884" y="574882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Arial"/>
                <a:ea typeface="Osaka"/>
                <a:cs typeface="Arial"/>
              </a:rPr>
              <a:t>CPI </a:t>
            </a:r>
            <a:r>
              <a:rPr lang="en-US" b="1" dirty="0" err="1">
                <a:latin typeface="Arial"/>
                <a:ea typeface="Osaka"/>
                <a:cs typeface="Arial"/>
              </a:rPr>
              <a:t>G</a:t>
            </a:r>
            <a:r>
              <a:rPr lang="en-US" b="1" dirty="0" err="1" smtClean="0">
                <a:latin typeface="Arial"/>
                <a:ea typeface="Osaka"/>
                <a:cs typeface="Arial"/>
              </a:rPr>
              <a:t>yrotron</a:t>
            </a:r>
            <a:endParaRPr lang="en-US" b="1" dirty="0">
              <a:latin typeface="Arial"/>
              <a:ea typeface="Osaka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2284" y="2405534"/>
            <a:ext cx="123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Arial"/>
                <a:ea typeface="Osaka"/>
                <a:cs typeface="Arial"/>
              </a:rPr>
              <a:t>DC Break</a:t>
            </a:r>
            <a:endParaRPr lang="en-US" b="1" dirty="0">
              <a:latin typeface="Arial"/>
              <a:ea typeface="Osaka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71799" y="2405534"/>
            <a:ext cx="271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Arial"/>
                <a:ea typeface="Osaka"/>
                <a:cs typeface="Arial"/>
              </a:rPr>
              <a:t>Polarizing Miter Bends</a:t>
            </a:r>
            <a:endParaRPr lang="en-US" b="1" dirty="0">
              <a:latin typeface="Arial"/>
              <a:ea typeface="Osaka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125" y="1274693"/>
            <a:ext cx="5775940" cy="820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b="1" dirty="0" smtClean="0">
                <a:latin typeface="Arial"/>
                <a:cs typeface="Arial"/>
              </a:rPr>
              <a:t>Preliminary design phase complete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b="1" dirty="0" smtClean="0">
                <a:latin typeface="Arial"/>
                <a:cs typeface="Arial"/>
              </a:rPr>
              <a:t>Prototype fabrication and testing underway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679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nsertion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95630"/>
            <a:ext cx="9147838" cy="5762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00" y="273627"/>
            <a:ext cx="6346034" cy="581843"/>
          </a:xfrm>
        </p:spPr>
        <p:txBody>
          <a:bodyPr/>
          <a:lstStyle/>
          <a:p>
            <a:r>
              <a:rPr lang="en-US" dirty="0" smtClean="0"/>
              <a:t>Steady State Electrical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682104"/>
            <a:ext cx="9147838" cy="217589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4733" y="4795911"/>
            <a:ext cx="8725782" cy="1745093"/>
          </a:xfrm>
          <a:prstGeom prst="rect">
            <a:avLst/>
          </a:prstGeom>
          <a:noFill/>
          <a:effectLst>
            <a:softEdge rad="101600"/>
          </a:effectLst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Supplies electrical power to all conventional loads in the ITER facility.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Final design complete (EU).</a:t>
            </a:r>
          </a:p>
          <a:p>
            <a:pPr>
              <a:lnSpc>
                <a:spcPct val="120000"/>
              </a:lnSpc>
            </a:pPr>
            <a:r>
              <a:rPr lang="en-US" b="1" dirty="0" smtClean="0">
                <a:latin typeface="Arial"/>
                <a:cs typeface="Arial"/>
              </a:rPr>
              <a:t>	</a:t>
            </a:r>
            <a:r>
              <a:rPr lang="en-US" dirty="0" smtClean="0">
                <a:latin typeface="Arial"/>
                <a:cs typeface="Arial"/>
              </a:rPr>
              <a:t>- US will deliver 75% of equipment (EU 25%).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Procurement authorization in </a:t>
            </a:r>
            <a:r>
              <a:rPr lang="en-US" b="1" dirty="0" smtClean="0">
                <a:latin typeface="Arial"/>
                <a:cs typeface="Arial"/>
              </a:rPr>
              <a:t>place. </a:t>
            </a:r>
            <a:endParaRPr lang="en-US" b="1" dirty="0" smtClean="0">
              <a:latin typeface="Arial"/>
              <a:cs typeface="Arial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 err="1" smtClean="0">
                <a:latin typeface="Arial"/>
                <a:cs typeface="Arial"/>
              </a:rPr>
              <a:t>Prionnet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400 KV substation at ITER site already completed and energized</a:t>
            </a:r>
            <a:r>
              <a:rPr lang="en-US" b="1" dirty="0" smtClean="0">
                <a:latin typeface="Cambria Math"/>
                <a:cs typeface="Cambria Math"/>
              </a:rPr>
              <a:t>.</a:t>
            </a:r>
            <a:endParaRPr lang="en-US" b="1" dirty="0">
              <a:latin typeface="Cambria Math"/>
              <a:cs typeface="Cambria Math"/>
            </a:endParaRPr>
          </a:p>
        </p:txBody>
      </p:sp>
      <p:sp>
        <p:nvSpPr>
          <p:cNvPr id="7" name="Oval 6"/>
          <p:cNvSpPr/>
          <p:nvPr/>
        </p:nvSpPr>
        <p:spPr>
          <a:xfrm>
            <a:off x="5952721" y="1095630"/>
            <a:ext cx="2820867" cy="1399680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3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464" y="13919"/>
            <a:ext cx="7042733" cy="1039817"/>
          </a:xfrm>
          <a:effectLst/>
        </p:spPr>
        <p:txBody>
          <a:bodyPr>
            <a:noAutofit/>
          </a:bodyPr>
          <a:lstStyle/>
          <a:p>
            <a:r>
              <a:rPr lang="en-US" dirty="0" smtClean="0"/>
              <a:t>Diagnostics &amp; Port Plugs</a:t>
            </a:r>
            <a:br>
              <a:rPr lang="en-US" dirty="0" smtClean="0"/>
            </a:br>
            <a:r>
              <a:rPr lang="en-US" dirty="0" smtClean="0"/>
              <a:t>Design Underway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 l="59236" t="20081" r="16064" b="13524"/>
          <a:stretch>
            <a:fillRect/>
          </a:stretch>
        </p:blipFill>
        <p:spPr bwMode="auto">
          <a:xfrm>
            <a:off x="5345874" y="1134707"/>
            <a:ext cx="2165171" cy="287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590931" y="23206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>
              <a:latin typeface="Cambria Math"/>
              <a:cs typeface="Cambria Math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984" y="1134707"/>
            <a:ext cx="437755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Low </a:t>
            </a:r>
            <a:r>
              <a:rPr lang="en-US" b="1" dirty="0">
                <a:latin typeface="Arial"/>
                <a:cs typeface="Arial"/>
              </a:rPr>
              <a:t>Field Side </a:t>
            </a:r>
            <a:r>
              <a:rPr lang="en-US" b="1" dirty="0" err="1" smtClean="0">
                <a:latin typeface="Arial"/>
                <a:cs typeface="Arial"/>
              </a:rPr>
              <a:t>Reflectometer</a:t>
            </a:r>
            <a:endParaRPr lang="en-US" b="1" dirty="0" smtClean="0">
              <a:latin typeface="Arial"/>
              <a:cs typeface="Arial"/>
            </a:endParaRPr>
          </a:p>
          <a:p>
            <a:endParaRPr lang="en-US" sz="1000" b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Design/R&amp;D Contract to be Awarded Jan 2013 </a:t>
            </a:r>
          </a:p>
          <a:p>
            <a:endParaRPr lang="en-US" b="1" dirty="0">
              <a:latin typeface="Cambria Math"/>
              <a:cs typeface="Cambria Math"/>
            </a:endParaRPr>
          </a:p>
          <a:p>
            <a:pPr algn="ctr"/>
            <a:endParaRPr lang="en-US" b="1" dirty="0">
              <a:latin typeface="Cambria Math"/>
              <a:cs typeface="Cambria Math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9589" y="1921069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>
              <a:latin typeface="Cambria Math"/>
              <a:cs typeface="Cambria Math"/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002519"/>
              </p:ext>
            </p:extLst>
          </p:nvPr>
        </p:nvGraphicFramePr>
        <p:xfrm>
          <a:off x="57726" y="5274626"/>
          <a:ext cx="2720485" cy="1513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07" name="Document" r:id="rId5" imgW="4228944" imgH="2666902" progId="Word.Document.12">
                  <p:link updateAutomatic="1"/>
                </p:oleObj>
              </mc:Choice>
              <mc:Fallback>
                <p:oleObj name="Document" r:id="rId5" imgW="4228944" imgH="2666902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26" y="5274626"/>
                        <a:ext cx="2720485" cy="15135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215130"/>
              </p:ext>
            </p:extLst>
          </p:nvPr>
        </p:nvGraphicFramePr>
        <p:xfrm>
          <a:off x="387372" y="2109283"/>
          <a:ext cx="4203559" cy="2499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08" name="Document" r:id="rId7" imgW="2882794" imgH="1714437" progId="Word.Document.12">
                  <p:link updateAutomatic="1"/>
                </p:oleObj>
              </mc:Choice>
              <mc:Fallback>
                <p:oleObj name="Document" r:id="rId7" imgW="2882794" imgH="1714437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372" y="2109283"/>
                        <a:ext cx="4203559" cy="24999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348604" y="4108230"/>
            <a:ext cx="348497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Additional Diagnostics Post 1</a:t>
            </a:r>
            <a:r>
              <a:rPr lang="en-US" b="1" baseline="30000" dirty="0" smtClean="0">
                <a:latin typeface="Arial"/>
                <a:cs typeface="Arial"/>
              </a:rPr>
              <a:t>st</a:t>
            </a:r>
            <a:r>
              <a:rPr lang="en-US" b="1" dirty="0" smtClean="0">
                <a:latin typeface="Arial"/>
                <a:cs typeface="Arial"/>
              </a:rPr>
              <a:t> Plasma with Preliminary Designs Underway</a:t>
            </a:r>
          </a:p>
          <a:p>
            <a:endParaRPr lang="en-US" sz="1000" b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Upper IR/Visible Cameras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Motional Stark Effect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Electron Cyclotron Emission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 smtClean="0">
                <a:latin typeface="Arial"/>
                <a:cs typeface="Arial"/>
              </a:rPr>
              <a:t>Toroidal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Interferometer/</a:t>
            </a:r>
            <a:r>
              <a:rPr lang="en-US" sz="1400" dirty="0" err="1">
                <a:latin typeface="Arial"/>
                <a:cs typeface="Arial"/>
              </a:rPr>
              <a:t>Polarimeter</a:t>
            </a: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Core Imaging X-Ray Spectrometer</a:t>
            </a:r>
          </a:p>
          <a:p>
            <a:endParaRPr lang="en-US" sz="1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1828" y="1489686"/>
            <a:ext cx="19640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Port </a:t>
            </a:r>
            <a:r>
              <a:rPr lang="en-US" b="1" dirty="0" smtClean="0">
                <a:latin typeface="Arial"/>
                <a:cs typeface="Arial"/>
              </a:rPr>
              <a:t>Plugs</a:t>
            </a:r>
          </a:p>
          <a:p>
            <a:endParaRPr lang="en-US" sz="1000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Preliminary Designs to be Completed 2013/2014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78211" y="4970005"/>
            <a:ext cx="235864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Residual Gas Analyzer</a:t>
            </a:r>
          </a:p>
          <a:p>
            <a:endParaRPr lang="en-US" sz="1000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Preliminary Design to </a:t>
            </a:r>
            <a:r>
              <a:rPr lang="en-US" sz="1400" dirty="0" smtClean="0">
                <a:latin typeface="Arial"/>
                <a:cs typeface="Arial"/>
              </a:rPr>
              <a:t>be  Completed </a:t>
            </a:r>
            <a:r>
              <a:rPr lang="en-US" sz="1400" dirty="0">
                <a:latin typeface="Arial"/>
                <a:cs typeface="Arial"/>
              </a:rPr>
              <a:t>Jul 2013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63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pellket inje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2" y="1342929"/>
            <a:ext cx="6633972" cy="53263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6347" y="16073"/>
            <a:ext cx="7182957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Pellet Injection Component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b="1" dirty="0" smtClean="0">
                <a:latin typeface="Arial"/>
                <a:cs typeface="Arial"/>
              </a:rPr>
              <a:t>Prototypes in Testing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5892124" y="5288677"/>
            <a:ext cx="324352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kern="1200" dirty="0" smtClean="0">
                <a:latin typeface="Arial"/>
                <a:cs typeface="Arial"/>
              </a:rPr>
              <a:t>Twin-screw </a:t>
            </a:r>
            <a:r>
              <a:rPr lang="en-US" b="1" kern="1200" dirty="0">
                <a:latin typeface="Arial"/>
                <a:cs typeface="Arial"/>
              </a:rPr>
              <a:t>extruder </a:t>
            </a:r>
            <a:r>
              <a:rPr lang="en-US" b="1" kern="1200" dirty="0" smtClean="0">
                <a:latin typeface="Arial"/>
                <a:cs typeface="Arial"/>
              </a:rPr>
              <a:t>     prototype </a:t>
            </a:r>
            <a:r>
              <a:rPr lang="en-US" b="1" kern="1200" dirty="0">
                <a:latin typeface="Arial"/>
                <a:cs typeface="Arial"/>
              </a:rPr>
              <a:t>for hydrogen isotope ice pellet </a:t>
            </a:r>
            <a:r>
              <a:rPr lang="en-US" b="1" kern="1200" dirty="0" smtClean="0">
                <a:latin typeface="Arial"/>
                <a:cs typeface="Arial"/>
              </a:rPr>
              <a:t>formation.</a:t>
            </a:r>
            <a:endParaRPr lang="en-US" b="1" kern="12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347" y="1349524"/>
            <a:ext cx="4966761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Font typeface="Times" charset="0"/>
              <a:buChar char="•"/>
              <a:defRPr/>
            </a:pPr>
            <a:r>
              <a:rPr lang="en-US" b="1" dirty="0" smtClean="0">
                <a:latin typeface="Arial"/>
                <a:cs typeface="Arial"/>
              </a:rPr>
              <a:t> R</a:t>
            </a:r>
            <a:r>
              <a:rPr lang="en-US" b="1" dirty="0">
                <a:latin typeface="Arial"/>
                <a:cs typeface="Arial"/>
              </a:rPr>
              <a:t>&amp;D and Conceptual Design to develop</a:t>
            </a:r>
          </a:p>
          <a:p>
            <a:pPr marL="571500" lvl="2" indent="-342900" fontAlgn="auto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en-US" b="1" dirty="0">
                <a:latin typeface="Arial"/>
                <a:cs typeface="Arial"/>
              </a:rPr>
              <a:t>20 Hz D/T fueling capability</a:t>
            </a:r>
          </a:p>
          <a:p>
            <a:pPr marL="571500" lvl="2" indent="-342900" fontAlgn="auto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en-US" b="1" dirty="0">
                <a:latin typeface="Arial"/>
                <a:cs typeface="Arial"/>
              </a:rPr>
              <a:t>30 Hz ELM pacing capability</a:t>
            </a:r>
          </a:p>
          <a:p>
            <a:pPr marL="571500" lvl="2" indent="-342900" fontAlgn="auto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en-US" b="1" dirty="0">
                <a:latin typeface="Arial"/>
                <a:cs typeface="Arial"/>
              </a:rPr>
              <a:t>Impurity pellet injection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91417" y="3762610"/>
            <a:ext cx="285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Pellet Injector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Sub-Assembly Design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768626" y="4993055"/>
            <a:ext cx="119066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768626" y="5750342"/>
            <a:ext cx="138207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723204" y="4993055"/>
            <a:ext cx="721106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723204" y="2074338"/>
            <a:ext cx="721106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86001" y="4408941"/>
            <a:ext cx="2691774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87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lasma disruption mitig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51" y="1518506"/>
            <a:ext cx="7132320" cy="427939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1997" y="6581"/>
            <a:ext cx="8009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0000"/>
                </a:solidFill>
                <a:latin typeface="Arial"/>
                <a:cs typeface="Arial"/>
              </a:rPr>
              <a:t>Plasma Disruption Mitigation </a:t>
            </a:r>
          </a:p>
          <a:p>
            <a:r>
              <a:rPr lang="en-US" sz="3000" b="1" dirty="0" smtClean="0">
                <a:solidFill>
                  <a:srgbClr val="000000"/>
                </a:solidFill>
                <a:latin typeface="Arial"/>
                <a:cs typeface="Arial"/>
              </a:rPr>
              <a:t>Methods in Testing at General Atomics</a:t>
            </a:r>
            <a:endParaRPr lang="en-US" sz="3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5128" y="1155125"/>
            <a:ext cx="3514233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Arial"/>
                <a:ea typeface="ＭＳ Ｐゴシック" charset="-128"/>
                <a:cs typeface="Arial"/>
              </a:rPr>
              <a:t>Massive Pellet Injection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7251" y="1149174"/>
            <a:ext cx="3490355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Arial"/>
                <a:ea typeface="ＭＳ Ｐゴシック" charset="-128"/>
                <a:cs typeface="Arial"/>
              </a:rPr>
              <a:t>Massive Gas Injection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6539" y="5797898"/>
            <a:ext cx="73221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/>
                <a:cs typeface="Arial"/>
              </a:rPr>
              <a:t>Thermal quench (TQ) and current quench (CQ) test results from DIII-D (Photos courtesy GA).</a:t>
            </a:r>
            <a:endParaRPr lang="en-US" sz="1000" b="1" dirty="0">
              <a:latin typeface="Arial"/>
              <a:cs typeface="Arial"/>
            </a:endParaRP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1550968" y="6071775"/>
            <a:ext cx="66605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eaLnBrk="1" hangingPunct="1"/>
            <a:r>
              <a:rPr lang="en-US" b="1" dirty="0" err="1">
                <a:latin typeface="Arial"/>
                <a:cs typeface="Arial"/>
              </a:rPr>
              <a:t>Toroidal</a:t>
            </a:r>
            <a:r>
              <a:rPr lang="en-US" b="1" dirty="0">
                <a:latin typeface="Arial"/>
                <a:cs typeface="Arial"/>
              </a:rPr>
              <a:t> asymmetries indicate </a:t>
            </a:r>
            <a:r>
              <a:rPr lang="en-US" b="1" dirty="0" smtClean="0">
                <a:latin typeface="Arial"/>
                <a:cs typeface="Arial"/>
              </a:rPr>
              <a:t>non-uniform </a:t>
            </a:r>
            <a:r>
              <a:rPr lang="en-US" b="1" dirty="0">
                <a:latin typeface="Arial"/>
                <a:cs typeface="Arial"/>
              </a:rPr>
              <a:t>wall irradiation and thus the need for multiple injection </a:t>
            </a:r>
            <a:r>
              <a:rPr lang="en-US" b="1" dirty="0" smtClean="0">
                <a:latin typeface="Arial"/>
                <a:cs typeface="Arial"/>
              </a:rPr>
              <a:t>ports.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9" name="Picture 18" descr="d3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0" y="6032433"/>
            <a:ext cx="1316739" cy="74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37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231" y="61867"/>
            <a:ext cx="7440768" cy="1143000"/>
          </a:xfrm>
        </p:spPr>
        <p:txBody>
          <a:bodyPr>
            <a:normAutofit fontScale="90000"/>
          </a:bodyPr>
          <a:lstStyle/>
          <a:p>
            <a:r>
              <a:rPr lang="en-US" sz="2900" dirty="0" smtClean="0"/>
              <a:t>US Scope is Managed by ORNL in partnership with PPPL, SRNL and US Industry</a:t>
            </a:r>
            <a:endParaRPr lang="en-US" sz="29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2" name="Picture 31" descr="FINAL-CONCEPT-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154927"/>
            <a:ext cx="5703073" cy="5703073"/>
          </a:xfrm>
          <a:prstGeom prst="rect">
            <a:avLst/>
          </a:prstGeom>
        </p:spPr>
      </p:pic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76200" y="1273561"/>
            <a:ext cx="1954214" cy="524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0000CC"/>
                </a:solidFill>
                <a:latin typeface="Arial"/>
                <a:cs typeface="Arial"/>
              </a:rPr>
              <a:t>ORNL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CC"/>
                </a:solidFill>
                <a:latin typeface="Arial"/>
                <a:cs typeface="Arial"/>
              </a:rPr>
              <a:t>100% </a:t>
            </a:r>
            <a:r>
              <a:rPr lang="en-US" sz="1200" dirty="0">
                <a:solidFill>
                  <a:srgbClr val="0000CC"/>
                </a:solidFill>
                <a:latin typeface="Arial"/>
                <a:cs typeface="Arial"/>
              </a:rPr>
              <a:t>Central Solenoid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CC"/>
                </a:solidFill>
                <a:latin typeface="Arial"/>
                <a:cs typeface="Arial"/>
              </a:rPr>
              <a:t>Windings</a:t>
            </a:r>
          </a:p>
          <a:p>
            <a:pPr algn="ctr">
              <a:lnSpc>
                <a:spcPct val="90000"/>
              </a:lnSpc>
            </a:pPr>
            <a:r>
              <a:rPr lang="en-US" sz="12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+ JA Support</a:t>
            </a:r>
            <a:endParaRPr lang="en-US" sz="1200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0000CC"/>
                </a:solidFill>
                <a:latin typeface="Arial"/>
                <a:cs typeface="Arial"/>
              </a:rPr>
              <a:t>ORNL</a:t>
            </a:r>
            <a:endParaRPr lang="en-US" b="1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CC"/>
                </a:solidFill>
                <a:latin typeface="Arial"/>
                <a:cs typeface="Arial"/>
              </a:rPr>
              <a:t>8% of Toroidal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CC"/>
                </a:solidFill>
                <a:latin typeface="Arial"/>
                <a:cs typeface="Arial"/>
              </a:rPr>
              <a:t>Field </a:t>
            </a:r>
            <a:r>
              <a:rPr lang="en-US" sz="1200" dirty="0" smtClean="0">
                <a:solidFill>
                  <a:srgbClr val="0000CC"/>
                </a:solidFill>
                <a:latin typeface="Arial"/>
                <a:cs typeface="Arial"/>
              </a:rPr>
              <a:t>Conductor</a:t>
            </a:r>
          </a:p>
          <a:p>
            <a:pPr algn="ctr">
              <a:lnSpc>
                <a:spcPct val="90000"/>
              </a:lnSpc>
            </a:pPr>
            <a:r>
              <a:rPr lang="en-US" sz="12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+ JA </a:t>
            </a:r>
            <a:r>
              <a:rPr lang="en-US" sz="12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Support</a:t>
            </a:r>
          </a:p>
          <a:p>
            <a:pPr algn="ctr">
              <a:lnSpc>
                <a:spcPct val="90000"/>
              </a:lnSpc>
            </a:pPr>
            <a:endParaRPr lang="en-US" sz="1200" b="1" dirty="0" smtClean="0">
              <a:solidFill>
                <a:srgbClr val="0000CC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0000CC"/>
                </a:solidFill>
                <a:latin typeface="Arial"/>
                <a:cs typeface="Arial"/>
              </a:rPr>
              <a:t>ORNL</a:t>
            </a:r>
            <a:endParaRPr lang="en-US" b="1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CC"/>
                </a:solidFill>
                <a:latin typeface="Arial"/>
                <a:cs typeface="Arial"/>
              </a:rPr>
              <a:t>100% Pellet Injector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CC"/>
                </a:solidFill>
                <a:latin typeface="Arial"/>
                <a:cs typeface="Arial"/>
              </a:rPr>
              <a:t>100% Disruption Mitigation</a:t>
            </a:r>
            <a:endParaRPr lang="en-US" sz="1200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0000CC"/>
                </a:solidFill>
                <a:latin typeface="Arial"/>
                <a:cs typeface="Arial"/>
              </a:rPr>
              <a:t>ORNL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CC"/>
                </a:solidFill>
                <a:latin typeface="Arial"/>
                <a:cs typeface="Arial"/>
              </a:rPr>
              <a:t>Blanket/Shield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lang="en-US" sz="1050" dirty="0" smtClean="0">
                <a:solidFill>
                  <a:srgbClr val="0000CC"/>
                </a:solidFill>
                <a:latin typeface="Arial"/>
                <a:cs typeface="Arial"/>
              </a:rPr>
              <a:t>(design </a:t>
            </a:r>
            <a:r>
              <a:rPr lang="en-US" sz="1050" dirty="0">
                <a:solidFill>
                  <a:srgbClr val="0000CC"/>
                </a:solidFill>
                <a:latin typeface="Arial"/>
                <a:cs typeface="Arial"/>
              </a:rPr>
              <a:t>only)</a:t>
            </a: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0000CC"/>
                </a:solidFill>
                <a:latin typeface="Arial"/>
                <a:cs typeface="Arial"/>
              </a:rPr>
              <a:t>ORNL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CC"/>
                </a:solidFill>
                <a:latin typeface="Arial"/>
                <a:cs typeface="Arial"/>
              </a:rPr>
              <a:t>100% Tokamak Cooling Water System</a:t>
            </a:r>
            <a:endParaRPr lang="en-US" sz="1200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FF3300"/>
                </a:solidFill>
                <a:latin typeface="Arial"/>
                <a:cs typeface="Arial"/>
              </a:rPr>
              <a:t>PPPL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endParaRPr lang="en-US" sz="1200" dirty="0"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3300"/>
                </a:solidFill>
                <a:latin typeface="Arial"/>
                <a:cs typeface="Arial"/>
              </a:rPr>
              <a:t>75% Steady State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3300"/>
                </a:solidFill>
                <a:latin typeface="Arial"/>
                <a:cs typeface="Arial"/>
              </a:rPr>
              <a:t>Electrical Network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6908446" y="1210444"/>
            <a:ext cx="2339102" cy="539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3300"/>
                </a:solidFill>
                <a:latin typeface="Arial"/>
                <a:cs typeface="Arial"/>
              </a:rPr>
              <a:t>PPPL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3300"/>
                </a:solidFill>
                <a:latin typeface="Arial"/>
                <a:cs typeface="Arial"/>
              </a:rPr>
              <a:t>14% </a:t>
            </a:r>
            <a:r>
              <a:rPr lang="en-US" sz="1200" dirty="0">
                <a:solidFill>
                  <a:srgbClr val="FF3300"/>
                </a:solidFill>
                <a:latin typeface="Arial"/>
                <a:cs typeface="Arial"/>
              </a:rPr>
              <a:t>of Port-based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3300"/>
                </a:solidFill>
                <a:latin typeface="Arial"/>
                <a:cs typeface="Arial"/>
              </a:rPr>
              <a:t>Diagnostics</a:t>
            </a: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rgbClr val="FF3300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0000CC"/>
                </a:solidFill>
                <a:latin typeface="Arial"/>
                <a:cs typeface="Arial"/>
              </a:rPr>
              <a:t>ORNL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CC"/>
                </a:solidFill>
                <a:latin typeface="Arial"/>
                <a:cs typeface="Arial"/>
              </a:rPr>
              <a:t>88% </a:t>
            </a:r>
            <a:r>
              <a:rPr lang="en-US" sz="1200" dirty="0">
                <a:solidFill>
                  <a:srgbClr val="0000CC"/>
                </a:solidFill>
                <a:latin typeface="Arial"/>
                <a:cs typeface="Arial"/>
              </a:rPr>
              <a:t>Ion Cyclotron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CC"/>
                </a:solidFill>
                <a:latin typeface="Arial"/>
                <a:cs typeface="Arial"/>
              </a:rPr>
              <a:t>Transmission Lines</a:t>
            </a: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0000CC"/>
                </a:solidFill>
                <a:latin typeface="Arial"/>
                <a:cs typeface="Arial"/>
              </a:rPr>
              <a:t>ORNL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CC"/>
                </a:solidFill>
                <a:latin typeface="Arial"/>
                <a:cs typeface="Arial"/>
              </a:rPr>
              <a:t>88% Electron</a:t>
            </a:r>
            <a:endParaRPr lang="en-US" sz="1200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CC"/>
                </a:solidFill>
                <a:latin typeface="Arial"/>
                <a:cs typeface="Arial"/>
              </a:rPr>
              <a:t>Cyclotron 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CC"/>
                </a:solidFill>
                <a:latin typeface="Arial"/>
                <a:cs typeface="Arial"/>
              </a:rPr>
              <a:t>Transmission Lines</a:t>
            </a: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3300"/>
                </a:solidFill>
                <a:latin typeface="Arial"/>
                <a:cs typeface="Arial"/>
              </a:rPr>
              <a:t>PPPL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3300"/>
                </a:solidFill>
                <a:latin typeface="Arial"/>
                <a:cs typeface="Arial"/>
              </a:rPr>
              <a:t>In-Vessel Coils</a:t>
            </a:r>
          </a:p>
          <a:p>
            <a:pPr algn="ctr">
              <a:lnSpc>
                <a:spcPct val="90000"/>
              </a:lnSpc>
            </a:pPr>
            <a:r>
              <a:rPr lang="en-US" sz="1050" dirty="0">
                <a:solidFill>
                  <a:srgbClr val="FF3300"/>
                </a:solidFill>
                <a:latin typeface="Arial"/>
                <a:cs typeface="Arial"/>
              </a:rPr>
              <a:t>(</a:t>
            </a:r>
            <a:r>
              <a:rPr lang="en-US" sz="1050" dirty="0" smtClean="0">
                <a:solidFill>
                  <a:srgbClr val="FF3300"/>
                </a:solidFill>
                <a:latin typeface="Arial"/>
                <a:cs typeface="Arial"/>
              </a:rPr>
              <a:t>prelim. design </a:t>
            </a:r>
            <a:r>
              <a:rPr lang="en-US" sz="1050" dirty="0">
                <a:solidFill>
                  <a:srgbClr val="FF3300"/>
                </a:solidFill>
                <a:latin typeface="Arial"/>
                <a:cs typeface="Arial"/>
              </a:rPr>
              <a:t>only)</a:t>
            </a:r>
            <a:endParaRPr lang="en-US" sz="1100" dirty="0">
              <a:solidFill>
                <a:srgbClr val="FF3300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rgbClr val="FF3300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endParaRPr lang="en-US" sz="1200" dirty="0" smtClean="0"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0000CC"/>
                </a:solidFill>
                <a:latin typeface="Arial"/>
                <a:cs typeface="Arial"/>
              </a:rPr>
              <a:t>  ORNL</a:t>
            </a:r>
            <a:endParaRPr lang="en-US" b="1" dirty="0">
              <a:solidFill>
                <a:srgbClr val="0000CC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CC"/>
                </a:solidFill>
                <a:latin typeface="Arial"/>
                <a:cs typeface="Arial"/>
              </a:rPr>
              <a:t>100% Roughing </a:t>
            </a:r>
            <a:r>
              <a:rPr lang="en-US" sz="1200" dirty="0">
                <a:solidFill>
                  <a:srgbClr val="0000CC"/>
                </a:solidFill>
                <a:latin typeface="Arial"/>
                <a:cs typeface="Arial"/>
              </a:rPr>
              <a:t>Pumps,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CC"/>
                </a:solidFill>
                <a:latin typeface="Arial"/>
                <a:cs typeface="Arial"/>
              </a:rPr>
              <a:t>Vacuum Standard </a:t>
            </a:r>
            <a:r>
              <a:rPr lang="en-US" sz="1200" dirty="0">
                <a:solidFill>
                  <a:srgbClr val="0000CC"/>
                </a:solidFill>
                <a:latin typeface="Arial"/>
                <a:cs typeface="Arial"/>
              </a:rPr>
              <a:t>Components</a:t>
            </a:r>
          </a:p>
          <a:p>
            <a:pPr algn="ctr">
              <a:lnSpc>
                <a:spcPct val="90000"/>
              </a:lnSpc>
            </a:pPr>
            <a:endParaRPr lang="en-US" sz="1200" dirty="0"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008000"/>
                </a:solidFill>
                <a:latin typeface="Arial"/>
                <a:cs typeface="Arial"/>
              </a:rPr>
              <a:t>SRNL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8000"/>
                </a:solidFill>
                <a:latin typeface="Arial"/>
                <a:cs typeface="Arial"/>
              </a:rPr>
              <a:t>100% Tokamak </a:t>
            </a:r>
            <a:r>
              <a:rPr lang="en-US" sz="1200" dirty="0">
                <a:solidFill>
                  <a:srgbClr val="008000"/>
                </a:solidFill>
                <a:latin typeface="Arial"/>
                <a:cs typeface="Arial"/>
              </a:rPr>
              <a:t>Exhaust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8000"/>
                </a:solidFill>
                <a:latin typeface="Arial"/>
                <a:cs typeface="Arial"/>
              </a:rPr>
              <a:t>Processing System</a:t>
            </a:r>
          </a:p>
        </p:txBody>
      </p:sp>
      <p:sp>
        <p:nvSpPr>
          <p:cNvPr id="35" name="Line 4"/>
          <p:cNvSpPr>
            <a:spLocks noChangeShapeType="1"/>
          </p:cNvSpPr>
          <p:nvPr/>
        </p:nvSpPr>
        <p:spPr bwMode="auto">
          <a:xfrm>
            <a:off x="1590682" y="1876429"/>
            <a:ext cx="2726883" cy="1415414"/>
          </a:xfrm>
          <a:prstGeom prst="lin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oval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6" name="Line 5"/>
          <p:cNvSpPr>
            <a:spLocks noChangeShapeType="1"/>
          </p:cNvSpPr>
          <p:nvPr/>
        </p:nvSpPr>
        <p:spPr bwMode="auto">
          <a:xfrm>
            <a:off x="1590682" y="2587626"/>
            <a:ext cx="2386013" cy="835030"/>
          </a:xfrm>
          <a:prstGeom prst="lin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oval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7" name="Line 7"/>
          <p:cNvSpPr>
            <a:spLocks noChangeShapeType="1"/>
          </p:cNvSpPr>
          <p:nvPr/>
        </p:nvSpPr>
        <p:spPr bwMode="auto">
          <a:xfrm>
            <a:off x="1827215" y="4178087"/>
            <a:ext cx="1373980" cy="147424"/>
          </a:xfrm>
          <a:prstGeom prst="lin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oval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8" name="Line 8"/>
          <p:cNvSpPr>
            <a:spLocks noChangeShapeType="1"/>
          </p:cNvSpPr>
          <p:nvPr/>
        </p:nvSpPr>
        <p:spPr bwMode="auto">
          <a:xfrm flipV="1">
            <a:off x="1836738" y="4766470"/>
            <a:ext cx="1765204" cy="210055"/>
          </a:xfrm>
          <a:prstGeom prst="lin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oval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9" name="Line 9"/>
          <p:cNvSpPr>
            <a:spLocks noChangeShapeType="1"/>
          </p:cNvSpPr>
          <p:nvPr/>
        </p:nvSpPr>
        <p:spPr bwMode="auto">
          <a:xfrm flipV="1">
            <a:off x="1836745" y="4877596"/>
            <a:ext cx="1493043" cy="250999"/>
          </a:xfrm>
          <a:prstGeom prst="lin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oval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1" name="Line 12"/>
          <p:cNvSpPr>
            <a:spLocks noChangeShapeType="1"/>
          </p:cNvSpPr>
          <p:nvPr/>
        </p:nvSpPr>
        <p:spPr bwMode="auto">
          <a:xfrm flipH="1">
            <a:off x="6172596" y="1752599"/>
            <a:ext cx="1447403" cy="1752599"/>
          </a:xfrm>
          <a:prstGeom prst="lin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oval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2" name="Line 13"/>
          <p:cNvSpPr>
            <a:spLocks noChangeShapeType="1"/>
          </p:cNvSpPr>
          <p:nvPr/>
        </p:nvSpPr>
        <p:spPr bwMode="auto">
          <a:xfrm flipH="1">
            <a:off x="5973763" y="3505201"/>
            <a:ext cx="1341437" cy="244478"/>
          </a:xfrm>
          <a:prstGeom prst="lin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oval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3" name="Line 14"/>
          <p:cNvSpPr>
            <a:spLocks noChangeShapeType="1"/>
          </p:cNvSpPr>
          <p:nvPr/>
        </p:nvSpPr>
        <p:spPr bwMode="auto">
          <a:xfrm flipH="1">
            <a:off x="6553200" y="2716315"/>
            <a:ext cx="826272" cy="706341"/>
          </a:xfrm>
          <a:prstGeom prst="lin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oval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4" name="Line 15"/>
          <p:cNvSpPr>
            <a:spLocks noChangeShapeType="1"/>
          </p:cNvSpPr>
          <p:nvPr/>
        </p:nvSpPr>
        <p:spPr bwMode="auto">
          <a:xfrm flipH="1" flipV="1">
            <a:off x="5879773" y="3842318"/>
            <a:ext cx="1618306" cy="335771"/>
          </a:xfrm>
          <a:prstGeom prst="lin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oval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5" name="Line 16"/>
          <p:cNvSpPr>
            <a:spLocks noChangeShapeType="1"/>
          </p:cNvSpPr>
          <p:nvPr/>
        </p:nvSpPr>
        <p:spPr bwMode="auto">
          <a:xfrm flipH="1">
            <a:off x="5880099" y="4981409"/>
            <a:ext cx="1227919" cy="25277"/>
          </a:xfrm>
          <a:prstGeom prst="lin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oval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>
            <a:off x="1676400" y="3749678"/>
            <a:ext cx="906859" cy="185225"/>
          </a:xfrm>
          <a:prstGeom prst="lin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oval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6143290" y="5001585"/>
            <a:ext cx="676120" cy="591882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04833" y="6190226"/>
            <a:ext cx="9669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SCALE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8" name="Curved Connector 7"/>
          <p:cNvCxnSpPr/>
          <p:nvPr/>
        </p:nvCxnSpPr>
        <p:spPr>
          <a:xfrm rot="10800000" flipH="1">
            <a:off x="5955223" y="5707806"/>
            <a:ext cx="545033" cy="680430"/>
          </a:xfrm>
          <a:prstGeom prst="curvedConnector2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032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s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1109186"/>
            <a:ext cx="9135879" cy="574881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6699" y="1635056"/>
            <a:ext cx="5352483" cy="3826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Continuing </a:t>
            </a:r>
            <a:r>
              <a:rPr lang="en-US" sz="2400" b="1" dirty="0" smtClean="0">
                <a:latin typeface="Arial"/>
                <a:cs typeface="Arial"/>
              </a:rPr>
              <a:t>transition from design to procurement and fabrication.</a:t>
            </a:r>
          </a:p>
          <a:p>
            <a:pPr>
              <a:spcAft>
                <a:spcPts val="800"/>
              </a:spcAft>
            </a:pPr>
            <a:endParaRPr lang="en-US" sz="2400" b="1" dirty="0" smtClean="0">
              <a:latin typeface="Arial"/>
              <a:cs typeface="Arial"/>
            </a:endParaRPr>
          </a:p>
          <a:p>
            <a:pPr marL="285750" indent="-285750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Technical challenges are largely solved, moving to </a:t>
            </a:r>
            <a:r>
              <a:rPr lang="en-US" sz="2400" b="1" dirty="0" smtClean="0">
                <a:latin typeface="Arial"/>
                <a:cs typeface="Arial"/>
              </a:rPr>
              <a:t>manufacturing.</a:t>
            </a:r>
            <a:endParaRPr lang="en-US" sz="2400" b="1" dirty="0" smtClean="0">
              <a:latin typeface="Arial"/>
              <a:cs typeface="Arial"/>
            </a:endParaRPr>
          </a:p>
          <a:p>
            <a:pPr>
              <a:spcAft>
                <a:spcPts val="800"/>
              </a:spcAft>
            </a:pPr>
            <a:endParaRPr lang="en-US" sz="2400" b="1" dirty="0" smtClean="0">
              <a:latin typeface="Arial"/>
              <a:cs typeface="Arial"/>
            </a:endParaRPr>
          </a:p>
          <a:p>
            <a:pPr marL="285750" indent="-285750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US industry is engaged, and US technology is advancing.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5001" y="36987"/>
            <a:ext cx="56018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New US </a:t>
            </a:r>
            <a:r>
              <a:rPr 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Industrial Capacity 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is </a:t>
            </a:r>
            <a:r>
              <a:rPr 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Engaged and Growing</a:t>
            </a:r>
            <a:endParaRPr 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21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at iter mea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628" y="1097280"/>
            <a:ext cx="6405372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656" y="278038"/>
            <a:ext cx="6343042" cy="572082"/>
          </a:xfrm>
        </p:spPr>
        <p:txBody>
          <a:bodyPr>
            <a:noAutofit/>
          </a:bodyPr>
          <a:lstStyle/>
          <a:p>
            <a:r>
              <a:rPr lang="en-US" dirty="0" smtClean="0"/>
              <a:t>What ITER Means for the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973" y="1245521"/>
            <a:ext cx="3907953" cy="5612479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</a:pPr>
            <a:r>
              <a:rPr lang="en-US" sz="5100" b="1" dirty="0" smtClean="0"/>
              <a:t>Provides the opportunity to create, understand, and control a reactor-size burning plasma.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</a:pPr>
            <a:r>
              <a:rPr lang="en-US" sz="5100" b="1" dirty="0" smtClean="0"/>
              <a:t>Demonstrates the scientific and technological feasibility of a promising, virtually inexhaustible and relatively clean energy source.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</a:pPr>
            <a:r>
              <a:rPr lang="en-US" sz="5100" b="1" dirty="0" smtClean="0"/>
              <a:t>Positions the US to provide fusion-reactor technology.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</a:pPr>
            <a:r>
              <a:rPr lang="en-US" sz="5100" b="1" dirty="0" smtClean="0"/>
              <a:t>Creates high-tech jobs and economic growth in the US.</a:t>
            </a:r>
            <a:endParaRPr lang="en-US" sz="2400" dirty="0" smtClean="0"/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</a:pPr>
            <a:endParaRPr lang="en-US" sz="2400" dirty="0" smtClean="0"/>
          </a:p>
          <a:p>
            <a:pPr>
              <a:lnSpc>
                <a:spcPct val="120000"/>
              </a:lnSpc>
              <a:buNone/>
            </a:pPr>
            <a:endParaRPr lang="en-US" sz="2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5" descr="ALL-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t="17812" r="18549" b="15105"/>
          <a:stretch>
            <a:fillRect/>
          </a:stretch>
        </p:blipFill>
        <p:spPr bwMode="auto">
          <a:xfrm>
            <a:off x="-2253" y="2037847"/>
            <a:ext cx="6807336" cy="435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30209" y="61645"/>
            <a:ext cx="7037361" cy="96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eaLnBrk="1" hangingPunct="1"/>
            <a:r>
              <a:rPr lang="en-US" sz="3200" b="1" dirty="0" smtClean="0">
                <a:latin typeface="Arial"/>
                <a:ea typeface="MS PGothic" charset="0"/>
                <a:cs typeface="Arial"/>
              </a:rPr>
              <a:t>US </a:t>
            </a:r>
            <a:r>
              <a:rPr lang="en-US" sz="3200" b="1" dirty="0">
                <a:latin typeface="Arial"/>
                <a:ea typeface="MS PGothic" charset="0"/>
                <a:cs typeface="Arial"/>
              </a:rPr>
              <a:t>Hardware is Highly </a:t>
            </a:r>
            <a:r>
              <a:rPr lang="en-US" sz="3200" b="1" dirty="0" smtClean="0">
                <a:latin typeface="Arial"/>
                <a:ea typeface="MS PGothic" charset="0"/>
                <a:cs typeface="Arial"/>
              </a:rPr>
              <a:t>Integrated</a:t>
            </a:r>
          </a:p>
          <a:p>
            <a:pPr eaLnBrk="1" hangingPunct="1"/>
            <a:r>
              <a:rPr lang="en-US" sz="3200" b="1" dirty="0" smtClean="0">
                <a:latin typeface="Arial"/>
                <a:ea typeface="MS PGothic" charset="0"/>
                <a:cs typeface="Arial"/>
              </a:rPr>
              <a:t>with </a:t>
            </a:r>
            <a:r>
              <a:rPr lang="en-US" sz="3200" b="1" dirty="0" smtClean="0">
                <a:latin typeface="Arial"/>
                <a:ea typeface="MS PGothic" charset="0"/>
                <a:cs typeface="Arial"/>
              </a:rPr>
              <a:t>the </a:t>
            </a:r>
            <a:r>
              <a:rPr lang="en-US" sz="3200" b="1" dirty="0" err="1" smtClean="0">
                <a:latin typeface="Arial"/>
                <a:ea typeface="MS PGothic" charset="0"/>
                <a:cs typeface="Arial"/>
              </a:rPr>
              <a:t>Tokamak</a:t>
            </a:r>
            <a:r>
              <a:rPr lang="en-US" sz="3200" b="1" dirty="0" smtClean="0">
                <a:latin typeface="Arial"/>
                <a:ea typeface="MS PGothic" charset="0"/>
                <a:cs typeface="Arial"/>
              </a:rPr>
              <a:t> </a:t>
            </a:r>
            <a:r>
              <a:rPr lang="en-US" sz="3200" b="1" dirty="0">
                <a:latin typeface="Arial"/>
                <a:ea typeface="MS PGothic" charset="0"/>
                <a:cs typeface="Arial"/>
              </a:rPr>
              <a:t>Core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6523665" y="1476669"/>
            <a:ext cx="374129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523665" y="1747205"/>
            <a:ext cx="374129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523665" y="2017741"/>
            <a:ext cx="374129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523665" y="2288277"/>
            <a:ext cx="374129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523665" y="2558813"/>
            <a:ext cx="374129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523665" y="2829349"/>
            <a:ext cx="374129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6523665" y="3099885"/>
            <a:ext cx="374129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523665" y="3390111"/>
            <a:ext cx="374129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523665" y="3660647"/>
            <a:ext cx="374129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3291239" y="1476669"/>
            <a:ext cx="3229321" cy="954949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4604736" y="1747205"/>
            <a:ext cx="1922948" cy="599935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4655535" y="2018180"/>
            <a:ext cx="1877276" cy="811169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314331" y="2558813"/>
            <a:ext cx="4219820" cy="2058308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043622" y="2293173"/>
            <a:ext cx="5480044" cy="2440465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367799" y="2828910"/>
            <a:ext cx="3166352" cy="1624347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3912156" y="3093535"/>
            <a:ext cx="2621880" cy="1448324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630132" y="3390111"/>
            <a:ext cx="2897552" cy="1650328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4706786" y="3660647"/>
            <a:ext cx="1827365" cy="1379792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3240799" y="2372351"/>
            <a:ext cx="127000" cy="1185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4534885" y="2287873"/>
            <a:ext cx="127000" cy="1185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598385" y="2770082"/>
            <a:ext cx="127000" cy="1185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975208" y="4674371"/>
            <a:ext cx="127000" cy="1185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2250831" y="4558625"/>
            <a:ext cx="127000" cy="1185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3333931" y="4393990"/>
            <a:ext cx="127000" cy="1185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3848656" y="4487123"/>
            <a:ext cx="127000" cy="1185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3566632" y="4955771"/>
            <a:ext cx="127000" cy="1185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587090" y="1266019"/>
            <a:ext cx="2489691" cy="513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661885" y="4955771"/>
            <a:ext cx="127000" cy="1185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527684" y="1252364"/>
            <a:ext cx="2515207" cy="4801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 smtClean="0">
                <a:latin typeface="Arial"/>
                <a:cs typeface="Arial"/>
              </a:rPr>
              <a:t>Cooling Water System (TCWS)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Arial"/>
                <a:cs typeface="Arial"/>
              </a:rPr>
              <a:t>I</a:t>
            </a:r>
            <a:r>
              <a:rPr lang="en-US" sz="1200" b="1" dirty="0" smtClean="0">
                <a:latin typeface="Arial"/>
                <a:cs typeface="Arial"/>
              </a:rPr>
              <a:t>CH Transmission System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Arial"/>
                <a:cs typeface="Arial"/>
              </a:rPr>
              <a:t>E</a:t>
            </a:r>
            <a:r>
              <a:rPr lang="en-US" sz="1200" b="1" dirty="0" smtClean="0">
                <a:latin typeface="Arial"/>
                <a:cs typeface="Arial"/>
              </a:rPr>
              <a:t>CH Transmission System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latin typeface="Arial"/>
                <a:cs typeface="Arial"/>
              </a:rPr>
              <a:t>Vacuum Auxiliary System (VAS)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latin typeface="Arial"/>
                <a:cs typeface="Arial"/>
              </a:rPr>
              <a:t>Port Diagnostics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latin typeface="Arial"/>
                <a:cs typeface="Arial"/>
              </a:rPr>
              <a:t>Central Solenoid (CS) Coil</a:t>
            </a:r>
          </a:p>
          <a:p>
            <a:pPr>
              <a:lnSpc>
                <a:spcPct val="150000"/>
              </a:lnSpc>
            </a:pPr>
            <a:r>
              <a:rPr lang="en-US" sz="1200" b="1" dirty="0" err="1" smtClean="0">
                <a:latin typeface="Arial"/>
                <a:cs typeface="Arial"/>
              </a:rPr>
              <a:t>Toroidal</a:t>
            </a:r>
            <a:r>
              <a:rPr lang="en-US" sz="1200" b="1" dirty="0" smtClean="0">
                <a:latin typeface="Arial"/>
                <a:cs typeface="Arial"/>
              </a:rPr>
              <a:t> Field (TF) Coil (1)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latin typeface="Arial"/>
                <a:cs typeface="Arial"/>
              </a:rPr>
              <a:t>Blanket/Shield (design only)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latin typeface="Arial"/>
                <a:cs typeface="Arial"/>
              </a:rPr>
              <a:t>Pellet Injection (PI) &amp;</a:t>
            </a:r>
          </a:p>
          <a:p>
            <a:r>
              <a:rPr lang="en-US" sz="1200" b="1" dirty="0" smtClean="0">
                <a:latin typeface="Arial"/>
                <a:cs typeface="Arial"/>
              </a:rPr>
              <a:t>    Disruption </a:t>
            </a:r>
            <a:r>
              <a:rPr lang="en-US" sz="1200" b="1" dirty="0" smtClean="0">
                <a:latin typeface="Arial"/>
                <a:cs typeface="Arial"/>
              </a:rPr>
              <a:t>Mitigation (DM)</a:t>
            </a:r>
          </a:p>
          <a:p>
            <a:pPr>
              <a:lnSpc>
                <a:spcPct val="150000"/>
              </a:lnSpc>
            </a:pPr>
            <a:endParaRPr lang="en-US" sz="1200" b="1" dirty="0" smtClean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sz="1200" b="1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200" b="1" dirty="0" smtClean="0">
                <a:latin typeface="Arial"/>
                <a:cs typeface="Arial"/>
              </a:rPr>
              <a:t>Not Shown: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latin typeface="Arial"/>
                <a:cs typeface="Arial"/>
              </a:rPr>
              <a:t>Roughing Pump System (RPS)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latin typeface="Arial"/>
                <a:cs typeface="Arial"/>
              </a:rPr>
              <a:t>Steady-State Electrical Network</a:t>
            </a:r>
          </a:p>
          <a:p>
            <a:r>
              <a:rPr lang="en-US" sz="1200" b="1" dirty="0" smtClean="0">
                <a:latin typeface="Arial"/>
                <a:cs typeface="Arial"/>
              </a:rPr>
              <a:t>(SSEN)</a:t>
            </a:r>
          </a:p>
          <a:p>
            <a:pPr>
              <a:lnSpc>
                <a:spcPct val="150000"/>
              </a:lnSpc>
            </a:pPr>
            <a:r>
              <a:rPr lang="en-US" sz="1200" b="1" dirty="0" err="1" smtClean="0">
                <a:latin typeface="Arial"/>
                <a:cs typeface="Arial"/>
              </a:rPr>
              <a:t>Tokamak</a:t>
            </a:r>
            <a:r>
              <a:rPr lang="en-US" sz="1200" b="1" dirty="0" smtClean="0">
                <a:latin typeface="Arial"/>
                <a:cs typeface="Arial"/>
              </a:rPr>
              <a:t> Exhaust Processing</a:t>
            </a:r>
          </a:p>
          <a:p>
            <a:r>
              <a:rPr lang="en-US" sz="1200" b="1" dirty="0" smtClean="0">
                <a:latin typeface="Arial"/>
                <a:cs typeface="Arial"/>
              </a:rPr>
              <a:t>(TEP)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620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x-pis-first-2gho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3653" r="10629" b="9082"/>
          <a:stretch>
            <a:fillRect/>
          </a:stretch>
        </p:blipFill>
        <p:spPr bwMode="auto">
          <a:xfrm>
            <a:off x="8804" y="1108548"/>
            <a:ext cx="4554915" cy="344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ix-pis-2nd-firstghost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2760" r="11490" b="9082"/>
          <a:stretch>
            <a:fillRect/>
          </a:stretch>
        </p:blipFill>
        <p:spPr bwMode="auto">
          <a:xfrm>
            <a:off x="4347644" y="1108548"/>
            <a:ext cx="4647068" cy="342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4546961"/>
            <a:ext cx="9144000" cy="4232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5354" y="288443"/>
            <a:ext cx="69980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Arial"/>
                <a:cs typeface="Arial"/>
              </a:rPr>
              <a:t>US Scope is Delivered in Two Phases</a:t>
            </a:r>
            <a:endParaRPr lang="en-US" sz="30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7443" y="4565077"/>
            <a:ext cx="15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First Plasma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8107" y="4565077"/>
            <a:ext cx="2134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Post-First Plasma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487" y="5024524"/>
            <a:ext cx="2731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Designs 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latin typeface="Arial"/>
                <a:cs typeface="Arial"/>
              </a:rPr>
              <a:t>CS Coil &amp; TF Conductor,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latin typeface="Arial"/>
                <a:cs typeface="Arial"/>
              </a:rPr>
              <a:t>TCWS, VAS/RPS, TEP, SSEN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latin typeface="Arial"/>
                <a:cs typeface="Arial"/>
              </a:rPr>
              <a:t>Diagnostics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latin typeface="Arial"/>
                <a:cs typeface="Arial"/>
              </a:rPr>
              <a:t>PI &amp; DM</a:t>
            </a:r>
          </a:p>
          <a:p>
            <a:r>
              <a:rPr lang="en-US" sz="1200" b="1" dirty="0" smtClean="0">
                <a:latin typeface="Arial"/>
                <a:cs typeface="Arial"/>
              </a:rPr>
              <a:t>Design </a:t>
            </a:r>
            <a:r>
              <a:rPr lang="en-US" sz="1200" b="1" dirty="0">
                <a:latin typeface="Arial"/>
                <a:cs typeface="Arial"/>
              </a:rPr>
              <a:t>Support 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latin typeface="Arial"/>
                <a:cs typeface="Arial"/>
              </a:rPr>
              <a:t>In</a:t>
            </a:r>
            <a:r>
              <a:rPr lang="en-US" sz="1200" b="1" dirty="0">
                <a:latin typeface="Arial"/>
                <a:cs typeface="Arial"/>
              </a:rPr>
              <a:t>-vessel coils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latin typeface="Arial"/>
                <a:cs typeface="Arial"/>
              </a:rPr>
              <a:t>Blankets</a:t>
            </a:r>
            <a:r>
              <a:rPr lang="en-US" sz="1200" b="1" dirty="0">
                <a:latin typeface="Arial"/>
                <a:cs typeface="Arial"/>
              </a:rPr>
              <a:t>/</a:t>
            </a:r>
            <a:r>
              <a:rPr lang="en-US" sz="1200" b="1" dirty="0" smtClean="0">
                <a:latin typeface="Arial"/>
                <a:cs typeface="Arial"/>
              </a:rPr>
              <a:t>shields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9009" y="5025975"/>
            <a:ext cx="20868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Production Completion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>
                <a:latin typeface="Arial"/>
                <a:cs typeface="Arial"/>
              </a:rPr>
              <a:t>ICH/</a:t>
            </a:r>
            <a:r>
              <a:rPr lang="en-US" sz="1200" b="1" dirty="0" smtClean="0">
                <a:latin typeface="Arial"/>
                <a:cs typeface="Arial"/>
              </a:rPr>
              <a:t>ECH</a:t>
            </a:r>
            <a:endParaRPr lang="en-US" sz="1200" b="1" dirty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latin typeface="Arial"/>
                <a:cs typeface="Arial"/>
              </a:rPr>
              <a:t>TCWS</a:t>
            </a:r>
            <a:endParaRPr lang="en-US" sz="1200" b="1" dirty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latin typeface="Arial"/>
                <a:cs typeface="Arial"/>
              </a:rPr>
              <a:t>VAS</a:t>
            </a:r>
          </a:p>
          <a:p>
            <a:r>
              <a:rPr lang="en-US" sz="1200" b="1" dirty="0">
                <a:latin typeface="Arial"/>
                <a:cs typeface="Arial"/>
              </a:rPr>
              <a:t>Full Production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>
                <a:latin typeface="Arial"/>
                <a:cs typeface="Arial"/>
              </a:rPr>
              <a:t>TEP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latin typeface="Arial"/>
                <a:cs typeface="Arial"/>
              </a:rPr>
              <a:t>Diagnostics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1003" y="5024524"/>
            <a:ext cx="23993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Full Production 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>
                <a:latin typeface="Arial"/>
                <a:cs typeface="Arial"/>
              </a:rPr>
              <a:t>CS Coil </a:t>
            </a:r>
            <a:r>
              <a:rPr lang="en-US" sz="1200" b="1" dirty="0" smtClean="0">
                <a:latin typeface="Arial"/>
                <a:cs typeface="Arial"/>
              </a:rPr>
              <a:t>&amp; TF Conductor,</a:t>
            </a:r>
            <a:endParaRPr lang="en-US" sz="1200" b="1" dirty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latin typeface="Arial"/>
                <a:cs typeface="Arial"/>
              </a:rPr>
              <a:t>RPS, SSEN</a:t>
            </a:r>
          </a:p>
          <a:p>
            <a:r>
              <a:rPr lang="en-US" sz="1200" b="1" dirty="0" smtClean="0">
                <a:latin typeface="Arial"/>
                <a:cs typeface="Arial"/>
              </a:rPr>
              <a:t>Partial </a:t>
            </a:r>
            <a:r>
              <a:rPr lang="en-US" sz="1200" b="1" dirty="0">
                <a:latin typeface="Arial"/>
                <a:cs typeface="Arial"/>
              </a:rPr>
              <a:t>Production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>
                <a:latin typeface="Arial"/>
                <a:cs typeface="Arial"/>
              </a:rPr>
              <a:t>ICH/ECH, TCWS, </a:t>
            </a:r>
            <a:r>
              <a:rPr lang="en-US" sz="1200" b="1" dirty="0" smtClean="0">
                <a:latin typeface="Arial"/>
                <a:cs typeface="Arial"/>
              </a:rPr>
              <a:t>VAS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3453" y="5407527"/>
            <a:ext cx="2205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latin typeface="Arial"/>
                <a:cs typeface="Arial"/>
              </a:rPr>
              <a:t>All designs completed</a:t>
            </a:r>
          </a:p>
          <a:p>
            <a:pPr algn="ctr"/>
            <a:r>
              <a:rPr lang="en-US" sz="1200" b="1" i="1" dirty="0" smtClean="0">
                <a:latin typeface="Arial"/>
                <a:cs typeface="Arial"/>
              </a:rPr>
              <a:t>during Pre-First Plasma</a:t>
            </a:r>
          </a:p>
          <a:p>
            <a:pPr algn="ctr"/>
            <a:r>
              <a:rPr lang="en-US" sz="1200" b="1" i="1" dirty="0" smtClean="0">
                <a:latin typeface="Arial"/>
                <a:cs typeface="Arial"/>
              </a:rPr>
              <a:t>phase.</a:t>
            </a:r>
            <a:endParaRPr lang="en-US" sz="1200" b="1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27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iti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156"/>
            <a:ext cx="9144000" cy="57607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5923" y="2041254"/>
            <a:ext cx="4997066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464" indent="-285750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latin typeface="Arial"/>
                <a:cs typeface="Arial"/>
              </a:rPr>
              <a:t>From developing </a:t>
            </a:r>
            <a:r>
              <a:rPr lang="en-US" sz="2400" b="1" dirty="0">
                <a:latin typeface="Arial"/>
                <a:cs typeface="Arial"/>
              </a:rPr>
              <a:t>requirements </a:t>
            </a:r>
            <a:r>
              <a:rPr lang="en-US" sz="2400" b="1" dirty="0" smtClean="0">
                <a:latin typeface="Arial"/>
                <a:cs typeface="Arial"/>
              </a:rPr>
              <a:t>to completing designs</a:t>
            </a:r>
            <a:endParaRPr lang="en-US" sz="2400" b="1" dirty="0">
              <a:latin typeface="Arial"/>
              <a:cs typeface="Arial"/>
            </a:endParaRPr>
          </a:p>
          <a:p>
            <a:pPr marL="283464" indent="-285750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latin typeface="Arial"/>
                <a:cs typeface="Arial"/>
              </a:rPr>
              <a:t>From R&amp;D </a:t>
            </a:r>
            <a:r>
              <a:rPr lang="en-US" sz="2400" b="1" dirty="0">
                <a:latin typeface="Arial"/>
                <a:cs typeface="Arial"/>
              </a:rPr>
              <a:t>to large-scale prototypes</a:t>
            </a:r>
          </a:p>
          <a:p>
            <a:pPr marL="283464" indent="-285750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latin typeface="Arial"/>
                <a:cs typeface="Arial"/>
              </a:rPr>
              <a:t>From prototypes </a:t>
            </a:r>
            <a:r>
              <a:rPr lang="en-US" sz="2400" b="1" dirty="0">
                <a:latin typeface="Arial"/>
                <a:cs typeface="Arial"/>
              </a:rPr>
              <a:t>to large-scale manufacturing</a:t>
            </a:r>
          </a:p>
          <a:p>
            <a:pPr marL="283464" indent="-285750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latin typeface="Arial"/>
                <a:cs typeface="Arial"/>
              </a:rPr>
              <a:t>To </a:t>
            </a:r>
            <a:r>
              <a:rPr lang="en-US" sz="2400" b="1" dirty="0" smtClean="0">
                <a:latin typeface="Arial"/>
                <a:cs typeface="Arial"/>
              </a:rPr>
              <a:t>fabrication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5923" y="9938"/>
            <a:ext cx="5421406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Transitioning </a:t>
            </a:r>
            <a:r>
              <a:rPr lang="en-US" sz="3200" b="1" dirty="0">
                <a:latin typeface="Arial"/>
                <a:cs typeface="Arial"/>
              </a:rPr>
              <a:t>from </a:t>
            </a:r>
            <a:endParaRPr lang="en-US" sz="3200" b="1" dirty="0" smtClean="0">
              <a:latin typeface="Arial"/>
              <a:cs typeface="Arial"/>
            </a:endParaRPr>
          </a:p>
          <a:p>
            <a:r>
              <a:rPr lang="en-US" sz="3200" b="1" dirty="0" smtClean="0">
                <a:latin typeface="Arial"/>
                <a:cs typeface="Arial"/>
              </a:rPr>
              <a:t>Design to Fabrication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597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national partn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017"/>
            <a:ext cx="9144000" cy="576072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36274" y="3503737"/>
            <a:ext cx="3272911" cy="1423307"/>
          </a:xfrm>
          <a:prstGeom prst="ellipse">
            <a:avLst/>
          </a:prstGeom>
          <a:solidFill>
            <a:srgbClr val="E6AB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0961" y="1842786"/>
            <a:ext cx="5960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latin typeface="Arial"/>
                <a:cs typeface="Arial"/>
              </a:rPr>
              <a:t>Critical pacing items currently in fabrication</a:t>
            </a:r>
          </a:p>
          <a:p>
            <a:pPr marL="285750" indent="-285750">
              <a:lnSpc>
                <a:spcPct val="140000"/>
              </a:lnSpc>
              <a:buFont typeface="Arial" pitchFamily="34" charset="0"/>
              <a:buChar char="•"/>
            </a:pPr>
            <a:r>
              <a:rPr lang="en-US" sz="2000" b="1" dirty="0" err="1" smtClean="0">
                <a:latin typeface="Arial"/>
                <a:cs typeface="Arial"/>
              </a:rPr>
              <a:t>Toroidal</a:t>
            </a:r>
            <a:r>
              <a:rPr lang="en-US" sz="2000" b="1" dirty="0" smtClean="0">
                <a:latin typeface="Arial"/>
                <a:cs typeface="Arial"/>
              </a:rPr>
              <a:t> field conductor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Arial"/>
                <a:cs typeface="Arial"/>
              </a:rPr>
              <a:t>Drain tanks for </a:t>
            </a:r>
            <a:r>
              <a:rPr lang="en-US" sz="2000" b="1" dirty="0" err="1" smtClean="0">
                <a:latin typeface="Arial"/>
                <a:cs typeface="Arial"/>
              </a:rPr>
              <a:t>tokamak</a:t>
            </a:r>
            <a:r>
              <a:rPr lang="en-US" sz="2000" b="1" dirty="0" smtClean="0">
                <a:latin typeface="Arial"/>
                <a:cs typeface="Arial"/>
              </a:rPr>
              <a:t> cooling                water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89907" y="3743537"/>
            <a:ext cx="283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Over 75 hardware prototypes under development &amp; testing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25739" y="59182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D37FE6-BC38-4961-AD3E-1F6E0CD2930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0960" y="28531"/>
            <a:ext cx="85754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US Progress is </a:t>
            </a:r>
            <a:r>
              <a:rPr 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Aligned</a:t>
            </a:r>
          </a:p>
          <a:p>
            <a:r>
              <a:rPr 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with 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International Partners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0961" y="1144439"/>
            <a:ext cx="61072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First shipments of US hardware to </a:t>
            </a:r>
            <a:r>
              <a:rPr lang="en-US" sz="2000" b="1" dirty="0" smtClean="0">
                <a:latin typeface="Arial"/>
                <a:cs typeface="Arial"/>
              </a:rPr>
              <a:t>ITER site </a:t>
            </a:r>
            <a:r>
              <a:rPr lang="en-US" sz="2000" b="1" dirty="0">
                <a:latin typeface="Arial"/>
                <a:cs typeface="Arial"/>
              </a:rPr>
              <a:t>are already underway (vacuum test equipment)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77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d_Unv_laborator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1" y="1808998"/>
            <a:ext cx="7955280" cy="4700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4642"/>
            <a:ext cx="929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Over 80% of Project Funding</a:t>
            </a:r>
          </a:p>
          <a:p>
            <a:r>
              <a:rPr 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is Being Spent in the US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7FE6-BC38-4961-AD3E-1F6E0CD2930D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64826" y="1130433"/>
            <a:ext cx="5415465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Industries, Universities, and National Laboratories Obligation</a:t>
            </a:r>
            <a:r>
              <a:rPr lang="en-US" sz="2400" dirty="0" smtClean="0">
                <a:latin typeface="Arial"/>
                <a:cs typeface="Arial"/>
              </a:rPr>
              <a:t>s 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Total = ~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$446M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97541" y="6509014"/>
            <a:ext cx="424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accurate through September 30,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22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ntral soleno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9" y="1078992"/>
            <a:ext cx="9144000" cy="5779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978" y="265116"/>
            <a:ext cx="5482405" cy="615600"/>
          </a:xfrm>
        </p:spPr>
        <p:txBody>
          <a:bodyPr>
            <a:noAutofit/>
          </a:bodyPr>
          <a:lstStyle/>
          <a:p>
            <a:r>
              <a:rPr lang="en-US" dirty="0" smtClean="0"/>
              <a:t>Central Solenoid Coil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04F3-AEF3-E84D-89F9-78AB463B0AE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6978" y="4942840"/>
            <a:ext cx="1377300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13 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Tesla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7 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GJ</a:t>
            </a:r>
          </a:p>
          <a:p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20 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kV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1.2 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T/s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123178</TotalTime>
  <Words>1726</Words>
  <Application>Microsoft Macintosh PowerPoint</Application>
  <PresentationFormat>On-screen Show (4:3)</PresentationFormat>
  <Paragraphs>375</Paragraphs>
  <Slides>31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Office Theme</vt:lpstr>
      <vt:lpstr>Office Theme</vt:lpstr>
      <vt:lpstr>HD:Users:djohnson:Desktop:Q&amp;A%20for%20Diag%20US%20ITER%20review.doc!OLE_LINK1</vt:lpstr>
      <vt:lpstr>Macintosh HD:Users:djohnson:Downloads:Udintsev_SOFT_ISS_PCSS_v1.0.doc!OLE_LINK2</vt:lpstr>
      <vt:lpstr>PowerPoint Presentation</vt:lpstr>
      <vt:lpstr>Contents</vt:lpstr>
      <vt:lpstr>US Scope is Managed by ORNL in partnership with PPPL, SRNL and US Industry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Central Solenoid Coil</vt:lpstr>
      <vt:lpstr>Central Solenoid Assemblies</vt:lpstr>
      <vt:lpstr>PowerPoint Presentation</vt:lpstr>
      <vt:lpstr>PowerPoint Presentation</vt:lpstr>
      <vt:lpstr>Toroidal Field Coil</vt:lpstr>
      <vt:lpstr>New US Production Scale for Nb3SN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AREVA/Joseph Oat Corp - Entering Fabrication</vt:lpstr>
      <vt:lpstr>Vacuum Auxiliary and Roughing Pump Systems</vt:lpstr>
      <vt:lpstr>Ion Cyclotron and Electron Cyclotron Heating Systems</vt:lpstr>
      <vt:lpstr>Ion Cyclotron Heating</vt:lpstr>
      <vt:lpstr>Three Types of Gas Barriers are being Tested</vt:lpstr>
      <vt:lpstr>PowerPoint Presentation</vt:lpstr>
      <vt:lpstr>Steady State Electrical Network</vt:lpstr>
      <vt:lpstr>Diagnostics &amp; Port Plugs Design Underway</vt:lpstr>
      <vt:lpstr>PowerPoint Presentation</vt:lpstr>
      <vt:lpstr>PowerPoint Presentation</vt:lpstr>
      <vt:lpstr>PowerPoint Presentation</vt:lpstr>
      <vt:lpstr>What ITER Means for the US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Fusion: Magnetic Confinement</dc:title>
  <dc:creator>Jamie Payne</dc:creator>
  <cp:lastModifiedBy>Jamie Payne</cp:lastModifiedBy>
  <cp:revision>453</cp:revision>
  <cp:lastPrinted>2012-12-04T17:49:55Z</cp:lastPrinted>
  <dcterms:created xsi:type="dcterms:W3CDTF">2010-11-03T16:27:39Z</dcterms:created>
  <dcterms:modified xsi:type="dcterms:W3CDTF">2012-12-04T17:56:13Z</dcterms:modified>
</cp:coreProperties>
</file>