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0" r:id="rId1"/>
  </p:sldMasterIdLst>
  <p:notesMasterIdLst>
    <p:notesMasterId r:id="rId15"/>
  </p:notesMasterIdLst>
  <p:handoutMasterIdLst>
    <p:handoutMasterId r:id="rId16"/>
  </p:handoutMasterIdLst>
  <p:sldIdLst>
    <p:sldId id="590" r:id="rId2"/>
    <p:sldId id="612" r:id="rId3"/>
    <p:sldId id="607" r:id="rId4"/>
    <p:sldId id="608" r:id="rId5"/>
    <p:sldId id="609" r:id="rId6"/>
    <p:sldId id="611" r:id="rId7"/>
    <p:sldId id="610" r:id="rId8"/>
    <p:sldId id="595" r:id="rId9"/>
    <p:sldId id="596" r:id="rId10"/>
    <p:sldId id="597" r:id="rId11"/>
    <p:sldId id="606" r:id="rId12"/>
    <p:sldId id="613" r:id="rId13"/>
    <p:sldId id="604" r:id="rId14"/>
  </p:sldIdLst>
  <p:sldSz cx="9144000" cy="6858000" type="screen4x3"/>
  <p:notesSz cx="6858000" cy="9296400"/>
  <p:defaultTextStyle>
    <a:defPPr>
      <a:defRPr lang="en-US"/>
    </a:defPPr>
    <a:lvl1pPr algn="l" rtl="0" eaLnBrk="0" fontAlgn="base" hangingPunct="0">
      <a:spcBef>
        <a:spcPct val="0"/>
      </a:spcBef>
      <a:spcAft>
        <a:spcPct val="0"/>
      </a:spcAft>
      <a:defRPr b="1" kern="1200">
        <a:solidFill>
          <a:schemeClr val="tx1"/>
        </a:solidFill>
        <a:latin typeface="Arial" charset="0"/>
        <a:ea typeface="+mn-ea"/>
        <a:cs typeface="+mn-cs"/>
      </a:defRPr>
    </a:lvl1pPr>
    <a:lvl2pPr marL="457200" algn="l" rtl="0" eaLnBrk="0" fontAlgn="base" hangingPunct="0">
      <a:spcBef>
        <a:spcPct val="0"/>
      </a:spcBef>
      <a:spcAft>
        <a:spcPct val="0"/>
      </a:spcAft>
      <a:defRPr b="1" kern="1200">
        <a:solidFill>
          <a:schemeClr val="tx1"/>
        </a:solidFill>
        <a:latin typeface="Arial" charset="0"/>
        <a:ea typeface="+mn-ea"/>
        <a:cs typeface="+mn-cs"/>
      </a:defRPr>
    </a:lvl2pPr>
    <a:lvl3pPr marL="914400" algn="l" rtl="0" eaLnBrk="0" fontAlgn="base" hangingPunct="0">
      <a:spcBef>
        <a:spcPct val="0"/>
      </a:spcBef>
      <a:spcAft>
        <a:spcPct val="0"/>
      </a:spcAft>
      <a:defRPr b="1" kern="1200">
        <a:solidFill>
          <a:schemeClr val="tx1"/>
        </a:solidFill>
        <a:latin typeface="Arial" charset="0"/>
        <a:ea typeface="+mn-ea"/>
        <a:cs typeface="+mn-cs"/>
      </a:defRPr>
    </a:lvl3pPr>
    <a:lvl4pPr marL="1371600" algn="l" rtl="0" eaLnBrk="0" fontAlgn="base" hangingPunct="0">
      <a:spcBef>
        <a:spcPct val="0"/>
      </a:spcBef>
      <a:spcAft>
        <a:spcPct val="0"/>
      </a:spcAft>
      <a:defRPr b="1" kern="1200">
        <a:solidFill>
          <a:schemeClr val="tx1"/>
        </a:solidFill>
        <a:latin typeface="Arial" charset="0"/>
        <a:ea typeface="+mn-ea"/>
        <a:cs typeface="+mn-cs"/>
      </a:defRPr>
    </a:lvl4pPr>
    <a:lvl5pPr marL="1828800" algn="l" rtl="0" eaLnBrk="0" fontAlgn="base" hangingPunct="0">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D7C3"/>
    <a:srgbClr val="BBE0E3"/>
    <a:srgbClr val="EAFEA0"/>
    <a:srgbClr val="000000"/>
    <a:srgbClr val="6BB5A7"/>
    <a:srgbClr val="53A974"/>
    <a:srgbClr val="BDD2BC"/>
    <a:srgbClr val="B9E5CB"/>
    <a:srgbClr val="0000CC"/>
    <a:srgbClr val="FF5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78" autoAdjust="0"/>
    <p:restoredTop sz="95238" autoAdjust="0"/>
  </p:normalViewPr>
  <p:slideViewPr>
    <p:cSldViewPr snapToGrid="0">
      <p:cViewPr>
        <p:scale>
          <a:sx n="81" d="100"/>
          <a:sy n="81" d="100"/>
        </p:scale>
        <p:origin x="-1554" y="204"/>
      </p:cViewPr>
      <p:guideLst>
        <p:guide orient="horz" pos="507"/>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5" d="100"/>
          <a:sy n="75" d="100"/>
        </p:scale>
        <p:origin x="-2892" y="-102"/>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hdr" sz="quarter"/>
          </p:nvPr>
        </p:nvSpPr>
        <p:spPr bwMode="auto">
          <a:xfrm>
            <a:off x="0" y="0"/>
            <a:ext cx="2971593" cy="46322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a:lvl1pPr>
          </a:lstStyle>
          <a:p>
            <a:pPr>
              <a:defRPr/>
            </a:pPr>
            <a:endParaRPr lang="en-US" dirty="0"/>
          </a:p>
        </p:txBody>
      </p:sp>
      <p:sp>
        <p:nvSpPr>
          <p:cNvPr id="104451" name="Rectangle 3"/>
          <p:cNvSpPr>
            <a:spLocks noGrp="1" noChangeArrowheads="1"/>
          </p:cNvSpPr>
          <p:nvPr>
            <p:ph type="dt" sz="quarter" idx="1"/>
          </p:nvPr>
        </p:nvSpPr>
        <p:spPr bwMode="auto">
          <a:xfrm>
            <a:off x="3884852" y="0"/>
            <a:ext cx="2971593" cy="46322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lvl1pPr>
          </a:lstStyle>
          <a:p>
            <a:pPr>
              <a:defRPr/>
            </a:pPr>
            <a:endParaRPr lang="en-US" dirty="0"/>
          </a:p>
        </p:txBody>
      </p:sp>
      <p:sp>
        <p:nvSpPr>
          <p:cNvPr id="104452" name="Rectangle 4"/>
          <p:cNvSpPr>
            <a:spLocks noGrp="1" noChangeArrowheads="1"/>
          </p:cNvSpPr>
          <p:nvPr>
            <p:ph type="ftr" sz="quarter" idx="2"/>
          </p:nvPr>
        </p:nvSpPr>
        <p:spPr bwMode="auto">
          <a:xfrm>
            <a:off x="0" y="8829989"/>
            <a:ext cx="2971593"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lvl1pPr>
          </a:lstStyle>
          <a:p>
            <a:pPr>
              <a:defRPr/>
            </a:pPr>
            <a:endParaRPr lang="en-US" dirty="0"/>
          </a:p>
        </p:txBody>
      </p:sp>
      <p:sp>
        <p:nvSpPr>
          <p:cNvPr id="104453" name="Rectangle 5"/>
          <p:cNvSpPr>
            <a:spLocks noGrp="1" noChangeArrowheads="1"/>
          </p:cNvSpPr>
          <p:nvPr>
            <p:ph type="sldNum" sz="quarter" idx="3"/>
          </p:nvPr>
        </p:nvSpPr>
        <p:spPr bwMode="auto">
          <a:xfrm>
            <a:off x="3884852" y="8829989"/>
            <a:ext cx="2971593"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vl1pPr>
          </a:lstStyle>
          <a:p>
            <a:pPr>
              <a:defRPr/>
            </a:pPr>
            <a:fld id="{96F33204-A5B9-40A0-B326-F923DAD09EBA}" type="slidenum">
              <a:rPr lang="en-US"/>
              <a:pPr>
                <a:defRPr/>
              </a:pPr>
              <a:t>‹#›</a:t>
            </a:fld>
            <a:endParaRPr lang="en-US" dirty="0"/>
          </a:p>
        </p:txBody>
      </p:sp>
    </p:spTree>
    <p:extLst>
      <p:ext uri="{BB962C8B-B14F-4D97-AF65-F5344CB8AC3E}">
        <p14:creationId xmlns:p14="http://schemas.microsoft.com/office/powerpoint/2010/main" val="41757039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0" y="0"/>
            <a:ext cx="2971593" cy="463229"/>
          </a:xfrm>
          <a:prstGeom prst="rect">
            <a:avLst/>
          </a:prstGeom>
          <a:noFill/>
          <a:ln w="9525">
            <a:noFill/>
            <a:miter lim="800000"/>
            <a:headEnd/>
            <a:tailEnd/>
          </a:ln>
          <a:effectLst/>
        </p:spPr>
        <p:txBody>
          <a:bodyPr vert="horz" wrap="square" lIns="92254" tIns="46127" rIns="92254" bIns="46127" numCol="1" anchor="t" anchorCtr="0" compatLnSpc="1">
            <a:prstTxWarp prst="textNoShape">
              <a:avLst/>
            </a:prstTxWarp>
          </a:bodyPr>
          <a:lstStyle>
            <a:lvl1pPr defTabSz="922338" eaLnBrk="1" hangingPunct="1">
              <a:defRPr sz="1200" b="0"/>
            </a:lvl1pPr>
          </a:lstStyle>
          <a:p>
            <a:pPr>
              <a:defRPr/>
            </a:pPr>
            <a:endParaRPr lang="en-US" dirty="0"/>
          </a:p>
        </p:txBody>
      </p:sp>
      <p:sp>
        <p:nvSpPr>
          <p:cNvPr id="75779" name="Rectangle 3"/>
          <p:cNvSpPr>
            <a:spLocks noGrp="1" noChangeArrowheads="1"/>
          </p:cNvSpPr>
          <p:nvPr>
            <p:ph type="dt" idx="1"/>
          </p:nvPr>
        </p:nvSpPr>
        <p:spPr bwMode="auto">
          <a:xfrm>
            <a:off x="3884852" y="0"/>
            <a:ext cx="2971593" cy="463229"/>
          </a:xfrm>
          <a:prstGeom prst="rect">
            <a:avLst/>
          </a:prstGeom>
          <a:noFill/>
          <a:ln w="9525">
            <a:noFill/>
            <a:miter lim="800000"/>
            <a:headEnd/>
            <a:tailEnd/>
          </a:ln>
          <a:effectLst/>
        </p:spPr>
        <p:txBody>
          <a:bodyPr vert="horz" wrap="square" lIns="92254" tIns="46127" rIns="92254" bIns="46127" numCol="1" anchor="t" anchorCtr="0" compatLnSpc="1">
            <a:prstTxWarp prst="textNoShape">
              <a:avLst/>
            </a:prstTxWarp>
          </a:bodyPr>
          <a:lstStyle>
            <a:lvl1pPr algn="r" defTabSz="922338" eaLnBrk="1" hangingPunct="1">
              <a:defRPr sz="1200" b="0"/>
            </a:lvl1pPr>
          </a:lstStyle>
          <a:p>
            <a:pPr>
              <a:defRPr/>
            </a:pPr>
            <a:endParaRPr lang="en-US" dirty="0"/>
          </a:p>
        </p:txBody>
      </p:sp>
      <p:sp>
        <p:nvSpPr>
          <p:cNvPr id="108548" name="Rectangle 4"/>
          <p:cNvSpPr>
            <a:spLocks noGrp="1" noRot="1" noChangeAspect="1" noChangeArrowheads="1" noTextEdit="1"/>
          </p:cNvSpPr>
          <p:nvPr>
            <p:ph type="sldImg" idx="2"/>
          </p:nvPr>
        </p:nvSpPr>
        <p:spPr bwMode="auto">
          <a:xfrm>
            <a:off x="1104900" y="698500"/>
            <a:ext cx="4648200" cy="3486150"/>
          </a:xfrm>
          <a:prstGeom prst="rect">
            <a:avLst/>
          </a:prstGeom>
          <a:noFill/>
          <a:ln w="9525">
            <a:solidFill>
              <a:srgbClr val="000000"/>
            </a:solidFill>
            <a:miter lim="800000"/>
            <a:headEnd/>
            <a:tailEnd/>
          </a:ln>
        </p:spPr>
      </p:sp>
      <p:sp>
        <p:nvSpPr>
          <p:cNvPr id="75781" name="Rectangle 5"/>
          <p:cNvSpPr>
            <a:spLocks noGrp="1" noChangeArrowheads="1"/>
          </p:cNvSpPr>
          <p:nvPr>
            <p:ph type="body" sz="quarter" idx="3"/>
          </p:nvPr>
        </p:nvSpPr>
        <p:spPr bwMode="auto">
          <a:xfrm>
            <a:off x="686112" y="4415790"/>
            <a:ext cx="5485778" cy="4181789"/>
          </a:xfrm>
          <a:prstGeom prst="rect">
            <a:avLst/>
          </a:prstGeom>
          <a:noFill/>
          <a:ln w="9525">
            <a:noFill/>
            <a:miter lim="800000"/>
            <a:headEnd/>
            <a:tailEnd/>
          </a:ln>
          <a:effectLst/>
        </p:spPr>
        <p:txBody>
          <a:bodyPr vert="horz" wrap="square" lIns="92254" tIns="46127" rIns="92254" bIns="4612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5782" name="Rectangle 6"/>
          <p:cNvSpPr>
            <a:spLocks noGrp="1" noChangeArrowheads="1"/>
          </p:cNvSpPr>
          <p:nvPr>
            <p:ph type="ftr" sz="quarter" idx="4"/>
          </p:nvPr>
        </p:nvSpPr>
        <p:spPr bwMode="auto">
          <a:xfrm>
            <a:off x="0" y="8829989"/>
            <a:ext cx="2971593" cy="464820"/>
          </a:xfrm>
          <a:prstGeom prst="rect">
            <a:avLst/>
          </a:prstGeom>
          <a:noFill/>
          <a:ln w="9525">
            <a:noFill/>
            <a:miter lim="800000"/>
            <a:headEnd/>
            <a:tailEnd/>
          </a:ln>
          <a:effectLst/>
        </p:spPr>
        <p:txBody>
          <a:bodyPr vert="horz" wrap="square" lIns="92254" tIns="46127" rIns="92254" bIns="46127" numCol="1" anchor="b" anchorCtr="0" compatLnSpc="1">
            <a:prstTxWarp prst="textNoShape">
              <a:avLst/>
            </a:prstTxWarp>
          </a:bodyPr>
          <a:lstStyle>
            <a:lvl1pPr defTabSz="922338" eaLnBrk="1" hangingPunct="1">
              <a:defRPr sz="1200" b="0"/>
            </a:lvl1pPr>
          </a:lstStyle>
          <a:p>
            <a:pPr>
              <a:defRPr/>
            </a:pPr>
            <a:endParaRPr lang="en-US" dirty="0"/>
          </a:p>
        </p:txBody>
      </p:sp>
      <p:sp>
        <p:nvSpPr>
          <p:cNvPr id="75783" name="Rectangle 7"/>
          <p:cNvSpPr>
            <a:spLocks noGrp="1" noChangeArrowheads="1"/>
          </p:cNvSpPr>
          <p:nvPr>
            <p:ph type="sldNum" sz="quarter" idx="5"/>
          </p:nvPr>
        </p:nvSpPr>
        <p:spPr bwMode="auto">
          <a:xfrm>
            <a:off x="3884852" y="8829989"/>
            <a:ext cx="2971593" cy="464820"/>
          </a:xfrm>
          <a:prstGeom prst="rect">
            <a:avLst/>
          </a:prstGeom>
          <a:noFill/>
          <a:ln w="9525">
            <a:noFill/>
            <a:miter lim="800000"/>
            <a:headEnd/>
            <a:tailEnd/>
          </a:ln>
          <a:effectLst/>
        </p:spPr>
        <p:txBody>
          <a:bodyPr vert="horz" wrap="square" lIns="92254" tIns="46127" rIns="92254" bIns="46127" numCol="1" anchor="b" anchorCtr="0" compatLnSpc="1">
            <a:prstTxWarp prst="textNoShape">
              <a:avLst/>
            </a:prstTxWarp>
          </a:bodyPr>
          <a:lstStyle>
            <a:lvl1pPr algn="r" defTabSz="922338" eaLnBrk="1" hangingPunct="1">
              <a:defRPr sz="1200" b="0"/>
            </a:lvl1pPr>
          </a:lstStyle>
          <a:p>
            <a:pPr>
              <a:defRPr/>
            </a:pPr>
            <a:fld id="{9F723112-5542-488F-81F7-1FA63854940D}" type="slidenum">
              <a:rPr lang="en-US"/>
              <a:pPr>
                <a:defRPr/>
              </a:pPr>
              <a:t>‹#›</a:t>
            </a:fld>
            <a:endParaRPr lang="en-US" dirty="0"/>
          </a:p>
        </p:txBody>
      </p:sp>
    </p:spTree>
    <p:extLst>
      <p:ext uri="{BB962C8B-B14F-4D97-AF65-F5344CB8AC3E}">
        <p14:creationId xmlns:p14="http://schemas.microsoft.com/office/powerpoint/2010/main" val="4853617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Rectangle 4"/>
          <p:cNvSpPr/>
          <p:nvPr userDrawn="1"/>
        </p:nvSpPr>
        <p:spPr bwMode="auto">
          <a:xfrm>
            <a:off x="2828925" y="0"/>
            <a:ext cx="6315075" cy="990600"/>
          </a:xfrm>
          <a:prstGeom prst="rect">
            <a:avLst/>
          </a:prstGeom>
          <a:gradFill flip="none" rotWithShape="1">
            <a:gsLst>
              <a:gs pos="0">
                <a:srgbClr val="DDEBCF">
                  <a:shade val="30000"/>
                  <a:satMod val="115000"/>
                  <a:alpha val="0"/>
                </a:srgbClr>
              </a:gs>
              <a:gs pos="50000">
                <a:srgbClr val="DDEBCF">
                  <a:shade val="67500"/>
                  <a:satMod val="115000"/>
                </a:srgbClr>
              </a:gs>
              <a:gs pos="100000">
                <a:srgbClr val="DDEBCF">
                  <a:shade val="100000"/>
                  <a:satMod val="115000"/>
                </a:srgbClr>
              </a:gs>
            </a:gsLst>
            <a:lin ang="0" scaled="1"/>
            <a:tileRect/>
          </a:gradFill>
          <a:ln w="9525" cap="flat" cmpd="sng" algn="ctr">
            <a:solidFill>
              <a:schemeClr val="accent6">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spc="0" normalizeH="0" baseline="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endParaRPr>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1925"/>
            <a:ext cx="2057400" cy="63071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1925"/>
            <a:ext cx="6019800" cy="63071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041650" y="161925"/>
            <a:ext cx="5167313" cy="7239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270000"/>
            <a:ext cx="8229600" cy="5199063"/>
          </a:xfrm>
        </p:spPr>
        <p:txBody>
          <a:bodyPr/>
          <a:lstStyle/>
          <a:p>
            <a:pPr lvl="0"/>
            <a:endParaRPr lang="en-US" noProof="0"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bwMode="auto">
          <a:xfrm>
            <a:off x="2828925" y="0"/>
            <a:ext cx="6315075" cy="990600"/>
          </a:xfrm>
          <a:prstGeom prst="rect">
            <a:avLst/>
          </a:prstGeom>
          <a:gradFill flip="none" rotWithShape="1">
            <a:gsLst>
              <a:gs pos="0">
                <a:srgbClr val="DDEBCF">
                  <a:shade val="30000"/>
                  <a:satMod val="115000"/>
                  <a:alpha val="0"/>
                </a:srgbClr>
              </a:gs>
              <a:gs pos="50000">
                <a:srgbClr val="DDEBCF">
                  <a:shade val="67500"/>
                  <a:satMod val="115000"/>
                </a:srgbClr>
              </a:gs>
              <a:gs pos="100000">
                <a:srgbClr val="DDEBCF">
                  <a:shade val="100000"/>
                  <a:satMod val="115000"/>
                </a:srgbClr>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endParaRPr>
          </a:p>
        </p:txBody>
      </p:sp>
      <p:sp>
        <p:nvSpPr>
          <p:cNvPr id="3" name="Content Placeholder 2"/>
          <p:cNvSpPr>
            <a:spLocks noGrp="1"/>
          </p:cNvSpPr>
          <p:nvPr>
            <p:ph idx="1"/>
          </p:nvPr>
        </p:nvSpPr>
        <p:spPr/>
        <p:txBody>
          <a:bodyPr/>
          <a:lstStyle>
            <a:lvl1pPr>
              <a:defRPr b="0" baseline="0"/>
            </a:lvl1pPr>
            <a:lvl2pPr algn="l">
              <a:buNone/>
              <a:defRPr b="0" baseline="0"/>
            </a:lvl2pPr>
          </a:lstStyle>
          <a:p>
            <a:pPr lvl="1"/>
            <a:endParaRPr lang="en-US" dirty="0" smtClean="0"/>
          </a:p>
          <a:p>
            <a:pPr lvl="0"/>
            <a:endParaRPr lang="en-US" dirty="0"/>
          </a:p>
        </p:txBody>
      </p:sp>
      <p:sp>
        <p:nvSpPr>
          <p:cNvPr id="6" name="Title 5"/>
          <p:cNvSpPr>
            <a:spLocks noGrp="1"/>
          </p:cNvSpPr>
          <p:nvPr>
            <p:ph type="title"/>
          </p:nvPr>
        </p:nvSpPr>
        <p:spPr/>
        <p:txBody>
          <a:bodyPr/>
          <a:lstStyle>
            <a:lvl1pPr>
              <a:defRPr baseline="0"/>
            </a:lvl1pPr>
          </a:lstStyle>
          <a:p>
            <a:r>
              <a:rPr lang="en-US" smtClean="0"/>
              <a:t>Click to edit Master title style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2400" y="149638"/>
            <a:ext cx="2362200" cy="764762"/>
          </a:xfrm>
          <a:prstGeom prst="rect">
            <a:avLst/>
          </a:prstGeom>
        </p:spPr>
      </p:pic>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70000"/>
            <a:ext cx="4038600" cy="51990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70000"/>
            <a:ext cx="4038600" cy="51990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bwMode="auto">
          <a:xfrm>
            <a:off x="3041650" y="161925"/>
            <a:ext cx="5167313" cy="7239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270000"/>
            <a:ext cx="8229600" cy="5199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3496" name="Rectangle 8"/>
          <p:cNvSpPr>
            <a:spLocks noChangeArrowheads="1"/>
          </p:cNvSpPr>
          <p:nvPr userDrawn="1"/>
        </p:nvSpPr>
        <p:spPr bwMode="auto">
          <a:xfrm>
            <a:off x="0" y="987425"/>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a:lnSpc>
                <a:spcPct val="85000"/>
              </a:lnSpc>
              <a:defRPr/>
            </a:pPr>
            <a:endParaRPr lang="en-US" sz="2200" i="1" dirty="0">
              <a:effectLst>
                <a:outerShdw blurRad="38100" dist="38100" dir="2700000" algn="tl">
                  <a:srgbClr val="FFFFFF"/>
                </a:outerShdw>
              </a:effectLst>
              <a:latin typeface="Book Antiqua" pitchFamily="18" charset="0"/>
            </a:endParaRPr>
          </a:p>
        </p:txBody>
      </p:sp>
      <p:sp>
        <p:nvSpPr>
          <p:cNvPr id="7" name="Rectangle 6"/>
          <p:cNvSpPr/>
          <p:nvPr userDrawn="1"/>
        </p:nvSpPr>
        <p:spPr bwMode="auto">
          <a:xfrm>
            <a:off x="2819400" y="0"/>
            <a:ext cx="6324600" cy="990600"/>
          </a:xfrm>
          <a:prstGeom prst="rect">
            <a:avLst/>
          </a:prstGeom>
          <a:solidFill>
            <a:srgbClr val="6BB5A7">
              <a:alpha val="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endParaRPr>
          </a:p>
        </p:txBody>
      </p:sp>
      <p:pic>
        <p:nvPicPr>
          <p:cNvPr id="8" name="Picture 7"/>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152400" y="149638"/>
            <a:ext cx="2362200" cy="764762"/>
          </a:xfrm>
          <a:prstGeom prst="rect">
            <a:avLst/>
          </a:prstGeom>
        </p:spPr>
      </p:pic>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p:transition>
    <p:fade/>
  </p:transition>
  <p:hf hdr="0" ftr="0" dt="0"/>
  <p:txStyles>
    <p:titleStyle>
      <a:lvl1pPr algn="ctr" rtl="0" eaLnBrk="0" fontAlgn="base" hangingPunct="0">
        <a:spcBef>
          <a:spcPct val="0"/>
        </a:spcBef>
        <a:spcAft>
          <a:spcPct val="0"/>
        </a:spcAft>
        <a:defRPr sz="2800">
          <a:solidFill>
            <a:schemeClr val="tx1"/>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2800">
          <a:solidFill>
            <a:schemeClr val="tx1"/>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2800">
          <a:solidFill>
            <a:schemeClr val="tx1"/>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2800">
          <a:solidFill>
            <a:schemeClr val="tx1"/>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2800">
          <a:solidFill>
            <a:schemeClr val="tx1"/>
          </a:solidFill>
          <a:effectLst>
            <a:outerShdw blurRad="38100" dist="38100" dir="2700000" algn="tl">
              <a:srgbClr val="C0C0C0"/>
            </a:outerShdw>
          </a:effectLst>
          <a:latin typeface="Arial" charset="0"/>
        </a:defRPr>
      </a:lvl5pPr>
      <a:lvl6pPr marL="457200" algn="ctr" rtl="0" fontAlgn="base">
        <a:spcBef>
          <a:spcPct val="0"/>
        </a:spcBef>
        <a:spcAft>
          <a:spcPct val="0"/>
        </a:spcAft>
        <a:defRPr sz="2800">
          <a:solidFill>
            <a:schemeClr val="tx1"/>
          </a:solidFill>
          <a:effectLst>
            <a:outerShdw blurRad="38100" dist="38100" dir="2700000" algn="tl">
              <a:srgbClr val="C0C0C0"/>
            </a:outerShdw>
          </a:effectLst>
          <a:latin typeface="Arial" charset="0"/>
        </a:defRPr>
      </a:lvl6pPr>
      <a:lvl7pPr marL="914400" algn="ctr" rtl="0" fontAlgn="base">
        <a:spcBef>
          <a:spcPct val="0"/>
        </a:spcBef>
        <a:spcAft>
          <a:spcPct val="0"/>
        </a:spcAft>
        <a:defRPr sz="2800">
          <a:solidFill>
            <a:schemeClr val="tx1"/>
          </a:solidFill>
          <a:effectLst>
            <a:outerShdw blurRad="38100" dist="38100" dir="2700000" algn="tl">
              <a:srgbClr val="C0C0C0"/>
            </a:outerShdw>
          </a:effectLst>
          <a:latin typeface="Arial" charset="0"/>
        </a:defRPr>
      </a:lvl7pPr>
      <a:lvl8pPr marL="1371600" algn="ctr" rtl="0" fontAlgn="base">
        <a:spcBef>
          <a:spcPct val="0"/>
        </a:spcBef>
        <a:spcAft>
          <a:spcPct val="0"/>
        </a:spcAft>
        <a:defRPr sz="2800">
          <a:solidFill>
            <a:schemeClr val="tx1"/>
          </a:solidFill>
          <a:effectLst>
            <a:outerShdw blurRad="38100" dist="38100" dir="2700000" algn="tl">
              <a:srgbClr val="C0C0C0"/>
            </a:outerShdw>
          </a:effectLst>
          <a:latin typeface="Arial" charset="0"/>
        </a:defRPr>
      </a:lvl8pPr>
      <a:lvl9pPr marL="1828800" algn="ctr" rtl="0" fontAlgn="base">
        <a:spcBef>
          <a:spcPct val="0"/>
        </a:spcBef>
        <a:spcAft>
          <a:spcPct val="0"/>
        </a:spcAft>
        <a:defRPr sz="2800">
          <a:solidFill>
            <a:schemeClr val="tx1"/>
          </a:solidFill>
          <a:effectLst>
            <a:outerShdw blurRad="38100" dist="38100" dir="2700000" algn="tl">
              <a:srgbClr val="C0C0C0"/>
            </a:outerShdw>
          </a:effectLst>
          <a:latin typeface="Arial" charset="0"/>
        </a:defRPr>
      </a:lvl9pPr>
    </p:titleStyle>
    <p:bodyStyle>
      <a:lvl1pPr marL="228600" indent="-228600" algn="l" rtl="0" eaLnBrk="0" fontAlgn="base" hangingPunct="0">
        <a:spcBef>
          <a:spcPct val="20000"/>
        </a:spcBef>
        <a:spcAft>
          <a:spcPct val="0"/>
        </a:spcAft>
        <a:buFont typeface="Wingdings" pitchFamily="2" charset="2"/>
        <a:buChar char="§"/>
        <a:defRPr sz="2000" b="1">
          <a:solidFill>
            <a:schemeClr val="tx1"/>
          </a:solidFill>
          <a:latin typeface="+mn-lt"/>
          <a:ea typeface="+mn-ea"/>
          <a:cs typeface="+mn-cs"/>
        </a:defRPr>
      </a:lvl1pPr>
      <a:lvl2pPr marL="685800" indent="-22860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endParaRPr lang="en-US" dirty="0"/>
          </a:p>
        </p:txBody>
      </p:sp>
      <p:sp>
        <p:nvSpPr>
          <p:cNvPr id="34820" name="Title 2"/>
          <p:cNvSpPr>
            <a:spLocks noGrp="1"/>
          </p:cNvSpPr>
          <p:nvPr>
            <p:ph idx="1"/>
          </p:nvPr>
        </p:nvSpPr>
        <p:spPr>
          <a:xfrm>
            <a:off x="172529" y="726175"/>
            <a:ext cx="8971471" cy="4032491"/>
          </a:xfrm>
        </p:spPr>
        <p:txBody>
          <a:bodyPr/>
          <a:lstStyle/>
          <a:p>
            <a:pPr algn="ctr">
              <a:buNone/>
            </a:pPr>
            <a:endParaRPr lang="en-US" sz="2800" dirty="0" smtClean="0">
              <a:solidFill>
                <a:schemeClr val="accent2"/>
              </a:solidFill>
            </a:endParaRPr>
          </a:p>
          <a:p>
            <a:pPr algn="ctr">
              <a:buNone/>
            </a:pPr>
            <a:r>
              <a:rPr lang="en-US" sz="3600" dirty="0" smtClean="0">
                <a:solidFill>
                  <a:schemeClr val="accent2"/>
                </a:solidFill>
                <a:latin typeface="+mj-lt"/>
              </a:rPr>
              <a:t>Future Direction of the U.S. Fusion Materials Program</a:t>
            </a:r>
            <a:endParaRPr lang="en-US" sz="2800" dirty="0" smtClean="0">
              <a:solidFill>
                <a:schemeClr val="accent2"/>
              </a:solidFill>
              <a:latin typeface="+mj-lt"/>
            </a:endParaRPr>
          </a:p>
          <a:p>
            <a:pPr algn="ctr">
              <a:buNone/>
            </a:pPr>
            <a:endParaRPr lang="en-US" sz="2800" dirty="0" smtClean="0">
              <a:solidFill>
                <a:schemeClr val="accent2"/>
              </a:solidFill>
              <a:latin typeface="+mj-lt"/>
            </a:endParaRPr>
          </a:p>
          <a:p>
            <a:pPr algn="ctr">
              <a:buNone/>
            </a:pPr>
            <a:r>
              <a:rPr lang="en-US" sz="2800" dirty="0" smtClean="0">
                <a:solidFill>
                  <a:schemeClr val="accent2"/>
                </a:solidFill>
                <a:latin typeface="+mj-lt"/>
              </a:rPr>
              <a:t>Dr. Pete Pappano</a:t>
            </a:r>
          </a:p>
          <a:p>
            <a:pPr algn="ctr">
              <a:buNone/>
            </a:pPr>
            <a:r>
              <a:rPr lang="en-US" sz="2800" dirty="0" smtClean="0">
                <a:solidFill>
                  <a:schemeClr val="accent2"/>
                </a:solidFill>
                <a:latin typeface="+mj-lt"/>
              </a:rPr>
              <a:t>US Department of Energy</a:t>
            </a:r>
          </a:p>
          <a:p>
            <a:pPr algn="ctr">
              <a:buNone/>
            </a:pPr>
            <a:r>
              <a:rPr lang="en-US" sz="2800" dirty="0" smtClean="0">
                <a:solidFill>
                  <a:schemeClr val="accent2"/>
                </a:solidFill>
                <a:latin typeface="+mj-lt"/>
              </a:rPr>
              <a:t>Fusion Energy Sciences</a:t>
            </a:r>
          </a:p>
          <a:p>
            <a:pPr algn="ctr">
              <a:buNone/>
            </a:pPr>
            <a:endParaRPr lang="en-US" sz="2800" dirty="0" smtClean="0">
              <a:solidFill>
                <a:schemeClr val="accent2"/>
              </a:solidFill>
              <a:latin typeface="+mj-lt"/>
            </a:endParaRPr>
          </a:p>
          <a:p>
            <a:pPr algn="ctr">
              <a:buNone/>
            </a:pPr>
            <a:r>
              <a:rPr lang="en-US" sz="2800" dirty="0" smtClean="0">
                <a:solidFill>
                  <a:schemeClr val="accent2"/>
                </a:solidFill>
                <a:latin typeface="+mj-lt"/>
              </a:rPr>
              <a:t>Fusion Power Associates Annual Meeting</a:t>
            </a:r>
          </a:p>
          <a:p>
            <a:pPr algn="ctr">
              <a:buNone/>
            </a:pPr>
            <a:r>
              <a:rPr lang="en-US" sz="2800" dirty="0" smtClean="0">
                <a:solidFill>
                  <a:schemeClr val="accent2"/>
                </a:solidFill>
                <a:latin typeface="+mj-lt"/>
              </a:rPr>
              <a:t>December 10-11, 2013</a:t>
            </a:r>
          </a:p>
          <a:p>
            <a:pPr algn="ctr">
              <a:buFont typeface="Wingdings" pitchFamily="2" charset="2"/>
              <a:buNone/>
            </a:pPr>
            <a:endParaRPr lang="en-US" sz="3600" dirty="0" smtClean="0">
              <a:solidFill>
                <a:schemeClr val="accent2"/>
              </a:solidFill>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1650" y="161925"/>
            <a:ext cx="5933908" cy="723900"/>
          </a:xfrm>
        </p:spPr>
        <p:txBody>
          <a:bodyPr/>
          <a:lstStyle/>
          <a:p>
            <a:r>
              <a:rPr lang="en-US" sz="2400" b="1" dirty="0" smtClean="0"/>
              <a:t>Materials Facilities Initiative</a:t>
            </a:r>
            <a:endParaRPr lang="en-US" sz="2400" b="1" dirty="0"/>
          </a:p>
        </p:txBody>
      </p:sp>
      <p:graphicFrame>
        <p:nvGraphicFramePr>
          <p:cNvPr id="5" name="Table 4"/>
          <p:cNvGraphicFramePr>
            <a:graphicFrameLocks noGrp="1"/>
          </p:cNvGraphicFramePr>
          <p:nvPr>
            <p:extLst>
              <p:ext uri="{D42A27DB-BD31-4B8C-83A1-F6EECF244321}">
                <p14:modId xmlns:p14="http://schemas.microsoft.com/office/powerpoint/2010/main" val="1983153661"/>
              </p:ext>
            </p:extLst>
          </p:nvPr>
        </p:nvGraphicFramePr>
        <p:xfrm>
          <a:off x="324850" y="1397000"/>
          <a:ext cx="8506328" cy="3479800"/>
        </p:xfrm>
        <a:graphic>
          <a:graphicData uri="http://schemas.openxmlformats.org/drawingml/2006/table">
            <a:tbl>
              <a:tblPr firstRow="1" bandRow="1">
                <a:tableStyleId>{21E4AEA4-8DFA-4A89-87EB-49C32662AFE0}</a:tableStyleId>
              </a:tblPr>
              <a:tblGrid>
                <a:gridCol w="4253164"/>
                <a:gridCol w="4253164"/>
              </a:tblGrid>
              <a:tr h="370840">
                <a:tc>
                  <a:txBody>
                    <a:bodyPr/>
                    <a:lstStyle/>
                    <a:p>
                      <a:pPr algn="ctr"/>
                      <a:r>
                        <a:rPr lang="en-US" dirty="0" smtClean="0"/>
                        <a:t>Contributions to world-leading</a:t>
                      </a:r>
                      <a:r>
                        <a:rPr lang="en-US" baseline="0" dirty="0" smtClean="0"/>
                        <a:t> science</a:t>
                      </a:r>
                      <a:endParaRPr lang="en-US" dirty="0"/>
                    </a:p>
                  </a:txBody>
                  <a:tcPr/>
                </a:tc>
                <a:tc>
                  <a:txBody>
                    <a:bodyPr/>
                    <a:lstStyle/>
                    <a:p>
                      <a:pPr algn="ctr"/>
                      <a:r>
                        <a:rPr lang="en-US" dirty="0" smtClean="0"/>
                        <a:t>Readiness for construction</a:t>
                      </a:r>
                      <a:endParaRPr lang="en-US" dirty="0"/>
                    </a:p>
                  </a:txBody>
                  <a:tcPr/>
                </a:tc>
              </a:tr>
              <a:tr h="370840">
                <a:tc>
                  <a:txBody>
                    <a:bodyPr/>
                    <a:lstStyle/>
                    <a:p>
                      <a:r>
                        <a:rPr lang="en-US" i="1" dirty="0" smtClean="0"/>
                        <a:t>(a) Absolutely central</a:t>
                      </a:r>
                    </a:p>
                    <a:p>
                      <a:endParaRPr lang="en-US" dirty="0" smtClean="0"/>
                    </a:p>
                    <a:p>
                      <a:pPr marL="0" indent="0">
                        <a:buFont typeface="Arial" pitchFamily="34" charset="0"/>
                        <a:buNone/>
                      </a:pPr>
                      <a:r>
                        <a:rPr lang="en-US" b="1" dirty="0" smtClean="0"/>
                        <a:t>The initiative would provide two cost-effective test facilities that can replicate extreme fusion conditions for the first time</a:t>
                      </a:r>
                      <a:r>
                        <a:rPr lang="en-US" b="1" baseline="0" dirty="0" smtClean="0"/>
                        <a:t>, providing information for the design of FNSF and allowing investigations of the behavior of materials under: </a:t>
                      </a:r>
                    </a:p>
                    <a:p>
                      <a:pPr marL="285750" indent="-285750">
                        <a:buFont typeface="Arial" pitchFamily="34" charset="0"/>
                        <a:buChar char="•"/>
                      </a:pPr>
                      <a:r>
                        <a:rPr lang="en-US" b="0" dirty="0" smtClean="0"/>
                        <a:t>irradiation by 14 MeV neutrons </a:t>
                      </a:r>
                    </a:p>
                    <a:p>
                      <a:pPr marL="285750" indent="-285750">
                        <a:buFont typeface="Arial" pitchFamily="34" charset="0"/>
                        <a:buChar char="•"/>
                      </a:pPr>
                      <a:r>
                        <a:rPr lang="en-US" b="0" dirty="0" smtClean="0"/>
                        <a:t>irradiation by combined high heat and particle fluxes</a:t>
                      </a:r>
                      <a:endParaRPr lang="en-US" b="0" dirty="0"/>
                    </a:p>
                  </a:txBody>
                  <a:tcPr/>
                </a:tc>
                <a:tc>
                  <a:txBody>
                    <a:bodyPr/>
                    <a:lstStyle/>
                    <a:p>
                      <a:r>
                        <a:rPr lang="en-US" i="1" dirty="0" smtClean="0"/>
                        <a:t>(a) Ready to initiate construction</a:t>
                      </a:r>
                    </a:p>
                    <a:p>
                      <a:endParaRPr lang="en-US" dirty="0" smtClean="0"/>
                    </a:p>
                    <a:p>
                      <a:r>
                        <a:rPr lang="en-US" b="1" dirty="0" smtClean="0"/>
                        <a:t>Some power source R&amp;D is required</a:t>
                      </a:r>
                    </a:p>
                  </a:txBody>
                  <a:tcPr/>
                </a:tc>
              </a:tr>
            </a:tbl>
          </a:graphicData>
        </a:graphic>
      </p:graphicFrame>
    </p:spTree>
    <p:extLst>
      <p:ext uri="{BB962C8B-B14F-4D97-AF65-F5344CB8AC3E}">
        <p14:creationId xmlns:p14="http://schemas.microsoft.com/office/powerpoint/2010/main" val="1667565109"/>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92200"/>
            <a:ext cx="8229600" cy="5199063"/>
          </a:xfrm>
        </p:spPr>
        <p:txBody>
          <a:bodyPr/>
          <a:lstStyle/>
          <a:p>
            <a:r>
              <a:rPr lang="en-US" dirty="0" smtClean="0"/>
              <a:t> </a:t>
            </a:r>
            <a:r>
              <a:rPr lang="en-US" i="1" dirty="0" smtClean="0">
                <a:latin typeface="+mj-lt"/>
              </a:rPr>
              <a:t>“Materials Science and Technology Research Opportunities now and in the ITER ERA: A Focused Vision of Fusion Nuclear Sciences Challenges.”</a:t>
            </a:r>
          </a:p>
          <a:p>
            <a:r>
              <a:rPr lang="en-US" dirty="0" smtClean="0">
                <a:latin typeface="+mj-lt"/>
              </a:rPr>
              <a:t>This report was broken into three major sections, aligned with the </a:t>
            </a:r>
            <a:r>
              <a:rPr lang="en-US" dirty="0" err="1" smtClean="0">
                <a:latin typeface="+mj-lt"/>
              </a:rPr>
              <a:t>ReNeW</a:t>
            </a:r>
            <a:r>
              <a:rPr lang="en-US" dirty="0" smtClean="0">
                <a:latin typeface="+mj-lt"/>
              </a:rPr>
              <a:t> Report:</a:t>
            </a:r>
          </a:p>
          <a:p>
            <a:pPr marL="914400" lvl="1" indent="-457200">
              <a:buFont typeface="+mj-lt"/>
              <a:buAutoNum type="arabicPeriod"/>
            </a:pPr>
            <a:r>
              <a:rPr lang="en-US" dirty="0" smtClean="0">
                <a:latin typeface="+mj-lt"/>
              </a:rPr>
              <a:t>Taming the Plasma-Materials Interfaces</a:t>
            </a:r>
          </a:p>
          <a:p>
            <a:pPr marL="914400" lvl="1" indent="-457200">
              <a:buFont typeface="+mj-lt"/>
              <a:buAutoNum type="arabicPeriod"/>
            </a:pPr>
            <a:r>
              <a:rPr lang="en-US" dirty="0" smtClean="0">
                <a:latin typeface="+mj-lt"/>
              </a:rPr>
              <a:t>Conquering Nuclear Degradation of Materials and Structures</a:t>
            </a:r>
          </a:p>
          <a:p>
            <a:pPr marL="914400" lvl="1" indent="-457200">
              <a:buFont typeface="+mj-lt"/>
              <a:buAutoNum type="arabicPeriod"/>
            </a:pPr>
            <a:r>
              <a:rPr lang="en-US" dirty="0" smtClean="0">
                <a:latin typeface="+mj-lt"/>
              </a:rPr>
              <a:t>Harnessing Fusion Power</a:t>
            </a:r>
            <a:endParaRPr lang="en-US" dirty="0">
              <a:latin typeface="+mj-lt"/>
            </a:endParaRPr>
          </a:p>
          <a:p>
            <a:pPr marL="457200" indent="-457200"/>
            <a:r>
              <a:rPr lang="en-US" dirty="0" smtClean="0">
                <a:latin typeface="+mj-lt"/>
              </a:rPr>
              <a:t>Summary of report already presented, highlighted here is the Technology Readiness Level (TRL) approach to guiding and evaluating materials research.</a:t>
            </a:r>
          </a:p>
          <a:p>
            <a:pPr marL="457200" indent="-457200"/>
            <a:r>
              <a:rPr lang="en-US" dirty="0" smtClean="0">
                <a:latin typeface="+mj-lt"/>
              </a:rPr>
              <a:t>The TRL approach may have some debatable points, not meant to be discussed here, but it is clear that all would concur that additional experimental capabilities are needed in order to increase TRL.</a:t>
            </a:r>
          </a:p>
        </p:txBody>
      </p:sp>
      <p:sp>
        <p:nvSpPr>
          <p:cNvPr id="3" name="Title 2"/>
          <p:cNvSpPr>
            <a:spLocks noGrp="1"/>
          </p:cNvSpPr>
          <p:nvPr>
            <p:ph type="title"/>
          </p:nvPr>
        </p:nvSpPr>
        <p:spPr/>
        <p:txBody>
          <a:bodyPr/>
          <a:lstStyle/>
          <a:p>
            <a:r>
              <a:rPr lang="en-US" dirty="0" smtClean="0"/>
              <a:t>Steve </a:t>
            </a:r>
            <a:r>
              <a:rPr lang="en-US" dirty="0" err="1" smtClean="0"/>
              <a:t>Zinkle’s</a:t>
            </a:r>
            <a:r>
              <a:rPr lang="en-US" dirty="0" smtClean="0"/>
              <a:t> Fusion Materials FESAC report</a:t>
            </a:r>
            <a:endParaRPr lang="en-US" dirty="0"/>
          </a:p>
        </p:txBody>
      </p:sp>
    </p:spTree>
    <p:extLst>
      <p:ext uri="{BB962C8B-B14F-4D97-AF65-F5344CB8AC3E}">
        <p14:creationId xmlns:p14="http://schemas.microsoft.com/office/powerpoint/2010/main" val="285038562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latin typeface="+mj-lt"/>
              </a:rPr>
              <a:t>The US has had several long lasting collaborations that have added significant resources and access to world leading data.</a:t>
            </a:r>
          </a:p>
          <a:p>
            <a:r>
              <a:rPr lang="en-US" dirty="0" smtClean="0">
                <a:latin typeface="+mj-lt"/>
              </a:rPr>
              <a:t>This is especially true of the US-JA collaborations.</a:t>
            </a:r>
          </a:p>
          <a:p>
            <a:pPr lvl="1">
              <a:buFont typeface="Arial" pitchFamily="34" charset="0"/>
              <a:buChar char="•"/>
            </a:pPr>
            <a:r>
              <a:rPr lang="en-US" dirty="0" smtClean="0">
                <a:latin typeface="+mj-lt"/>
              </a:rPr>
              <a:t>The TITAN collaboration, which was focused on mostly blanket focused materials, ended this calendar year.</a:t>
            </a:r>
          </a:p>
          <a:p>
            <a:pPr lvl="1">
              <a:buFont typeface="Arial" pitchFamily="34" charset="0"/>
              <a:buChar char="•"/>
            </a:pPr>
            <a:r>
              <a:rPr lang="en-US" dirty="0" smtClean="0">
                <a:latin typeface="+mj-lt"/>
              </a:rPr>
              <a:t>Pleased to announce that another six-year collaboration was finalized and is called PHENIX, and is focused on divertor materials, namely tungsten.</a:t>
            </a:r>
          </a:p>
          <a:p>
            <a:r>
              <a:rPr lang="en-US" dirty="0" smtClean="0">
                <a:latin typeface="+mj-lt"/>
              </a:rPr>
              <a:t>The </a:t>
            </a:r>
            <a:r>
              <a:rPr lang="en-US" dirty="0" smtClean="0">
                <a:latin typeface="+mj-lt"/>
              </a:rPr>
              <a:t>US-JA </a:t>
            </a:r>
            <a:r>
              <a:rPr lang="en-US" dirty="0" smtClean="0">
                <a:latin typeface="+mj-lt"/>
              </a:rPr>
              <a:t>collaboration on the Japanese DEMO program has utilized the ORNL High Flux Isotope Reactor to achieve world leading displacement per atom data on reduced activation </a:t>
            </a:r>
            <a:r>
              <a:rPr lang="en-US" dirty="0" err="1" smtClean="0">
                <a:latin typeface="+mj-lt"/>
              </a:rPr>
              <a:t>ferritic</a:t>
            </a:r>
            <a:r>
              <a:rPr lang="en-US" dirty="0" smtClean="0">
                <a:latin typeface="+mj-lt"/>
              </a:rPr>
              <a:t> martensitic steel samples.</a:t>
            </a:r>
          </a:p>
          <a:p>
            <a:r>
              <a:rPr lang="en-US" dirty="0" smtClean="0">
                <a:latin typeface="+mj-lt"/>
              </a:rPr>
              <a:t>Material focused collaborations with other international facilities are planned.</a:t>
            </a:r>
            <a:endParaRPr lang="en-US" dirty="0">
              <a:latin typeface="+mj-lt"/>
            </a:endParaRPr>
          </a:p>
        </p:txBody>
      </p:sp>
      <p:sp>
        <p:nvSpPr>
          <p:cNvPr id="3" name="Title 2"/>
          <p:cNvSpPr>
            <a:spLocks noGrp="1"/>
          </p:cNvSpPr>
          <p:nvPr>
            <p:ph type="title"/>
          </p:nvPr>
        </p:nvSpPr>
        <p:spPr/>
        <p:txBody>
          <a:bodyPr/>
          <a:lstStyle/>
          <a:p>
            <a:r>
              <a:rPr lang="en-US" dirty="0" smtClean="0"/>
              <a:t>International Collaborations</a:t>
            </a:r>
            <a:endParaRPr lang="en-US" dirty="0"/>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Experimental capabilities are needed to produce fusion relevant conditions for material research and development.</a:t>
            </a:r>
          </a:p>
          <a:p>
            <a:r>
              <a:rPr lang="en-US" sz="2400" dirty="0" smtClean="0"/>
              <a:t>Access to these capabilities will allow for increased fusion materials TRL.</a:t>
            </a:r>
          </a:p>
          <a:p>
            <a:r>
              <a:rPr lang="en-US" sz="2400" dirty="0" smtClean="0"/>
              <a:t>FES has issued two FESAC charges in the last several years in order to help elucidate these very challenging scientific grand challenges—taming the plasma-material interface, conquering nuclear degradation, and harnessing fusion energy.</a:t>
            </a:r>
          </a:p>
          <a:p>
            <a:pPr marL="800100" lvl="1" indent="-342900">
              <a:buFont typeface="Arial" panose="020B0604020202020204" pitchFamily="34" charset="0"/>
              <a:buChar char="•"/>
            </a:pPr>
            <a:r>
              <a:rPr lang="en-US" sz="2200" dirty="0" err="1" smtClean="0"/>
              <a:t>Zinkle’s</a:t>
            </a:r>
            <a:r>
              <a:rPr lang="en-US" sz="2200" dirty="0" smtClean="0"/>
              <a:t> report directly addressed these issues and the facilities panel touched on them as well.</a:t>
            </a:r>
          </a:p>
          <a:p>
            <a:r>
              <a:rPr lang="en-US" sz="2400" dirty="0" smtClean="0"/>
              <a:t>FES continues to maintain a strong international presence with regard to material focused collaborations.</a:t>
            </a:r>
          </a:p>
          <a:p>
            <a:r>
              <a:rPr lang="en-US" sz="2400" dirty="0" smtClean="0"/>
              <a:t>Thank you for your attention.</a:t>
            </a:r>
            <a:endParaRPr lang="en-US" sz="2400" dirty="0"/>
          </a:p>
        </p:txBody>
      </p:sp>
      <p:sp>
        <p:nvSpPr>
          <p:cNvPr id="3" name="Title 2"/>
          <p:cNvSpPr>
            <a:spLocks noGrp="1"/>
          </p:cNvSpPr>
          <p:nvPr>
            <p:ph type="title"/>
          </p:nvPr>
        </p:nvSpPr>
        <p:spPr/>
        <p:txBody>
          <a:bodyPr/>
          <a:lstStyle/>
          <a:p>
            <a:r>
              <a:rPr lang="en-US" dirty="0" smtClean="0"/>
              <a:t>Concluding Remarks</a:t>
            </a:r>
            <a:endParaRPr lang="en-US" dirty="0"/>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Few Words from the Director</a:t>
            </a:r>
            <a:endParaRPr lang="en-US" dirty="0"/>
          </a:p>
        </p:txBody>
      </p:sp>
      <p:sp>
        <p:nvSpPr>
          <p:cNvPr id="3" name="Rectangle 2"/>
          <p:cNvSpPr/>
          <p:nvPr/>
        </p:nvSpPr>
        <p:spPr>
          <a:xfrm>
            <a:off x="393700" y="1166843"/>
            <a:ext cx="8077200" cy="2646878"/>
          </a:xfrm>
          <a:prstGeom prst="rect">
            <a:avLst/>
          </a:prstGeom>
        </p:spPr>
        <p:txBody>
          <a:bodyPr wrap="square">
            <a:spAutoFit/>
          </a:bodyPr>
          <a:lstStyle/>
          <a:p>
            <a:r>
              <a:rPr lang="en-US" sz="2000" dirty="0" smtClean="0"/>
              <a:t>Fusion materials science will be an increasing focus</a:t>
            </a:r>
          </a:p>
          <a:p>
            <a:r>
              <a:rPr lang="en-US" sz="2000" dirty="0" smtClean="0"/>
              <a:t>globally</a:t>
            </a:r>
          </a:p>
          <a:p>
            <a:endParaRPr lang="en-US" dirty="0" smtClean="0"/>
          </a:p>
          <a:p>
            <a:r>
              <a:rPr lang="en-US" dirty="0" smtClean="0"/>
              <a:t>The FES research program now has elements that will be key to determining how research should proceed to close gaps in fusion materials science. We likely will have to choose where we focus if budgets are constrained. However, even now this area supports a large number of university researchers and presents significant</a:t>
            </a:r>
          </a:p>
          <a:p>
            <a:r>
              <a:rPr lang="en-US" dirty="0" smtClean="0"/>
              <a:t>opportunities for cost‐effective leverage across Offices.</a:t>
            </a:r>
            <a:endParaRPr lang="en-US" dirty="0"/>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indent="-457200">
              <a:buFont typeface="+mj-lt"/>
              <a:buAutoNum type="arabicPeriod"/>
            </a:pPr>
            <a:r>
              <a:rPr lang="en-US" b="1" dirty="0" smtClean="0">
                <a:latin typeface="+mj-lt"/>
              </a:rPr>
              <a:t>Increase experimental capabilities so that materials can be evaluated under fusion relevant conditions—specifically fusion neutron damage and plasma-material interactions.</a:t>
            </a:r>
          </a:p>
          <a:p>
            <a:pPr marL="914400" lvl="1" indent="-457200">
              <a:buFont typeface="Arial" pitchFamily="34" charset="0"/>
              <a:buChar char="•"/>
            </a:pPr>
            <a:r>
              <a:rPr lang="en-US" b="1" i="1" dirty="0" smtClean="0">
                <a:latin typeface="+mj-lt"/>
              </a:rPr>
              <a:t>Note that the term materials does not just mean structural materials</a:t>
            </a:r>
          </a:p>
          <a:p>
            <a:pPr marL="457200" indent="-457200">
              <a:buFont typeface="+mj-lt"/>
              <a:buAutoNum type="arabicPeriod"/>
            </a:pPr>
            <a:r>
              <a:rPr lang="en-US" b="1" dirty="0" smtClean="0">
                <a:latin typeface="+mj-lt"/>
              </a:rPr>
              <a:t>Utilize recent FESAC reports on material research opportunities and facility prioritization to help guide new and existing research.</a:t>
            </a:r>
          </a:p>
          <a:p>
            <a:pPr marL="457200" indent="-457200">
              <a:buFont typeface="+mj-lt"/>
              <a:buAutoNum type="arabicPeriod"/>
            </a:pPr>
            <a:r>
              <a:rPr lang="en-US" b="1" dirty="0" smtClean="0">
                <a:latin typeface="+mj-lt"/>
              </a:rPr>
              <a:t>Continue to utilize strong international collaborations, some of which have been active for 30+ years.</a:t>
            </a:r>
          </a:p>
          <a:p>
            <a:pPr marL="457200" indent="-457200">
              <a:buFont typeface="+mj-lt"/>
              <a:buAutoNum type="arabicPeriod"/>
            </a:pPr>
            <a:r>
              <a:rPr lang="en-US" b="1" dirty="0" smtClean="0">
                <a:latin typeface="+mj-lt"/>
              </a:rPr>
              <a:t>Continue to deliver world leading science even in potentially constrained budget times.</a:t>
            </a:r>
          </a:p>
        </p:txBody>
      </p:sp>
      <p:sp>
        <p:nvSpPr>
          <p:cNvPr id="3" name="Title 2"/>
          <p:cNvSpPr>
            <a:spLocks noGrp="1"/>
          </p:cNvSpPr>
          <p:nvPr>
            <p:ph type="title"/>
          </p:nvPr>
        </p:nvSpPr>
        <p:spPr/>
        <p:txBody>
          <a:bodyPr/>
          <a:lstStyle/>
          <a:p>
            <a:r>
              <a:rPr lang="en-US" dirty="0" smtClean="0"/>
              <a:t>Fusion Materials Program Goals </a:t>
            </a:r>
            <a:endParaRPr lang="en-US" dirty="0"/>
          </a:p>
        </p:txBody>
      </p:sp>
    </p:spTree>
    <p:extLst>
      <p:ext uri="{BB962C8B-B14F-4D97-AF65-F5344CB8AC3E}">
        <p14:creationId xmlns:p14="http://schemas.microsoft.com/office/powerpoint/2010/main" val="145511870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0050" y="161925"/>
            <a:ext cx="6102350" cy="723900"/>
          </a:xfrm>
        </p:spPr>
        <p:txBody>
          <a:bodyPr/>
          <a:lstStyle/>
          <a:p>
            <a:r>
              <a:rPr lang="en-US" dirty="0" smtClean="0"/>
              <a:t>Trying to Exist in the Most Extreme Environment on Earth--PMI</a:t>
            </a:r>
            <a:endParaRPr lang="en-US" dirty="0"/>
          </a:p>
        </p:txBody>
      </p:sp>
      <p:pic>
        <p:nvPicPr>
          <p:cNvPr id="1027" name="Picture 3"/>
          <p:cNvPicPr>
            <a:picLocks noChangeAspect="1" noChangeArrowheads="1"/>
          </p:cNvPicPr>
          <p:nvPr/>
        </p:nvPicPr>
        <p:blipFill>
          <a:blip r:embed="rId2" cstate="print"/>
          <a:srcRect/>
          <a:stretch>
            <a:fillRect/>
          </a:stretch>
        </p:blipFill>
        <p:spPr bwMode="auto">
          <a:xfrm>
            <a:off x="1384300" y="1333500"/>
            <a:ext cx="5600700" cy="5040630"/>
          </a:xfrm>
          <a:prstGeom prst="rect">
            <a:avLst/>
          </a:prstGeom>
          <a:noFill/>
          <a:ln w="9525">
            <a:noFill/>
            <a:miter lim="800000"/>
            <a:headEnd/>
            <a:tailEnd/>
          </a:ln>
        </p:spPr>
      </p:pic>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9250" y="161925"/>
            <a:ext cx="6318250" cy="723900"/>
          </a:xfrm>
        </p:spPr>
        <p:txBody>
          <a:bodyPr/>
          <a:lstStyle/>
          <a:p>
            <a:r>
              <a:rPr lang="en-US" sz="2400" dirty="0" smtClean="0"/>
              <a:t>Trying to Exist in the Most Extreme Environment on Earth—Fusion Neutron</a:t>
            </a:r>
            <a:endParaRPr lang="en-US" sz="2400" dirty="0"/>
          </a:p>
        </p:txBody>
      </p:sp>
      <p:pic>
        <p:nvPicPr>
          <p:cNvPr id="4" name="Picture 2"/>
          <p:cNvPicPr>
            <a:picLocks noChangeAspect="1" noChangeArrowheads="1"/>
          </p:cNvPicPr>
          <p:nvPr/>
        </p:nvPicPr>
        <p:blipFill>
          <a:blip r:embed="rId2" cstate="print"/>
          <a:srcRect/>
          <a:stretch>
            <a:fillRect/>
          </a:stretch>
        </p:blipFill>
        <p:spPr bwMode="auto">
          <a:xfrm>
            <a:off x="431799" y="1241425"/>
            <a:ext cx="8125845" cy="5019675"/>
          </a:xfrm>
          <a:prstGeom prst="rect">
            <a:avLst/>
          </a:prstGeom>
          <a:noFill/>
          <a:ln w="9525">
            <a:noFill/>
            <a:miter lim="800000"/>
            <a:headEnd/>
            <a:tailEnd/>
          </a:ln>
        </p:spPr>
      </p:pic>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Capability-PMI</a:t>
            </a:r>
            <a:endParaRPr lang="en-US" dirty="0"/>
          </a:p>
        </p:txBody>
      </p:sp>
      <p:pic>
        <p:nvPicPr>
          <p:cNvPr id="3" name="Picture 2"/>
          <p:cNvPicPr>
            <a:picLocks noChangeAspect="1" noChangeArrowheads="1"/>
          </p:cNvPicPr>
          <p:nvPr/>
        </p:nvPicPr>
        <p:blipFill>
          <a:blip r:embed="rId2" cstate="print"/>
          <a:srcRect/>
          <a:stretch>
            <a:fillRect/>
          </a:stretch>
        </p:blipFill>
        <p:spPr bwMode="auto">
          <a:xfrm>
            <a:off x="293028" y="1132645"/>
            <a:ext cx="6641172" cy="2604514"/>
          </a:xfrm>
          <a:prstGeom prst="rect">
            <a:avLst/>
          </a:prstGeom>
          <a:noFill/>
          <a:ln w="9525">
            <a:noFill/>
            <a:miter lim="800000"/>
            <a:headEnd/>
            <a:tailEnd/>
          </a:ln>
        </p:spPr>
      </p:pic>
      <p:pic>
        <p:nvPicPr>
          <p:cNvPr id="4" name="Picture 4"/>
          <p:cNvPicPr>
            <a:picLocks noChangeAspect="1" noChangeArrowheads="1"/>
          </p:cNvPicPr>
          <p:nvPr/>
        </p:nvPicPr>
        <p:blipFill>
          <a:blip r:embed="rId3" cstate="print"/>
          <a:srcRect/>
          <a:stretch>
            <a:fillRect/>
          </a:stretch>
        </p:blipFill>
        <p:spPr bwMode="auto">
          <a:xfrm>
            <a:off x="308792" y="3927567"/>
            <a:ext cx="6626860" cy="2667614"/>
          </a:xfrm>
          <a:prstGeom prst="rect">
            <a:avLst/>
          </a:prstGeom>
          <a:noFill/>
          <a:ln w="9525">
            <a:noFill/>
            <a:miter lim="800000"/>
            <a:headEnd/>
            <a:tailEnd/>
          </a:ln>
        </p:spPr>
      </p:pic>
      <p:sp>
        <p:nvSpPr>
          <p:cNvPr id="5" name="TextBox 4"/>
          <p:cNvSpPr txBox="1"/>
          <p:nvPr/>
        </p:nvSpPr>
        <p:spPr>
          <a:xfrm>
            <a:off x="6902775" y="1282700"/>
            <a:ext cx="2210862" cy="923330"/>
          </a:xfrm>
          <a:prstGeom prst="rect">
            <a:avLst/>
          </a:prstGeom>
          <a:noFill/>
        </p:spPr>
        <p:txBody>
          <a:bodyPr wrap="none" rtlCol="0">
            <a:spAutoFit/>
          </a:bodyPr>
          <a:lstStyle/>
          <a:p>
            <a:r>
              <a:rPr lang="en-US" dirty="0" smtClean="0"/>
              <a:t>Modeling of these </a:t>
            </a:r>
          </a:p>
          <a:p>
            <a:r>
              <a:rPr lang="en-US" dirty="0" smtClean="0"/>
              <a:t>individual </a:t>
            </a:r>
          </a:p>
          <a:p>
            <a:r>
              <a:rPr lang="en-US" dirty="0" smtClean="0"/>
              <a:t>interactions</a:t>
            </a:r>
            <a:endParaRPr lang="en-US" dirty="0"/>
          </a:p>
        </p:txBody>
      </p:sp>
      <p:sp>
        <p:nvSpPr>
          <p:cNvPr id="6" name="TextBox 5"/>
          <p:cNvSpPr txBox="1"/>
          <p:nvPr/>
        </p:nvSpPr>
        <p:spPr>
          <a:xfrm>
            <a:off x="6896100" y="3924300"/>
            <a:ext cx="2223686" cy="1200329"/>
          </a:xfrm>
          <a:prstGeom prst="rect">
            <a:avLst/>
          </a:prstGeom>
          <a:noFill/>
        </p:spPr>
        <p:txBody>
          <a:bodyPr wrap="none" rtlCol="0">
            <a:spAutoFit/>
          </a:bodyPr>
          <a:lstStyle/>
          <a:p>
            <a:r>
              <a:rPr lang="en-US" dirty="0" smtClean="0"/>
              <a:t>Use of linear </a:t>
            </a:r>
          </a:p>
          <a:p>
            <a:r>
              <a:rPr lang="en-US" dirty="0" smtClean="0"/>
              <a:t>devices for </a:t>
            </a:r>
          </a:p>
          <a:p>
            <a:r>
              <a:rPr lang="en-US" dirty="0" smtClean="0"/>
              <a:t>material exposure </a:t>
            </a:r>
          </a:p>
          <a:p>
            <a:r>
              <a:rPr lang="en-US" dirty="0" smtClean="0"/>
              <a:t>to plasmas</a:t>
            </a:r>
            <a:endParaRPr lang="en-US" dirty="0"/>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0850" y="161925"/>
            <a:ext cx="5911850" cy="723900"/>
          </a:xfrm>
        </p:spPr>
        <p:txBody>
          <a:bodyPr/>
          <a:lstStyle/>
          <a:p>
            <a:r>
              <a:rPr lang="en-US" dirty="0" smtClean="0"/>
              <a:t>Current Capability—Fusion Neutron</a:t>
            </a:r>
            <a:endParaRPr lang="en-US" dirty="0"/>
          </a:p>
        </p:txBody>
      </p:sp>
      <p:pic>
        <p:nvPicPr>
          <p:cNvPr id="3" name="Picture 2"/>
          <p:cNvPicPr>
            <a:picLocks noChangeAspect="1" noChangeArrowheads="1"/>
          </p:cNvPicPr>
          <p:nvPr/>
        </p:nvPicPr>
        <p:blipFill>
          <a:blip r:embed="rId2" cstate="print"/>
          <a:srcRect/>
          <a:stretch>
            <a:fillRect/>
          </a:stretch>
        </p:blipFill>
        <p:spPr bwMode="auto">
          <a:xfrm>
            <a:off x="1349375" y="1152525"/>
            <a:ext cx="6591532" cy="5299075"/>
          </a:xfrm>
          <a:prstGeom prst="rect">
            <a:avLst/>
          </a:prstGeom>
          <a:noFill/>
          <a:ln w="9525">
            <a:noFill/>
            <a:miter lim="800000"/>
            <a:headEnd/>
            <a:tailEnd/>
          </a:ln>
        </p:spPr>
      </p:pic>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70000"/>
            <a:ext cx="8410074" cy="5199063"/>
          </a:xfrm>
        </p:spPr>
        <p:txBody>
          <a:bodyPr/>
          <a:lstStyle/>
          <a:p>
            <a:r>
              <a:rPr lang="en-US" b="1" dirty="0" smtClean="0"/>
              <a:t>DOE established the following goal </a:t>
            </a:r>
            <a:r>
              <a:rPr lang="en-US" b="1" dirty="0"/>
              <a:t>for the Office of Science:</a:t>
            </a:r>
          </a:p>
          <a:p>
            <a:pPr marL="742950" lvl="1" indent="-285750">
              <a:buFont typeface="Arial" pitchFamily="34" charset="0"/>
              <a:buChar char="•"/>
            </a:pPr>
            <a:r>
              <a:rPr lang="en-US" i="1" dirty="0" smtClean="0"/>
              <a:t>Goal </a:t>
            </a:r>
            <a:r>
              <a:rPr lang="en-US" i="1" dirty="0"/>
              <a:t>Statement: </a:t>
            </a:r>
            <a:r>
              <a:rPr lang="en-US" i="1" u="sng" dirty="0">
                <a:solidFill>
                  <a:srgbClr val="FF0000"/>
                </a:solidFill>
              </a:rPr>
              <a:t>Prioritization of scientific facilities to ensure optimal benefit from Federal investments.</a:t>
            </a:r>
            <a:r>
              <a:rPr lang="en-US" i="1" dirty="0">
                <a:solidFill>
                  <a:srgbClr val="FF0000"/>
                </a:solidFill>
              </a:rPr>
              <a:t> </a:t>
            </a:r>
            <a:r>
              <a:rPr lang="en-US" i="1" dirty="0"/>
              <a:t>By September 30, 2013, formulate a 10-year prioritization of scientific facilities across the Office of Science based on (1) the ability of the facility to contribute to world-leading science, (2) the readiness of the facility for construction, and (3) an estimated construction and operations cost of the facility. </a:t>
            </a:r>
            <a:endParaRPr lang="en-US" dirty="0"/>
          </a:p>
          <a:p>
            <a:endParaRPr lang="en-US" dirty="0"/>
          </a:p>
          <a:p>
            <a:r>
              <a:rPr lang="en-US" b="1" dirty="0" smtClean="0"/>
              <a:t>SC therefore requested the Federal Advisory Committees for its six program offices to prioritize new facilities and upgrades according to two criteria:</a:t>
            </a:r>
          </a:p>
          <a:p>
            <a:pPr marL="742950" lvl="1" indent="-285750">
              <a:buFont typeface="Arial" pitchFamily="34" charset="0"/>
              <a:buChar char="•"/>
            </a:pPr>
            <a:r>
              <a:rPr lang="en-US" i="1" u="sng" dirty="0">
                <a:solidFill>
                  <a:srgbClr val="FF0000"/>
                </a:solidFill>
              </a:rPr>
              <a:t>The ability of the facility to contribute to world-leading science in the next decade (2014 – </a:t>
            </a:r>
            <a:r>
              <a:rPr lang="en-US" i="1" u="sng" dirty="0" smtClean="0">
                <a:solidFill>
                  <a:srgbClr val="FF0000"/>
                </a:solidFill>
              </a:rPr>
              <a:t>2024</a:t>
            </a:r>
            <a:r>
              <a:rPr lang="en-US" i="1" dirty="0" smtClean="0"/>
              <a:t>)</a:t>
            </a:r>
            <a:r>
              <a:rPr lang="en-US" dirty="0" smtClean="0"/>
              <a:t>—Rank as: </a:t>
            </a:r>
            <a:r>
              <a:rPr lang="en-US" dirty="0"/>
              <a:t>(a) absolutely central; (b) important; (c) lower priority; and (d) don’t know enough yet. </a:t>
            </a:r>
            <a:endParaRPr lang="en-US" dirty="0" smtClean="0"/>
          </a:p>
          <a:p>
            <a:pPr marL="742950" lvl="1" indent="-285750">
              <a:buFont typeface="Arial" pitchFamily="34" charset="0"/>
              <a:buChar char="•"/>
            </a:pPr>
            <a:r>
              <a:rPr lang="en-US" i="1" u="sng" dirty="0">
                <a:solidFill>
                  <a:srgbClr val="FF0000"/>
                </a:solidFill>
              </a:rPr>
              <a:t>The readiness of the facility for </a:t>
            </a:r>
            <a:r>
              <a:rPr lang="en-US" i="1" u="sng" dirty="0" smtClean="0">
                <a:solidFill>
                  <a:srgbClr val="FF0000"/>
                </a:solidFill>
              </a:rPr>
              <a:t>construction</a:t>
            </a:r>
            <a:r>
              <a:rPr lang="en-US" i="1" dirty="0" smtClean="0"/>
              <a:t>—</a:t>
            </a:r>
            <a:r>
              <a:rPr lang="en-US" dirty="0" smtClean="0"/>
              <a:t>Rank as: </a:t>
            </a:r>
            <a:r>
              <a:rPr lang="en-US" dirty="0"/>
              <a:t>(a) ready to initiate construction; (b) significant scientific/engineering challenges to resolve before initiating construction; and (c) mission and technical requirements not yet fully defined</a:t>
            </a:r>
            <a:r>
              <a:rPr lang="en-US" dirty="0" smtClean="0"/>
              <a:t>.</a:t>
            </a:r>
          </a:p>
          <a:p>
            <a:pPr marL="742950" lvl="1" indent="-285750">
              <a:buFont typeface="Arial" pitchFamily="34" charset="0"/>
              <a:buChar char="•"/>
            </a:pPr>
            <a:endParaRPr lang="en-US" dirty="0"/>
          </a:p>
          <a:p>
            <a:r>
              <a:rPr lang="en-US" b="1" dirty="0" smtClean="0"/>
              <a:t>Final report delivered in March 2013</a:t>
            </a:r>
            <a:endParaRPr lang="en-US" dirty="0"/>
          </a:p>
          <a:p>
            <a:endParaRPr lang="en-US" dirty="0"/>
          </a:p>
        </p:txBody>
      </p:sp>
      <p:sp>
        <p:nvSpPr>
          <p:cNvPr id="3" name="Title 2"/>
          <p:cNvSpPr>
            <a:spLocks noGrp="1"/>
          </p:cNvSpPr>
          <p:nvPr>
            <p:ph type="title"/>
          </p:nvPr>
        </p:nvSpPr>
        <p:spPr>
          <a:xfrm>
            <a:off x="3041650" y="161925"/>
            <a:ext cx="5597024" cy="723900"/>
          </a:xfrm>
        </p:spPr>
        <p:txBody>
          <a:bodyPr/>
          <a:lstStyle/>
          <a:p>
            <a:r>
              <a:rPr lang="en-US" b="1" dirty="0" smtClean="0"/>
              <a:t>Recent charge to SC Federal Advisory Committees</a:t>
            </a:r>
            <a:endParaRPr lang="en-US" b="1" dirty="0"/>
          </a:p>
        </p:txBody>
      </p:sp>
    </p:spTree>
    <p:extLst>
      <p:ext uri="{BB962C8B-B14F-4D97-AF65-F5344CB8AC3E}">
        <p14:creationId xmlns:p14="http://schemas.microsoft.com/office/powerpoint/2010/main" val="435798362"/>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b="1" dirty="0" smtClean="0"/>
              <a:t>Sent to FESAC (and posted on the FES web page for FESAC </a:t>
            </a:r>
            <a:r>
              <a:rPr lang="en-US" sz="2400" dirty="0"/>
              <a:t>http://science.energy.gov/fes/fesac/reports</a:t>
            </a:r>
            <a:r>
              <a:rPr lang="en-US" sz="2400" b="1" dirty="0" smtClean="0"/>
              <a:t>):</a:t>
            </a:r>
          </a:p>
          <a:p>
            <a:pPr marL="742950" lvl="1" indent="-285750">
              <a:buFont typeface="Arial" pitchFamily="34" charset="0"/>
              <a:buChar char="•"/>
            </a:pPr>
            <a:r>
              <a:rPr lang="en-US" sz="2000" dirty="0" smtClean="0"/>
              <a:t>DIII-D </a:t>
            </a:r>
            <a:r>
              <a:rPr lang="en-US" sz="2000" dirty="0"/>
              <a:t>National Fusion Facility </a:t>
            </a:r>
            <a:r>
              <a:rPr lang="en-US" sz="2000" dirty="0" smtClean="0"/>
              <a:t>Upgrade</a:t>
            </a:r>
          </a:p>
          <a:p>
            <a:pPr marL="742950" lvl="1" indent="-285750">
              <a:buFont typeface="Arial" pitchFamily="34" charset="0"/>
              <a:buChar char="•"/>
            </a:pPr>
            <a:r>
              <a:rPr lang="en-US" sz="2000" dirty="0"/>
              <a:t>Fusion Nuclear Science Facility (FNSF)</a:t>
            </a:r>
          </a:p>
          <a:p>
            <a:pPr marL="742950" lvl="1" indent="-285750">
              <a:buFont typeface="Arial" pitchFamily="34" charset="0"/>
              <a:buChar char="•"/>
            </a:pPr>
            <a:r>
              <a:rPr lang="en-US" sz="2000" b="1" dirty="0"/>
              <a:t>Materials Facilities Initiative </a:t>
            </a:r>
          </a:p>
          <a:p>
            <a:pPr marL="742950" lvl="1" indent="-285750">
              <a:buFont typeface="Arial" pitchFamily="34" charset="0"/>
              <a:buChar char="•"/>
            </a:pPr>
            <a:r>
              <a:rPr lang="en-US" sz="2000" dirty="0" err="1"/>
              <a:t>QUASi</a:t>
            </a:r>
            <a:r>
              <a:rPr lang="en-US" sz="2000" dirty="0"/>
              <a:t>-Axisymmetric Research (QUASAR) Experiment </a:t>
            </a:r>
          </a:p>
          <a:p>
            <a:pPr marL="742950" lvl="1" indent="-285750">
              <a:buFont typeface="Arial" pitchFamily="34" charset="0"/>
              <a:buChar char="•"/>
            </a:pPr>
            <a:endParaRPr lang="en-US" sz="2000" dirty="0"/>
          </a:p>
          <a:p>
            <a:r>
              <a:rPr lang="en-US" sz="2400" b="1" dirty="0"/>
              <a:t>Comments:</a:t>
            </a:r>
          </a:p>
          <a:p>
            <a:pPr marL="742950" lvl="1" indent="-285750">
              <a:buFont typeface="Arial" pitchFamily="34" charset="0"/>
              <a:buChar char="•"/>
            </a:pPr>
            <a:r>
              <a:rPr lang="en-US" sz="2000" dirty="0"/>
              <a:t>No implied priority among these four proposals, which are listed above alphabetically </a:t>
            </a:r>
          </a:p>
          <a:p>
            <a:pPr marL="742950" lvl="1" indent="-285750">
              <a:buFont typeface="Arial" pitchFamily="34" charset="0"/>
              <a:buChar char="•"/>
            </a:pPr>
            <a:r>
              <a:rPr lang="en-US" sz="2000" dirty="0"/>
              <a:t>The number of proposals was intentionally kept </a:t>
            </a:r>
            <a:r>
              <a:rPr lang="en-US" sz="2000" dirty="0" smtClean="0"/>
              <a:t>small</a:t>
            </a:r>
          </a:p>
          <a:p>
            <a:pPr marL="742950" lvl="1" indent="-285750">
              <a:buFont typeface="Arial" pitchFamily="34" charset="0"/>
              <a:buChar char="•"/>
            </a:pPr>
            <a:r>
              <a:rPr lang="en-US" sz="2000" b="1" dirty="0" smtClean="0"/>
              <a:t>Two of these facilities focused heavily on fusion materials</a:t>
            </a:r>
            <a:endParaRPr lang="en-US" sz="2000" b="1" dirty="0"/>
          </a:p>
        </p:txBody>
      </p:sp>
      <p:sp>
        <p:nvSpPr>
          <p:cNvPr id="3" name="Title 2"/>
          <p:cNvSpPr>
            <a:spLocks noGrp="1"/>
          </p:cNvSpPr>
          <p:nvPr>
            <p:ph type="title"/>
          </p:nvPr>
        </p:nvSpPr>
        <p:spPr>
          <a:xfrm>
            <a:off x="3041650" y="161925"/>
            <a:ext cx="5957971" cy="723900"/>
          </a:xfrm>
        </p:spPr>
        <p:txBody>
          <a:bodyPr/>
          <a:lstStyle/>
          <a:p>
            <a:r>
              <a:rPr lang="en-US" sz="2400" b="1" dirty="0" smtClean="0"/>
              <a:t>Step 1: FES provided a list of proposed new facilities and upgrades</a:t>
            </a:r>
            <a:endParaRPr lang="en-US" sz="2400" b="1" dirty="0"/>
          </a:p>
        </p:txBody>
      </p:sp>
    </p:spTree>
    <p:extLst>
      <p:ext uri="{BB962C8B-B14F-4D97-AF65-F5344CB8AC3E}">
        <p14:creationId xmlns:p14="http://schemas.microsoft.com/office/powerpoint/2010/main" val="2486090571"/>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15117</TotalTime>
  <Words>939</Words>
  <Application>Microsoft Office PowerPoint</Application>
  <PresentationFormat>On-screen Show (4:3)</PresentationFormat>
  <Paragraphs>85</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Default Design</vt:lpstr>
      <vt:lpstr>PowerPoint Presentation</vt:lpstr>
      <vt:lpstr>A Few Words from the Director</vt:lpstr>
      <vt:lpstr>Fusion Materials Program Goals </vt:lpstr>
      <vt:lpstr>Trying to Exist in the Most Extreme Environment on Earth--PMI</vt:lpstr>
      <vt:lpstr>Trying to Exist in the Most Extreme Environment on Earth—Fusion Neutron</vt:lpstr>
      <vt:lpstr>Current Capability-PMI</vt:lpstr>
      <vt:lpstr>Current Capability—Fusion Neutron</vt:lpstr>
      <vt:lpstr>Recent charge to SC Federal Advisory Committees</vt:lpstr>
      <vt:lpstr>Step 1: FES provided a list of proposed new facilities and upgrades</vt:lpstr>
      <vt:lpstr>Materials Facilities Initiative</vt:lpstr>
      <vt:lpstr>Steve Zinkle’s Fusion Materials FESAC report</vt:lpstr>
      <vt:lpstr>International Collaborations</vt:lpstr>
      <vt:lpstr>Concluding Remarks</vt:lpstr>
    </vt:vector>
  </TitlesOfParts>
  <Company>U.S. Department of Energy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mormaLa</dc:creator>
  <cp:lastModifiedBy>Peter Pappano</cp:lastModifiedBy>
  <cp:revision>1736</cp:revision>
  <dcterms:created xsi:type="dcterms:W3CDTF">2008-09-17T19:05:33Z</dcterms:created>
  <dcterms:modified xsi:type="dcterms:W3CDTF">2013-12-11T13:51:19Z</dcterms:modified>
</cp:coreProperties>
</file>