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94" r:id="rId3"/>
    <p:sldId id="270" r:id="rId4"/>
    <p:sldId id="260" r:id="rId5"/>
    <p:sldId id="291" r:id="rId6"/>
    <p:sldId id="262" r:id="rId7"/>
    <p:sldId id="263" r:id="rId8"/>
    <p:sldId id="292" r:id="rId9"/>
    <p:sldId id="265" r:id="rId10"/>
    <p:sldId id="266" r:id="rId11"/>
    <p:sldId id="268" r:id="rId12"/>
    <p:sldId id="269" r:id="rId13"/>
    <p:sldId id="271" r:id="rId14"/>
    <p:sldId id="272" r:id="rId15"/>
    <p:sldId id="273" r:id="rId16"/>
    <p:sldId id="274" r:id="rId17"/>
    <p:sldId id="275" r:id="rId18"/>
    <p:sldId id="285" r:id="rId19"/>
    <p:sldId id="283" r:id="rId20"/>
    <p:sldId id="284" r:id="rId21"/>
    <p:sldId id="287" r:id="rId22"/>
    <p:sldId id="277" r:id="rId23"/>
    <p:sldId id="278" r:id="rId24"/>
    <p:sldId id="290" r:id="rId25"/>
    <p:sldId id="280" r:id="rId26"/>
    <p:sldId id="27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899" autoAdjust="0"/>
  </p:normalViewPr>
  <p:slideViewPr>
    <p:cSldViewPr>
      <p:cViewPr>
        <p:scale>
          <a:sx n="100" d="100"/>
          <a:sy n="100" d="100"/>
        </p:scale>
        <p:origin x="-1240" y="5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D8978-8FA8-4970-9CDE-A37329D5A995}" type="datetimeFigureOut">
              <a:rPr lang="en-GB" smtClean="0"/>
              <a:t>15/12/14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1D629C-9784-4AE7-8B12-53BB71CC3D76}" type="slidenum">
              <a:rPr lang="en-GB" smtClean="0"/>
              <a:t>‹#›</a:t>
            </a:fld>
            <a:endParaRPr lang="en-GB"/>
          </a:p>
        </p:txBody>
      </p:sp>
    </p:spTree>
    <p:extLst>
      <p:ext uri="{BB962C8B-B14F-4D97-AF65-F5344CB8AC3E}">
        <p14:creationId xmlns:p14="http://schemas.microsoft.com/office/powerpoint/2010/main" val="2280032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topographie de la dalle </a:t>
            </a:r>
            <a:r>
              <a:rPr lang="fr-FR" dirty="0" smtClean="0">
                <a:solidFill>
                  <a:srgbClr val="FF0000"/>
                </a:solidFill>
              </a:rPr>
              <a:t>(</a:t>
            </a:r>
            <a:r>
              <a:rPr lang="fr-FR" dirty="0" err="1" smtClean="0">
                <a:solidFill>
                  <a:srgbClr val="FF0000"/>
                </a:solidFill>
              </a:rPr>
              <a:t>basemat</a:t>
            </a:r>
            <a:r>
              <a:rPr lang="fr-FR" dirty="0" smtClean="0">
                <a:solidFill>
                  <a:srgbClr val="FF0000"/>
                </a:solidFill>
              </a:rPr>
              <a:t>) </a:t>
            </a:r>
            <a:r>
              <a:rPr lang="fr-FR" dirty="0" smtClean="0"/>
              <a:t>du Hall d’Assemblage est plus complexe que celle du Tokamak </a:t>
            </a:r>
            <a:r>
              <a:rPr lang="fr-FR" dirty="0" err="1" smtClean="0"/>
              <a:t>Pit</a:t>
            </a:r>
            <a:r>
              <a:rPr lang="fr-FR" dirty="0" smtClean="0"/>
              <a:t>. </a:t>
            </a:r>
          </a:p>
          <a:p>
            <a:r>
              <a:rPr lang="fr-FR" dirty="0" smtClean="0"/>
              <a:t>La dalle  est également, à </a:t>
            </a:r>
            <a:r>
              <a:rPr lang="fr-FR" dirty="0"/>
              <a:t>certains </a:t>
            </a:r>
            <a:r>
              <a:rPr lang="fr-FR" dirty="0" smtClean="0"/>
              <a:t>endroits, </a:t>
            </a:r>
            <a:r>
              <a:rPr lang="fr-FR" dirty="0"/>
              <a:t>beaucoup plus </a:t>
            </a:r>
            <a:r>
              <a:rPr lang="fr-FR" dirty="0" smtClean="0"/>
              <a:t>épaisse pour faire place à des galeries et pénétrations. </a:t>
            </a:r>
          </a:p>
          <a:p>
            <a:r>
              <a:rPr lang="fr-FR" dirty="0" smtClean="0"/>
              <a:t>La densité du ferraillage </a:t>
            </a:r>
            <a:r>
              <a:rPr lang="fr-FR" dirty="0" smtClean="0">
                <a:solidFill>
                  <a:srgbClr val="FF0000"/>
                </a:solidFill>
              </a:rPr>
              <a:t>(</a:t>
            </a:r>
            <a:r>
              <a:rPr lang="fr-FR" i="1" dirty="0" err="1" smtClean="0">
                <a:solidFill>
                  <a:srgbClr val="FF0000"/>
                </a:solidFill>
              </a:rPr>
              <a:t>rebar</a:t>
            </a:r>
            <a:r>
              <a:rPr lang="fr-FR" dirty="0" smtClean="0">
                <a:solidFill>
                  <a:srgbClr val="FF0000"/>
                </a:solidFill>
              </a:rPr>
              <a:t>) </a:t>
            </a:r>
            <a:r>
              <a:rPr lang="fr-FR" dirty="0" smtClean="0"/>
              <a:t>est très forte (1 500 tonnes d’acier dans le béton)</a:t>
            </a:r>
          </a:p>
          <a:p>
            <a:r>
              <a:rPr lang="fr-FR" dirty="0" smtClean="0"/>
              <a:t>Elle supportera les charges très lourdes des éléments et de l’outillage </a:t>
            </a:r>
            <a:r>
              <a:rPr lang="fr-FR" dirty="0" smtClean="0">
                <a:solidFill>
                  <a:srgbClr val="FF0000"/>
                </a:solidFill>
              </a:rPr>
              <a:t>(</a:t>
            </a:r>
            <a:r>
              <a:rPr lang="fr-FR" dirty="0" err="1" smtClean="0">
                <a:solidFill>
                  <a:srgbClr val="FF0000"/>
                </a:solidFill>
              </a:rPr>
              <a:t>tooling</a:t>
            </a:r>
            <a:r>
              <a:rPr lang="fr-FR" dirty="0" smtClean="0">
                <a:solidFill>
                  <a:srgbClr val="FF0000"/>
                </a:solidFill>
              </a:rPr>
              <a:t>) </a:t>
            </a:r>
            <a:r>
              <a:rPr lang="fr-FR" dirty="0" smtClean="0"/>
              <a:t>d’assemblage.</a:t>
            </a:r>
            <a:endParaRPr lang="fr-FR" dirty="0"/>
          </a:p>
        </p:txBody>
      </p:sp>
      <p:sp>
        <p:nvSpPr>
          <p:cNvPr id="4" name="Slide Number Placeholder 3"/>
          <p:cNvSpPr>
            <a:spLocks noGrp="1"/>
          </p:cNvSpPr>
          <p:nvPr>
            <p:ph type="sldNum" sz="quarter" idx="10"/>
          </p:nvPr>
        </p:nvSpPr>
        <p:spPr/>
        <p:txBody>
          <a:bodyPr/>
          <a:lstStyle/>
          <a:p>
            <a:fld id="{7CB3ABC7-9194-485B-872A-58095B2142C8}" type="slidenum">
              <a:rPr lang="en-GB" smtClean="0"/>
              <a:t>5</a:t>
            </a:fld>
            <a:endParaRPr lang="en-GB"/>
          </a:p>
        </p:txBody>
      </p:sp>
    </p:spTree>
    <p:extLst>
      <p:ext uri="{BB962C8B-B14F-4D97-AF65-F5344CB8AC3E}">
        <p14:creationId xmlns:p14="http://schemas.microsoft.com/office/powerpoint/2010/main" val="281203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15/12/14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14" descr="PowerPoint_Graphic"/>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t="12241"/>
          <a:stretch/>
        </p:blipFill>
        <p:spPr bwMode="auto">
          <a:xfrm>
            <a:off x="0" y="6304547"/>
            <a:ext cx="9144000" cy="5461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14" descr="PowerPoint_Graphic"/>
          <p:cNvPicPr>
            <a:picLocks noChangeAspect="1" noChangeArrowheads="1"/>
          </p:cNvPicPr>
          <p:nvPr userDrawn="1"/>
        </p:nvPicPr>
        <p:blipFill rotWithShape="1">
          <a:blip r:embed="rId13" cstate="print">
            <a:extLst>
              <a:ext uri="{28A0092B-C50C-407E-A947-70E740481C1C}">
                <a14:useLocalDpi xmlns:a14="http://schemas.microsoft.com/office/drawing/2010/main"/>
              </a:ext>
            </a:extLst>
          </a:blip>
          <a:srcRect t="12241"/>
          <a:stretch/>
        </p:blipFill>
        <p:spPr bwMode="auto">
          <a:xfrm>
            <a:off x="0" y="6304547"/>
            <a:ext cx="9144000" cy="5461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 Id="rId3"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1" Type="http://schemas.openxmlformats.org/officeDocument/2006/relationships/image" Target="../media/image27.jpeg"/><Relationship Id="rId12" Type="http://schemas.openxmlformats.org/officeDocument/2006/relationships/image" Target="../media/image28.png"/><Relationship Id="rId13"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gif"/><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a:prstGeom prst="rect">
            <a:avLst/>
          </a:prstGeom>
        </p:spPr>
        <p:txBody>
          <a:bodyPr/>
          <a:lstStyle/>
          <a:p>
            <a:endParaRPr lang="en-GB"/>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GB"/>
          </a:p>
        </p:txBody>
      </p:sp>
      <p:pic>
        <p:nvPicPr>
          <p:cNvPr id="5" name="Picture 2" descr="C:\Users\arnouxr\Documents\Work\En Cours\ROOF VIEW NIGHT\OK\Roof_night_3_DX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781" y="-712"/>
            <a:ext cx="9549981" cy="63253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12693"/>
            <a:ext cx="9144000" cy="110799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6600">
                <a:solidFill>
                  <a:schemeClr val="bg1">
                    <a:lumMod val="85000"/>
                  </a:schemeClr>
                </a:solidFill>
              </a:rPr>
              <a:t>ITER</a:t>
            </a:r>
          </a:p>
        </p:txBody>
      </p:sp>
      <p:sp>
        <p:nvSpPr>
          <p:cNvPr id="7" name="TextBox 6"/>
          <p:cNvSpPr txBox="1"/>
          <p:nvPr/>
        </p:nvSpPr>
        <p:spPr>
          <a:xfrm>
            <a:off x="0" y="1036023"/>
            <a:ext cx="9144000" cy="707886"/>
          </a:xfrm>
          <a:prstGeom prst="rect">
            <a:avLst/>
          </a:prstGeom>
          <a:noFill/>
          <a:effectLst>
            <a:outerShdw blurRad="50800" dist="50800" dir="5400000" algn="ctr" rotWithShape="0">
              <a:schemeClr val="tx1"/>
            </a:outerShdw>
          </a:effectLst>
        </p:spPr>
        <p:txBody>
          <a:bodyPr wrap="square" rtlCol="0">
            <a:spAutoFit/>
          </a:bodyPr>
          <a:lstStyle/>
          <a:p>
            <a:pPr algn="ctr"/>
            <a:r>
              <a:rPr lang="fr-FR" sz="4000" b="1" dirty="0" err="1" smtClean="0">
                <a:solidFill>
                  <a:schemeClr val="bg1">
                    <a:lumMod val="85000"/>
                  </a:schemeClr>
                </a:solidFill>
                <a:latin typeface="Arial" panose="020B0604020202020204" pitchFamily="34" charset="0"/>
                <a:cs typeface="Arial" panose="020B0604020202020204" pitchFamily="34" charset="0"/>
              </a:rPr>
              <a:t>Where</a:t>
            </a:r>
            <a:r>
              <a:rPr lang="fr-FR" sz="4000" b="1" dirty="0" smtClean="0">
                <a:solidFill>
                  <a:schemeClr val="bg1">
                    <a:lumMod val="85000"/>
                  </a:schemeClr>
                </a:solidFill>
                <a:latin typeface="Arial" panose="020B0604020202020204" pitchFamily="34" charset="0"/>
                <a:cs typeface="Arial" panose="020B0604020202020204" pitchFamily="34" charset="0"/>
              </a:rPr>
              <a:t> are </a:t>
            </a:r>
            <a:r>
              <a:rPr lang="fr-FR" sz="4000" b="1" smtClean="0">
                <a:solidFill>
                  <a:schemeClr val="bg1">
                    <a:lumMod val="85000"/>
                  </a:schemeClr>
                </a:solidFill>
                <a:latin typeface="Arial" panose="020B0604020202020204" pitchFamily="34" charset="0"/>
                <a:cs typeface="Arial" panose="020B0604020202020204" pitchFamily="34" charset="0"/>
              </a:rPr>
              <a:t>we?</a:t>
            </a:r>
            <a:endParaRPr lang="fr-FR" sz="4000" b="1" dirty="0" smtClean="0">
              <a:solidFill>
                <a:schemeClr val="bg1">
                  <a:lumMod val="85000"/>
                </a:schemeClr>
              </a:solidFill>
              <a:latin typeface="Arial" panose="020B0604020202020204" pitchFamily="34" charset="0"/>
              <a:cs typeface="Arial" panose="020B0604020202020204" pitchFamily="34" charset="0"/>
            </a:endParaRPr>
          </a:p>
        </p:txBody>
      </p:sp>
      <p:sp>
        <p:nvSpPr>
          <p:cNvPr id="8" name="TextBox 7"/>
          <p:cNvSpPr txBox="1"/>
          <p:nvPr/>
        </p:nvSpPr>
        <p:spPr>
          <a:xfrm>
            <a:off x="-12843" y="5229761"/>
            <a:ext cx="9144000" cy="1077218"/>
          </a:xfrm>
          <a:prstGeom prst="rect">
            <a:avLst/>
          </a:prstGeom>
          <a:noFill/>
          <a:effectLst>
            <a:outerShdw blurRad="50800" dist="50800" dir="5400000" algn="ctr" rotWithShape="0">
              <a:schemeClr val="tx1"/>
            </a:outerShdw>
          </a:effectLst>
        </p:spPr>
        <p:txBody>
          <a:bodyPr wrap="square" rtlCol="0">
            <a:spAutoFit/>
          </a:bodyPr>
          <a:lstStyle/>
          <a:p>
            <a:pPr algn="ctr"/>
            <a:r>
              <a:rPr lang="fr-FR" sz="1600" b="1" dirty="0" smtClean="0">
                <a:solidFill>
                  <a:schemeClr val="bg1">
                    <a:lumMod val="85000"/>
                  </a:schemeClr>
                </a:solidFill>
                <a:latin typeface="Arial" panose="020B0604020202020204" pitchFamily="34" charset="0"/>
                <a:cs typeface="Arial" panose="020B0604020202020204" pitchFamily="34" charset="0"/>
              </a:rPr>
              <a:t>Carlos Alejaldre</a:t>
            </a:r>
          </a:p>
          <a:p>
            <a:pPr algn="ctr"/>
            <a:r>
              <a:rPr lang="fr-FR" sz="1600" b="1" dirty="0" err="1" smtClean="0">
                <a:solidFill>
                  <a:schemeClr val="bg1">
                    <a:lumMod val="85000"/>
                  </a:schemeClr>
                </a:solidFill>
                <a:latin typeface="Arial" panose="020B0604020202020204" pitchFamily="34" charset="0"/>
                <a:cs typeface="Arial" panose="020B0604020202020204" pitchFamily="34" charset="0"/>
              </a:rPr>
              <a:t>Deputy</a:t>
            </a:r>
            <a:r>
              <a:rPr lang="fr-FR" sz="1600" b="1" dirty="0" smtClean="0">
                <a:solidFill>
                  <a:schemeClr val="bg1">
                    <a:lumMod val="85000"/>
                  </a:schemeClr>
                </a:solidFill>
                <a:latin typeface="Arial" panose="020B0604020202020204" pitchFamily="34" charset="0"/>
                <a:cs typeface="Arial" panose="020B0604020202020204" pitchFamily="34" charset="0"/>
              </a:rPr>
              <a:t> </a:t>
            </a:r>
            <a:r>
              <a:rPr lang="fr-FR" sz="1600" b="1" dirty="0" err="1" smtClean="0">
                <a:solidFill>
                  <a:schemeClr val="bg1">
                    <a:lumMod val="85000"/>
                  </a:schemeClr>
                </a:solidFill>
                <a:latin typeface="Arial" panose="020B0604020202020204" pitchFamily="34" charset="0"/>
                <a:cs typeface="Arial" panose="020B0604020202020204" pitchFamily="34" charset="0"/>
              </a:rPr>
              <a:t>Director</a:t>
            </a:r>
            <a:r>
              <a:rPr lang="fr-FR" sz="1600" b="1" dirty="0" smtClean="0">
                <a:solidFill>
                  <a:schemeClr val="bg1">
                    <a:lumMod val="85000"/>
                  </a:schemeClr>
                </a:solidFill>
                <a:latin typeface="Arial" panose="020B0604020202020204" pitchFamily="34" charset="0"/>
                <a:cs typeface="Arial" panose="020B0604020202020204" pitchFamily="34" charset="0"/>
              </a:rPr>
              <a:t>-General</a:t>
            </a:r>
          </a:p>
          <a:p>
            <a:pPr algn="ctr"/>
            <a:r>
              <a:rPr lang="fr-FR" sz="1600" b="1" dirty="0" smtClean="0">
                <a:solidFill>
                  <a:schemeClr val="bg1">
                    <a:lumMod val="85000"/>
                  </a:schemeClr>
                </a:solidFill>
                <a:latin typeface="Arial" panose="020B0604020202020204" pitchFamily="34" charset="0"/>
                <a:cs typeface="Arial" panose="020B0604020202020204" pitchFamily="34" charset="0"/>
              </a:rPr>
              <a:t>ITER </a:t>
            </a:r>
            <a:r>
              <a:rPr lang="fr-FR" sz="1600" b="1" dirty="0" err="1" smtClean="0">
                <a:solidFill>
                  <a:schemeClr val="bg1">
                    <a:lumMod val="85000"/>
                  </a:schemeClr>
                </a:solidFill>
                <a:latin typeface="Arial" panose="020B0604020202020204" pitchFamily="34" charset="0"/>
                <a:cs typeface="Arial" panose="020B0604020202020204" pitchFamily="34" charset="0"/>
              </a:rPr>
              <a:t>Organization</a:t>
            </a:r>
            <a:endParaRPr lang="fr-FR" sz="1600" b="1" dirty="0" smtClean="0">
              <a:solidFill>
                <a:schemeClr val="bg1">
                  <a:lumMod val="85000"/>
                </a:schemeClr>
              </a:solidFill>
              <a:latin typeface="Arial" panose="020B0604020202020204" pitchFamily="34" charset="0"/>
              <a:cs typeface="Arial" panose="020B0604020202020204" pitchFamily="34" charset="0"/>
            </a:endParaRPr>
          </a:p>
          <a:p>
            <a:pPr algn="ctr"/>
            <a:endParaRPr lang="fr-FR" sz="16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1504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4656"/>
            <a:ext cx="8229600" cy="1143000"/>
          </a:xfrm>
        </p:spPr>
        <p:txBody>
          <a:bodyPr/>
          <a:lstStyle/>
          <a:p>
            <a:endParaRPr lang="en-GB"/>
          </a:p>
        </p:txBody>
      </p:sp>
      <p:sp>
        <p:nvSpPr>
          <p:cNvPr id="4" name="TextBox 3"/>
          <p:cNvSpPr txBox="1"/>
          <p:nvPr/>
        </p:nvSpPr>
        <p:spPr>
          <a:xfrm>
            <a:off x="-870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
        <p:nvSpPr>
          <p:cNvPr id="5" name="TextBox 4"/>
          <p:cNvSpPr txBox="1"/>
          <p:nvPr/>
        </p:nvSpPr>
        <p:spPr>
          <a:xfrm>
            <a:off x="2286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China</a:t>
            </a:r>
            <a:endParaRPr lang="fr-FR">
              <a:solidFill>
                <a:schemeClr val="bg1">
                  <a:lumMod val="95000"/>
                </a:schemeClr>
              </a:solidFill>
            </a:endParaRPr>
          </a:p>
        </p:txBody>
      </p:sp>
      <p:sp>
        <p:nvSpPr>
          <p:cNvPr id="6" name="TextBox 5"/>
          <p:cNvSpPr txBox="1"/>
          <p:nvPr/>
        </p:nvSpPr>
        <p:spPr>
          <a:xfrm>
            <a:off x="3733800" y="-1155382"/>
            <a:ext cx="678180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endParaRPr lang="en-GB" dirty="0"/>
          </a:p>
        </p:txBody>
      </p:sp>
      <p:sp>
        <p:nvSpPr>
          <p:cNvPr id="9" name="Content Placeholder 2"/>
          <p:cNvSpPr txBox="1">
            <a:spLocks/>
          </p:cNvSpPr>
          <p:nvPr/>
        </p:nvSpPr>
        <p:spPr>
          <a:xfrm>
            <a:off x="228600" y="1491258"/>
            <a:ext cx="2819400" cy="3385542"/>
          </a:xfrm>
          <a:prstGeom prst="rect">
            <a:avLst/>
          </a:prstGeom>
          <a:no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pPr marL="285750" indent="-285750">
              <a:buFont typeface="Arial" panose="020B0604020202020204" pitchFamily="34" charset="0"/>
              <a:buChar char="•"/>
            </a:pPr>
            <a:r>
              <a:rPr lang="en-US" altLang="zh-CN" sz="1800" smtClean="0"/>
              <a:t> </a:t>
            </a:r>
            <a:r>
              <a:rPr lang="en-US" altLang="zh-CN" sz="1800"/>
              <a:t>13 contracts were placed in this year (one more will be awarded soon. Up to now, 65 contracts have been awarded</a:t>
            </a:r>
            <a:r>
              <a:rPr lang="en-US" altLang="zh-CN" sz="1800" smtClean="0"/>
              <a:t>.</a:t>
            </a:r>
          </a:p>
          <a:p>
            <a:pPr marL="285750" indent="-285750">
              <a:buFont typeface="Arial" panose="020B0604020202020204" pitchFamily="34" charset="0"/>
              <a:buChar char="•"/>
            </a:pPr>
            <a:endParaRPr lang="en-US" altLang="zh-CN" sz="800"/>
          </a:p>
          <a:p>
            <a:pPr marL="285750" indent="-285750">
              <a:buFont typeface="Arial" panose="020B0604020202020204" pitchFamily="34" charset="0"/>
              <a:buChar char="•"/>
            </a:pPr>
            <a:r>
              <a:rPr lang="en-US" altLang="zh-CN" sz="1800"/>
              <a:t> 26 main suppliers, more subcontractors and Chinese industries are involved in the ITER project. </a:t>
            </a:r>
          </a:p>
        </p:txBody>
      </p:sp>
      <p:pic>
        <p:nvPicPr>
          <p:cNvPr id="1026" name="Picture 2" descr="J:\DATA 2014\PHOTO BOOK\CHINA\China_Twk_DSC_140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352800" y="1447801"/>
            <a:ext cx="5410199" cy="3542693"/>
          </a:xfrm>
          <a:prstGeom prst="rect">
            <a:avLst/>
          </a:prstGeom>
          <a:solidFill>
            <a:schemeClr val="tx1">
              <a:lumMod val="50000"/>
              <a:lumOff val="50000"/>
              <a:alpha val="92000"/>
            </a:schemeClr>
          </a:solidFill>
          <a:ln w="3175">
            <a:solidFill>
              <a:srgbClr val="FFC000"/>
            </a:solidFill>
          </a:ln>
          <a:extLst/>
        </p:spPr>
      </p:pic>
      <p:sp>
        <p:nvSpPr>
          <p:cNvPr id="14" name="Rectangle 13"/>
          <p:cNvSpPr/>
          <p:nvPr/>
        </p:nvSpPr>
        <p:spPr>
          <a:xfrm>
            <a:off x="3352800" y="5181600"/>
            <a:ext cx="5432610" cy="7386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US" sz="1400" b="1">
                <a:solidFill>
                  <a:schemeClr val="bg1">
                    <a:lumMod val="95000"/>
                  </a:schemeClr>
                </a:solidFill>
              </a:rPr>
              <a:t>The machining of the Coil Terminal Box  was completed in April 2014. The Box is now under integral test in ASIPP (Institute of Plasma Physics, CAS) factory</a:t>
            </a:r>
            <a:endParaRPr lang="en-GB" sz="1400" b="1">
              <a:solidFill>
                <a:schemeClr val="bg1">
                  <a:lumMod val="95000"/>
                </a:schemeClr>
              </a:solidFill>
            </a:endParaRPr>
          </a:p>
        </p:txBody>
      </p:sp>
      <p:pic>
        <p:nvPicPr>
          <p:cNvPr id="2050" name="Picture 2" descr="C:\Users\arnouxr\Documents\Work\En Cours\PHOTO BOOK\CHINA\Correction_Coil_P_Libeyre_tw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52800" y="1447801"/>
            <a:ext cx="5410199" cy="3542693"/>
          </a:xfrm>
          <a:prstGeom prst="rect">
            <a:avLst/>
          </a:prstGeom>
          <a:solidFill>
            <a:schemeClr val="tx1">
              <a:lumMod val="50000"/>
              <a:lumOff val="50000"/>
              <a:alpha val="92000"/>
            </a:schemeClr>
          </a:solidFill>
          <a:ln w="3175">
            <a:solidFill>
              <a:srgbClr val="FFC000"/>
            </a:solidFill>
          </a:ln>
          <a:extLst/>
        </p:spPr>
      </p:pic>
      <p:sp>
        <p:nvSpPr>
          <p:cNvPr id="10" name="Rectangle 9"/>
          <p:cNvSpPr/>
          <p:nvPr/>
        </p:nvSpPr>
        <p:spPr>
          <a:xfrm>
            <a:off x="3352800" y="5181600"/>
            <a:ext cx="5432610" cy="738664"/>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400" b="1" dirty="0">
                <a:solidFill>
                  <a:schemeClr val="bg1">
                    <a:lumMod val="95000"/>
                  </a:schemeClr>
                </a:solidFill>
              </a:rPr>
              <a:t>Following </a:t>
            </a:r>
            <a:r>
              <a:rPr lang="en-GB" sz="1400" b="1" dirty="0" err="1">
                <a:solidFill>
                  <a:schemeClr val="bg1">
                    <a:lumMod val="95000"/>
                  </a:schemeClr>
                </a:solidFill>
              </a:rPr>
              <a:t>mockup</a:t>
            </a:r>
            <a:r>
              <a:rPr lang="en-GB" sz="1400" b="1" dirty="0">
                <a:solidFill>
                  <a:schemeClr val="bg1">
                    <a:lumMod val="95000"/>
                  </a:schemeClr>
                </a:solidFill>
              </a:rPr>
              <a:t> development, manufacturing of the first of 18 Correction Coils </a:t>
            </a:r>
            <a:r>
              <a:rPr lang="en-GB" sz="1400" b="1" dirty="0" smtClean="0">
                <a:solidFill>
                  <a:schemeClr val="bg1">
                    <a:lumMod val="95000"/>
                  </a:schemeClr>
                </a:solidFill>
              </a:rPr>
              <a:t>will be done at </a:t>
            </a:r>
            <a:r>
              <a:rPr lang="en-GB" sz="1400" b="1" dirty="0">
                <a:solidFill>
                  <a:schemeClr val="bg1">
                    <a:lumMod val="95000"/>
                  </a:schemeClr>
                </a:solidFill>
              </a:rPr>
              <a:t>the Institute of Plasma Physics, Chinese Academy of Sciences (ASIPP) in Hefei, China.</a:t>
            </a:r>
          </a:p>
        </p:txBody>
      </p:sp>
    </p:spTree>
    <p:extLst>
      <p:ext uri="{BB962C8B-B14F-4D97-AF65-F5344CB8AC3E}">
        <p14:creationId xmlns:p14="http://schemas.microsoft.com/office/powerpoint/2010/main" val="17053438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xit" presetSubtype="0" fill="hold" grpId="1" nodeType="afterEffect">
                                  <p:stCondLst>
                                    <p:cond delay="400"/>
                                  </p:stCondLst>
                                  <p:childTnLst>
                                    <p:animEffect transition="out" filter="fade">
                                      <p:cBhvr>
                                        <p:cTn id="10" dur="750"/>
                                        <p:tgtEl>
                                          <p:spTgt spid="4"/>
                                        </p:tgtEl>
                                      </p:cBhvr>
                                    </p:animEffect>
                                    <p:set>
                                      <p:cBhvr>
                                        <p:cTn id="11" dur="1" fill="hold">
                                          <p:stCondLst>
                                            <p:cond delay="749"/>
                                          </p:stCondLst>
                                        </p:cTn>
                                        <p:tgtEl>
                                          <p:spTgt spid="4"/>
                                        </p:tgtEl>
                                        <p:attrNameLst>
                                          <p:attrName>style.visibility</p:attrName>
                                        </p:attrNameLst>
                                      </p:cBhvr>
                                      <p:to>
                                        <p:strVal val="hidden"/>
                                      </p:to>
                                    </p:set>
                                  </p:childTnLst>
                                </p:cTn>
                              </p:par>
                              <p:par>
                                <p:cTn id="12" presetID="10" presetClass="entr" presetSubtype="0" fill="hold" grpId="0" nodeType="withEffect">
                                  <p:stCondLst>
                                    <p:cond delay="6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228600" y="189644"/>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Europe</a:t>
            </a:r>
            <a:endParaRPr lang="fr-FR">
              <a:solidFill>
                <a:schemeClr val="bg1">
                  <a:lumMod val="95000"/>
                </a:schemeClr>
              </a:solidFill>
            </a:endParaRPr>
          </a:p>
        </p:txBody>
      </p:sp>
      <p:sp>
        <p:nvSpPr>
          <p:cNvPr id="6" name="TextBox 5"/>
          <p:cNvSpPr txBox="1"/>
          <p:nvPr/>
        </p:nvSpPr>
        <p:spPr>
          <a:xfrm>
            <a:off x="3429000" y="5334000"/>
            <a:ext cx="5267340"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IE"/>
              <a:t>The manufacturing of the first of the 70 radial plates that will support the superconducting cables of ITER’s Toroidal Field coils has </a:t>
            </a:r>
            <a:r>
              <a:rPr lang="en-IE" smtClean="0"/>
              <a:t>started in Italy and France. </a:t>
            </a:r>
            <a:endParaRPr lang="en-GB" dirty="0"/>
          </a:p>
        </p:txBody>
      </p:sp>
      <p:sp>
        <p:nvSpPr>
          <p:cNvPr id="7" name="Content Placeholder 2"/>
          <p:cNvSpPr txBox="1">
            <a:spLocks/>
          </p:cNvSpPr>
          <p:nvPr/>
        </p:nvSpPr>
        <p:spPr>
          <a:xfrm>
            <a:off x="266700" y="1600200"/>
            <a:ext cx="2971800" cy="3231654"/>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US" altLang="zh-CN"/>
              <a:t>Europe is responsible for delivering the 39 buildings of the ITER installation.</a:t>
            </a:r>
          </a:p>
          <a:p>
            <a:endParaRPr lang="en-US" altLang="zh-CN"/>
          </a:p>
          <a:p>
            <a:r>
              <a:rPr lang="en-US" altLang="zh-CN"/>
              <a:t>Like all ITER Members, it also procures components for the ITER tokamak.</a:t>
            </a:r>
          </a:p>
          <a:p>
            <a:endParaRPr lang="en-US" altLang="zh-CN"/>
          </a:p>
          <a:p>
            <a:r>
              <a:rPr lang="en-US" altLang="zh-CN"/>
              <a:t>Europe’s contribution represents ~ 45% or the total value of ITER.</a:t>
            </a:r>
          </a:p>
        </p:txBody>
      </p:sp>
      <p:pic>
        <p:nvPicPr>
          <p:cNvPr id="2050" name="Picture 2" descr="J:\DATA 2014\PHOTO BOOK\EUROPE\OK\556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29000" y="1600200"/>
            <a:ext cx="5267340" cy="350520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pic>
        <p:nvPicPr>
          <p:cNvPr id="3075" name="Picture 3" descr="C:\Users\arnouxr\Documents\Work\En Cours\FPA_WASHINGTON_CARLOS_PRESENTATION\10_qualitatskontrolle_cmyk_smal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29000" y="1629277"/>
            <a:ext cx="5267340" cy="34761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29000" y="5341203"/>
            <a:ext cx="5267340"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Europe has completed </a:t>
            </a:r>
            <a:r>
              <a:rPr lang="en-GB"/>
              <a:t>its 20.2 </a:t>
            </a:r>
            <a:r>
              <a:rPr lang="en-GB" smtClean="0"/>
              <a:t>percent  </a:t>
            </a:r>
            <a:r>
              <a:rPr lang="en-GB"/>
              <a:t>share of niobium-tin </a:t>
            </a:r>
            <a:r>
              <a:rPr lang="en-GB" smtClean="0"/>
              <a:t>strand </a:t>
            </a:r>
            <a:r>
              <a:rPr lang="en-GB"/>
              <a:t>production for ITER's toroidal field coils—some 97 tons of material produced by two European suppliers.</a:t>
            </a:r>
            <a:endParaRPr lang="en-GB" dirty="0"/>
          </a:p>
        </p:txBody>
      </p:sp>
      <p:sp>
        <p:nvSpPr>
          <p:cNvPr id="11" name="TextBox 10"/>
          <p:cNvSpPr txBox="1"/>
          <p:nvPr/>
        </p:nvSpPr>
        <p:spPr>
          <a:xfrm>
            <a:off x="-87000" y="220805"/>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36440922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400"/>
                                  </p:stCondLst>
                                  <p:childTnLst>
                                    <p:animEffect transition="out" filter="fade">
                                      <p:cBhvr>
                                        <p:cTn id="10" dur="750"/>
                                        <p:tgtEl>
                                          <p:spTgt spid="11"/>
                                        </p:tgtEl>
                                      </p:cBhvr>
                                    </p:animEffect>
                                    <p:set>
                                      <p:cBhvr>
                                        <p:cTn id="11" dur="1" fill="hold">
                                          <p:stCondLst>
                                            <p:cond delay="74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6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500"/>
                                        <p:tgtEl>
                                          <p:spTgt spid="30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TextBox 4"/>
          <p:cNvSpPr txBox="1"/>
          <p:nvPr/>
        </p:nvSpPr>
        <p:spPr>
          <a:xfrm>
            <a:off x="-44450" y="2286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India</a:t>
            </a:r>
            <a:endParaRPr lang="fr-FR">
              <a:solidFill>
                <a:schemeClr val="bg1">
                  <a:lumMod val="95000"/>
                </a:schemeClr>
              </a:solidFill>
            </a:endParaRPr>
          </a:p>
        </p:txBody>
      </p:sp>
      <p:sp>
        <p:nvSpPr>
          <p:cNvPr id="7" name="Content Placeholder 2"/>
          <p:cNvSpPr txBox="1">
            <a:spLocks/>
          </p:cNvSpPr>
          <p:nvPr/>
        </p:nvSpPr>
        <p:spPr>
          <a:xfrm>
            <a:off x="266700" y="1676400"/>
            <a:ext cx="3086100" cy="3539431"/>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US" altLang="zh-CN" dirty="0"/>
              <a:t>In-wall shielding, cryostat, </a:t>
            </a:r>
            <a:r>
              <a:rPr lang="en-GB" dirty="0"/>
              <a:t>Component Cooling Water System (CCWS), Chilled Water System (CHWS), </a:t>
            </a:r>
            <a:r>
              <a:rPr lang="en-GB" dirty="0" err="1" smtClean="0"/>
              <a:t>cryolines</a:t>
            </a:r>
            <a:r>
              <a:rPr lang="en-GB" dirty="0" smtClean="0"/>
              <a:t>, etc. </a:t>
            </a:r>
            <a:r>
              <a:rPr lang="en-GB" dirty="0"/>
              <a:t>have entered the manufacturing phase.</a:t>
            </a:r>
            <a:endParaRPr lang="en-US" altLang="zh-CN" dirty="0"/>
          </a:p>
          <a:p>
            <a:endParaRPr lang="en-US" altLang="zh-CN" sz="800" dirty="0"/>
          </a:p>
          <a:p>
            <a:r>
              <a:rPr lang="en-US" altLang="zh-CN" dirty="0"/>
              <a:t>The on-site Cryostat Workshop was completed in February  and inaugurated in November 2014</a:t>
            </a:r>
            <a:r>
              <a:rPr lang="en-US" altLang="zh-CN" dirty="0" smtClean="0"/>
              <a:t>.</a:t>
            </a:r>
          </a:p>
        </p:txBody>
      </p:sp>
      <p:pic>
        <p:nvPicPr>
          <p:cNvPr id="2050" name="Picture 2" descr="C:\Users\arnouxr\Documents\Work\En Cours\FPA_WASHINGTON_CARLOS_PRESENTATION\vv_weld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536"/>
          <a:stretch/>
        </p:blipFill>
        <p:spPr bwMode="auto">
          <a:xfrm>
            <a:off x="3644899" y="1636267"/>
            <a:ext cx="5170800" cy="3373804"/>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pic>
        <p:nvPicPr>
          <p:cNvPr id="4098" name="Picture 2" descr="C:\Users\arnouxr\Desktop\3 (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36463" y="1600199"/>
            <a:ext cx="5328547" cy="3409871"/>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695700" y="5184795"/>
            <a:ext cx="5119999" cy="830997"/>
          </a:xfrm>
          <a:prstGeom prst="rect">
            <a:avLst/>
          </a:prstGeom>
          <a:solidFill>
            <a:schemeClr val="tx1">
              <a:lumMod val="50000"/>
              <a:lumOff val="50000"/>
              <a:alpha val="92000"/>
            </a:schemeClr>
          </a:solidFill>
          <a:ln w="3175">
            <a:solidFill>
              <a:srgbClr val="FFC000"/>
            </a:solidFill>
          </a:ln>
        </p:spPr>
        <p:txBody>
          <a:bodyPr wrap="square" rtlCol="0">
            <a:spAutoFit/>
          </a:bodyPr>
          <a:lstStyle/>
          <a:p>
            <a:r>
              <a:rPr lang="en-GB" sz="1600" b="1" smtClean="0">
                <a:solidFill>
                  <a:schemeClr val="bg1">
                    <a:lumMod val="95000"/>
                  </a:schemeClr>
                </a:solidFill>
              </a:rPr>
              <a:t>In Hazira, India, Larsen </a:t>
            </a:r>
            <a:r>
              <a:rPr lang="en-GB" sz="1600" b="1">
                <a:solidFill>
                  <a:schemeClr val="bg1">
                    <a:lumMod val="95000"/>
                  </a:schemeClr>
                </a:solidFill>
              </a:rPr>
              <a:t>&amp; Toubro Ltd workers  gather for a picture as the first longitudinal seam of the cryostat base section is readied for “submerged arc welding</a:t>
            </a:r>
            <a:r>
              <a:rPr lang="en-GB" sz="1600" b="1" smtClean="0">
                <a:solidFill>
                  <a:schemeClr val="bg1">
                    <a:lumMod val="95000"/>
                  </a:schemeClr>
                </a:solidFill>
              </a:rPr>
              <a:t>”.</a:t>
            </a:r>
            <a:endParaRPr lang="en-GB" sz="1600" b="1">
              <a:solidFill>
                <a:schemeClr val="bg1">
                  <a:lumMod val="95000"/>
                </a:schemeClr>
              </a:solidFill>
            </a:endParaRPr>
          </a:p>
        </p:txBody>
      </p:sp>
      <p:sp>
        <p:nvSpPr>
          <p:cNvPr id="9" name="TextBox 8"/>
          <p:cNvSpPr txBox="1"/>
          <p:nvPr/>
        </p:nvSpPr>
        <p:spPr>
          <a:xfrm>
            <a:off x="3695700" y="5184795"/>
            <a:ext cx="5158100"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​Manufacturing is underway in India for the acceleration grid power supplies that will be supplied to ITER's diagnostic neutral beam.</a:t>
            </a:r>
            <a:endParaRPr lang="en-GB" dirty="0"/>
          </a:p>
        </p:txBody>
      </p:sp>
      <p:sp>
        <p:nvSpPr>
          <p:cNvPr id="10" name="TextBox 9"/>
          <p:cNvSpPr txBox="1"/>
          <p:nvPr/>
        </p:nvSpPr>
        <p:spPr>
          <a:xfrm>
            <a:off x="-77475" y="245565"/>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31228802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xit" presetSubtype="0" fill="hold" grpId="1" nodeType="afterEffect">
                                  <p:stCondLst>
                                    <p:cond delay="400"/>
                                  </p:stCondLst>
                                  <p:childTnLst>
                                    <p:animEffect transition="out" filter="fade">
                                      <p:cBhvr>
                                        <p:cTn id="10" dur="750"/>
                                        <p:tgtEl>
                                          <p:spTgt spid="10"/>
                                        </p:tgtEl>
                                      </p:cBhvr>
                                    </p:animEffect>
                                    <p:set>
                                      <p:cBhvr>
                                        <p:cTn id="11" dur="1" fill="hold">
                                          <p:stCondLst>
                                            <p:cond delay="749"/>
                                          </p:stCondLst>
                                        </p:cTn>
                                        <p:tgtEl>
                                          <p:spTgt spid="10"/>
                                        </p:tgtEl>
                                        <p:attrNameLst>
                                          <p:attrName>style.visibility</p:attrName>
                                        </p:attrNameLst>
                                      </p:cBhvr>
                                      <p:to>
                                        <p:strVal val="hidden"/>
                                      </p:to>
                                    </p:set>
                                  </p:childTnLst>
                                </p:cTn>
                              </p:par>
                              <p:par>
                                <p:cTn id="12" presetID="10" presetClass="entr" presetSubtype="0" fill="hold" grpId="0" nodeType="withEffect">
                                  <p:stCondLst>
                                    <p:cond delay="6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TextBox 4"/>
          <p:cNvSpPr txBox="1"/>
          <p:nvPr/>
        </p:nvSpPr>
        <p:spPr>
          <a:xfrm>
            <a:off x="-112400" y="2211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Japan</a:t>
            </a:r>
            <a:endParaRPr lang="fr-FR">
              <a:solidFill>
                <a:schemeClr val="bg1">
                  <a:lumMod val="95000"/>
                </a:schemeClr>
              </a:solidFill>
            </a:endParaRPr>
          </a:p>
        </p:txBody>
      </p:sp>
      <p:sp>
        <p:nvSpPr>
          <p:cNvPr id="6" name="TextBox 5"/>
          <p:cNvSpPr txBox="1"/>
          <p:nvPr/>
        </p:nvSpPr>
        <p:spPr>
          <a:xfrm>
            <a:off x="3733800" y="-1155382"/>
            <a:ext cx="678180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endParaRPr lang="en-GB" dirty="0"/>
          </a:p>
        </p:txBody>
      </p:sp>
      <p:sp>
        <p:nvSpPr>
          <p:cNvPr id="7" name="Content Placeholder 2"/>
          <p:cNvSpPr txBox="1">
            <a:spLocks/>
          </p:cNvSpPr>
          <p:nvPr/>
        </p:nvSpPr>
        <p:spPr>
          <a:xfrm>
            <a:off x="266700" y="1295400"/>
            <a:ext cx="3086100" cy="3908762"/>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US" altLang="ja-JP"/>
              <a:t>First manufactured </a:t>
            </a:r>
            <a:r>
              <a:rPr lang="en-US" altLang="ja-JP" smtClean="0"/>
              <a:t>Central Solenoid </a:t>
            </a:r>
            <a:r>
              <a:rPr lang="en-US" altLang="ja-JP"/>
              <a:t>conductor (length :620m) at NSSE in Kitakyushu, Japan</a:t>
            </a:r>
            <a:r>
              <a:rPr lang="en-US" altLang="ja-JP" smtClean="0"/>
              <a:t>.</a:t>
            </a:r>
          </a:p>
          <a:p>
            <a:endParaRPr lang="en-US" altLang="ja-JP" sz="800"/>
          </a:p>
          <a:p>
            <a:r>
              <a:rPr lang="en-US" altLang="ja-JP"/>
              <a:t>First 5 conductors </a:t>
            </a:r>
            <a:r>
              <a:rPr lang="en-US" altLang="ja-JP" smtClean="0"/>
              <a:t>shipped </a:t>
            </a:r>
            <a:r>
              <a:rPr lang="en-US" altLang="ja-JP"/>
              <a:t>on </a:t>
            </a:r>
            <a:r>
              <a:rPr lang="en-US" altLang="ja-JP" smtClean="0"/>
              <a:t>25 </a:t>
            </a:r>
            <a:r>
              <a:rPr lang="en-US" altLang="ja-JP"/>
              <a:t>June to </a:t>
            </a:r>
            <a:r>
              <a:rPr lang="en-US" altLang="ja-JP" smtClean="0"/>
              <a:t>the US.</a:t>
            </a:r>
          </a:p>
          <a:p>
            <a:endParaRPr lang="en-US" altLang="ja-JP" sz="800" smtClean="0"/>
          </a:p>
          <a:p>
            <a:r>
              <a:rPr lang="en-US" altLang="ja-JP" smtClean="0"/>
              <a:t>Tests completed for power </a:t>
            </a:r>
            <a:r>
              <a:rPr lang="en-US" altLang="ja-JP"/>
              <a:t>supply for ITER </a:t>
            </a:r>
            <a:r>
              <a:rPr lang="en-GB"/>
              <a:t>Neutral Beam Test </a:t>
            </a:r>
            <a:r>
              <a:rPr lang="en-GB" smtClean="0"/>
              <a:t>Facility</a:t>
            </a:r>
          </a:p>
          <a:p>
            <a:endParaRPr lang="en-GB" sz="800" smtClean="0"/>
          </a:p>
          <a:p>
            <a:r>
              <a:rPr lang="en-US" altLang="ja-JP"/>
              <a:t>Manufacturing and testing of </a:t>
            </a:r>
            <a:r>
              <a:rPr lang="en-US" altLang="ja-JP" smtClean="0"/>
              <a:t>the 5 High Voltage </a:t>
            </a:r>
            <a:r>
              <a:rPr lang="en-US" altLang="ja-JP"/>
              <a:t>bushing </a:t>
            </a:r>
            <a:r>
              <a:rPr lang="en-US" altLang="ja-JP" smtClean="0"/>
              <a:t>rings is ongoing</a:t>
            </a:r>
            <a:endParaRPr lang="en-US" altLang="ja-JP"/>
          </a:p>
          <a:p>
            <a:endParaRPr lang="en-US" altLang="zh-CN" sz="800"/>
          </a:p>
        </p:txBody>
      </p:sp>
      <p:pic>
        <p:nvPicPr>
          <p:cNvPr id="5122" name="Picture 2" descr="C:\Users\arnouxr\Documents\Work\En Cours\PHOTO BOOK\JAPAN\NSE-2-High_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447064" y="1295400"/>
            <a:ext cx="5421072" cy="3341891"/>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pic>
        <p:nvPicPr>
          <p:cNvPr id="5124" name="Picture 4" descr="C:\Users\arnouxr\Documents\Work\En Cours\PHOTO BOOK\JAPAN\JASTEC\DSCN0210.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47064" y="1295400"/>
            <a:ext cx="5421072" cy="3341891"/>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18034" y="4788663"/>
            <a:ext cx="5450102"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Upon the completion of jacketing, 760-metre-long toroidal field conductor unit lengths are spooled  to facilitate transportation. </a:t>
            </a:r>
            <a:endParaRPr lang="en-GB" dirty="0"/>
          </a:p>
        </p:txBody>
      </p:sp>
      <p:sp>
        <p:nvSpPr>
          <p:cNvPr id="13" name="TextBox 12"/>
          <p:cNvSpPr txBox="1"/>
          <p:nvPr/>
        </p:nvSpPr>
        <p:spPr>
          <a:xfrm>
            <a:off x="3447064" y="4787612"/>
            <a:ext cx="5450102"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At </a:t>
            </a:r>
            <a:r>
              <a:rPr lang="en-GB"/>
              <a:t>JASTEC’s Moji factory, workers prepare 40- to 100-kg </a:t>
            </a:r>
            <a:r>
              <a:rPr lang="en-GB" smtClean="0"/>
              <a:t>niobium-tin “billets</a:t>
            </a:r>
            <a:r>
              <a:rPr lang="en-GB"/>
              <a:t>” that will eventually be transformed into millimetre-thin strands.</a:t>
            </a:r>
            <a:endParaRPr lang="en-GB" dirty="0"/>
          </a:p>
        </p:txBody>
      </p:sp>
      <p:sp>
        <p:nvSpPr>
          <p:cNvPr id="11" name="TextBox 10"/>
          <p:cNvSpPr txBox="1"/>
          <p:nvPr/>
        </p:nvSpPr>
        <p:spPr>
          <a:xfrm>
            <a:off x="-870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22452434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750"/>
                                        <p:tgtEl>
                                          <p:spTgt spid="11"/>
                                        </p:tgtEl>
                                      </p:cBhvr>
                                    </p:animEffect>
                                    <p:set>
                                      <p:cBhvr>
                                        <p:cTn id="11" dur="1" fill="hold">
                                          <p:stCondLst>
                                            <p:cond delay="749"/>
                                          </p:stCondLst>
                                        </p:cTn>
                                        <p:tgtEl>
                                          <p:spTgt spid="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6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4"/>
                                        </p:tgtEl>
                                        <p:attrNameLst>
                                          <p:attrName>style.visibility</p:attrName>
                                        </p:attrNameLst>
                                      </p:cBhvr>
                                      <p:to>
                                        <p:strVal val="visible"/>
                                      </p:to>
                                    </p:set>
                                    <p:animEffect transition="in" filter="fade">
                                      <p:cBhvr>
                                        <p:cTn id="22" dur="500"/>
                                        <p:tgtEl>
                                          <p:spTgt spid="51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87000" y="2286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Korea</a:t>
            </a:r>
            <a:endParaRPr lang="fr-FR">
              <a:solidFill>
                <a:schemeClr val="bg1">
                  <a:lumMod val="95000"/>
                </a:schemeClr>
              </a:solidFill>
            </a:endParaRPr>
          </a:p>
        </p:txBody>
      </p:sp>
      <p:sp>
        <p:nvSpPr>
          <p:cNvPr id="6" name="TextBox 5"/>
          <p:cNvSpPr txBox="1"/>
          <p:nvPr/>
        </p:nvSpPr>
        <p:spPr>
          <a:xfrm>
            <a:off x="3733800" y="-1155382"/>
            <a:ext cx="678180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endParaRPr lang="en-GB" dirty="0"/>
          </a:p>
        </p:txBody>
      </p:sp>
      <p:sp>
        <p:nvSpPr>
          <p:cNvPr id="7" name="Content Placeholder 2"/>
          <p:cNvSpPr txBox="1">
            <a:spLocks/>
          </p:cNvSpPr>
          <p:nvPr/>
        </p:nvSpPr>
        <p:spPr>
          <a:xfrm>
            <a:off x="266700" y="1752600"/>
            <a:ext cx="3086100" cy="2708434"/>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US" altLang="ko-KR"/>
              <a:t>Manufacturing of 27 Toroidal Field conductors (20.18 %)  is now completed. Last shipment to Japan in November. </a:t>
            </a:r>
          </a:p>
          <a:p>
            <a:endParaRPr lang="en-US" altLang="ja-JP" sz="800"/>
          </a:p>
          <a:p>
            <a:r>
              <a:rPr lang="en-US" altLang="ja-JP"/>
              <a:t>Manufacturing of Vacuum vessel segments and ports is ongoing at Hyundai Heavy Industries.</a:t>
            </a:r>
          </a:p>
        </p:txBody>
      </p:sp>
      <p:pic>
        <p:nvPicPr>
          <p:cNvPr id="4098" name="Picture 2" descr="C:\Users\arnouxr\Downloads\PHOTO BOOK JPEGS\PHOTO BOOK JPEGS\HHI_Segment_6_1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05200" y="1752600"/>
            <a:ext cx="4922928" cy="3179742"/>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05200" y="5095875"/>
            <a:ext cx="4922928"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The ITER Vacuum Vessel is being manufactured at the Hyundai Heavy Industries shipyard in Ulsan, Korea.</a:t>
            </a:r>
            <a:endParaRPr lang="en-GB" dirty="0"/>
          </a:p>
        </p:txBody>
      </p:sp>
      <p:pic>
        <p:nvPicPr>
          <p:cNvPr id="6146" name="Picture 2" descr="C:\Users\arnouxr\Documents\Work\En Cours\FPA_WASHINGTON_CARLOS_PRESENTATION\07_VVTSPrototype_OutboardUpperSeg.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07535" y="1739900"/>
            <a:ext cx="4945993" cy="320040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05200" y="5095875"/>
            <a:ext cx="4922928"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Thermal </a:t>
            </a:r>
            <a:r>
              <a:rPr lang="en-GB"/>
              <a:t>shield p</a:t>
            </a:r>
            <a:r>
              <a:rPr lang="en-GB" smtClean="0"/>
              <a:t>rototype </a:t>
            </a:r>
            <a:r>
              <a:rPr lang="en-GB"/>
              <a:t>fabrication has begun at SFA Engineering Corp</a:t>
            </a:r>
            <a:r>
              <a:rPr lang="en-GB" smtClean="0"/>
              <a:t>.</a:t>
            </a:r>
            <a:endParaRPr lang="en-GB" dirty="0"/>
          </a:p>
        </p:txBody>
      </p:sp>
      <p:sp>
        <p:nvSpPr>
          <p:cNvPr id="12" name="TextBox 11"/>
          <p:cNvSpPr txBox="1"/>
          <p:nvPr/>
        </p:nvSpPr>
        <p:spPr>
          <a:xfrm>
            <a:off x="-870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13315305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xit" presetSubtype="0" fill="hold" grpId="1" nodeType="afterEffect">
                                  <p:stCondLst>
                                    <p:cond delay="900"/>
                                  </p:stCondLst>
                                  <p:childTnLst>
                                    <p:animEffect transition="out" filter="fade">
                                      <p:cBhvr>
                                        <p:cTn id="10" dur="750"/>
                                        <p:tgtEl>
                                          <p:spTgt spid="12"/>
                                        </p:tgtEl>
                                      </p:cBhvr>
                                    </p:animEffect>
                                    <p:set>
                                      <p:cBhvr>
                                        <p:cTn id="11" dur="1" fill="hold">
                                          <p:stCondLst>
                                            <p:cond delay="749"/>
                                          </p:stCondLst>
                                        </p:cTn>
                                        <p:tgtEl>
                                          <p:spTgt spid="12"/>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950" y="206108"/>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Russia</a:t>
            </a:r>
            <a:endParaRPr lang="fr-FR">
              <a:solidFill>
                <a:schemeClr val="bg1">
                  <a:lumMod val="95000"/>
                </a:schemeClr>
              </a:solidFill>
            </a:endParaRPr>
          </a:p>
        </p:txBody>
      </p:sp>
      <p:sp>
        <p:nvSpPr>
          <p:cNvPr id="6" name="TextBox 5"/>
          <p:cNvSpPr txBox="1"/>
          <p:nvPr/>
        </p:nvSpPr>
        <p:spPr>
          <a:xfrm>
            <a:off x="3733800" y="-1155382"/>
            <a:ext cx="678180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endParaRPr lang="en-GB" dirty="0"/>
          </a:p>
        </p:txBody>
      </p:sp>
      <p:sp>
        <p:nvSpPr>
          <p:cNvPr id="9" name="Content Placeholder 2"/>
          <p:cNvSpPr txBox="1">
            <a:spLocks/>
          </p:cNvSpPr>
          <p:nvPr/>
        </p:nvSpPr>
        <p:spPr>
          <a:xfrm>
            <a:off x="266700" y="1326683"/>
            <a:ext cx="3162300" cy="2985433"/>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fr-FR" altLang="ja-JP" smtClean="0"/>
              <a:t>Manufacturing in ongoing for TF Conductors, Upper Ports, Blanket First Wall, Dome divertor, EC gyrotrons, etc.</a:t>
            </a:r>
          </a:p>
          <a:p>
            <a:endParaRPr lang="fr-FR" altLang="ja-JP" sz="800" smtClean="0"/>
          </a:p>
          <a:p>
            <a:r>
              <a:rPr lang="en-GB"/>
              <a:t>The last batch of Russian-produced superconducting strands for the ITER magnet system was shipped for cabling on 3 December.</a:t>
            </a:r>
            <a:endParaRPr lang="en-US" altLang="zh-CN"/>
          </a:p>
        </p:txBody>
      </p:sp>
      <p:pic>
        <p:nvPicPr>
          <p:cNvPr id="5122" name="Picture 2" descr="\\Iter\cfs\group\Communications\Newsline\Input_Newsline\201-300\WEEK 49\Alex.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81400" y="1326683"/>
            <a:ext cx="5430076" cy="2985434"/>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57600" y="4572000"/>
            <a:ext cx="5181600" cy="1077218"/>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In the last six years, the Chepetsk Mechanical Plant has manufactured </a:t>
            </a:r>
            <a:r>
              <a:rPr lang="en-GB" smtClean="0"/>
              <a:t>~100 </a:t>
            </a:r>
            <a:r>
              <a:rPr lang="en-GB"/>
              <a:t>tons of niobium-tin (Nb3Sn) strand for ITER's toroidal field conductor and 125 tons of niobium-titanium (NbTi) strand for the poloidal field conductor.</a:t>
            </a:r>
            <a:endParaRPr lang="en-GB" dirty="0"/>
          </a:p>
        </p:txBody>
      </p:sp>
      <p:pic>
        <p:nvPicPr>
          <p:cNvPr id="7170" name="Picture 2" descr="C:\Users\arnouxr\Documents\Work\En Cours\FPA_WASHINGTON_CARLOS_PRESENTATION\bb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64890" y="1326682"/>
            <a:ext cx="5446586" cy="2985434"/>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57600" y="4695110"/>
            <a:ext cx="5181600"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A prototype </a:t>
            </a:r>
            <a:r>
              <a:rPr lang="en-GB"/>
              <a:t>of the toroidal field busbars that will feed power to ITER's 18 </a:t>
            </a:r>
            <a:r>
              <a:rPr lang="en-GB" smtClean="0"/>
              <a:t>toroidal </a:t>
            </a:r>
            <a:r>
              <a:rPr lang="en-GB"/>
              <a:t>field superconducting magnet coils has been successfully manufactured.</a:t>
            </a:r>
            <a:endParaRPr lang="en-GB" dirty="0"/>
          </a:p>
        </p:txBody>
      </p:sp>
      <p:sp>
        <p:nvSpPr>
          <p:cNvPr id="12" name="TextBox 11"/>
          <p:cNvSpPr txBox="1"/>
          <p:nvPr/>
        </p:nvSpPr>
        <p:spPr>
          <a:xfrm>
            <a:off x="-870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13315305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xit" presetSubtype="0" fill="hold" grpId="1" nodeType="afterEffect">
                                  <p:stCondLst>
                                    <p:cond delay="1000"/>
                                  </p:stCondLst>
                                  <p:childTnLst>
                                    <p:animEffect transition="out" filter="fade">
                                      <p:cBhvr>
                                        <p:cTn id="10" dur="750"/>
                                        <p:tgtEl>
                                          <p:spTgt spid="12"/>
                                        </p:tgtEl>
                                      </p:cBhvr>
                                    </p:animEffect>
                                    <p:set>
                                      <p:cBhvr>
                                        <p:cTn id="11" dur="1" fill="hold">
                                          <p:stCondLst>
                                            <p:cond delay="749"/>
                                          </p:stCondLst>
                                        </p:cTn>
                                        <p:tgtEl>
                                          <p:spTgt spid="12"/>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500"/>
                                        <p:tgtEl>
                                          <p:spTgt spid="71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0" grpId="0" animBg="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5" name="TextBox 4"/>
          <p:cNvSpPr txBox="1"/>
          <p:nvPr/>
        </p:nvSpPr>
        <p:spPr>
          <a:xfrm>
            <a:off x="-87000" y="20058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USA</a:t>
            </a:r>
            <a:endParaRPr lang="fr-FR">
              <a:solidFill>
                <a:schemeClr val="bg1">
                  <a:lumMod val="95000"/>
                </a:schemeClr>
              </a:solidFill>
            </a:endParaRPr>
          </a:p>
        </p:txBody>
      </p:sp>
      <p:sp>
        <p:nvSpPr>
          <p:cNvPr id="6" name="TextBox 5"/>
          <p:cNvSpPr txBox="1"/>
          <p:nvPr/>
        </p:nvSpPr>
        <p:spPr>
          <a:xfrm>
            <a:off x="3733800" y="-1155382"/>
            <a:ext cx="678180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endParaRPr lang="en-GB" dirty="0"/>
          </a:p>
        </p:txBody>
      </p:sp>
      <p:sp>
        <p:nvSpPr>
          <p:cNvPr id="7" name="TextBox 6"/>
          <p:cNvSpPr txBox="1"/>
          <p:nvPr/>
        </p:nvSpPr>
        <p:spPr>
          <a:xfrm>
            <a:off x="3817938" y="5334000"/>
            <a:ext cx="4868862"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Once de-spooled, the conductor passes to the winding station </a:t>
            </a:r>
            <a:r>
              <a:rPr lang="en-GB" smtClean="0"/>
              <a:t>which forms </a:t>
            </a:r>
            <a:r>
              <a:rPr lang="en-GB"/>
              <a:t>the conductor into a spiral-wound coil composed of "pancake" layers. </a:t>
            </a:r>
            <a:endParaRPr lang="en-GB" dirty="0"/>
          </a:p>
        </p:txBody>
      </p:sp>
      <p:sp>
        <p:nvSpPr>
          <p:cNvPr id="8" name="Content Placeholder 2"/>
          <p:cNvSpPr txBox="1">
            <a:spLocks/>
          </p:cNvSpPr>
          <p:nvPr/>
        </p:nvSpPr>
        <p:spPr>
          <a:xfrm>
            <a:off x="457200" y="1219200"/>
            <a:ext cx="3162300" cy="3939540"/>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GB"/>
              <a:t>The US ITER Project Office </a:t>
            </a:r>
            <a:r>
              <a:rPr lang="en-GB" smtClean="0"/>
              <a:t>has </a:t>
            </a:r>
            <a:r>
              <a:rPr lang="en-GB"/>
              <a:t>begun fabrication of the magnet modules with vendor General Atomics. </a:t>
            </a:r>
            <a:r>
              <a:rPr lang="en-GB" smtClean="0"/>
              <a:t>Six superconducting </a:t>
            </a:r>
            <a:r>
              <a:rPr lang="en-GB"/>
              <a:t>modules for the central solenoid plus a </a:t>
            </a:r>
            <a:r>
              <a:rPr lang="en-GB" smtClean="0"/>
              <a:t>spare will be produced.</a:t>
            </a:r>
            <a:r>
              <a:rPr lang="en-GB"/>
              <a:t> </a:t>
            </a:r>
            <a:endParaRPr lang="en-GB" smtClean="0"/>
          </a:p>
          <a:p>
            <a:endParaRPr lang="fr-FR" altLang="zh-CN" sz="800"/>
          </a:p>
          <a:p>
            <a:r>
              <a:rPr lang="fr-FR" altLang="zh-CN" smtClean="0"/>
              <a:t>Manufacturing of Drain Tank # 1 completed.</a:t>
            </a:r>
          </a:p>
          <a:p>
            <a:endParaRPr lang="fr-FR" altLang="zh-CN" sz="800"/>
          </a:p>
          <a:p>
            <a:r>
              <a:rPr lang="en-GB" smtClean="0"/>
              <a:t>Manufacturing of 800m </a:t>
            </a:r>
            <a:r>
              <a:rPr lang="en-GB"/>
              <a:t>dummy and 100m active </a:t>
            </a:r>
            <a:r>
              <a:rPr lang="en-GB" smtClean="0"/>
              <a:t>Toroidal Field conductor delivered </a:t>
            </a:r>
            <a:r>
              <a:rPr lang="en-GB"/>
              <a:t>to </a:t>
            </a:r>
            <a:r>
              <a:rPr lang="en-GB" smtClean="0"/>
              <a:t>EU.</a:t>
            </a:r>
            <a:endParaRPr lang="en-GB"/>
          </a:p>
        </p:txBody>
      </p:sp>
      <p:pic>
        <p:nvPicPr>
          <p:cNvPr id="6146" name="Picture 2" descr="\\Iter\cfs\group\Communications\Newsline\Input_Newsline\201-300\WEEK 49\winding station.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817938" y="1219200"/>
            <a:ext cx="4868862" cy="393954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pic>
        <p:nvPicPr>
          <p:cNvPr id="8194" name="Picture 2" descr="C:\Users\arnouxr\Documents\Work\En Cours\FPA_WASHINGTON_CARLOS_PRESENTATION\Pellet_injector_U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7938" y="1812607"/>
            <a:ext cx="4837112" cy="2752725"/>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30638" y="5334000"/>
            <a:ext cx="4868862"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A guide tube selector test unit for the pellet injection system is undergoing testing. The unit will support pellet type and pellet position flexibility.</a:t>
            </a:r>
            <a:endParaRPr lang="en-GB" dirty="0"/>
          </a:p>
        </p:txBody>
      </p:sp>
      <p:sp>
        <p:nvSpPr>
          <p:cNvPr id="12" name="TextBox 11"/>
          <p:cNvSpPr txBox="1"/>
          <p:nvPr/>
        </p:nvSpPr>
        <p:spPr>
          <a:xfrm>
            <a:off x="-87000" y="189142"/>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a few examples</a:t>
            </a:r>
            <a:endParaRPr lang="fr-FR"/>
          </a:p>
        </p:txBody>
      </p:sp>
    </p:spTree>
    <p:extLst>
      <p:ext uri="{BB962C8B-B14F-4D97-AF65-F5344CB8AC3E}">
        <p14:creationId xmlns:p14="http://schemas.microsoft.com/office/powerpoint/2010/main" val="38471400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xit" presetSubtype="0" fill="hold" grpId="1" nodeType="afterEffect">
                                  <p:stCondLst>
                                    <p:cond delay="400"/>
                                  </p:stCondLst>
                                  <p:childTnLst>
                                    <p:animEffect transition="out" filter="fade">
                                      <p:cBhvr>
                                        <p:cTn id="10" dur="750"/>
                                        <p:tgtEl>
                                          <p:spTgt spid="12"/>
                                        </p:tgtEl>
                                      </p:cBhvr>
                                    </p:animEffect>
                                    <p:set>
                                      <p:cBhvr>
                                        <p:cTn id="11" dur="1" fill="hold">
                                          <p:stCondLst>
                                            <p:cond delay="749"/>
                                          </p:stCondLst>
                                        </p:cTn>
                                        <p:tgtEl>
                                          <p:spTgt spid="12"/>
                                        </p:tgtEl>
                                        <p:attrNameLst>
                                          <p:attrName>style.visibility</p:attrName>
                                        </p:attrNameLst>
                                      </p:cBhvr>
                                      <p:to>
                                        <p:strVal val="hidden"/>
                                      </p:to>
                                    </p:set>
                                  </p:childTnLst>
                                </p:cTn>
                              </p:par>
                              <p:par>
                                <p:cTn id="12" presetID="10" presetClass="entr" presetSubtype="0" fill="hold" grpId="0" nodeType="withEffect">
                                  <p:stCondLst>
                                    <p:cond delay="6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par>
                                <p:cTn id="20" presetID="10" presetClass="exit" presetSubtype="0" fill="hold" nodeType="withEffect">
                                  <p:stCondLst>
                                    <p:cond delay="0"/>
                                  </p:stCondLst>
                                  <p:childTnLst>
                                    <p:animEffect transition="out" filter="fade">
                                      <p:cBhvr>
                                        <p:cTn id="21" dur="500"/>
                                        <p:tgtEl>
                                          <p:spTgt spid="6146"/>
                                        </p:tgtEl>
                                      </p:cBhvr>
                                    </p:animEffect>
                                    <p:set>
                                      <p:cBhvr>
                                        <p:cTn id="22" dur="1" fill="hold">
                                          <p:stCondLst>
                                            <p:cond delay="499"/>
                                          </p:stCondLst>
                                        </p:cTn>
                                        <p:tgtEl>
                                          <p:spTgt spid="614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DATA 2014\JPO 2014\Corrections panneaux\Photos Julie\High Res\itinerary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410"/>
          <a:stretch/>
        </p:blipFill>
        <p:spPr bwMode="auto">
          <a:xfrm>
            <a:off x="246063" y="1074241"/>
            <a:ext cx="8743950" cy="5116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4" name="TextBox 3"/>
          <p:cNvSpPr txBox="1"/>
          <p:nvPr/>
        </p:nvSpPr>
        <p:spPr>
          <a:xfrm>
            <a:off x="-25400" y="3048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Transport and delivery</a:t>
            </a:r>
            <a:endParaRPr lang="fr-FR"/>
          </a:p>
        </p:txBody>
      </p:sp>
      <p:sp>
        <p:nvSpPr>
          <p:cNvPr id="5" name="TextBox 4"/>
          <p:cNvSpPr txBox="1"/>
          <p:nvPr/>
        </p:nvSpPr>
        <p:spPr>
          <a:xfrm>
            <a:off x="-47171" y="30479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Successful tests</a:t>
            </a:r>
            <a:endParaRPr lang="fr-FR">
              <a:solidFill>
                <a:schemeClr val="bg1">
                  <a:lumMod val="95000"/>
                </a:schemeClr>
              </a:solidFill>
            </a:endParaRPr>
          </a:p>
        </p:txBody>
      </p:sp>
      <p:pic>
        <p:nvPicPr>
          <p:cNvPr id="8" name="Picture 6" descr="\\Fs-clu1n1\io\DG\ODG\COM\_INT+EXT\RA_Photo_Archives\2013\HELICOPTER FRIDAY 13_09\OK\Trailer_Stef_small.jpg"/>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3795400" y="1234440"/>
            <a:ext cx="4891400" cy="378714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457200" y="1196340"/>
            <a:ext cx="3162300" cy="3539431"/>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GB" dirty="0"/>
              <a:t>The ITER Itinerary test convoy, featuring an 800-metric-ton trailer replicating the weight and dimensions of ITER’s most exceptional loads, has successfully completed two full tests in September 2013 and April 2014</a:t>
            </a:r>
            <a:r>
              <a:rPr lang="en-GB" dirty="0" smtClean="0"/>
              <a:t>.</a:t>
            </a:r>
          </a:p>
          <a:p>
            <a:endParaRPr lang="fr-FR" sz="800" dirty="0"/>
          </a:p>
          <a:p>
            <a:r>
              <a:rPr lang="fr-FR" dirty="0" smtClean="0"/>
              <a:t>The first </a:t>
            </a:r>
            <a:r>
              <a:rPr lang="fr-FR" dirty="0" err="1" smtClean="0"/>
              <a:t>heavy</a:t>
            </a:r>
            <a:r>
              <a:rPr lang="fr-FR" dirty="0" smtClean="0"/>
              <a:t> </a:t>
            </a:r>
            <a:r>
              <a:rPr lang="fr-FR" dirty="0" err="1" smtClean="0"/>
              <a:t>loads</a:t>
            </a:r>
            <a:r>
              <a:rPr lang="fr-FR" dirty="0" smtClean="0"/>
              <a:t> </a:t>
            </a:r>
            <a:r>
              <a:rPr lang="fr-FR" dirty="0" smtClean="0"/>
              <a:t>(</a:t>
            </a:r>
            <a:r>
              <a:rPr lang="fr-FR" dirty="0" err="1" smtClean="0"/>
              <a:t>from</a:t>
            </a:r>
            <a:r>
              <a:rPr lang="fr-FR" dirty="0" smtClean="0"/>
              <a:t> USA) are </a:t>
            </a:r>
            <a:r>
              <a:rPr lang="fr-FR" dirty="0" err="1" smtClean="0"/>
              <a:t>expected</a:t>
            </a:r>
            <a:r>
              <a:rPr lang="fr-FR" dirty="0" smtClean="0"/>
              <a:t> in </a:t>
            </a:r>
            <a:r>
              <a:rPr lang="fr-FR" dirty="0" err="1" smtClean="0"/>
              <a:t>early</a:t>
            </a:r>
            <a:r>
              <a:rPr lang="fr-FR" dirty="0" smtClean="0"/>
              <a:t> 2015</a:t>
            </a:r>
            <a:r>
              <a:rPr lang="fr-FR" dirty="0" smtClean="0"/>
              <a:t>.</a:t>
            </a:r>
            <a:endParaRPr lang="en-GB" dirty="0"/>
          </a:p>
        </p:txBody>
      </p:sp>
      <p:sp>
        <p:nvSpPr>
          <p:cNvPr id="11" name="TextBox 10"/>
          <p:cNvSpPr txBox="1"/>
          <p:nvPr/>
        </p:nvSpPr>
        <p:spPr>
          <a:xfrm>
            <a:off x="5029200" y="5410200"/>
            <a:ext cx="3636962"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The 104-kilometre long ITER Itinerary, from the Mediterranean to the ITER site</a:t>
            </a:r>
            <a:endParaRPr lang="en-GB" dirty="0"/>
          </a:p>
        </p:txBody>
      </p:sp>
      <p:sp>
        <p:nvSpPr>
          <p:cNvPr id="10" name="TextBox 9"/>
          <p:cNvSpPr txBox="1"/>
          <p:nvPr/>
        </p:nvSpPr>
        <p:spPr>
          <a:xfrm>
            <a:off x="3770000" y="5086782"/>
            <a:ext cx="4916800" cy="1077218"/>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Large-scale public works were carried out by France </a:t>
            </a:r>
            <a:r>
              <a:rPr lang="en-GB" smtClean="0"/>
              <a:t>along </a:t>
            </a:r>
            <a:r>
              <a:rPr lang="en-GB"/>
              <a:t>the 104 kilometres of the ITER Itinerary </a:t>
            </a:r>
            <a:r>
              <a:rPr lang="en-GB" smtClean="0"/>
              <a:t>in </a:t>
            </a:r>
            <a:r>
              <a:rPr lang="en-GB"/>
              <a:t>preparation for the exceptional size and weight of some of the ITER components.</a:t>
            </a:r>
            <a:endParaRPr lang="en-GB" dirty="0"/>
          </a:p>
        </p:txBody>
      </p:sp>
    </p:spTree>
    <p:extLst>
      <p:ext uri="{BB962C8B-B14F-4D97-AF65-F5344CB8AC3E}">
        <p14:creationId xmlns:p14="http://schemas.microsoft.com/office/powerpoint/2010/main" val="27763312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xit" presetSubtype="0" fill="hold" nodeType="withEffect">
                                  <p:stCondLst>
                                    <p:cond delay="0"/>
                                  </p:stCondLst>
                                  <p:childTnLst>
                                    <p:animEffect transition="out" filter="fade">
                                      <p:cBhvr>
                                        <p:cTn id="20" dur="500"/>
                                        <p:tgtEl>
                                          <p:spTgt spid="3074"/>
                                        </p:tgtEl>
                                      </p:cBhvr>
                                    </p:animEffect>
                                    <p:set>
                                      <p:cBhvr>
                                        <p:cTn id="21" dur="1" fill="hold">
                                          <p:stCondLst>
                                            <p:cond delay="499"/>
                                          </p:stCondLst>
                                        </p:cTn>
                                        <p:tgtEl>
                                          <p:spTgt spid="307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750"/>
                                        <p:tgtEl>
                                          <p:spTgt spid="4"/>
                                        </p:tgtEl>
                                      </p:cBhvr>
                                    </p:animEffect>
                                    <p:set>
                                      <p:cBhvr>
                                        <p:cTn id="24" dur="1" fill="hold">
                                          <p:stCondLst>
                                            <p:cond delay="749"/>
                                          </p:stCondLst>
                                        </p:cTn>
                                        <p:tgtEl>
                                          <p:spTgt spid="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9" grpId="0" animBg="1"/>
      <p:bldP spid="11"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074" name="Picture 2" descr="J:\DATA 2014\MAG 5\ENIA\ITER-PC-01-R01_copy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56099" y="1524000"/>
            <a:ext cx="4515249" cy="4506049"/>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00" y="687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A </a:t>
            </a:r>
            <a:r>
              <a:rPr lang="en-US">
                <a:solidFill>
                  <a:schemeClr val="bg1">
                    <a:lumMod val="95000"/>
                  </a:schemeClr>
                </a:solidFill>
              </a:rPr>
              <a:t>“Basic Nuclear Installation”</a:t>
            </a:r>
            <a:endParaRPr lang="fr-FR">
              <a:solidFill>
                <a:schemeClr val="bg1">
                  <a:lumMod val="95000"/>
                </a:schemeClr>
              </a:solidFill>
            </a:endParaRPr>
          </a:p>
        </p:txBody>
      </p:sp>
      <p:sp>
        <p:nvSpPr>
          <p:cNvPr id="10" name="Rectangle 2"/>
          <p:cNvSpPr txBox="1">
            <a:spLocks noChangeArrowheads="1"/>
          </p:cNvSpPr>
          <p:nvPr/>
        </p:nvSpPr>
        <p:spPr>
          <a:xfrm>
            <a:off x="76200" y="1513344"/>
            <a:ext cx="4114800" cy="2677656"/>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pPr marL="0" indent="0">
              <a:buNone/>
            </a:pPr>
            <a:r>
              <a:rPr lang="en-US" sz="2000" smtClean="0">
                <a:solidFill>
                  <a:schemeClr val="bg1"/>
                </a:solidFill>
              </a:rPr>
              <a:t>But also because of:</a:t>
            </a:r>
          </a:p>
          <a:p>
            <a:r>
              <a:rPr lang="en-US" sz="2000" b="1">
                <a:solidFill>
                  <a:schemeClr val="bg1"/>
                </a:solidFill>
                <a:sym typeface="Wingdings" charset="0"/>
              </a:rPr>
              <a:t> </a:t>
            </a:r>
            <a:r>
              <a:rPr lang="en-US" sz="2000" b="1" smtClean="0">
                <a:solidFill>
                  <a:schemeClr val="bg1"/>
                </a:solidFill>
                <a:sym typeface="Wingdings" charset="0"/>
              </a:rPr>
              <a:t>   </a:t>
            </a:r>
            <a:r>
              <a:rPr lang="fr-FR" b="1" smtClean="0">
                <a:solidFill>
                  <a:schemeClr val="bg1"/>
                </a:solidFill>
                <a:sym typeface="Wingdings" charset="0"/>
              </a:rPr>
              <a:t>Activated </a:t>
            </a:r>
            <a:r>
              <a:rPr lang="fr-FR" b="1">
                <a:solidFill>
                  <a:schemeClr val="bg1"/>
                </a:solidFill>
                <a:sym typeface="Wingdings" charset="0"/>
              </a:rPr>
              <a:t>products -tokamak</a:t>
            </a:r>
          </a:p>
          <a:p>
            <a:r>
              <a:rPr lang="fr-FR">
                <a:solidFill>
                  <a:schemeClr val="bg1"/>
                </a:solidFill>
                <a:sym typeface="Wingdings" charset="0"/>
              </a:rPr>
              <a:t> </a:t>
            </a:r>
            <a:r>
              <a:rPr lang="fr-FR" smtClean="0">
                <a:solidFill>
                  <a:schemeClr val="bg1"/>
                </a:solidFill>
                <a:sym typeface="Wingdings" charset="0"/>
              </a:rPr>
              <a:t>   Activated </a:t>
            </a:r>
            <a:r>
              <a:rPr lang="fr-FR">
                <a:solidFill>
                  <a:schemeClr val="bg1"/>
                </a:solidFill>
                <a:sym typeface="Wingdings" charset="0"/>
              </a:rPr>
              <a:t>products -cooling systems</a:t>
            </a:r>
          </a:p>
          <a:p>
            <a:pPr lvl="1"/>
            <a:endParaRPr lang="fr-FR" smtClean="0">
              <a:solidFill>
                <a:schemeClr val="bg1"/>
              </a:solidFill>
              <a:sym typeface="Wingdings" charset="0"/>
            </a:endParaRPr>
          </a:p>
          <a:p>
            <a:pPr marL="0" lvl="1"/>
            <a:r>
              <a:rPr lang="fr-FR" sz="2000" b="1">
                <a:solidFill>
                  <a:schemeClr val="bg1"/>
                </a:solidFill>
                <a:sym typeface="Wingdings" charset="0"/>
              </a:rPr>
              <a:t>In addition ITER will produce</a:t>
            </a:r>
          </a:p>
          <a:p>
            <a:pPr marL="0" indent="0">
              <a:buNone/>
            </a:pPr>
            <a:r>
              <a:rPr lang="fr-FR">
                <a:solidFill>
                  <a:schemeClr val="bg1"/>
                </a:solidFill>
                <a:sym typeface="Wingdings" charset="0"/>
              </a:rPr>
              <a:t> </a:t>
            </a:r>
            <a:r>
              <a:rPr lang="fr-FR" smtClean="0">
                <a:solidFill>
                  <a:schemeClr val="bg1"/>
                </a:solidFill>
                <a:sym typeface="Wingdings" charset="0"/>
              </a:rPr>
              <a:t>Operational </a:t>
            </a:r>
            <a:r>
              <a:rPr lang="fr-FR">
                <a:solidFill>
                  <a:schemeClr val="bg1"/>
                </a:solidFill>
                <a:sym typeface="Wingdings" charset="0"/>
              </a:rPr>
              <a:t>and dismantling waste</a:t>
            </a:r>
          </a:p>
          <a:p>
            <a:pPr marL="742950" lvl="1" indent="-285750">
              <a:buFont typeface="Arial" panose="020B0604020202020204" pitchFamily="34" charset="0"/>
              <a:buChar char="•"/>
            </a:pPr>
            <a:r>
              <a:rPr lang="fr-FR">
                <a:solidFill>
                  <a:schemeClr val="bg1"/>
                </a:solidFill>
                <a:sym typeface="Wingdings" charset="0"/>
              </a:rPr>
              <a:t> </a:t>
            </a:r>
            <a:r>
              <a:rPr lang="fr-FR" b="1" smtClean="0">
                <a:solidFill>
                  <a:schemeClr val="bg1"/>
                </a:solidFill>
                <a:sym typeface="Wingdings" charset="0"/>
              </a:rPr>
              <a:t>Tritiated </a:t>
            </a:r>
            <a:r>
              <a:rPr lang="fr-FR" b="1">
                <a:solidFill>
                  <a:schemeClr val="bg1"/>
                </a:solidFill>
                <a:sym typeface="Wingdings" charset="0"/>
              </a:rPr>
              <a:t>waste</a:t>
            </a:r>
          </a:p>
          <a:p>
            <a:pPr marL="742950" lvl="1" indent="-285750">
              <a:buFont typeface="Arial" panose="020B0604020202020204" pitchFamily="34" charset="0"/>
              <a:buChar char="•"/>
            </a:pPr>
            <a:r>
              <a:rPr lang="fr-FR" b="1">
                <a:solidFill>
                  <a:schemeClr val="bg1"/>
                </a:solidFill>
                <a:sym typeface="Wingdings" charset="0"/>
              </a:rPr>
              <a:t> </a:t>
            </a:r>
            <a:r>
              <a:rPr lang="fr-FR" b="1" smtClean="0">
                <a:solidFill>
                  <a:schemeClr val="bg1"/>
                </a:solidFill>
                <a:sym typeface="Wingdings" charset="0"/>
              </a:rPr>
              <a:t>Activated </a:t>
            </a:r>
            <a:r>
              <a:rPr lang="fr-FR" b="1">
                <a:solidFill>
                  <a:schemeClr val="bg1"/>
                </a:solidFill>
                <a:sym typeface="Wingdings" charset="0"/>
              </a:rPr>
              <a:t>waste</a:t>
            </a:r>
          </a:p>
          <a:p>
            <a:pPr marL="742950" lvl="1" indent="-285750">
              <a:buFont typeface="Arial" panose="020B0604020202020204" pitchFamily="34" charset="0"/>
              <a:buChar char="•"/>
            </a:pPr>
            <a:r>
              <a:rPr lang="fr-FR" b="1">
                <a:solidFill>
                  <a:schemeClr val="bg1"/>
                </a:solidFill>
                <a:sym typeface="Wingdings" charset="0"/>
              </a:rPr>
              <a:t> </a:t>
            </a:r>
            <a:r>
              <a:rPr lang="fr-FR" b="1" smtClean="0">
                <a:solidFill>
                  <a:schemeClr val="bg1"/>
                </a:solidFill>
                <a:sym typeface="Wingdings" charset="0"/>
              </a:rPr>
              <a:t>Tritiated </a:t>
            </a:r>
            <a:r>
              <a:rPr lang="fr-FR" b="1">
                <a:solidFill>
                  <a:schemeClr val="bg1"/>
                </a:solidFill>
                <a:sym typeface="Wingdings" charset="0"/>
              </a:rPr>
              <a:t>and activated </a:t>
            </a:r>
            <a:r>
              <a:rPr lang="fr-FR" b="1" smtClean="0">
                <a:solidFill>
                  <a:schemeClr val="bg1"/>
                </a:solidFill>
                <a:sym typeface="Wingdings" charset="0"/>
              </a:rPr>
              <a:t>waste</a:t>
            </a:r>
            <a:endParaRPr lang="fr-FR" b="1">
              <a:solidFill>
                <a:schemeClr val="bg1"/>
              </a:solidFill>
              <a:sym typeface="Wingdings" charset="0"/>
            </a:endParaRPr>
          </a:p>
        </p:txBody>
      </p:sp>
      <p:sp>
        <p:nvSpPr>
          <p:cNvPr id="13" name="Rectangle 12"/>
          <p:cNvSpPr/>
          <p:nvPr/>
        </p:nvSpPr>
        <p:spPr>
          <a:xfrm>
            <a:off x="-12700" y="772180"/>
            <a:ext cx="9144000" cy="523220"/>
          </a:xfrm>
          <a:prstGeom prst="rect">
            <a:avLst/>
          </a:prstGeom>
          <a:noFill/>
          <a:effectLst>
            <a:outerShdw blurRad="50800" dist="50800" dir="5400000" algn="ctr" rotWithShape="0">
              <a:schemeClr val="tx1"/>
            </a:outerShdw>
          </a:effectLst>
        </p:spPr>
        <p:txBody>
          <a:bodyPr wrap="square" rtlCol="0">
            <a:spAutoFit/>
          </a:bodyPr>
          <a:lstStyle/>
          <a:p>
            <a:pPr algn="ctr"/>
            <a:r>
              <a:rPr lang="en-US" sz="2800" b="1">
                <a:solidFill>
                  <a:schemeClr val="bg1">
                    <a:lumMod val="95000"/>
                  </a:schemeClr>
                </a:solidFill>
                <a:latin typeface="Arial" panose="020B0604020202020204" pitchFamily="34" charset="0"/>
                <a:cs typeface="Arial" panose="020B0604020202020204" pitchFamily="34" charset="0"/>
              </a:rPr>
              <a:t>Mainly because of a Tritium  inventory &gt; 27 g</a:t>
            </a:r>
          </a:p>
        </p:txBody>
      </p:sp>
      <p:pic>
        <p:nvPicPr>
          <p:cNvPr id="14" name="Picture 2" descr="C:\Users\arnouxr\Desktop\Deuterium_tritium_fusion_T_gri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8416" y="1756999"/>
            <a:ext cx="3722932" cy="429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5691"/>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9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childTnLst>
                                </p:cTn>
                              </p:par>
                              <p:par>
                                <p:cTn id="21" presetID="10" presetClass="exit" presetSubtype="0" fill="hold" nodeType="withEffect">
                                  <p:stCondLst>
                                    <p:cond delay="1600"/>
                                  </p:stCondLst>
                                  <p:childTnLst>
                                    <p:animEffect transition="out" filter="fade">
                                      <p:cBhvr>
                                        <p:cTn id="22" dur="1000"/>
                                        <p:tgtEl>
                                          <p:spTgt spid="3074"/>
                                        </p:tgtEl>
                                      </p:cBhvr>
                                    </p:animEffect>
                                    <p:set>
                                      <p:cBhvr>
                                        <p:cTn id="23"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Box 3"/>
          <p:cNvSpPr txBox="1"/>
          <p:nvPr/>
        </p:nvSpPr>
        <p:spPr>
          <a:xfrm>
            <a:off x="0" y="1524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Licensing process</a:t>
            </a:r>
            <a:endParaRPr lang="fr-FR">
              <a:solidFill>
                <a:schemeClr val="bg1">
                  <a:lumMod val="95000"/>
                </a:schemeClr>
              </a:solidFill>
            </a:endParaRPr>
          </a:p>
        </p:txBody>
      </p:sp>
      <p:pic>
        <p:nvPicPr>
          <p:cNvPr id="91" name="Picture 2" descr="D:\DATA 2011\ITER IO 2011\DAC PIX\DAC_Files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8547" y="874446"/>
            <a:ext cx="9198260" cy="5372633"/>
          </a:xfrm>
          <a:prstGeom prst="rect">
            <a:avLst/>
          </a:prstGeom>
          <a:noFill/>
          <a:effectLst>
            <a:glow>
              <a:schemeClr val="accent1"/>
            </a:glow>
          </a:effectLst>
          <a:extLst>
            <a:ext uri="{909E8E84-426E-40dd-AFC4-6F175D3DCCD1}">
              <a14:hiddenFill xmlns:a14="http://schemas.microsoft.com/office/drawing/2010/main">
                <a:solidFill>
                  <a:srgbClr val="FFFFFF"/>
                </a:solidFill>
              </a14:hiddenFill>
            </a:ext>
          </a:extLst>
        </p:spPr>
      </p:pic>
      <p:sp>
        <p:nvSpPr>
          <p:cNvPr id="92" name="Text Box 29"/>
          <p:cNvSpPr txBox="1">
            <a:spLocks noChangeArrowheads="1"/>
          </p:cNvSpPr>
          <p:nvPr/>
        </p:nvSpPr>
        <p:spPr bwMode="auto">
          <a:xfrm>
            <a:off x="5543550" y="5583238"/>
            <a:ext cx="3097213" cy="582612"/>
          </a:xfrm>
          <a:prstGeom prst="rect">
            <a:avLst/>
          </a:prstGeom>
          <a:solidFill>
            <a:srgbClr val="FF6600"/>
          </a:solidFill>
          <a:ln w="12700">
            <a:solidFill>
              <a:schemeClr val="bg1">
                <a:lumMod val="85000"/>
              </a:schemeClr>
            </a:solidFill>
            <a:miter lim="800000"/>
            <a:headEnd/>
            <a:tailEnd/>
          </a:ln>
        </p:spPr>
        <p:txBody>
          <a:bodyPr lIns="90488" tIns="44450" rIns="90488" bIns="44450">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lgn="ctr" eaLnBrk="1" hangingPunct="1">
              <a:spcBef>
                <a:spcPct val="50000"/>
              </a:spcBef>
              <a:defRPr/>
            </a:pPr>
            <a:r>
              <a:rPr lang="fr-FR" altLang="ja-JP" sz="1600" dirty="0" err="1" smtClean="0">
                <a:latin typeface="Calibri" pitchFamily="34" charset="0"/>
              </a:rPr>
              <a:t>Authorisation</a:t>
            </a:r>
            <a:r>
              <a:rPr lang="fr-FR" altLang="ja-JP" sz="1600" dirty="0" smtClean="0">
                <a:latin typeface="Calibri" pitchFamily="34" charset="0"/>
              </a:rPr>
              <a:t> for INB </a:t>
            </a:r>
            <a:r>
              <a:rPr lang="fr-FR" altLang="ja-JP" sz="1600" dirty="0" err="1" smtClean="0">
                <a:latin typeface="Calibri" pitchFamily="34" charset="0"/>
              </a:rPr>
              <a:t>Creation</a:t>
            </a:r>
            <a:endParaRPr lang="fr-FR" altLang="ja-JP" sz="1600" dirty="0" smtClean="0">
              <a:latin typeface="Calibri" pitchFamily="34" charset="0"/>
            </a:endParaRPr>
          </a:p>
          <a:p>
            <a:pPr algn="ctr" eaLnBrk="1" hangingPunct="1">
              <a:defRPr/>
            </a:pPr>
            <a:r>
              <a:rPr lang="en-US" sz="1600" dirty="0" smtClean="0">
                <a:latin typeface="Calibri" pitchFamily="34" charset="0"/>
              </a:rPr>
              <a:t>Decree</a:t>
            </a:r>
            <a:endParaRPr lang="fr-FR" sz="1600" dirty="0">
              <a:latin typeface="Calibri" pitchFamily="34" charset="0"/>
            </a:endParaRPr>
          </a:p>
        </p:txBody>
      </p:sp>
      <p:sp>
        <p:nvSpPr>
          <p:cNvPr id="93" name="Text Box 32"/>
          <p:cNvSpPr txBox="1">
            <a:spLocks noChangeArrowheads="1"/>
          </p:cNvSpPr>
          <p:nvPr/>
        </p:nvSpPr>
        <p:spPr bwMode="auto">
          <a:xfrm>
            <a:off x="6073775" y="3324224"/>
            <a:ext cx="2663825" cy="274638"/>
          </a:xfrm>
          <a:prstGeom prst="rect">
            <a:avLst/>
          </a:prstGeom>
          <a:solidFill>
            <a:srgbClr val="FFFF00"/>
          </a:solidFill>
          <a:ln w="12700">
            <a:solidFill>
              <a:schemeClr val="bg1">
                <a:lumMod val="85000"/>
              </a:schemeClr>
            </a:solidFill>
            <a:miter lim="800000"/>
            <a:headEnd/>
            <a:tailEnd/>
          </a:ln>
        </p:spPr>
        <p:txBody>
          <a:bodyPr lIns="90488" tIns="44450" rIns="90488" bIns="44450">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lgn="ctr">
              <a:spcBef>
                <a:spcPct val="50000"/>
              </a:spcBef>
              <a:defRPr/>
            </a:pPr>
            <a:r>
              <a:rPr lang="en-US" sz="1200" dirty="0">
                <a:latin typeface="Calibri" pitchFamily="34" charset="0"/>
              </a:rPr>
              <a:t>Public Enquiry</a:t>
            </a:r>
          </a:p>
        </p:txBody>
      </p:sp>
      <p:sp>
        <p:nvSpPr>
          <p:cNvPr id="94" name="AutoShape 6"/>
          <p:cNvSpPr>
            <a:spLocks noChangeArrowheads="1"/>
          </p:cNvSpPr>
          <p:nvPr/>
        </p:nvSpPr>
        <p:spPr bwMode="auto">
          <a:xfrm>
            <a:off x="5724525" y="1339850"/>
            <a:ext cx="3024188" cy="274638"/>
          </a:xfrm>
          <a:prstGeom prst="flowChartProcess">
            <a:avLst/>
          </a:prstGeom>
          <a:solidFill>
            <a:srgbClr val="FF6600"/>
          </a:solidFill>
          <a:ln w="12700">
            <a:solidFill>
              <a:schemeClr val="bg1">
                <a:lumMod val="85000"/>
              </a:schemeClr>
            </a:solidFill>
            <a:miter lim="800000"/>
            <a:headEnd/>
            <a:tailEnd/>
          </a:ln>
        </p:spPr>
        <p:txBody>
          <a:bodyPr lIns="90488" tIns="44450" rIns="90488" bIns="44450">
            <a:spAutoFit/>
          </a:bodyPr>
          <a:lstStyle/>
          <a:p>
            <a:pPr algn="ctr" eaLnBrk="1" hangingPunct="1">
              <a:spcBef>
                <a:spcPct val="50000"/>
              </a:spcBef>
              <a:defRPr/>
            </a:pPr>
            <a:r>
              <a:rPr lang="en-US" sz="1200" dirty="0">
                <a:latin typeface="Calibri" pitchFamily="34" charset="0"/>
              </a:rPr>
              <a:t>Acceptance (MSNR)</a:t>
            </a:r>
            <a:endParaRPr lang="en-GB" sz="1200" dirty="0">
              <a:latin typeface="Calibri" pitchFamily="34" charset="0"/>
            </a:endParaRPr>
          </a:p>
        </p:txBody>
      </p:sp>
      <p:cxnSp>
        <p:nvCxnSpPr>
          <p:cNvPr id="95" name="AutoShape 7"/>
          <p:cNvCxnSpPr>
            <a:cxnSpLocks noChangeShapeType="1"/>
            <a:stCxn id="99" idx="3"/>
            <a:endCxn id="94" idx="0"/>
          </p:cNvCxnSpPr>
          <p:nvPr/>
        </p:nvCxnSpPr>
        <p:spPr bwMode="auto">
          <a:xfrm>
            <a:off x="4953000" y="1054894"/>
            <a:ext cx="2283619" cy="284956"/>
          </a:xfrm>
          <a:prstGeom prst="bentConnector2">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96" name="AutoShape 8"/>
          <p:cNvCxnSpPr>
            <a:cxnSpLocks noChangeShapeType="1"/>
          </p:cNvCxnSpPr>
          <p:nvPr/>
        </p:nvCxnSpPr>
        <p:spPr bwMode="auto">
          <a:xfrm rot="16200000" flipH="1">
            <a:off x="6397625" y="2492375"/>
            <a:ext cx="1676400" cy="0"/>
          </a:xfrm>
          <a:prstGeom prst="bentConnector3">
            <a:avLst>
              <a:gd name="adj1" fmla="val 50000"/>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97" name="AutoShape 9"/>
          <p:cNvCxnSpPr>
            <a:cxnSpLocks noChangeShapeType="1"/>
            <a:stCxn id="93" idx="2"/>
            <a:endCxn id="110" idx="0"/>
          </p:cNvCxnSpPr>
          <p:nvPr/>
        </p:nvCxnSpPr>
        <p:spPr bwMode="auto">
          <a:xfrm rot="5400000">
            <a:off x="7261226" y="3689350"/>
            <a:ext cx="234951" cy="53975"/>
          </a:xfrm>
          <a:prstGeom prst="bentConnector3">
            <a:avLst>
              <a:gd name="adj1" fmla="val 50000"/>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cxnSp>
        <p:nvCxnSpPr>
          <p:cNvPr id="98" name="AutoShape 10"/>
          <p:cNvCxnSpPr>
            <a:cxnSpLocks noChangeShapeType="1"/>
            <a:endCxn id="131" idx="0"/>
          </p:cNvCxnSpPr>
          <p:nvPr/>
        </p:nvCxnSpPr>
        <p:spPr bwMode="auto">
          <a:xfrm flipH="1">
            <a:off x="6871494" y="4658519"/>
            <a:ext cx="0" cy="215900"/>
          </a:xfrm>
          <a:prstGeom prst="straightConnector1">
            <a:avLst/>
          </a:prstGeom>
          <a:noFill/>
          <a:ln w="9525">
            <a:solidFill>
              <a:schemeClr val="bg1">
                <a:lumMod val="85000"/>
              </a:schemeClr>
            </a:solidFill>
            <a:round/>
            <a:headEnd/>
            <a:tailEnd type="triangle" w="med" len="med"/>
          </a:ln>
          <a:extLst>
            <a:ext uri="{909E8E84-426E-40dd-AFC4-6F175D3DCCD1}">
              <a14:hiddenFill xmlns:a14="http://schemas.microsoft.com/office/drawing/2010/main">
                <a:noFill/>
              </a14:hiddenFill>
            </a:ext>
          </a:extLst>
        </p:spPr>
      </p:cxnSp>
      <p:sp>
        <p:nvSpPr>
          <p:cNvPr id="99" name="Text Box 11"/>
          <p:cNvSpPr txBox="1">
            <a:spLocks noChangeArrowheads="1"/>
          </p:cNvSpPr>
          <p:nvPr/>
        </p:nvSpPr>
        <p:spPr bwMode="auto">
          <a:xfrm>
            <a:off x="2562225" y="917575"/>
            <a:ext cx="2390775" cy="274638"/>
          </a:xfrm>
          <a:prstGeom prst="rect">
            <a:avLst/>
          </a:prstGeom>
          <a:solidFill>
            <a:srgbClr val="FFFF00"/>
          </a:solidFill>
          <a:ln w="12700">
            <a:solidFill>
              <a:schemeClr val="bg1">
                <a:lumMod val="85000"/>
              </a:schemeClr>
            </a:solidFill>
            <a:miter lim="800000"/>
            <a:headEnd/>
            <a:tailEnd/>
          </a:ln>
        </p:spPr>
        <p:txBody>
          <a:bodyPr lIns="90488" tIns="44450" rIns="90488" bIns="44450">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spcBef>
                <a:spcPct val="50000"/>
              </a:spcBef>
              <a:defRPr/>
            </a:pPr>
            <a:r>
              <a:rPr lang="en-US" sz="1200" dirty="0" smtClean="0">
                <a:latin typeface="Calibri" pitchFamily="34" charset="0"/>
              </a:rPr>
              <a:t>Submission of DAC files</a:t>
            </a:r>
            <a:endParaRPr lang="en-GB" sz="1200" dirty="0">
              <a:latin typeface="Calibri" pitchFamily="34" charset="0"/>
            </a:endParaRPr>
          </a:p>
        </p:txBody>
      </p:sp>
      <p:sp>
        <p:nvSpPr>
          <p:cNvPr id="100" name="AutoShape 12"/>
          <p:cNvSpPr>
            <a:spLocks noChangeArrowheads="1"/>
          </p:cNvSpPr>
          <p:nvPr/>
        </p:nvSpPr>
        <p:spPr bwMode="auto">
          <a:xfrm rot="5400000">
            <a:off x="250825" y="974725"/>
            <a:ext cx="144463"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01" name="Text Box 13"/>
          <p:cNvSpPr txBox="1">
            <a:spLocks noChangeArrowheads="1"/>
          </p:cNvSpPr>
          <p:nvPr/>
        </p:nvSpPr>
        <p:spPr bwMode="auto">
          <a:xfrm>
            <a:off x="544513" y="908050"/>
            <a:ext cx="1195387"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March 2010</a:t>
            </a:r>
            <a:endParaRPr lang="en-GB" sz="1600">
              <a:solidFill>
                <a:srgbClr val="FFC000"/>
              </a:solidFill>
              <a:latin typeface="Calibri" charset="0"/>
              <a:cs typeface="MS PGothic" charset="0"/>
            </a:endParaRPr>
          </a:p>
        </p:txBody>
      </p:sp>
      <p:sp>
        <p:nvSpPr>
          <p:cNvPr id="102" name="AutoShape 14"/>
          <p:cNvSpPr>
            <a:spLocks noChangeArrowheads="1"/>
          </p:cNvSpPr>
          <p:nvPr/>
        </p:nvSpPr>
        <p:spPr bwMode="auto">
          <a:xfrm rot="5400000">
            <a:off x="250826" y="1411287"/>
            <a:ext cx="144462"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03" name="Text Box 15"/>
          <p:cNvSpPr txBox="1">
            <a:spLocks noChangeArrowheads="1"/>
          </p:cNvSpPr>
          <p:nvPr/>
        </p:nvSpPr>
        <p:spPr bwMode="auto">
          <a:xfrm>
            <a:off x="549275" y="1268413"/>
            <a:ext cx="1778000"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14 December 2010</a:t>
            </a:r>
            <a:endParaRPr lang="en-GB" sz="1600">
              <a:solidFill>
                <a:srgbClr val="FFC000"/>
              </a:solidFill>
              <a:latin typeface="Calibri" charset="0"/>
              <a:cs typeface="MS PGothic" charset="0"/>
            </a:endParaRPr>
          </a:p>
        </p:txBody>
      </p:sp>
      <p:sp>
        <p:nvSpPr>
          <p:cNvPr id="104" name="AutoShape 16"/>
          <p:cNvSpPr>
            <a:spLocks noChangeArrowheads="1"/>
          </p:cNvSpPr>
          <p:nvPr/>
        </p:nvSpPr>
        <p:spPr bwMode="auto">
          <a:xfrm rot="5400000">
            <a:off x="250826" y="3017837"/>
            <a:ext cx="144462"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05" name="Text Box 17"/>
          <p:cNvSpPr txBox="1">
            <a:spLocks noChangeArrowheads="1"/>
          </p:cNvSpPr>
          <p:nvPr/>
        </p:nvSpPr>
        <p:spPr bwMode="auto">
          <a:xfrm>
            <a:off x="587375" y="2874963"/>
            <a:ext cx="1277938" cy="338137"/>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23 May 2011</a:t>
            </a:r>
            <a:endParaRPr lang="en-GB" sz="1600">
              <a:solidFill>
                <a:srgbClr val="FFC000"/>
              </a:solidFill>
              <a:latin typeface="Calibri" charset="0"/>
              <a:cs typeface="MS PGothic" charset="0"/>
            </a:endParaRPr>
          </a:p>
        </p:txBody>
      </p:sp>
      <p:sp>
        <p:nvSpPr>
          <p:cNvPr id="106" name="AutoShape 18"/>
          <p:cNvSpPr>
            <a:spLocks noChangeArrowheads="1"/>
          </p:cNvSpPr>
          <p:nvPr/>
        </p:nvSpPr>
        <p:spPr bwMode="auto">
          <a:xfrm rot="5400000">
            <a:off x="250826" y="3925887"/>
            <a:ext cx="144462"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07" name="Text Box 19"/>
          <p:cNvSpPr txBox="1">
            <a:spLocks noChangeArrowheads="1"/>
          </p:cNvSpPr>
          <p:nvPr/>
        </p:nvSpPr>
        <p:spPr bwMode="auto">
          <a:xfrm>
            <a:off x="620713" y="3802063"/>
            <a:ext cx="1733550" cy="338137"/>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r>
              <a:rPr lang="en-US" sz="1600">
                <a:solidFill>
                  <a:srgbClr val="FFC000"/>
                </a:solidFill>
                <a:latin typeface="Calibri" charset="0"/>
                <a:cs typeface="MS PGothic" charset="0"/>
              </a:rPr>
              <a:t>9 September 2011</a:t>
            </a:r>
            <a:endParaRPr lang="en-GB" sz="1600">
              <a:solidFill>
                <a:srgbClr val="FFC000"/>
              </a:solidFill>
              <a:latin typeface="Calibri" charset="0"/>
              <a:cs typeface="MS PGothic" charset="0"/>
            </a:endParaRPr>
          </a:p>
        </p:txBody>
      </p:sp>
      <p:sp>
        <p:nvSpPr>
          <p:cNvPr id="108" name="AutoShape 20"/>
          <p:cNvSpPr>
            <a:spLocks noChangeArrowheads="1"/>
          </p:cNvSpPr>
          <p:nvPr/>
        </p:nvSpPr>
        <p:spPr bwMode="auto">
          <a:xfrm rot="5400000">
            <a:off x="241300" y="3416300"/>
            <a:ext cx="144463"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09" name="Text Box 21"/>
          <p:cNvSpPr txBox="1">
            <a:spLocks noChangeArrowheads="1"/>
          </p:cNvSpPr>
          <p:nvPr/>
        </p:nvSpPr>
        <p:spPr bwMode="auto">
          <a:xfrm>
            <a:off x="620713" y="3284538"/>
            <a:ext cx="1974850"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15 June – 4 Aug 2011</a:t>
            </a:r>
            <a:endParaRPr lang="en-GB" sz="1600">
              <a:solidFill>
                <a:srgbClr val="FFC000"/>
              </a:solidFill>
              <a:latin typeface="Calibri" charset="0"/>
              <a:cs typeface="MS PGothic" charset="0"/>
            </a:endParaRPr>
          </a:p>
        </p:txBody>
      </p:sp>
      <p:sp>
        <p:nvSpPr>
          <p:cNvPr id="110" name="AutoShape 22"/>
          <p:cNvSpPr>
            <a:spLocks noChangeArrowheads="1"/>
          </p:cNvSpPr>
          <p:nvPr/>
        </p:nvSpPr>
        <p:spPr bwMode="auto">
          <a:xfrm>
            <a:off x="5965825" y="3833813"/>
            <a:ext cx="2771775" cy="274637"/>
          </a:xfrm>
          <a:prstGeom prst="flowChartProcess">
            <a:avLst/>
          </a:prstGeom>
          <a:solidFill>
            <a:srgbClr val="FF6600"/>
          </a:solidFill>
          <a:ln w="12700">
            <a:solidFill>
              <a:schemeClr val="bg1">
                <a:lumMod val="85000"/>
              </a:schemeClr>
            </a:solidFill>
            <a:miter lim="800000"/>
            <a:headEnd/>
            <a:tailEnd/>
          </a:ln>
        </p:spPr>
        <p:txBody>
          <a:bodyPr lIns="90488" tIns="44450" rIns="90488" bIns="44450">
            <a:spAutoFit/>
          </a:bodyPr>
          <a:lstStyle/>
          <a:p>
            <a:pPr algn="ctr" eaLnBrk="1" hangingPunct="1">
              <a:spcBef>
                <a:spcPct val="50000"/>
              </a:spcBef>
              <a:defRPr/>
            </a:pPr>
            <a:r>
              <a:rPr lang="en-US" sz="1200" dirty="0">
                <a:latin typeface="Calibri" pitchFamily="34" charset="0"/>
              </a:rPr>
              <a:t>Advice from Enquiry Commission</a:t>
            </a:r>
            <a:endParaRPr lang="en-GB" sz="1200" dirty="0">
              <a:latin typeface="Calibri" pitchFamily="34" charset="0"/>
            </a:endParaRPr>
          </a:p>
        </p:txBody>
      </p:sp>
      <p:cxnSp>
        <p:nvCxnSpPr>
          <p:cNvPr id="111" name="AutoShape 23"/>
          <p:cNvCxnSpPr>
            <a:cxnSpLocks noChangeShapeType="1"/>
            <a:stCxn id="94" idx="3"/>
            <a:endCxn id="130" idx="3"/>
          </p:cNvCxnSpPr>
          <p:nvPr/>
        </p:nvCxnSpPr>
        <p:spPr bwMode="auto">
          <a:xfrm flipH="1">
            <a:off x="8737600" y="1477169"/>
            <a:ext cx="11113" cy="3013075"/>
          </a:xfrm>
          <a:prstGeom prst="bentConnector3">
            <a:avLst>
              <a:gd name="adj1" fmla="val -2057050"/>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sp>
        <p:nvSpPr>
          <p:cNvPr id="112" name="Text Box 25"/>
          <p:cNvSpPr txBox="1">
            <a:spLocks noChangeArrowheads="1"/>
          </p:cNvSpPr>
          <p:nvPr/>
        </p:nvSpPr>
        <p:spPr bwMode="auto">
          <a:xfrm>
            <a:off x="2843213" y="3336925"/>
            <a:ext cx="1804987" cy="274638"/>
          </a:xfrm>
          <a:prstGeom prst="rect">
            <a:avLst/>
          </a:prstGeom>
          <a:solidFill>
            <a:srgbClr val="FF6600"/>
          </a:solidFill>
          <a:ln w="12700">
            <a:solidFill>
              <a:schemeClr val="bg1">
                <a:lumMod val="85000"/>
              </a:schemeClr>
            </a:solidFill>
            <a:miter lim="800000"/>
            <a:headEnd/>
            <a:tailEnd/>
          </a:ln>
        </p:spPr>
        <p:txBody>
          <a:bodyPr lIns="90488" tIns="44450" rIns="90488" bIns="44450">
            <a:spAutoFit/>
          </a:bodyPr>
          <a:lstStyle>
            <a:defPPr>
              <a:defRPr lang="en-US"/>
            </a:defPPr>
            <a:lvl1pPr>
              <a:spcBef>
                <a:spcPct val="50000"/>
              </a:spcBef>
              <a:defRPr sz="1400" b="1">
                <a:latin typeface="Calibri" pitchFamily="34" charset="0"/>
              </a:defRPr>
            </a:lvl1pPr>
          </a:lstStyle>
          <a:p>
            <a:pPr>
              <a:defRPr/>
            </a:pPr>
            <a:r>
              <a:rPr lang="en-US" sz="1200" dirty="0" smtClean="0"/>
              <a:t>Advice from CLI-July 2011</a:t>
            </a:r>
            <a:endParaRPr lang="en-GB" sz="1200" dirty="0"/>
          </a:p>
        </p:txBody>
      </p:sp>
      <p:sp>
        <p:nvSpPr>
          <p:cNvPr id="113" name="AutoShape 29"/>
          <p:cNvSpPr>
            <a:spLocks noChangeArrowheads="1"/>
          </p:cNvSpPr>
          <p:nvPr/>
        </p:nvSpPr>
        <p:spPr bwMode="auto">
          <a:xfrm rot="5400000">
            <a:off x="250825" y="5076825"/>
            <a:ext cx="144463" cy="144463"/>
          </a:xfrm>
          <a:prstGeom prst="flowChartExtract">
            <a:avLst/>
          </a:prstGeom>
          <a:solidFill>
            <a:srgbClr val="FF6600"/>
          </a:solidFill>
          <a:ln w="9525">
            <a:solidFill>
              <a:schemeClr val="bg1">
                <a:lumMod val="85000"/>
              </a:schemeClr>
            </a:solidFill>
            <a:miter lim="800000"/>
            <a:headEnd/>
            <a:tailEnd/>
          </a:ln>
        </p:spPr>
        <p:txBody>
          <a:bodyPr rot="10800000" vert="eaVert" wrap="none" anchor="ctr"/>
          <a:lstStyle/>
          <a:p>
            <a:pPr>
              <a:defRPr/>
            </a:pPr>
            <a:endParaRPr lang="en-US" sz="2000"/>
          </a:p>
        </p:txBody>
      </p:sp>
      <p:cxnSp>
        <p:nvCxnSpPr>
          <p:cNvPr id="114" name="AutoShape 31"/>
          <p:cNvCxnSpPr>
            <a:cxnSpLocks noChangeShapeType="1"/>
            <a:stCxn id="110" idx="1"/>
            <a:endCxn id="92" idx="1"/>
          </p:cNvCxnSpPr>
          <p:nvPr/>
        </p:nvCxnSpPr>
        <p:spPr bwMode="auto">
          <a:xfrm rot="10800000" flipV="1">
            <a:off x="5543551" y="3971132"/>
            <a:ext cx="422275" cy="1903412"/>
          </a:xfrm>
          <a:prstGeom prst="bentConnector3">
            <a:avLst>
              <a:gd name="adj1" fmla="val 154135"/>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sp>
        <p:nvSpPr>
          <p:cNvPr id="115" name="Text Box 30"/>
          <p:cNvSpPr txBox="1">
            <a:spLocks noChangeArrowheads="1"/>
          </p:cNvSpPr>
          <p:nvPr/>
        </p:nvSpPr>
        <p:spPr bwMode="auto">
          <a:xfrm>
            <a:off x="611188" y="4940300"/>
            <a:ext cx="601662"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9900"/>
                </a:solidFill>
                <a:latin typeface="Calibri" charset="0"/>
                <a:cs typeface="MS PGothic" charset="0"/>
              </a:rPr>
              <a:t>2012</a:t>
            </a:r>
            <a:endParaRPr lang="en-GB" sz="1600">
              <a:solidFill>
                <a:srgbClr val="FF9900"/>
              </a:solidFill>
              <a:latin typeface="Calibri" charset="0"/>
              <a:cs typeface="MS PGothic" charset="0"/>
            </a:endParaRPr>
          </a:p>
        </p:txBody>
      </p:sp>
      <p:cxnSp>
        <p:nvCxnSpPr>
          <p:cNvPr id="116" name="AutoShape 32"/>
          <p:cNvCxnSpPr>
            <a:cxnSpLocks noChangeShapeType="1"/>
          </p:cNvCxnSpPr>
          <p:nvPr/>
        </p:nvCxnSpPr>
        <p:spPr bwMode="auto">
          <a:xfrm flipH="1">
            <a:off x="6715125" y="5029200"/>
            <a:ext cx="1854200" cy="487363"/>
          </a:xfrm>
          <a:prstGeom prst="bentConnector4">
            <a:avLst>
              <a:gd name="adj1" fmla="val -12329"/>
              <a:gd name="adj2" fmla="val 83929"/>
            </a:avLst>
          </a:prstGeom>
          <a:noFill/>
          <a:ln w="9525">
            <a:solidFill>
              <a:schemeClr val="bg1">
                <a:lumMod val="85000"/>
              </a:schemeClr>
            </a:solidFill>
            <a:miter lim="800000"/>
            <a:headEnd/>
            <a:tailEnd type="triangle" w="med" len="med"/>
          </a:ln>
          <a:extLst>
            <a:ext uri="{909E8E84-426E-40dd-AFC4-6F175D3DCCD1}">
              <a14:hiddenFill xmlns:a14="http://schemas.microsoft.com/office/drawing/2010/main">
                <a:noFill/>
              </a14:hiddenFill>
            </a:ext>
          </a:extLst>
        </p:spPr>
      </p:cxnSp>
      <p:sp>
        <p:nvSpPr>
          <p:cNvPr id="117" name="Text Box 25"/>
          <p:cNvSpPr txBox="1">
            <a:spLocks noChangeArrowheads="1"/>
          </p:cNvSpPr>
          <p:nvPr/>
        </p:nvSpPr>
        <p:spPr bwMode="auto">
          <a:xfrm>
            <a:off x="2652713" y="2132013"/>
            <a:ext cx="2376487" cy="461962"/>
          </a:xfrm>
          <a:prstGeom prst="rect">
            <a:avLst/>
          </a:prstGeom>
          <a:solidFill>
            <a:schemeClr val="accent2">
              <a:lumMod val="20000"/>
              <a:lumOff val="80000"/>
            </a:schemeClr>
          </a:solidFill>
          <a:ln w="9525">
            <a:solidFill>
              <a:schemeClr val="bg1">
                <a:lumMod val="85000"/>
              </a:schemeClr>
            </a:solidFill>
            <a:miter lim="800000"/>
            <a:headEnd/>
            <a:tailEnd/>
          </a:ln>
        </p:spPr>
        <p:txBody>
          <a:bodyPr>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eaLnBrk="1" hangingPunct="1">
              <a:spcBef>
                <a:spcPct val="50000"/>
              </a:spcBef>
              <a:defRPr/>
            </a:pPr>
            <a:r>
              <a:rPr lang="en-US" sz="1200" dirty="0" smtClean="0">
                <a:latin typeface="Calibri" pitchFamily="34" charset="0"/>
              </a:rPr>
              <a:t>Submission to CLI  Working Group</a:t>
            </a:r>
          </a:p>
          <a:p>
            <a:pPr eaLnBrk="1" hangingPunct="1">
              <a:defRPr/>
            </a:pPr>
            <a:r>
              <a:rPr lang="en-US" sz="1200" dirty="0" smtClean="0">
                <a:latin typeface="Calibri" pitchFamily="34" charset="0"/>
              </a:rPr>
              <a:t>Public Enquiry files</a:t>
            </a:r>
            <a:endParaRPr lang="en-GB" sz="1200" dirty="0">
              <a:latin typeface="Calibri" pitchFamily="34" charset="0"/>
            </a:endParaRPr>
          </a:p>
        </p:txBody>
      </p:sp>
      <p:sp>
        <p:nvSpPr>
          <p:cNvPr id="118" name="Text Box 25"/>
          <p:cNvSpPr txBox="1">
            <a:spLocks noChangeArrowheads="1"/>
          </p:cNvSpPr>
          <p:nvPr/>
        </p:nvSpPr>
        <p:spPr bwMode="auto">
          <a:xfrm>
            <a:off x="5734050" y="1771650"/>
            <a:ext cx="3003550" cy="277813"/>
          </a:xfrm>
          <a:prstGeom prst="rect">
            <a:avLst/>
          </a:prstGeom>
          <a:solidFill>
            <a:srgbClr val="FFFF00"/>
          </a:solidFill>
          <a:ln w="9525">
            <a:solidFill>
              <a:schemeClr val="bg1">
                <a:lumMod val="85000"/>
              </a:schemeClr>
            </a:solidFill>
            <a:miter lim="800000"/>
            <a:headEnd/>
            <a:tailEnd/>
          </a:ln>
        </p:spPr>
        <p:txBody>
          <a:bodyPr>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eaLnBrk="1" hangingPunct="1">
              <a:spcBef>
                <a:spcPct val="50000"/>
              </a:spcBef>
              <a:defRPr/>
            </a:pPr>
            <a:r>
              <a:rPr lang="en-US" sz="1200" dirty="0" smtClean="0">
                <a:latin typeface="Calibri" pitchFamily="34" charset="0"/>
              </a:rPr>
              <a:t>Transmission to Environmental Authority</a:t>
            </a:r>
            <a:endParaRPr lang="en-GB" sz="1200" dirty="0">
              <a:latin typeface="Calibri" pitchFamily="34" charset="0"/>
            </a:endParaRPr>
          </a:p>
        </p:txBody>
      </p:sp>
      <p:sp>
        <p:nvSpPr>
          <p:cNvPr id="119" name="AutoShape 14"/>
          <p:cNvSpPr>
            <a:spLocks noChangeArrowheads="1"/>
          </p:cNvSpPr>
          <p:nvPr/>
        </p:nvSpPr>
        <p:spPr bwMode="auto">
          <a:xfrm rot="5400000">
            <a:off x="227013" y="1843088"/>
            <a:ext cx="144462" cy="144462"/>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20" name="Text Box 15"/>
          <p:cNvSpPr txBox="1">
            <a:spLocks noChangeArrowheads="1"/>
          </p:cNvSpPr>
          <p:nvPr/>
        </p:nvSpPr>
        <p:spPr bwMode="auto">
          <a:xfrm>
            <a:off x="593725" y="1700213"/>
            <a:ext cx="1311275"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January 2011</a:t>
            </a:r>
            <a:endParaRPr lang="en-GB" sz="1600">
              <a:solidFill>
                <a:srgbClr val="FFC000"/>
              </a:solidFill>
              <a:latin typeface="Calibri" charset="0"/>
              <a:cs typeface="MS PGothic" charset="0"/>
            </a:endParaRPr>
          </a:p>
        </p:txBody>
      </p:sp>
      <p:sp>
        <p:nvSpPr>
          <p:cNvPr id="121" name="AutoShape 6"/>
          <p:cNvSpPr>
            <a:spLocks noChangeArrowheads="1"/>
          </p:cNvSpPr>
          <p:nvPr/>
        </p:nvSpPr>
        <p:spPr bwMode="auto">
          <a:xfrm>
            <a:off x="5724525" y="2465388"/>
            <a:ext cx="3024188" cy="274637"/>
          </a:xfrm>
          <a:prstGeom prst="flowChartProcess">
            <a:avLst/>
          </a:prstGeom>
          <a:solidFill>
            <a:srgbClr val="FF6600"/>
          </a:solidFill>
          <a:ln w="12700">
            <a:solidFill>
              <a:schemeClr val="bg1">
                <a:lumMod val="85000"/>
              </a:schemeClr>
            </a:solidFill>
            <a:miter lim="800000"/>
            <a:headEnd/>
            <a:tailEnd/>
          </a:ln>
        </p:spPr>
        <p:txBody>
          <a:bodyPr lIns="90488" tIns="44450" rIns="90488" bIns="44450">
            <a:spAutoFit/>
          </a:bodyPr>
          <a:lstStyle/>
          <a:p>
            <a:pPr algn="ctr" eaLnBrk="1" hangingPunct="1">
              <a:spcBef>
                <a:spcPct val="50000"/>
              </a:spcBef>
              <a:defRPr/>
            </a:pPr>
            <a:r>
              <a:rPr lang="en-US" sz="1200" dirty="0">
                <a:latin typeface="Calibri" pitchFamily="34" charset="0"/>
              </a:rPr>
              <a:t>Advice from Environmental Authority</a:t>
            </a:r>
            <a:endParaRPr lang="en-GB" sz="1200" dirty="0">
              <a:latin typeface="Calibri" pitchFamily="34" charset="0"/>
            </a:endParaRPr>
          </a:p>
        </p:txBody>
      </p:sp>
      <p:sp>
        <p:nvSpPr>
          <p:cNvPr id="122" name="AutoShape 14"/>
          <p:cNvSpPr>
            <a:spLocks noChangeArrowheads="1"/>
          </p:cNvSpPr>
          <p:nvPr/>
        </p:nvSpPr>
        <p:spPr bwMode="auto">
          <a:xfrm rot="5400000">
            <a:off x="250826" y="2274887"/>
            <a:ext cx="144462"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23" name="Text Box 15"/>
          <p:cNvSpPr txBox="1">
            <a:spLocks noChangeArrowheads="1"/>
          </p:cNvSpPr>
          <p:nvPr/>
        </p:nvSpPr>
        <p:spPr bwMode="auto">
          <a:xfrm>
            <a:off x="577850" y="2132013"/>
            <a:ext cx="1565275"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13 January 2011</a:t>
            </a:r>
            <a:endParaRPr lang="en-GB" sz="1600">
              <a:solidFill>
                <a:srgbClr val="FFC000"/>
              </a:solidFill>
              <a:latin typeface="Calibri" charset="0"/>
              <a:cs typeface="MS PGothic" charset="0"/>
            </a:endParaRPr>
          </a:p>
        </p:txBody>
      </p:sp>
      <p:sp>
        <p:nvSpPr>
          <p:cNvPr id="124" name="AutoShape 14"/>
          <p:cNvSpPr>
            <a:spLocks noChangeArrowheads="1"/>
          </p:cNvSpPr>
          <p:nvPr/>
        </p:nvSpPr>
        <p:spPr bwMode="auto">
          <a:xfrm rot="5400000">
            <a:off x="260351" y="2636837"/>
            <a:ext cx="144462"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25" name="Text Box 15"/>
          <p:cNvSpPr txBox="1">
            <a:spLocks noChangeArrowheads="1"/>
          </p:cNvSpPr>
          <p:nvPr/>
        </p:nvSpPr>
        <p:spPr bwMode="auto">
          <a:xfrm>
            <a:off x="668338" y="2493963"/>
            <a:ext cx="1450975" cy="338137"/>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pPr eaLnBrk="1" hangingPunct="1"/>
            <a:r>
              <a:rPr lang="en-US" sz="1600">
                <a:solidFill>
                  <a:srgbClr val="FFC000"/>
                </a:solidFill>
                <a:latin typeface="Calibri" charset="0"/>
                <a:cs typeface="MS PGothic" charset="0"/>
              </a:rPr>
              <a:t>23 March 2011</a:t>
            </a:r>
            <a:endParaRPr lang="en-GB" sz="1600">
              <a:solidFill>
                <a:srgbClr val="FFC000"/>
              </a:solidFill>
              <a:latin typeface="Calibri" charset="0"/>
              <a:cs typeface="MS PGothic" charset="0"/>
            </a:endParaRPr>
          </a:p>
        </p:txBody>
      </p:sp>
      <p:sp>
        <p:nvSpPr>
          <p:cNvPr id="126" name="Text Box 32"/>
          <p:cNvSpPr txBox="1">
            <a:spLocks noChangeArrowheads="1"/>
          </p:cNvSpPr>
          <p:nvPr/>
        </p:nvSpPr>
        <p:spPr bwMode="auto">
          <a:xfrm>
            <a:off x="6073775" y="2901950"/>
            <a:ext cx="2663825" cy="274638"/>
          </a:xfrm>
          <a:prstGeom prst="rect">
            <a:avLst/>
          </a:prstGeom>
          <a:solidFill>
            <a:srgbClr val="FFFF00"/>
          </a:solidFill>
          <a:ln w="12700">
            <a:solidFill>
              <a:schemeClr val="bg1">
                <a:lumMod val="85000"/>
              </a:schemeClr>
            </a:solidFill>
            <a:miter lim="800000"/>
            <a:headEnd/>
            <a:tailEnd/>
          </a:ln>
        </p:spPr>
        <p:txBody>
          <a:bodyPr lIns="90488" tIns="44450" rIns="90488" bIns="44450">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eaLnBrk="1" hangingPunct="1">
              <a:spcBef>
                <a:spcPct val="50000"/>
              </a:spcBef>
              <a:defRPr/>
            </a:pPr>
            <a:r>
              <a:rPr lang="en-US" sz="1200" dirty="0" err="1" smtClean="0">
                <a:latin typeface="Calibri" pitchFamily="34" charset="0"/>
              </a:rPr>
              <a:t>Prefectoral</a:t>
            </a:r>
            <a:r>
              <a:rPr lang="en-US" sz="1200" dirty="0" smtClean="0">
                <a:latin typeface="Calibri" pitchFamily="34" charset="0"/>
              </a:rPr>
              <a:t> Order for Public Enquiry</a:t>
            </a:r>
            <a:endParaRPr lang="en-US" sz="1200" dirty="0">
              <a:latin typeface="Calibri" pitchFamily="34" charset="0"/>
            </a:endParaRPr>
          </a:p>
        </p:txBody>
      </p:sp>
      <p:sp>
        <p:nvSpPr>
          <p:cNvPr id="127" name="AutoShape 18"/>
          <p:cNvSpPr>
            <a:spLocks noChangeArrowheads="1"/>
          </p:cNvSpPr>
          <p:nvPr/>
        </p:nvSpPr>
        <p:spPr bwMode="auto">
          <a:xfrm rot="5400000">
            <a:off x="250825" y="4425950"/>
            <a:ext cx="144463" cy="144463"/>
          </a:xfrm>
          <a:prstGeom prst="flowChartExtract">
            <a:avLst/>
          </a:prstGeom>
          <a:solidFill>
            <a:srgbClr val="FF6600"/>
          </a:solidFill>
          <a:ln w="9525">
            <a:solidFill>
              <a:schemeClr val="bg1">
                <a:lumMod val="85000"/>
              </a:schemeClr>
            </a:solidFill>
            <a:miter lim="800000"/>
            <a:headEnd/>
            <a:tailEnd/>
          </a:ln>
        </p:spPr>
        <p:txBody>
          <a:bodyPr wrap="none" anchor="ctr"/>
          <a:lstStyle/>
          <a:p>
            <a:pPr>
              <a:defRPr/>
            </a:pPr>
            <a:endParaRPr lang="en-US" sz="1200">
              <a:latin typeface="Calibri" pitchFamily="34" charset="0"/>
            </a:endParaRPr>
          </a:p>
        </p:txBody>
      </p:sp>
      <p:sp>
        <p:nvSpPr>
          <p:cNvPr id="128" name="Text Box 19"/>
          <p:cNvSpPr txBox="1">
            <a:spLocks noChangeArrowheads="1"/>
          </p:cNvSpPr>
          <p:nvPr/>
        </p:nvSpPr>
        <p:spPr bwMode="auto">
          <a:xfrm>
            <a:off x="600075" y="4287838"/>
            <a:ext cx="1800225" cy="339725"/>
          </a:xfrm>
          <a:prstGeom prst="rect">
            <a:avLst/>
          </a:prstGeom>
          <a:solidFill>
            <a:schemeClr val="tx1">
              <a:lumMod val="75000"/>
              <a:lumOff val="25000"/>
              <a:alpha val="78000"/>
            </a:schemeClr>
          </a:solidFill>
          <a:ln w="9525">
            <a:solidFill>
              <a:srgbClr val="000000"/>
            </a:solidFill>
            <a:miter lim="800000"/>
            <a:headEnd/>
            <a:tailEnd/>
          </a:ln>
          <a:extLst/>
        </p:spPr>
        <p:txBody>
          <a:bodyPr wrap="none">
            <a:spAutoFit/>
          </a:bodyPr>
          <a:lstStyle>
            <a:lvl1pPr>
              <a:defRPr sz="2400" b="1">
                <a:solidFill>
                  <a:schemeClr val="tx1"/>
                </a:solidFill>
                <a:latin typeface="Century Gothic" charset="0"/>
                <a:ea typeface="ＭＳ Ｐゴシック" charset="0"/>
                <a:cs typeface="ＭＳ Ｐゴシック" charset="0"/>
              </a:defRPr>
            </a:lvl1pPr>
            <a:lvl2pPr marL="742950" indent="-285750">
              <a:defRPr sz="2400" b="1">
                <a:solidFill>
                  <a:schemeClr val="tx1"/>
                </a:solidFill>
                <a:latin typeface="Century Gothic" charset="0"/>
                <a:ea typeface="ＭＳ Ｐゴシック" charset="0"/>
              </a:defRPr>
            </a:lvl2pPr>
            <a:lvl3pPr marL="1143000" indent="-228600">
              <a:defRPr sz="2400" b="1">
                <a:solidFill>
                  <a:schemeClr val="tx1"/>
                </a:solidFill>
                <a:latin typeface="Century Gothic" charset="0"/>
                <a:ea typeface="ＭＳ Ｐゴシック" charset="0"/>
              </a:defRPr>
            </a:lvl3pPr>
            <a:lvl4pPr marL="1600200" indent="-228600">
              <a:defRPr sz="2400" b="1">
                <a:solidFill>
                  <a:schemeClr val="tx1"/>
                </a:solidFill>
                <a:latin typeface="Century Gothic" charset="0"/>
                <a:ea typeface="ＭＳ Ｐゴシック" charset="0"/>
              </a:defRPr>
            </a:lvl4pPr>
            <a:lvl5pPr marL="2057400" indent="-228600">
              <a:defRPr sz="2400" b="1">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b="1">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b="1">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b="1">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b="1">
                <a:solidFill>
                  <a:schemeClr val="tx1"/>
                </a:solidFill>
                <a:latin typeface="Century Gothic" charset="0"/>
                <a:ea typeface="ＭＳ Ｐゴシック" charset="0"/>
              </a:defRPr>
            </a:lvl9pPr>
          </a:lstStyle>
          <a:p>
            <a:r>
              <a:rPr lang="en-US" sz="1600">
                <a:solidFill>
                  <a:srgbClr val="FFC000"/>
                </a:solidFill>
                <a:latin typeface="Calibri" charset="0"/>
                <a:cs typeface="MS PGothic" charset="0"/>
              </a:rPr>
              <a:t>30 November 2011</a:t>
            </a:r>
            <a:endParaRPr lang="en-GB" sz="1600">
              <a:solidFill>
                <a:srgbClr val="FFC000"/>
              </a:solidFill>
              <a:latin typeface="Calibri" charset="0"/>
              <a:cs typeface="MS PGothic" charset="0"/>
            </a:endParaRPr>
          </a:p>
        </p:txBody>
      </p:sp>
      <p:sp>
        <p:nvSpPr>
          <p:cNvPr id="129" name="Text Box 25"/>
          <p:cNvSpPr txBox="1">
            <a:spLocks noChangeArrowheads="1"/>
          </p:cNvSpPr>
          <p:nvPr/>
        </p:nvSpPr>
        <p:spPr bwMode="auto">
          <a:xfrm>
            <a:off x="2916238" y="4941888"/>
            <a:ext cx="969962" cy="273050"/>
          </a:xfrm>
          <a:prstGeom prst="rect">
            <a:avLst/>
          </a:prstGeom>
          <a:solidFill>
            <a:srgbClr val="FF6600"/>
          </a:solidFill>
          <a:ln w="12700">
            <a:solidFill>
              <a:schemeClr val="bg1">
                <a:lumMod val="85000"/>
              </a:schemeClr>
            </a:solidFill>
            <a:miter lim="800000"/>
            <a:headEnd/>
            <a:tailEnd/>
          </a:ln>
        </p:spPr>
        <p:txBody>
          <a:bodyPr lIns="90488" tIns="44450" rIns="90488" bIns="44450">
            <a:spAutoFit/>
          </a:bodyPr>
          <a:lstStyle>
            <a:defPPr>
              <a:defRPr lang="en-US"/>
            </a:defPPr>
            <a:lvl1pPr>
              <a:spcBef>
                <a:spcPct val="50000"/>
              </a:spcBef>
              <a:defRPr sz="1400" b="1">
                <a:latin typeface="Calibri" pitchFamily="34" charset="0"/>
              </a:defRPr>
            </a:lvl1pPr>
          </a:lstStyle>
          <a:p>
            <a:pPr>
              <a:defRPr/>
            </a:pPr>
            <a:r>
              <a:rPr lang="en-US" sz="1200" dirty="0" smtClean="0"/>
              <a:t>CLI advice</a:t>
            </a:r>
            <a:endParaRPr lang="en-GB" sz="1200" dirty="0"/>
          </a:p>
        </p:txBody>
      </p:sp>
      <p:sp>
        <p:nvSpPr>
          <p:cNvPr id="130" name="Text Box 54"/>
          <p:cNvSpPr txBox="1">
            <a:spLocks noChangeArrowheads="1"/>
          </p:cNvSpPr>
          <p:nvPr/>
        </p:nvSpPr>
        <p:spPr bwMode="auto">
          <a:xfrm>
            <a:off x="5045075" y="4352925"/>
            <a:ext cx="3692525" cy="274638"/>
          </a:xfrm>
          <a:prstGeom prst="rect">
            <a:avLst/>
          </a:prstGeom>
          <a:solidFill>
            <a:srgbClr val="FF0000"/>
          </a:solidFill>
          <a:ln w="12700">
            <a:solidFill>
              <a:schemeClr val="bg1">
                <a:lumMod val="85000"/>
              </a:schemeClr>
            </a:solidFill>
            <a:miter lim="800000"/>
            <a:headEnd/>
            <a:tailEnd/>
          </a:ln>
        </p:spPr>
        <p:txBody>
          <a:bodyPr lIns="90488" tIns="44450" rIns="90488" bIns="44450">
            <a:spAutoFit/>
          </a:bodyPr>
          <a:lstStyle>
            <a:lvl1pPr>
              <a:defRPr sz="2400">
                <a:solidFill>
                  <a:schemeClr val="tx1"/>
                </a:solidFill>
                <a:latin typeface="Century Gothic" pitchFamily="34" charset="0"/>
                <a:ea typeface="MS PGothic" pitchFamily="34" charset="-128"/>
              </a:defRPr>
            </a:lvl1pPr>
            <a:lvl2pPr marL="742950" indent="-285750">
              <a:defRPr sz="2400">
                <a:solidFill>
                  <a:schemeClr val="tx1"/>
                </a:solidFill>
                <a:latin typeface="Century Gothic" pitchFamily="34" charset="0"/>
                <a:ea typeface="MS PGothic" pitchFamily="34" charset="-128"/>
              </a:defRPr>
            </a:lvl2pPr>
            <a:lvl3pPr marL="1143000" indent="-228600">
              <a:defRPr sz="2400">
                <a:solidFill>
                  <a:schemeClr val="tx1"/>
                </a:solidFill>
                <a:latin typeface="Century Gothic" pitchFamily="34" charset="0"/>
                <a:ea typeface="MS PGothic" pitchFamily="34" charset="-128"/>
              </a:defRPr>
            </a:lvl3pPr>
            <a:lvl4pPr marL="1600200" indent="-228600">
              <a:defRPr sz="2400">
                <a:solidFill>
                  <a:schemeClr val="tx1"/>
                </a:solidFill>
                <a:latin typeface="Century Gothic" pitchFamily="34" charset="0"/>
                <a:ea typeface="MS PGothic" pitchFamily="34" charset="-128"/>
              </a:defRPr>
            </a:lvl4pPr>
            <a:lvl5pPr marL="2057400" indent="-228600">
              <a:defRPr sz="2400">
                <a:solidFill>
                  <a:schemeClr val="tx1"/>
                </a:solidFill>
                <a:latin typeface="Century Gothic"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Century Gothic" pitchFamily="34" charset="0"/>
                <a:ea typeface="MS PGothic" pitchFamily="34" charset="-128"/>
              </a:defRPr>
            </a:lvl9pPr>
          </a:lstStyle>
          <a:p>
            <a:pPr algn="ctr" eaLnBrk="1" hangingPunct="1">
              <a:spcBef>
                <a:spcPct val="50000"/>
              </a:spcBef>
              <a:defRPr/>
            </a:pPr>
            <a:r>
              <a:rPr lang="en-US" sz="1200" dirty="0" smtClean="0">
                <a:solidFill>
                  <a:srgbClr val="FFFFFF"/>
                </a:solidFill>
                <a:latin typeface="Calibri" pitchFamily="34" charset="0"/>
              </a:rPr>
              <a:t>Examination of </a:t>
            </a:r>
            <a:r>
              <a:rPr lang="en-US" sz="1200" dirty="0" err="1" smtClean="0">
                <a:solidFill>
                  <a:srgbClr val="FFFFFF"/>
                </a:solidFill>
                <a:latin typeface="Calibri" pitchFamily="34" charset="0"/>
              </a:rPr>
              <a:t>RPrS</a:t>
            </a:r>
            <a:r>
              <a:rPr lang="en-US" sz="1200" dirty="0" smtClean="0">
                <a:solidFill>
                  <a:srgbClr val="FFFFFF"/>
                </a:solidFill>
                <a:latin typeface="Calibri" pitchFamily="34" charset="0"/>
              </a:rPr>
              <a:t> by “</a:t>
            </a:r>
            <a:r>
              <a:rPr lang="en-US" sz="1200" dirty="0" err="1" smtClean="0">
                <a:solidFill>
                  <a:srgbClr val="FFFFFF"/>
                </a:solidFill>
                <a:latin typeface="Calibri" pitchFamily="34" charset="0"/>
              </a:rPr>
              <a:t>Groupe</a:t>
            </a:r>
            <a:r>
              <a:rPr lang="en-US" sz="1200" dirty="0" smtClean="0">
                <a:solidFill>
                  <a:srgbClr val="FFFFFF"/>
                </a:solidFill>
                <a:latin typeface="Calibri" pitchFamily="34" charset="0"/>
              </a:rPr>
              <a:t> Permanent”</a:t>
            </a:r>
            <a:endParaRPr lang="en-GB" sz="1200" dirty="0">
              <a:solidFill>
                <a:srgbClr val="FFFFFF"/>
              </a:solidFill>
              <a:latin typeface="Calibri" pitchFamily="34" charset="0"/>
            </a:endParaRPr>
          </a:p>
        </p:txBody>
      </p:sp>
      <p:sp>
        <p:nvSpPr>
          <p:cNvPr id="131" name="AutoShape 24"/>
          <p:cNvSpPr>
            <a:spLocks noChangeArrowheads="1"/>
          </p:cNvSpPr>
          <p:nvPr/>
        </p:nvSpPr>
        <p:spPr bwMode="auto">
          <a:xfrm>
            <a:off x="4998244" y="4874419"/>
            <a:ext cx="3744912" cy="274637"/>
          </a:xfrm>
          <a:prstGeom prst="flowChartProcess">
            <a:avLst/>
          </a:prstGeom>
          <a:solidFill>
            <a:srgbClr val="FF6600"/>
          </a:solidFill>
          <a:ln w="12700">
            <a:solidFill>
              <a:schemeClr val="bg1">
                <a:lumMod val="85000"/>
              </a:schemeClr>
            </a:solidFill>
            <a:miter lim="800000"/>
            <a:headEnd/>
            <a:tailEnd/>
          </a:ln>
        </p:spPr>
        <p:txBody>
          <a:bodyPr lIns="90488" tIns="44450" rIns="90488" bIns="44450">
            <a:spAutoFit/>
          </a:bodyPr>
          <a:lstStyle/>
          <a:p>
            <a:pPr algn="ctr">
              <a:spcBef>
                <a:spcPct val="50000"/>
              </a:spcBef>
              <a:defRPr/>
            </a:pPr>
            <a:r>
              <a:rPr lang="en-US" sz="1200" dirty="0">
                <a:latin typeface="Calibri" pitchFamily="34" charset="0"/>
              </a:rPr>
              <a:t>Draft Technical Prescriptions by ASN</a:t>
            </a:r>
            <a:endParaRPr lang="en-GB" sz="1200" dirty="0">
              <a:latin typeface="Calibri" pitchFamily="34" charset="0"/>
            </a:endParaRPr>
          </a:p>
        </p:txBody>
      </p:sp>
    </p:spTree>
    <p:extLst>
      <p:ext uri="{BB962C8B-B14F-4D97-AF65-F5344CB8AC3E}">
        <p14:creationId xmlns:p14="http://schemas.microsoft.com/office/powerpoint/2010/main" val="122298993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1500"/>
                                        <p:tgtEl>
                                          <p:spTgt spid="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1500"/>
                                        <p:tgtEl>
                                          <p:spTgt spid="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fade">
                                      <p:cBhvr>
                                        <p:cTn id="16" dur="1500"/>
                                        <p:tgtEl>
                                          <p:spTgt spid="1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1500"/>
                                        <p:tgtEl>
                                          <p:spTgt spid="94"/>
                                        </p:tgtEl>
                                      </p:cBhvr>
                                    </p:animEffect>
                                  </p:childTnLst>
                                </p:cTn>
                              </p:par>
                              <p:par>
                                <p:cTn id="20" presetID="10" presetClass="entr" presetSubtype="0"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1500"/>
                                        <p:tgtEl>
                                          <p:spTgt spid="95"/>
                                        </p:tgtEl>
                                      </p:cBhvr>
                                    </p:animEffect>
                                  </p:childTnLst>
                                </p:cTn>
                              </p:par>
                              <p:par>
                                <p:cTn id="23" presetID="10" presetClass="entr" presetSubtype="0" fill="hold"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1500"/>
                                        <p:tgtEl>
                                          <p:spTgt spid="96"/>
                                        </p:tgtEl>
                                      </p:cBhvr>
                                    </p:animEffect>
                                  </p:childTnLst>
                                </p:cTn>
                              </p:par>
                              <p:par>
                                <p:cTn id="26" presetID="10" presetClass="entr" presetSubtype="0" fill="hold"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1500"/>
                                        <p:tgtEl>
                                          <p:spTgt spid="97"/>
                                        </p:tgtEl>
                                      </p:cBhvr>
                                    </p:animEffect>
                                  </p:childTnLst>
                                </p:cTn>
                              </p:par>
                              <p:par>
                                <p:cTn id="29" presetID="10" presetClass="entr" presetSubtype="0"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fade">
                                      <p:cBhvr>
                                        <p:cTn id="31" dur="1500"/>
                                        <p:tgtEl>
                                          <p:spTgt spid="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1500"/>
                                        <p:tgtEl>
                                          <p:spTgt spid="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1500"/>
                                        <p:tgtEl>
                                          <p:spTgt spid="10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fade">
                                      <p:cBhvr>
                                        <p:cTn id="40" dur="1500"/>
                                        <p:tgtEl>
                                          <p:spTgt spid="10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1500"/>
                                        <p:tgtEl>
                                          <p:spTgt spid="10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1500"/>
                                        <p:tgtEl>
                                          <p:spTgt spid="10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1500"/>
                                        <p:tgtEl>
                                          <p:spTgt spid="1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1500"/>
                                        <p:tgtEl>
                                          <p:spTgt spid="10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15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1500"/>
                                        <p:tgtEl>
                                          <p:spTgt spid="10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fade">
                                      <p:cBhvr>
                                        <p:cTn id="61" dur="1500"/>
                                        <p:tgtEl>
                                          <p:spTgt spid="10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fade">
                                      <p:cBhvr>
                                        <p:cTn id="64" dur="1500"/>
                                        <p:tgtEl>
                                          <p:spTgt spid="10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0"/>
                                        </p:tgtEl>
                                        <p:attrNameLst>
                                          <p:attrName>style.visibility</p:attrName>
                                        </p:attrNameLst>
                                      </p:cBhvr>
                                      <p:to>
                                        <p:strVal val="visible"/>
                                      </p:to>
                                    </p:set>
                                    <p:animEffect transition="in" filter="fade">
                                      <p:cBhvr>
                                        <p:cTn id="67" dur="1500"/>
                                        <p:tgtEl>
                                          <p:spTgt spid="110"/>
                                        </p:tgtEl>
                                      </p:cBhvr>
                                    </p:animEffect>
                                  </p:childTnLst>
                                </p:cTn>
                              </p:par>
                              <p:par>
                                <p:cTn id="68" presetID="10" presetClass="entr" presetSubtype="0" fill="hold" nodeType="with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fade">
                                      <p:cBhvr>
                                        <p:cTn id="70" dur="1500"/>
                                        <p:tgtEl>
                                          <p:spTgt spid="1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animEffect transition="in" filter="fade">
                                      <p:cBhvr>
                                        <p:cTn id="73" dur="1500"/>
                                        <p:tgtEl>
                                          <p:spTgt spid="13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2"/>
                                        </p:tgtEl>
                                        <p:attrNameLst>
                                          <p:attrName>style.visibility</p:attrName>
                                        </p:attrNameLst>
                                      </p:cBhvr>
                                      <p:to>
                                        <p:strVal val="visible"/>
                                      </p:to>
                                    </p:set>
                                    <p:animEffect transition="in" filter="fade">
                                      <p:cBhvr>
                                        <p:cTn id="76" dur="1500"/>
                                        <p:tgtEl>
                                          <p:spTgt spid="1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fade">
                                      <p:cBhvr>
                                        <p:cTn id="79" dur="1500"/>
                                        <p:tgtEl>
                                          <p:spTgt spid="11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5"/>
                                        </p:tgtEl>
                                        <p:attrNameLst>
                                          <p:attrName>style.visibility</p:attrName>
                                        </p:attrNameLst>
                                      </p:cBhvr>
                                      <p:to>
                                        <p:strVal val="visible"/>
                                      </p:to>
                                    </p:set>
                                    <p:animEffect transition="in" filter="fade">
                                      <p:cBhvr>
                                        <p:cTn id="82" dur="1500"/>
                                        <p:tgtEl>
                                          <p:spTgt spid="115"/>
                                        </p:tgtEl>
                                      </p:cBhvr>
                                    </p:animEffect>
                                  </p:childTnLst>
                                </p:cTn>
                              </p:par>
                              <p:par>
                                <p:cTn id="83" presetID="10" presetClass="entr" presetSubtype="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animEffect transition="in" filter="fade">
                                      <p:cBhvr>
                                        <p:cTn id="85" dur="1500"/>
                                        <p:tgtEl>
                                          <p:spTgt spid="114"/>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1500"/>
                                        <p:tgtEl>
                                          <p:spTgt spid="1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1500"/>
                                        <p:tgtEl>
                                          <p:spTgt spid="11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fade">
                                      <p:cBhvr>
                                        <p:cTn id="94" dur="1500"/>
                                        <p:tgtEl>
                                          <p:spTgt spid="1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9"/>
                                        </p:tgtEl>
                                        <p:attrNameLst>
                                          <p:attrName>style.visibility</p:attrName>
                                        </p:attrNameLst>
                                      </p:cBhvr>
                                      <p:to>
                                        <p:strVal val="visible"/>
                                      </p:to>
                                    </p:set>
                                    <p:animEffect transition="in" filter="fade">
                                      <p:cBhvr>
                                        <p:cTn id="97" dur="1500"/>
                                        <p:tgtEl>
                                          <p:spTgt spid="1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0"/>
                                        </p:tgtEl>
                                        <p:attrNameLst>
                                          <p:attrName>style.visibility</p:attrName>
                                        </p:attrNameLst>
                                      </p:cBhvr>
                                      <p:to>
                                        <p:strVal val="visible"/>
                                      </p:to>
                                    </p:set>
                                    <p:animEffect transition="in" filter="fade">
                                      <p:cBhvr>
                                        <p:cTn id="100" dur="1500"/>
                                        <p:tgtEl>
                                          <p:spTgt spid="12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1"/>
                                        </p:tgtEl>
                                        <p:attrNameLst>
                                          <p:attrName>style.visibility</p:attrName>
                                        </p:attrNameLst>
                                      </p:cBhvr>
                                      <p:to>
                                        <p:strVal val="visible"/>
                                      </p:to>
                                    </p:set>
                                    <p:animEffect transition="in" filter="fade">
                                      <p:cBhvr>
                                        <p:cTn id="103" dur="1500"/>
                                        <p:tgtEl>
                                          <p:spTgt spid="12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1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3"/>
                                        </p:tgtEl>
                                        <p:attrNameLst>
                                          <p:attrName>style.visibility</p:attrName>
                                        </p:attrNameLst>
                                      </p:cBhvr>
                                      <p:to>
                                        <p:strVal val="visible"/>
                                      </p:to>
                                    </p:set>
                                    <p:animEffect transition="in" filter="fade">
                                      <p:cBhvr>
                                        <p:cTn id="109" dur="1500"/>
                                        <p:tgtEl>
                                          <p:spTgt spid="12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24"/>
                                        </p:tgtEl>
                                        <p:attrNameLst>
                                          <p:attrName>style.visibility</p:attrName>
                                        </p:attrNameLst>
                                      </p:cBhvr>
                                      <p:to>
                                        <p:strVal val="visible"/>
                                      </p:to>
                                    </p:set>
                                    <p:animEffect transition="in" filter="fade">
                                      <p:cBhvr>
                                        <p:cTn id="112" dur="1500"/>
                                        <p:tgtEl>
                                          <p:spTgt spid="12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animEffect transition="in" filter="fade">
                                      <p:cBhvr>
                                        <p:cTn id="115" dur="1500"/>
                                        <p:tgtEl>
                                          <p:spTgt spid="12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6"/>
                                        </p:tgtEl>
                                        <p:attrNameLst>
                                          <p:attrName>style.visibility</p:attrName>
                                        </p:attrNameLst>
                                      </p:cBhvr>
                                      <p:to>
                                        <p:strVal val="visible"/>
                                      </p:to>
                                    </p:set>
                                    <p:animEffect transition="in" filter="fade">
                                      <p:cBhvr>
                                        <p:cTn id="118" dur="1500"/>
                                        <p:tgtEl>
                                          <p:spTgt spid="12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27"/>
                                        </p:tgtEl>
                                        <p:attrNameLst>
                                          <p:attrName>style.visibility</p:attrName>
                                        </p:attrNameLst>
                                      </p:cBhvr>
                                      <p:to>
                                        <p:strVal val="visible"/>
                                      </p:to>
                                    </p:set>
                                    <p:animEffect transition="in" filter="fade">
                                      <p:cBhvr>
                                        <p:cTn id="121" dur="1500"/>
                                        <p:tgtEl>
                                          <p:spTgt spid="12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28"/>
                                        </p:tgtEl>
                                        <p:attrNameLst>
                                          <p:attrName>style.visibility</p:attrName>
                                        </p:attrNameLst>
                                      </p:cBhvr>
                                      <p:to>
                                        <p:strVal val="visible"/>
                                      </p:to>
                                    </p:set>
                                    <p:animEffect transition="in" filter="fade">
                                      <p:cBhvr>
                                        <p:cTn id="124" dur="1500"/>
                                        <p:tgtEl>
                                          <p:spTgt spid="12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29"/>
                                        </p:tgtEl>
                                        <p:attrNameLst>
                                          <p:attrName>style.visibility</p:attrName>
                                        </p:attrNameLst>
                                      </p:cBhvr>
                                      <p:to>
                                        <p:strVal val="visible"/>
                                      </p:to>
                                    </p:set>
                                    <p:animEffect transition="in" filter="fade">
                                      <p:cBhvr>
                                        <p:cTn id="127" dur="1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2" grpId="0" animBg="1"/>
      <p:bldP spid="93" grpId="0" animBg="1"/>
      <p:bldP spid="94"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2" grpId="0" animBg="1"/>
      <p:bldP spid="113" grpId="0" animBg="1"/>
      <p:bldP spid="115"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arnouxr\Documents\Work\En Cours\Cryostat_Wkshp &amp; worksite pics\Cranes_from_Ridge_1.jpg"/>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712269" y="-15226"/>
            <a:ext cx="10568050" cy="6339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12693"/>
            <a:ext cx="9144000" cy="1107996"/>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6600" smtClean="0">
                <a:solidFill>
                  <a:schemeClr val="bg1">
                    <a:lumMod val="85000"/>
                  </a:schemeClr>
                </a:solidFill>
              </a:rPr>
              <a:t>Summary</a:t>
            </a:r>
            <a:endParaRPr lang="fr-FR" sz="6600">
              <a:solidFill>
                <a:schemeClr val="bg1">
                  <a:lumMod val="85000"/>
                </a:schemeClr>
              </a:solidFill>
            </a:endParaRPr>
          </a:p>
        </p:txBody>
      </p:sp>
      <p:sp>
        <p:nvSpPr>
          <p:cNvPr id="3" name="TextBox 2"/>
          <p:cNvSpPr txBox="1"/>
          <p:nvPr/>
        </p:nvSpPr>
        <p:spPr>
          <a:xfrm>
            <a:off x="533400" y="2438400"/>
            <a:ext cx="3920689" cy="3139321"/>
          </a:xfrm>
          <a:prstGeom prst="rect">
            <a:avLst/>
          </a:prstGeom>
          <a:solidFill>
            <a:schemeClr val="tx2">
              <a:lumMod val="75000"/>
              <a:alpha val="54000"/>
            </a:schemeClr>
          </a:solidFill>
        </p:spPr>
        <p:txBody>
          <a:bodyPr wrap="none" rtlCol="0">
            <a:spAutoFit/>
          </a:bodyPr>
          <a:lstStyle/>
          <a:p>
            <a:pPr marL="342900" indent="-342900">
              <a:buFont typeface="+mj-lt"/>
              <a:buAutoNum type="arabicPeriod"/>
            </a:pPr>
            <a:r>
              <a:rPr lang="fr-FR" b="1">
                <a:solidFill>
                  <a:schemeClr val="bg1">
                    <a:lumMod val="85000"/>
                  </a:schemeClr>
                </a:solidFill>
                <a:latin typeface="Arial" panose="020B0604020202020204" pitchFamily="34" charset="0"/>
                <a:cs typeface="Arial" panose="020B0604020202020204" pitchFamily="34" charset="0"/>
              </a:rPr>
              <a:t>The ITER </a:t>
            </a:r>
            <a:r>
              <a:rPr lang="fr-FR" b="1" smtClean="0">
                <a:solidFill>
                  <a:schemeClr val="bg1">
                    <a:lumMod val="85000"/>
                  </a:schemeClr>
                </a:solidFill>
                <a:latin typeface="Arial" panose="020B0604020202020204" pitchFamily="34" charset="0"/>
                <a:cs typeface="Arial" panose="020B0604020202020204" pitchFamily="34" charset="0"/>
              </a:rPr>
              <a:t>Project</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Worksite progress</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Manufacturing milestones</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Transport &amp; Delivery</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A </a:t>
            </a:r>
            <a:r>
              <a:rPr lang="fr-FR" b="1">
                <a:solidFill>
                  <a:schemeClr val="bg1">
                    <a:lumMod val="85000"/>
                  </a:schemeClr>
                </a:solidFill>
                <a:latin typeface="Arial" panose="020B0604020202020204" pitchFamily="34" charset="0"/>
                <a:cs typeface="Arial" panose="020B0604020202020204" pitchFamily="34" charset="0"/>
              </a:rPr>
              <a:t>« Basic nuclear installation </a:t>
            </a:r>
            <a:r>
              <a:rPr lang="fr-FR" b="1" smtClean="0">
                <a:solidFill>
                  <a:schemeClr val="bg1">
                    <a:lumMod val="85000"/>
                  </a:schemeClr>
                </a:solidFill>
                <a:latin typeface="Arial" panose="020B0604020202020204" pitchFamily="34" charset="0"/>
                <a:cs typeface="Arial" panose="020B0604020202020204" pitchFamily="34" charset="0"/>
              </a:rPr>
              <a:t>»</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Safety functions</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Licensing process</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Highlights 2014</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Management assessment</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Transition</a:t>
            </a:r>
          </a:p>
          <a:p>
            <a:pPr marL="342900" indent="-342900">
              <a:buFont typeface="+mj-lt"/>
              <a:buAutoNum type="arabicPeriod"/>
            </a:pPr>
            <a:r>
              <a:rPr lang="fr-FR" b="1" smtClean="0">
                <a:solidFill>
                  <a:schemeClr val="bg1">
                    <a:lumMod val="85000"/>
                  </a:schemeClr>
                </a:solidFill>
                <a:latin typeface="Arial" panose="020B0604020202020204" pitchFamily="34" charset="0"/>
                <a:cs typeface="Arial" panose="020B0604020202020204" pitchFamily="34" charset="0"/>
              </a:rPr>
              <a:t>Summary</a:t>
            </a:r>
            <a:endParaRPr lang="fr-FR" b="1">
              <a:solidFill>
                <a:schemeClr val="bg1">
                  <a:lumMod val="85000"/>
                </a:schemeClr>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5522860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DATA 2014\FINAL POUR B2 SLAB\ok\OK_OK\Final_Pour_B2_270814_7_small.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478"/>
          <a:stretch/>
        </p:blipFill>
        <p:spPr bwMode="auto">
          <a:xfrm>
            <a:off x="0" y="1291730"/>
            <a:ext cx="9144000" cy="50328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4" name="Title 5"/>
          <p:cNvSpPr txBox="1">
            <a:spLocks/>
          </p:cNvSpPr>
          <p:nvPr/>
        </p:nvSpPr>
        <p:spPr>
          <a:xfrm>
            <a:off x="457200" y="228600"/>
            <a:ext cx="82296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defTabSz="914400" rtl="0" eaLnBrk="1" latinLnBrk="0" hangingPunct="1">
              <a:spcBef>
                <a:spcPct val="0"/>
              </a:spcBef>
              <a:buNone/>
              <a:defRPr sz="4400" b="1" kern="1200">
                <a:solidFill>
                  <a:schemeClr val="bg1">
                    <a:lumMod val="85000"/>
                  </a:schemeClr>
                </a:solidFill>
                <a:latin typeface="Arial" panose="020B0604020202020204" pitchFamily="34" charset="0"/>
                <a:ea typeface="+mj-ea"/>
                <a:cs typeface="Arial" panose="020B0604020202020204" pitchFamily="34" charset="0"/>
              </a:defRPr>
            </a:lvl1pPr>
          </a:lstStyle>
          <a:p>
            <a:r>
              <a:rPr lang="en-GB" smtClean="0">
                <a:solidFill>
                  <a:schemeClr val="bg1">
                    <a:lumMod val="95000"/>
                  </a:schemeClr>
                </a:solidFill>
              </a:rPr>
              <a:t>Licensing process</a:t>
            </a:r>
            <a:endParaRPr lang="fr-FR">
              <a:solidFill>
                <a:schemeClr val="bg1">
                  <a:lumMod val="95000"/>
                </a:schemeClr>
              </a:solidFill>
            </a:endParaRPr>
          </a:p>
        </p:txBody>
      </p:sp>
      <p:sp>
        <p:nvSpPr>
          <p:cNvPr id="7" name="Rectangle 6"/>
          <p:cNvSpPr/>
          <p:nvPr/>
        </p:nvSpPr>
        <p:spPr>
          <a:xfrm>
            <a:off x="25472" y="381000"/>
            <a:ext cx="9144000" cy="954107"/>
          </a:xfrm>
          <a:prstGeom prst="rect">
            <a:avLst/>
          </a:prstGeom>
          <a:noFill/>
          <a:effectLst>
            <a:outerShdw blurRad="50800" dist="50800" dir="5400000" algn="ctr" rotWithShape="0">
              <a:schemeClr val="tx1"/>
            </a:outerShdw>
          </a:effectLst>
        </p:spPr>
        <p:txBody>
          <a:bodyPr wrap="square" rtlCol="0">
            <a:spAutoFit/>
          </a:bodyPr>
          <a:lstStyle/>
          <a:p>
            <a:pPr algn="ctr"/>
            <a:r>
              <a:rPr lang="en-US" sz="2800" b="1" smtClean="0">
                <a:solidFill>
                  <a:schemeClr val="bg1">
                    <a:lumMod val="95000"/>
                  </a:schemeClr>
                </a:solidFill>
                <a:latin typeface="Arial" panose="020B0604020202020204" pitchFamily="34" charset="0"/>
                <a:cs typeface="Arial" panose="020B0604020202020204" pitchFamily="34" charset="0"/>
              </a:rPr>
              <a:t>An essential </a:t>
            </a:r>
            <a:r>
              <a:rPr lang="en-US" sz="2800" b="1">
                <a:solidFill>
                  <a:schemeClr val="bg1">
                    <a:lumMod val="95000"/>
                  </a:schemeClr>
                </a:solidFill>
                <a:latin typeface="Arial" panose="020B0604020202020204" pitchFamily="34" charset="0"/>
                <a:cs typeface="Arial" panose="020B0604020202020204" pitchFamily="34" charset="0"/>
              </a:rPr>
              <a:t>milestone in the </a:t>
            </a:r>
            <a:r>
              <a:rPr lang="en-US" sz="2800" b="1" smtClean="0">
                <a:solidFill>
                  <a:schemeClr val="bg1">
                    <a:lumMod val="95000"/>
                  </a:schemeClr>
                </a:solidFill>
                <a:latin typeface="Arial" panose="020B0604020202020204" pitchFamily="34" charset="0"/>
                <a:cs typeface="Arial" panose="020B0604020202020204" pitchFamily="34" charset="0"/>
              </a:rPr>
              <a:t>history </a:t>
            </a:r>
            <a:r>
              <a:rPr lang="en-US" sz="2800" b="1">
                <a:solidFill>
                  <a:schemeClr val="bg1">
                    <a:lumMod val="95000"/>
                  </a:schemeClr>
                </a:solidFill>
                <a:latin typeface="Arial" panose="020B0604020202020204" pitchFamily="34" charset="0"/>
                <a:cs typeface="Arial" panose="020B0604020202020204" pitchFamily="34" charset="0"/>
              </a:rPr>
              <a:t>of our Project</a:t>
            </a:r>
          </a:p>
          <a:p>
            <a:pPr algn="ctr"/>
            <a:r>
              <a:rPr lang="en-US" sz="2800" b="1" smtClean="0">
                <a:solidFill>
                  <a:schemeClr val="bg1">
                    <a:lumMod val="95000"/>
                  </a:schemeClr>
                </a:solidFill>
                <a:latin typeface="Arial" panose="020B0604020202020204" pitchFamily="34" charset="0"/>
                <a:cs typeface="Arial" panose="020B0604020202020204" pitchFamily="34" charset="0"/>
              </a:rPr>
              <a:t>A historical </a:t>
            </a:r>
            <a:r>
              <a:rPr lang="en-US" sz="2800" b="1">
                <a:solidFill>
                  <a:schemeClr val="bg1">
                    <a:lumMod val="95000"/>
                  </a:schemeClr>
                </a:solidFill>
                <a:latin typeface="Arial" panose="020B0604020202020204" pitchFamily="34" charset="0"/>
                <a:cs typeface="Arial" panose="020B0604020202020204" pitchFamily="34" charset="0"/>
              </a:rPr>
              <a:t>achievement for </a:t>
            </a:r>
            <a:r>
              <a:rPr lang="en-US" sz="2800" b="1" smtClean="0">
                <a:solidFill>
                  <a:schemeClr val="bg1">
                    <a:lumMod val="95000"/>
                  </a:schemeClr>
                </a:solidFill>
                <a:latin typeface="Arial" panose="020B0604020202020204" pitchFamily="34" charset="0"/>
                <a:cs typeface="Arial" panose="020B0604020202020204" pitchFamily="34" charset="0"/>
              </a:rPr>
              <a:t>the Fusion development</a:t>
            </a:r>
            <a:endParaRPr lang="en-GB" sz="2800" b="1" dirty="0">
              <a:solidFill>
                <a:schemeClr val="bg1">
                  <a:lumMod val="95000"/>
                </a:schemeClr>
              </a:solidFill>
              <a:latin typeface="Arial" panose="020B0604020202020204" pitchFamily="34" charset="0"/>
              <a:cs typeface="Arial" panose="020B0604020202020204" pitchFamily="34" charset="0"/>
            </a:endParaRPr>
          </a:p>
        </p:txBody>
      </p:sp>
      <p:sp>
        <p:nvSpPr>
          <p:cNvPr id="8" name="Content Placeholder 7"/>
          <p:cNvSpPr>
            <a:spLocks noGrp="1" noChangeArrowheads="1"/>
          </p:cNvSpPr>
          <p:nvPr>
            <p:ph idx="1"/>
          </p:nvPr>
        </p:nvSpPr>
        <p:spPr bwMode="auto">
          <a:xfrm>
            <a:off x="6299819" y="2067112"/>
            <a:ext cx="2667000" cy="3139321"/>
          </a:xfrm>
          <a:prstGeom prst="rect">
            <a:avLst/>
          </a:prstGeom>
          <a:noFill/>
          <a:ln w="3175">
            <a:solidFill>
              <a:srgbClr val="FFC000"/>
            </a:solidFill>
          </a:ln>
        </p:spPr>
        <p:txBody>
          <a:bodyPr wrap="square" rtlCol="0">
            <a:spAutoFit/>
          </a:bodyPr>
          <a:lstStyle/>
          <a:p>
            <a:pPr marL="0" indent="0">
              <a:buNone/>
            </a:pPr>
            <a:r>
              <a:rPr lang="en-US" sz="1800" b="1" dirty="0" smtClean="0">
                <a:solidFill>
                  <a:schemeClr val="bg1">
                    <a:lumMod val="95000"/>
                  </a:schemeClr>
                </a:solidFill>
              </a:rPr>
              <a:t>On 10 November </a:t>
            </a:r>
            <a:r>
              <a:rPr lang="en-US" sz="1800" b="1" dirty="0">
                <a:solidFill>
                  <a:schemeClr val="bg1">
                    <a:lumMod val="95000"/>
                  </a:schemeClr>
                </a:solidFill>
              </a:rPr>
              <a:t>2012, the Official Journal of the French Republic published the </a:t>
            </a:r>
            <a:r>
              <a:rPr lang="en-US" sz="1800" b="1" dirty="0" smtClean="0">
                <a:solidFill>
                  <a:schemeClr val="bg1">
                    <a:lumMod val="95000"/>
                  </a:schemeClr>
                </a:solidFill>
              </a:rPr>
              <a:t>Decree </a:t>
            </a:r>
            <a:r>
              <a:rPr lang="en-US" sz="1800" b="1" dirty="0">
                <a:solidFill>
                  <a:schemeClr val="bg1">
                    <a:lumMod val="95000"/>
                  </a:schemeClr>
                </a:solidFill>
              </a:rPr>
              <a:t>authorizing the International </a:t>
            </a:r>
            <a:r>
              <a:rPr lang="en-US" sz="1800" b="1" dirty="0" smtClean="0">
                <a:solidFill>
                  <a:schemeClr val="bg1">
                    <a:lumMod val="95000"/>
                  </a:schemeClr>
                </a:solidFill>
              </a:rPr>
              <a:t>ITER </a:t>
            </a:r>
            <a:r>
              <a:rPr lang="en-US" sz="1800" b="1" dirty="0">
                <a:solidFill>
                  <a:schemeClr val="bg1">
                    <a:lumMod val="95000"/>
                  </a:schemeClr>
                </a:solidFill>
              </a:rPr>
              <a:t>Organization </a:t>
            </a:r>
            <a:r>
              <a:rPr lang="en-US" sz="1800" b="1" dirty="0" smtClean="0">
                <a:solidFill>
                  <a:schemeClr val="bg1">
                    <a:lumMod val="95000"/>
                  </a:schemeClr>
                </a:solidFill>
              </a:rPr>
              <a:t> to create the basic </a:t>
            </a:r>
            <a:r>
              <a:rPr lang="en-US" sz="1800" b="1" dirty="0">
                <a:solidFill>
                  <a:schemeClr val="bg1">
                    <a:lumMod val="95000"/>
                  </a:schemeClr>
                </a:solidFill>
              </a:rPr>
              <a:t>Nuclear Installation named ITER </a:t>
            </a:r>
            <a:r>
              <a:rPr lang="en-US" sz="1800" b="1" dirty="0" smtClean="0">
                <a:solidFill>
                  <a:schemeClr val="bg1">
                    <a:lumMod val="95000"/>
                  </a:schemeClr>
                </a:solidFill>
              </a:rPr>
              <a:t> at Saint-Paul-</a:t>
            </a:r>
            <a:r>
              <a:rPr lang="en-US" sz="1800" b="1" dirty="0" err="1" smtClean="0">
                <a:solidFill>
                  <a:schemeClr val="bg1">
                    <a:lumMod val="95000"/>
                  </a:schemeClr>
                </a:solidFill>
              </a:rPr>
              <a:t>lez</a:t>
            </a:r>
            <a:r>
              <a:rPr lang="en-US" sz="1800" b="1" dirty="0" smtClean="0">
                <a:solidFill>
                  <a:schemeClr val="bg1">
                    <a:lumMod val="95000"/>
                  </a:schemeClr>
                </a:solidFill>
              </a:rPr>
              <a:t>-Durance. (</a:t>
            </a:r>
            <a:r>
              <a:rPr lang="en-US" sz="1800" b="1" dirty="0" err="1">
                <a:solidFill>
                  <a:schemeClr val="bg1">
                    <a:lumMod val="95000"/>
                  </a:schemeClr>
                </a:solidFill>
              </a:rPr>
              <a:t>Bouches</a:t>
            </a:r>
            <a:r>
              <a:rPr lang="en-US" sz="1800" b="1" dirty="0">
                <a:solidFill>
                  <a:schemeClr val="bg1">
                    <a:lumMod val="95000"/>
                  </a:schemeClr>
                </a:solidFill>
              </a:rPr>
              <a:t>-du-Rhône</a:t>
            </a:r>
            <a:r>
              <a:rPr lang="en-US" sz="1800" b="1" dirty="0" smtClean="0">
                <a:solidFill>
                  <a:schemeClr val="bg1">
                    <a:lumMod val="95000"/>
                  </a:schemeClr>
                </a:solidFill>
              </a:rPr>
              <a:t>).</a:t>
            </a:r>
          </a:p>
        </p:txBody>
      </p:sp>
      <p:pic>
        <p:nvPicPr>
          <p:cNvPr id="4098" name="Picture 2" descr="C:\Users\arnouxr\Documents\Work\En Cours\FPA_WASHINGTON_CARLOS_PRESENTATION\Dec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9030">
            <a:off x="108144" y="2447042"/>
            <a:ext cx="6038532" cy="237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9811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xit" presetSubtype="0" fill="hold" grpId="0" nodeType="withEffect">
                                  <p:stCondLst>
                                    <p:cond delay="11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11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1000" fill="hold"/>
                                        <p:tgtEl>
                                          <p:spTgt spid="4098"/>
                                        </p:tgtEl>
                                        <p:attrNameLst>
                                          <p:attrName>ppt_w</p:attrName>
                                        </p:attrNameLst>
                                      </p:cBhvr>
                                      <p:tavLst>
                                        <p:tav tm="0">
                                          <p:val>
                                            <p:fltVal val="0"/>
                                          </p:val>
                                        </p:tav>
                                        <p:tav tm="100000">
                                          <p:val>
                                            <p:strVal val="#ppt_w"/>
                                          </p:val>
                                        </p:tav>
                                      </p:tavLst>
                                    </p:anim>
                                    <p:anim calcmode="lin" valueType="num">
                                      <p:cBhvr>
                                        <p:cTn id="26" dur="1000" fill="hold"/>
                                        <p:tgtEl>
                                          <p:spTgt spid="4098"/>
                                        </p:tgtEl>
                                        <p:attrNameLst>
                                          <p:attrName>ppt_h</p:attrName>
                                        </p:attrNameLst>
                                      </p:cBhvr>
                                      <p:tavLst>
                                        <p:tav tm="0">
                                          <p:val>
                                            <p:fltVal val="0"/>
                                          </p:val>
                                        </p:tav>
                                        <p:tav tm="100000">
                                          <p:val>
                                            <p:strVal val="#ppt_h"/>
                                          </p:val>
                                        </p:tav>
                                      </p:tavLst>
                                    </p:anim>
                                    <p:anim calcmode="lin" valueType="num">
                                      <p:cBhvr>
                                        <p:cTn id="27" dur="1000" fill="hold"/>
                                        <p:tgtEl>
                                          <p:spTgt spid="4098"/>
                                        </p:tgtEl>
                                        <p:attrNameLst>
                                          <p:attrName>style.rotation</p:attrName>
                                        </p:attrNameLst>
                                      </p:cBhvr>
                                      <p:tavLst>
                                        <p:tav tm="0">
                                          <p:val>
                                            <p:fltVal val="90"/>
                                          </p:val>
                                        </p:tav>
                                        <p:tav tm="100000">
                                          <p:val>
                                            <p:fltVal val="0"/>
                                          </p:val>
                                        </p:tav>
                                      </p:tavLst>
                                    </p:anim>
                                    <p:animEffect transition="in" filter="fade">
                                      <p:cBhvr>
                                        <p:cTn id="28"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Box 1"/>
          <p:cNvSpPr txBox="1">
            <a:spLocks noChangeArrowheads="1"/>
          </p:cNvSpPr>
          <p:nvPr/>
        </p:nvSpPr>
        <p:spPr bwMode="auto">
          <a:xfrm>
            <a:off x="12700" y="5853"/>
            <a:ext cx="9131300" cy="769441"/>
          </a:xfrm>
          <a:prstGeom prst="rect">
            <a:avLst/>
          </a:prstGeom>
          <a:noFill/>
          <a:effectLst>
            <a:outerShdw blurRad="50800" dist="50800" dir="5400000" algn="ctr" rotWithShape="0">
              <a:schemeClr val="tx1"/>
            </a:outerShdw>
          </a:effectLst>
          <a:ex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en-US" smtClean="0"/>
              <a:t>Two Safety Functions</a:t>
            </a:r>
            <a:endParaRPr lang="en-GB"/>
          </a:p>
        </p:txBody>
      </p:sp>
      <p:pic>
        <p:nvPicPr>
          <p:cNvPr id="5" name="Picture 2" descr="C:\Users\arnouxr\Desktop\A4 RGB 12.09.1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8600" y="990600"/>
            <a:ext cx="9943654" cy="53230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400" y="0"/>
            <a:ext cx="9144000" cy="1569660"/>
          </a:xfrm>
          <a:prstGeom prst="rect">
            <a:avLst/>
          </a:prstGeom>
          <a:noFill/>
          <a:effectLst>
            <a:outerShdw blurRad="50800" dist="50800" dir="5400000" algn="ctr" rotWithShape="0">
              <a:schemeClr val="tx1"/>
            </a:outerShdw>
          </a:effectLst>
        </p:spPr>
        <p:txBody>
          <a:bodyPr wrap="square" rtlCol="0">
            <a:spAutoFit/>
          </a:bodyPr>
          <a:lstStyle/>
          <a:p>
            <a:pPr lvl="1" algn="ctr"/>
            <a:r>
              <a:rPr lang="en-US" sz="3200" b="1" smtClean="0">
                <a:solidFill>
                  <a:schemeClr val="bg1">
                    <a:lumMod val="95000"/>
                  </a:schemeClr>
                </a:solidFill>
                <a:latin typeface="Arial" panose="020B0604020202020204" pitchFamily="34" charset="0"/>
                <a:cs typeface="Arial" panose="020B0604020202020204" pitchFamily="34" charset="0"/>
                <a:sym typeface="Wingdings" charset="0"/>
              </a:rPr>
              <a:t>1- Confinement of radioactive materials</a:t>
            </a:r>
          </a:p>
          <a:p>
            <a:pPr lvl="1" algn="ctr"/>
            <a:r>
              <a:rPr lang="en-US" sz="3200" b="1" smtClean="0">
                <a:solidFill>
                  <a:schemeClr val="bg1">
                    <a:lumMod val="95000"/>
                  </a:schemeClr>
                </a:solidFill>
                <a:latin typeface="Arial" panose="020B0604020202020204" pitchFamily="34" charset="0"/>
                <a:cs typeface="Arial" panose="020B0604020202020204" pitchFamily="34" charset="0"/>
                <a:sym typeface="Wingdings" charset="0"/>
              </a:rPr>
              <a:t>2 - Limitation </a:t>
            </a:r>
            <a:r>
              <a:rPr lang="en-US" sz="3200" b="1">
                <a:solidFill>
                  <a:schemeClr val="bg1">
                    <a:lumMod val="95000"/>
                  </a:schemeClr>
                </a:solidFill>
                <a:latin typeface="Arial" panose="020B0604020202020204" pitchFamily="34" charset="0"/>
                <a:cs typeface="Arial" panose="020B0604020202020204" pitchFamily="34" charset="0"/>
                <a:sym typeface="Wingdings" charset="0"/>
              </a:rPr>
              <a:t>of radiation exposure</a:t>
            </a:r>
          </a:p>
          <a:p>
            <a:pPr lvl="1" algn="ctr"/>
            <a:endParaRPr lang="en-US" sz="3200" b="1">
              <a:solidFill>
                <a:schemeClr val="bg1">
                  <a:lumMod val="95000"/>
                </a:schemeClr>
              </a:solidFill>
              <a:latin typeface="Arial" panose="020B0604020202020204" pitchFamily="34" charset="0"/>
              <a:cs typeface="Arial" panose="020B0604020202020204" pitchFamily="34" charset="0"/>
              <a:sym typeface="Wingdings" charset="0"/>
            </a:endParaRPr>
          </a:p>
        </p:txBody>
      </p:sp>
      <p:sp>
        <p:nvSpPr>
          <p:cNvPr id="9" name="Rectangle 8"/>
          <p:cNvSpPr/>
          <p:nvPr/>
        </p:nvSpPr>
        <p:spPr>
          <a:xfrm>
            <a:off x="3810000" y="5140404"/>
            <a:ext cx="5029200" cy="1107996"/>
          </a:xfrm>
          <a:prstGeom prst="rect">
            <a:avLst/>
          </a:prstGeom>
          <a:solidFill>
            <a:schemeClr val="tx1">
              <a:lumMod val="65000"/>
              <a:lumOff val="35000"/>
            </a:schemeClr>
          </a:solidFill>
          <a:ln w="3175">
            <a:solidFill>
              <a:srgbClr val="FFC000"/>
            </a:solidFill>
          </a:ln>
        </p:spPr>
        <p:txBody>
          <a:bodyPr wrap="square" rtlCol="0">
            <a:spAutoFit/>
          </a:bodyPr>
          <a:lstStyle/>
          <a:p>
            <a:pPr>
              <a:buFont typeface="Arial" panose="020B0604020202020204" pitchFamily="34" charset="0"/>
              <a:buNone/>
            </a:pPr>
            <a:r>
              <a:rPr lang="en-GB" sz="2200" b="1">
                <a:solidFill>
                  <a:srgbClr val="FF0000"/>
                </a:solidFill>
              </a:rPr>
              <a:t>No safety function </a:t>
            </a:r>
            <a:r>
              <a:rPr lang="en-GB" sz="2200" b="1" smtClean="0">
                <a:solidFill>
                  <a:srgbClr val="FF0000"/>
                </a:solidFill>
              </a:rPr>
              <a:t>are associated </a:t>
            </a:r>
            <a:r>
              <a:rPr lang="en-GB" sz="2200" b="1">
                <a:solidFill>
                  <a:srgbClr val="FF0000"/>
                </a:solidFill>
              </a:rPr>
              <a:t>to:</a:t>
            </a:r>
          </a:p>
          <a:p>
            <a:pPr marL="342900" indent="-342900">
              <a:buFont typeface="Arial" panose="020B0604020202020204" pitchFamily="34" charset="0"/>
              <a:buChar char="•"/>
            </a:pPr>
            <a:r>
              <a:rPr lang="en-GB" sz="2200" b="1">
                <a:solidFill>
                  <a:srgbClr val="FF0000"/>
                </a:solidFill>
              </a:rPr>
              <a:t> </a:t>
            </a:r>
            <a:r>
              <a:rPr lang="en-GB" sz="2200" b="1" smtClean="0">
                <a:solidFill>
                  <a:srgbClr val="FF0000"/>
                </a:solidFill>
              </a:rPr>
              <a:t>  Control </a:t>
            </a:r>
            <a:r>
              <a:rPr lang="en-GB" sz="2200" b="1">
                <a:solidFill>
                  <a:srgbClr val="FF0000"/>
                </a:solidFill>
              </a:rPr>
              <a:t>of the fusion reactions.</a:t>
            </a:r>
          </a:p>
          <a:p>
            <a:pPr marL="342900" indent="-342900">
              <a:buFont typeface="Arial" panose="020B0604020202020204" pitchFamily="34" charset="0"/>
              <a:buChar char="•"/>
            </a:pPr>
            <a:r>
              <a:rPr lang="en-GB" sz="2200" b="1">
                <a:solidFill>
                  <a:srgbClr val="FF0000"/>
                </a:solidFill>
              </a:rPr>
              <a:t> </a:t>
            </a:r>
            <a:r>
              <a:rPr lang="en-GB" sz="2200" b="1" smtClean="0">
                <a:solidFill>
                  <a:srgbClr val="FF0000"/>
                </a:solidFill>
              </a:rPr>
              <a:t>  Power </a:t>
            </a:r>
            <a:r>
              <a:rPr lang="en-GB" sz="2200" b="1">
                <a:solidFill>
                  <a:srgbClr val="FF0000"/>
                </a:solidFill>
              </a:rPr>
              <a:t>dissipation (cooling systems)</a:t>
            </a:r>
          </a:p>
        </p:txBody>
      </p:sp>
      <p:pic>
        <p:nvPicPr>
          <p:cNvPr id="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906" y="2057400"/>
            <a:ext cx="5052294" cy="307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4526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8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2800"/>
                            </p:stCondLst>
                            <p:childTnLst>
                              <p:par>
                                <p:cTn id="15" presetID="10" presetClass="exit" presetSubtype="0" fill="hold" grpId="1" nodeType="afterEffect">
                                  <p:stCondLst>
                                    <p:cond delay="0"/>
                                  </p:stCondLst>
                                  <p:childTnLst>
                                    <p:animEffect transition="out" filter="fade">
                                      <p:cBhvr>
                                        <p:cTn id="16" dur="700"/>
                                        <p:tgtEl>
                                          <p:spTgt spid="4"/>
                                        </p:tgtEl>
                                      </p:cBhvr>
                                    </p:animEffect>
                                    <p:set>
                                      <p:cBhvr>
                                        <p:cTn id="17" dur="1" fill="hold">
                                          <p:stCondLst>
                                            <p:cond delay="699"/>
                                          </p:stCondLst>
                                        </p:cTn>
                                        <p:tgtEl>
                                          <p:spTgt spid="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4" presetClass="entr" presetSubtype="1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0" y="33551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Highlights 2014</a:t>
            </a:r>
            <a:endParaRPr lang="fr-FR">
              <a:solidFill>
                <a:schemeClr val="bg1">
                  <a:lumMod val="95000"/>
                </a:schemeClr>
              </a:solidFill>
            </a:endParaRPr>
          </a:p>
        </p:txBody>
      </p:sp>
      <p:pic>
        <p:nvPicPr>
          <p:cNvPr id="5" name="Picture 2" descr="J:\DATA 2014\BARROSO\LESENECHAL PIXES\From_other_side_Pit.jpg"/>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a:off x="562306" y="1600200"/>
            <a:ext cx="8308644" cy="461010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5847" y="152400"/>
            <a:ext cx="9144000" cy="1200329"/>
          </a:xfrm>
          <a:prstGeom prst="rect">
            <a:avLst/>
          </a:prstGeom>
          <a:noFill/>
          <a:effectLst>
            <a:outerShdw blurRad="50800" dist="50800" dir="5400000" algn="ctr" rotWithShape="0">
              <a:schemeClr val="tx1"/>
            </a:outerShdw>
          </a:effectLst>
        </p:spPr>
        <p:txBody>
          <a:bodyPr wrap="square" rtlCol="0">
            <a:spAutoFit/>
          </a:bodyPr>
          <a:lstStyle/>
          <a:p>
            <a:pPr algn="ctr"/>
            <a:r>
              <a:rPr lang="en-GB" sz="3600" b="1">
                <a:solidFill>
                  <a:schemeClr val="bg1">
                    <a:lumMod val="95000"/>
                  </a:schemeClr>
                </a:solidFill>
                <a:latin typeface="Arial" panose="020B0604020202020204" pitchFamily="34" charset="0"/>
                <a:cs typeface="Arial" panose="020B0604020202020204" pitchFamily="34" charset="0"/>
              </a:rPr>
              <a:t>EU Commission </a:t>
            </a:r>
            <a:r>
              <a:rPr lang="en-GB" sz="3600" b="1" smtClean="0">
                <a:solidFill>
                  <a:schemeClr val="bg1">
                    <a:lumMod val="95000"/>
                  </a:schemeClr>
                </a:solidFill>
                <a:latin typeface="Arial" panose="020B0604020202020204" pitchFamily="34" charset="0"/>
                <a:cs typeface="Arial" panose="020B0604020202020204" pitchFamily="34" charset="0"/>
              </a:rPr>
              <a:t>Pdt J-M </a:t>
            </a:r>
            <a:r>
              <a:rPr lang="en-GB" sz="3600" b="1">
                <a:solidFill>
                  <a:schemeClr val="bg1">
                    <a:lumMod val="95000"/>
                  </a:schemeClr>
                </a:solidFill>
                <a:latin typeface="Arial" panose="020B0604020202020204" pitchFamily="34" charset="0"/>
                <a:cs typeface="Arial" panose="020B0604020202020204" pitchFamily="34" charset="0"/>
              </a:rPr>
              <a:t>Barroso: </a:t>
            </a:r>
            <a:r>
              <a:rPr lang="en-GB" sz="3600" b="1" smtClean="0">
                <a:solidFill>
                  <a:schemeClr val="bg1">
                    <a:lumMod val="95000"/>
                  </a:schemeClr>
                </a:solidFill>
                <a:latin typeface="Arial" panose="020B0604020202020204" pitchFamily="34" charset="0"/>
                <a:cs typeface="Arial" panose="020B0604020202020204" pitchFamily="34" charset="0"/>
              </a:rPr>
              <a:t> "</a:t>
            </a:r>
            <a:r>
              <a:rPr lang="en-GB" sz="3600" b="1">
                <a:solidFill>
                  <a:schemeClr val="bg1">
                    <a:lumMod val="95000"/>
                  </a:schemeClr>
                </a:solidFill>
                <a:latin typeface="Arial" panose="020B0604020202020204" pitchFamily="34" charset="0"/>
                <a:cs typeface="Arial" panose="020B0604020202020204" pitchFamily="34" charset="0"/>
              </a:rPr>
              <a:t>Europe is proud to believe in ITER"</a:t>
            </a:r>
            <a:endParaRPr lang="en-GB" sz="3600" b="1" dirty="0">
              <a:solidFill>
                <a:schemeClr val="bg1">
                  <a:lumMod val="95000"/>
                </a:schemeClr>
              </a:solidFill>
              <a:latin typeface="Arial" panose="020B0604020202020204" pitchFamily="34" charset="0"/>
              <a:cs typeface="Arial" panose="020B0604020202020204" pitchFamily="34" charset="0"/>
            </a:endParaRPr>
          </a:p>
        </p:txBody>
      </p:sp>
      <p:sp>
        <p:nvSpPr>
          <p:cNvPr id="14" name="TextBox 13"/>
          <p:cNvSpPr txBox="1"/>
          <p:nvPr/>
        </p:nvSpPr>
        <p:spPr>
          <a:xfrm>
            <a:off x="7467600" y="5701129"/>
            <a:ext cx="1287462"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11 July 2014</a:t>
            </a:r>
            <a:endParaRPr lang="en-GB" dirty="0"/>
          </a:p>
        </p:txBody>
      </p:sp>
    </p:spTree>
    <p:extLst>
      <p:ext uri="{BB962C8B-B14F-4D97-AF65-F5344CB8AC3E}">
        <p14:creationId xmlns:p14="http://schemas.microsoft.com/office/powerpoint/2010/main" val="17447278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grpId="1" nodeType="withEffect">
                                  <p:stCondLst>
                                    <p:cond delay="210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ntr" presetSubtype="0" fill="hold" grpId="0" nodeType="withEffect">
                                  <p:stCondLst>
                                    <p:cond delay="2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GB"/>
          </a:p>
        </p:txBody>
      </p:sp>
      <p:sp>
        <p:nvSpPr>
          <p:cNvPr id="3" name="Content Placeholder 2"/>
          <p:cNvSpPr>
            <a:spLocks noGrp="1"/>
          </p:cNvSpPr>
          <p:nvPr>
            <p:ph idx="1"/>
          </p:nvPr>
        </p:nvSpPr>
        <p:spPr>
          <a:xfrm>
            <a:off x="457200" y="1477962"/>
            <a:ext cx="8229600" cy="4525963"/>
          </a:xfrm>
        </p:spPr>
        <p:txBody>
          <a:bodyPr/>
          <a:lstStyle/>
          <a:p>
            <a:endParaRPr lang="en-GB"/>
          </a:p>
        </p:txBody>
      </p:sp>
      <p:pic>
        <p:nvPicPr>
          <p:cNvPr id="4" name="Picture 2" descr="J:\DATA 2014\First delivery surge arresters\OK\First_Delivery_2a.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7200" y="1104960"/>
            <a:ext cx="8305800" cy="5130562"/>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3050" y="213281"/>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Highlights 2014</a:t>
            </a:r>
            <a:endParaRPr lang="fr-FR">
              <a:solidFill>
                <a:schemeClr val="bg1">
                  <a:lumMod val="95000"/>
                </a:schemeClr>
              </a:solidFill>
            </a:endParaRPr>
          </a:p>
        </p:txBody>
      </p:sp>
      <p:sp>
        <p:nvSpPr>
          <p:cNvPr id="6" name="Rectangle 5"/>
          <p:cNvSpPr/>
          <p:nvPr/>
        </p:nvSpPr>
        <p:spPr>
          <a:xfrm>
            <a:off x="45357" y="244058"/>
            <a:ext cx="9144000" cy="707886"/>
          </a:xfrm>
          <a:prstGeom prst="rect">
            <a:avLst/>
          </a:prstGeom>
          <a:noFill/>
          <a:effectLst>
            <a:outerShdw blurRad="50800" dist="50800" dir="5400000" algn="ctr" rotWithShape="0">
              <a:schemeClr val="tx1"/>
            </a:outerShdw>
          </a:effectLst>
        </p:spPr>
        <p:txBody>
          <a:bodyPr wrap="square" rtlCol="0">
            <a:spAutoFit/>
          </a:bodyPr>
          <a:lstStyle/>
          <a:p>
            <a:pPr algn="ctr"/>
            <a:r>
              <a:rPr lang="en-GB" sz="4000" b="1" smtClean="0">
                <a:solidFill>
                  <a:schemeClr val="bg1">
                    <a:lumMod val="95000"/>
                  </a:schemeClr>
                </a:solidFill>
                <a:latin typeface="Arial" panose="020B0604020202020204" pitchFamily="34" charset="0"/>
                <a:cs typeface="Arial" panose="020B0604020202020204" pitchFamily="34" charset="0"/>
              </a:rPr>
              <a:t>US delivers 1</a:t>
            </a:r>
            <a:r>
              <a:rPr lang="en-GB" sz="4000" b="1" baseline="30000" smtClean="0">
                <a:solidFill>
                  <a:schemeClr val="bg1">
                    <a:lumMod val="95000"/>
                  </a:schemeClr>
                </a:solidFill>
                <a:latin typeface="Arial" panose="020B0604020202020204" pitchFamily="34" charset="0"/>
                <a:cs typeface="Arial" panose="020B0604020202020204" pitchFamily="34" charset="0"/>
              </a:rPr>
              <a:t>st</a:t>
            </a:r>
            <a:r>
              <a:rPr lang="en-GB" sz="4000" b="1" smtClean="0">
                <a:solidFill>
                  <a:schemeClr val="bg1">
                    <a:lumMod val="95000"/>
                  </a:schemeClr>
                </a:solidFill>
                <a:latin typeface="Arial" panose="020B0604020202020204" pitchFamily="34" charset="0"/>
                <a:cs typeface="Arial" panose="020B0604020202020204" pitchFamily="34" charset="0"/>
              </a:rPr>
              <a:t> </a:t>
            </a:r>
            <a:r>
              <a:rPr lang="en-GB" sz="4000" b="1">
                <a:solidFill>
                  <a:schemeClr val="bg1">
                    <a:lumMod val="95000"/>
                  </a:schemeClr>
                </a:solidFill>
                <a:latin typeface="Arial" panose="020B0604020202020204" pitchFamily="34" charset="0"/>
                <a:cs typeface="Arial" panose="020B0604020202020204" pitchFamily="34" charset="0"/>
              </a:rPr>
              <a:t>plant </a:t>
            </a:r>
            <a:r>
              <a:rPr lang="en-GB" sz="4000" b="1" smtClean="0">
                <a:solidFill>
                  <a:schemeClr val="bg1">
                    <a:lumMod val="95000"/>
                  </a:schemeClr>
                </a:solidFill>
                <a:latin typeface="Arial" panose="020B0604020202020204" pitchFamily="34" charset="0"/>
                <a:cs typeface="Arial" panose="020B0604020202020204" pitchFamily="34" charset="0"/>
              </a:rPr>
              <a:t>components</a:t>
            </a:r>
            <a:endParaRPr lang="en-GB" sz="4000" b="1" dirty="0">
              <a:solidFill>
                <a:schemeClr val="bg1">
                  <a:lumMod val="95000"/>
                </a:schemeClr>
              </a:solidFill>
              <a:latin typeface="Arial" panose="020B0604020202020204" pitchFamily="34" charset="0"/>
              <a:cs typeface="Arial" panose="020B0604020202020204" pitchFamily="34" charset="0"/>
            </a:endParaRPr>
          </a:p>
        </p:txBody>
      </p:sp>
      <p:sp>
        <p:nvSpPr>
          <p:cNvPr id="7" name="TextBox 6"/>
          <p:cNvSpPr txBox="1"/>
          <p:nvPr/>
        </p:nvSpPr>
        <p:spPr>
          <a:xfrm>
            <a:off x="7467600" y="5701129"/>
            <a:ext cx="1200150" cy="338554"/>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smtClean="0"/>
              <a:t>4 Sept 2014</a:t>
            </a:r>
            <a:endParaRPr lang="en-GB" dirty="0"/>
          </a:p>
        </p:txBody>
      </p:sp>
    </p:spTree>
    <p:extLst>
      <p:ext uri="{BB962C8B-B14F-4D97-AF65-F5344CB8AC3E}">
        <p14:creationId xmlns:p14="http://schemas.microsoft.com/office/powerpoint/2010/main" val="7650429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xit" presetSubtype="0" fill="hold" grpId="0" nodeType="withEffect">
                                  <p:stCondLst>
                                    <p:cond delay="110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12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6" name="Title 3"/>
          <p:cNvSpPr txBox="1">
            <a:spLocks/>
          </p:cNvSpPr>
          <p:nvPr/>
        </p:nvSpPr>
        <p:spPr>
          <a:xfrm>
            <a:off x="457200" y="274638"/>
            <a:ext cx="8229600" cy="769441"/>
          </a:xfrm>
          <a:prstGeom prst="rect">
            <a:avLst/>
          </a:prstGeom>
          <a:noFill/>
          <a:effectLst>
            <a:outerShdw blurRad="50800" dist="50800" dir="5400000" algn="ctr" rotWithShape="0">
              <a:schemeClr val="tx1"/>
            </a:outerShdw>
          </a:effectLst>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smtClean="0">
                <a:solidFill>
                  <a:schemeClr val="bg1">
                    <a:lumMod val="95000"/>
                  </a:schemeClr>
                </a:solidFill>
                <a:latin typeface="Arial" panose="020B0604020202020204" pitchFamily="34" charset="0"/>
                <a:cs typeface="Arial" panose="020B0604020202020204" pitchFamily="34" charset="0"/>
              </a:rPr>
              <a:t>Management assessment</a:t>
            </a:r>
            <a:endParaRPr lang="en-GB" b="1" dirty="0">
              <a:solidFill>
                <a:schemeClr val="bg1">
                  <a:lumMod val="95000"/>
                </a:schemeClr>
              </a:solidFill>
              <a:latin typeface="Arial" panose="020B0604020202020204" pitchFamily="34" charset="0"/>
              <a:cs typeface="Arial" panose="020B0604020202020204" pitchFamily="34" charset="0"/>
            </a:endParaRPr>
          </a:p>
        </p:txBody>
      </p:sp>
      <p:pic>
        <p:nvPicPr>
          <p:cNvPr id="1026" name="Picture 2" descr="C:\Users\arnouxr\Documents\Work\En Cours\IO_PB_23092014\IOPB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240"/>
          <a:stretch/>
        </p:blipFill>
        <p:spPr bwMode="auto">
          <a:xfrm>
            <a:off x="0" y="11430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p:cNvSpPr>
            <a:spLocks noGrp="1"/>
          </p:cNvSpPr>
          <p:nvPr>
            <p:ph idx="1"/>
          </p:nvPr>
        </p:nvSpPr>
        <p:spPr>
          <a:xfrm>
            <a:off x="457200" y="1295400"/>
            <a:ext cx="8229600" cy="4525963"/>
          </a:xfrm>
        </p:spPr>
        <p:txBody>
          <a:bodyPr>
            <a:noAutofit/>
          </a:bodyPr>
          <a:lstStyle/>
          <a:p>
            <a:r>
              <a:rPr lang="en-US" sz="1600" b="1" dirty="0" smtClean="0">
                <a:solidFill>
                  <a:schemeClr val="bg1"/>
                </a:solidFill>
              </a:rPr>
              <a:t>As required under the ITER Agreement, an independent management assessment of the ITER Organization (IO) is conducted every two years.</a:t>
            </a:r>
          </a:p>
          <a:p>
            <a:r>
              <a:rPr lang="en-US" sz="1600" b="1" dirty="0" smtClean="0">
                <a:solidFill>
                  <a:schemeClr val="bg1"/>
                </a:solidFill>
              </a:rPr>
              <a:t>The recommendations of the 2013 Management Assessment were accepted by the ITER Council and IO, and an improvement action plan with detailed actions, indicators and timelines covering the specific areas highlighted in the MA Report,  was proposed by the IO and approved by the ITER Council in February/ March 2014</a:t>
            </a:r>
          </a:p>
          <a:p>
            <a:r>
              <a:rPr lang="en-US" sz="1600" b="1" dirty="0" smtClean="0">
                <a:solidFill>
                  <a:schemeClr val="bg1"/>
                </a:solidFill>
              </a:rPr>
              <a:t>The MA Action Plan is under full-scale implementation, and two follow-up reports on implementation status have been submitted to the IC in June and November 2014</a:t>
            </a:r>
          </a:p>
          <a:p>
            <a:r>
              <a:rPr lang="en-US" sz="1600" b="1" dirty="0" smtClean="0">
                <a:solidFill>
                  <a:schemeClr val="bg1"/>
                </a:solidFill>
              </a:rPr>
              <a:t>Major ongoing improvement actions</a:t>
            </a:r>
          </a:p>
          <a:p>
            <a:pPr lvl="1"/>
            <a:r>
              <a:rPr lang="en-US" sz="1400" b="1" dirty="0" smtClean="0">
                <a:solidFill>
                  <a:schemeClr val="bg1"/>
                </a:solidFill>
              </a:rPr>
              <a:t>Extensive improvements in the area of  design integration and systems engineering, including recruitment of necessary resources</a:t>
            </a:r>
          </a:p>
          <a:p>
            <a:pPr lvl="1"/>
            <a:r>
              <a:rPr lang="en-US" sz="1400" b="1" dirty="0" smtClean="0">
                <a:solidFill>
                  <a:schemeClr val="bg1"/>
                </a:solidFill>
              </a:rPr>
              <a:t>Close collaboration between IO and DAs in developing an updated long-term schedule for the IC’s consideration by June 2015, and also in implementing mechanisms for joint decision-making</a:t>
            </a:r>
          </a:p>
          <a:p>
            <a:pPr lvl="1"/>
            <a:r>
              <a:rPr lang="en-US" sz="1400" b="1" dirty="0" smtClean="0">
                <a:solidFill>
                  <a:schemeClr val="bg1"/>
                </a:solidFill>
              </a:rPr>
              <a:t>Clear focus on improving nuclear safety culture (evidenced by release of B2 slab hold point and completion of concrete pouring) and project culture</a:t>
            </a:r>
          </a:p>
          <a:p>
            <a:pPr lvl="1"/>
            <a:r>
              <a:rPr lang="en-US" sz="1400" b="1" dirty="0" smtClean="0">
                <a:solidFill>
                  <a:schemeClr val="bg1"/>
                </a:solidFill>
              </a:rPr>
              <a:t>Improved performance for </a:t>
            </a:r>
            <a:r>
              <a:rPr lang="en-US" sz="1400" b="1" dirty="0" smtClean="0">
                <a:solidFill>
                  <a:schemeClr val="bg1"/>
                </a:solidFill>
              </a:rPr>
              <a:t>decision process</a:t>
            </a:r>
            <a:endParaRPr lang="en-US" sz="1400" b="1" dirty="0" smtClean="0">
              <a:solidFill>
                <a:schemeClr val="bg1"/>
              </a:solidFill>
            </a:endParaRPr>
          </a:p>
          <a:p>
            <a:pPr lvl="1"/>
            <a:r>
              <a:rPr lang="en-US" sz="1400" b="1" dirty="0" smtClean="0">
                <a:solidFill>
                  <a:schemeClr val="bg1"/>
                </a:solidFill>
              </a:rPr>
              <a:t>Generation of substantial cost savings, to be used for meeting identified cost risks and contingencies</a:t>
            </a:r>
            <a:endParaRPr lang="en-GB" sz="1400" b="1" dirty="0">
              <a:solidFill>
                <a:schemeClr val="bg1"/>
              </a:solidFill>
            </a:endParaRPr>
          </a:p>
        </p:txBody>
      </p:sp>
    </p:spTree>
    <p:extLst>
      <p:ext uri="{BB962C8B-B14F-4D97-AF65-F5344CB8AC3E}">
        <p14:creationId xmlns:p14="http://schemas.microsoft.com/office/powerpoint/2010/main" val="14632873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rnouxr\Documents\Work\En Cours\IC_15_BIGOT_Nov_2014\DAY 1\ok day 1\IC_15_General_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3200" y="1447800"/>
            <a:ext cx="6324600" cy="4010300"/>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9050" y="144959"/>
            <a:ext cx="9144000" cy="769441"/>
          </a:xfrm>
          <a:prstGeom prst="rect">
            <a:avLst/>
          </a:prstGeom>
          <a:noFill/>
          <a:effectLst>
            <a:outerShdw blurRad="50800" dist="50800" dir="5400000" algn="ctr" rotWithShape="0">
              <a:schemeClr val="tx1"/>
            </a:outerShdw>
          </a:effectLst>
        </p:spPr>
        <p:txBody>
          <a:bodyPr wrap="square" rtlCol="0">
            <a:spAutoFit/>
          </a:bodyPr>
          <a:lstStyle/>
          <a:p>
            <a:pPr algn="ctr"/>
            <a:r>
              <a:rPr lang="en-GB" sz="4400" b="1" smtClean="0">
                <a:solidFill>
                  <a:schemeClr val="bg1">
                    <a:lumMod val="95000"/>
                  </a:schemeClr>
                </a:solidFill>
                <a:latin typeface="Arial" panose="020B0604020202020204" pitchFamily="34" charset="0"/>
                <a:cs typeface="Arial" panose="020B0604020202020204" pitchFamily="34" charset="0"/>
              </a:rPr>
              <a:t>Transition</a:t>
            </a:r>
            <a:endParaRPr lang="en-GB" sz="4400" b="1" dirty="0">
              <a:solidFill>
                <a:schemeClr val="bg1">
                  <a:lumMod val="95000"/>
                </a:schemeClr>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142875" y="1853327"/>
            <a:ext cx="2502195" cy="2585323"/>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pPr marL="0" indent="0">
              <a:buNone/>
            </a:pPr>
            <a:r>
              <a:rPr lang="en-GB"/>
              <a:t>On 20 November, the ITER Council nominated Bernard Bigot, from France, </a:t>
            </a:r>
            <a:r>
              <a:rPr lang="en-GB" smtClean="0"/>
              <a:t>presently the Adminsitrator -General of CEA, to </a:t>
            </a:r>
            <a:r>
              <a:rPr lang="en-GB"/>
              <a:t>succeed Osamu Motojima as the next Director-General of the ITER Organization.</a:t>
            </a:r>
          </a:p>
        </p:txBody>
      </p:sp>
      <p:pic>
        <p:nvPicPr>
          <p:cNvPr id="5122" name="Picture 2" descr="C:\Users\arnouxr\Desktop\min_meet_iter 000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528" b="4707"/>
          <a:stretch/>
        </p:blipFill>
        <p:spPr bwMode="auto">
          <a:xfrm>
            <a:off x="2743200" y="1447800"/>
            <a:ext cx="6324600" cy="4080712"/>
          </a:xfrm>
          <a:prstGeom prst="rect">
            <a:avLst/>
          </a:prstGeom>
          <a:noFill/>
          <a:ln w="3175">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189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rnouxr\Documents\Work\En Cours\WORKSITE FROM B08 NIGHT\Site__B08_nightfall_1b.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625" y="-1250"/>
            <a:ext cx="9313339"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5" name="TextBox 4"/>
          <p:cNvSpPr txBox="1"/>
          <p:nvPr/>
        </p:nvSpPr>
        <p:spPr>
          <a:xfrm>
            <a:off x="37044" y="6934200"/>
            <a:ext cx="9144000" cy="1446550"/>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Thank you</a:t>
            </a:r>
          </a:p>
          <a:p>
            <a:r>
              <a:rPr lang="en-GB" smtClean="0">
                <a:solidFill>
                  <a:schemeClr val="bg1">
                    <a:lumMod val="95000"/>
                  </a:schemeClr>
                </a:solidFill>
              </a:rPr>
              <a:t>for your attention</a:t>
            </a:r>
            <a:endParaRPr lang="fr-FR">
              <a:solidFill>
                <a:schemeClr val="bg1">
                  <a:lumMod val="95000"/>
                </a:schemeClr>
              </a:solidFill>
            </a:endParaRPr>
          </a:p>
        </p:txBody>
      </p:sp>
      <p:sp>
        <p:nvSpPr>
          <p:cNvPr id="3" name="Content Placeholder 2"/>
          <p:cNvSpPr>
            <a:spLocks noGrp="1"/>
          </p:cNvSpPr>
          <p:nvPr>
            <p:ph idx="1"/>
          </p:nvPr>
        </p:nvSpPr>
        <p:spPr>
          <a:xfrm>
            <a:off x="381000" y="1295400"/>
            <a:ext cx="8229600" cy="4525963"/>
          </a:xfrm>
        </p:spPr>
        <p:txBody>
          <a:bodyPr/>
          <a:lstStyle/>
          <a:p>
            <a:r>
              <a:rPr lang="en-GB" sz="2400" b="1" dirty="0">
                <a:solidFill>
                  <a:schemeClr val="bg1"/>
                </a:solidFill>
              </a:rPr>
              <a:t>Procurement Arrangements </a:t>
            </a:r>
            <a:r>
              <a:rPr lang="en-GB" sz="2400" b="1" dirty="0" smtClean="0">
                <a:solidFill>
                  <a:schemeClr val="bg1"/>
                </a:solidFill>
              </a:rPr>
              <a:t>already signed </a:t>
            </a:r>
            <a:r>
              <a:rPr lang="en-GB" sz="2400" b="1" dirty="0">
                <a:solidFill>
                  <a:schemeClr val="bg1"/>
                </a:solidFill>
              </a:rPr>
              <a:t>with Domestic </a:t>
            </a:r>
            <a:r>
              <a:rPr lang="en-GB" sz="2400" b="1">
                <a:solidFill>
                  <a:schemeClr val="bg1"/>
                </a:solidFill>
              </a:rPr>
              <a:t>Agencies </a:t>
            </a:r>
            <a:r>
              <a:rPr lang="en-GB" sz="2400" b="1" smtClean="0">
                <a:solidFill>
                  <a:schemeClr val="bg1"/>
                </a:solidFill>
              </a:rPr>
              <a:t>representing </a:t>
            </a:r>
            <a:r>
              <a:rPr lang="en-GB" sz="2400" b="1" dirty="0" smtClean="0">
                <a:solidFill>
                  <a:schemeClr val="bg1"/>
                </a:solidFill>
              </a:rPr>
              <a:t>90</a:t>
            </a:r>
            <a:r>
              <a:rPr lang="en-GB" sz="2400" b="1" dirty="0">
                <a:solidFill>
                  <a:schemeClr val="bg1"/>
                </a:solidFill>
              </a:rPr>
              <a:t>% of the </a:t>
            </a:r>
            <a:r>
              <a:rPr lang="en-GB" sz="2400" b="1" dirty="0" smtClean="0">
                <a:solidFill>
                  <a:schemeClr val="bg1"/>
                </a:solidFill>
              </a:rPr>
              <a:t>total value of the Project</a:t>
            </a:r>
          </a:p>
          <a:p>
            <a:r>
              <a:rPr lang="en-GB" sz="2400" b="1" dirty="0" smtClean="0">
                <a:solidFill>
                  <a:schemeClr val="bg1"/>
                </a:solidFill>
              </a:rPr>
              <a:t>Construction and components manufacturing in the Members’ industry  is well advanced and progressing</a:t>
            </a:r>
          </a:p>
          <a:p>
            <a:r>
              <a:rPr lang="en-GB" sz="2400" b="1" dirty="0" smtClean="0">
                <a:solidFill>
                  <a:schemeClr val="bg1"/>
                </a:solidFill>
              </a:rPr>
              <a:t>Nuclear </a:t>
            </a:r>
            <a:r>
              <a:rPr lang="en-GB" sz="2400" b="1" dirty="0">
                <a:solidFill>
                  <a:schemeClr val="bg1"/>
                </a:solidFill>
              </a:rPr>
              <a:t>License under French regulation is obtained</a:t>
            </a:r>
          </a:p>
          <a:p>
            <a:r>
              <a:rPr lang="en-GB" sz="2400" b="1" dirty="0">
                <a:solidFill>
                  <a:schemeClr val="bg1"/>
                </a:solidFill>
              </a:rPr>
              <a:t>Management Assessment recommendations are implemented</a:t>
            </a:r>
          </a:p>
          <a:p>
            <a:r>
              <a:rPr lang="en-GB" sz="2400" b="1" dirty="0" smtClean="0">
                <a:solidFill>
                  <a:schemeClr val="bg1"/>
                </a:solidFill>
              </a:rPr>
              <a:t>Updated Long Term </a:t>
            </a:r>
            <a:r>
              <a:rPr lang="en-GB" sz="2400" b="1" dirty="0">
                <a:solidFill>
                  <a:schemeClr val="bg1"/>
                </a:solidFill>
              </a:rPr>
              <a:t>Schedule will be presented </a:t>
            </a:r>
            <a:r>
              <a:rPr lang="en-GB" sz="2400" b="1" dirty="0" smtClean="0">
                <a:solidFill>
                  <a:schemeClr val="bg1"/>
                </a:solidFill>
              </a:rPr>
              <a:t>in  </a:t>
            </a:r>
            <a:r>
              <a:rPr lang="en-GB" sz="2400" b="1" dirty="0">
                <a:solidFill>
                  <a:schemeClr val="bg1"/>
                </a:solidFill>
              </a:rPr>
              <a:t>June 2015 by new Director General</a:t>
            </a:r>
          </a:p>
          <a:p>
            <a:endParaRPr lang="en-GB" sz="2400" b="1" dirty="0">
              <a:solidFill>
                <a:schemeClr val="bg1"/>
              </a:solidFill>
            </a:endParaRPr>
          </a:p>
        </p:txBody>
      </p:sp>
      <p:sp>
        <p:nvSpPr>
          <p:cNvPr id="8" name="Rectangle 7"/>
          <p:cNvSpPr/>
          <p:nvPr/>
        </p:nvSpPr>
        <p:spPr>
          <a:xfrm>
            <a:off x="-19050" y="144959"/>
            <a:ext cx="9144000" cy="769441"/>
          </a:xfrm>
          <a:prstGeom prst="rect">
            <a:avLst/>
          </a:prstGeom>
          <a:noFill/>
          <a:effectLst>
            <a:outerShdw blurRad="50800" dist="50800" dir="5400000" algn="ctr" rotWithShape="0">
              <a:schemeClr val="tx1"/>
            </a:outerShdw>
          </a:effectLst>
        </p:spPr>
        <p:txBody>
          <a:bodyPr wrap="square" rtlCol="0">
            <a:spAutoFit/>
          </a:bodyPr>
          <a:lstStyle/>
          <a:p>
            <a:pPr algn="ctr"/>
            <a:r>
              <a:rPr lang="en-GB" sz="4400" b="1" smtClean="0">
                <a:solidFill>
                  <a:schemeClr val="bg1">
                    <a:lumMod val="95000"/>
                  </a:schemeClr>
                </a:solidFill>
                <a:latin typeface="Arial" panose="020B0604020202020204" pitchFamily="34" charset="0"/>
                <a:cs typeface="Arial" panose="020B0604020202020204" pitchFamily="34" charset="0"/>
              </a:rPr>
              <a:t>Summary</a:t>
            </a:r>
            <a:endParaRPr lang="en-GB" sz="44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7734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
                                            <p:txEl>
                                              <p:pRg st="1" end="1"/>
                                            </p:txEl>
                                          </p:spTgt>
                                        </p:tgtEl>
                                      </p:cBhvr>
                                    </p:animEffect>
                                    <p:set>
                                      <p:cBhvr>
                                        <p:cTn id="31" dur="1" fill="hold">
                                          <p:stCondLst>
                                            <p:cond delay="499"/>
                                          </p:stCondLst>
                                        </p:cTn>
                                        <p:tgtEl>
                                          <p:spTgt spid="3">
                                            <p:txEl>
                                              <p:pRg st="1" end="1"/>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
                                            <p:txEl>
                                              <p:pRg st="2" end="2"/>
                                            </p:txEl>
                                          </p:spTgt>
                                        </p:tgtEl>
                                      </p:cBhvr>
                                    </p:animEffect>
                                    <p:set>
                                      <p:cBhvr>
                                        <p:cTn id="34" dur="1" fill="hold">
                                          <p:stCondLst>
                                            <p:cond delay="499"/>
                                          </p:stCondLst>
                                        </p:cTn>
                                        <p:tgtEl>
                                          <p:spTgt spid="3">
                                            <p:txEl>
                                              <p:pRg st="2" end="2"/>
                                            </p:txEl>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
                                            <p:txEl>
                                              <p:pRg st="3" end="3"/>
                                            </p:txEl>
                                          </p:spTgt>
                                        </p:tgtEl>
                                      </p:cBhvr>
                                    </p:animEffect>
                                    <p:set>
                                      <p:cBhvr>
                                        <p:cTn id="37" dur="1" fill="hold">
                                          <p:stCondLst>
                                            <p:cond delay="499"/>
                                          </p:stCondLst>
                                        </p:cTn>
                                        <p:tgtEl>
                                          <p:spTgt spid="3">
                                            <p:txEl>
                                              <p:pRg st="3" end="3"/>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
                                            <p:txEl>
                                              <p:pRg st="4" end="4"/>
                                            </p:txEl>
                                          </p:spTgt>
                                        </p:tgtEl>
                                      </p:cBhvr>
                                    </p:animEffect>
                                    <p:set>
                                      <p:cBhvr>
                                        <p:cTn id="40" dur="1" fill="hold">
                                          <p:stCondLst>
                                            <p:cond delay="499"/>
                                          </p:stCondLst>
                                        </p:cTn>
                                        <p:tgtEl>
                                          <p:spTgt spid="3">
                                            <p:txEl>
                                              <p:pRg st="4" end="4"/>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42" presetClass="path" presetSubtype="0" accel="50000" decel="50000" fill="hold" grpId="0" nodeType="withEffect">
                                  <p:stCondLst>
                                    <p:cond delay="0"/>
                                  </p:stCondLst>
                                  <p:childTnLst>
                                    <p:animMotion origin="layout" path="M -0.01355 -0.06088 L -0.02188 -0.672 " pathEditMode="relative" rAng="0" ptsTypes="AA">
                                      <p:cBhvr>
                                        <p:cTn id="45" dur="2000" fill="hold"/>
                                        <p:tgtEl>
                                          <p:spTgt spid="5"/>
                                        </p:tgtEl>
                                        <p:attrNameLst>
                                          <p:attrName>ppt_x</p:attrName>
                                          <p:attrName>ppt_y</p:attrName>
                                        </p:attrNameLst>
                                      </p:cBhvr>
                                      <p:rCtr x="-417" y="-3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3" grpId="1" uiExpand="1"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p:nvPr/>
        </p:nvSpPr>
        <p:spPr>
          <a:xfrm>
            <a:off x="1371600" y="5801380"/>
            <a:ext cx="3200400" cy="523220"/>
          </a:xfrm>
          <a:prstGeom prst="rect">
            <a:avLst/>
          </a:prstGeom>
          <a:solidFill>
            <a:schemeClr val="tx1">
              <a:lumMod val="75000"/>
              <a:lumOff val="25000"/>
            </a:schemeClr>
          </a:solidFill>
        </p:spPr>
        <p:txBody>
          <a:bodyPr wrap="square">
            <a:spAutoFit/>
          </a:bodyPr>
          <a:lstStyle/>
          <a:p>
            <a:pPr algn="ctr">
              <a:defRPr/>
            </a:pPr>
            <a:r>
              <a:rPr lang="fr-FR" sz="1400" dirty="0">
                <a:solidFill>
                  <a:srgbClr val="FFFFFF"/>
                </a:solidFill>
                <a:latin typeface="Arial Black" pitchFamily="34" charset="0"/>
              </a:rPr>
              <a:t>R=6.2 m, a=2.0 m, </a:t>
            </a:r>
            <a:r>
              <a:rPr lang="fr-FR" sz="1400" dirty="0" err="1">
                <a:solidFill>
                  <a:srgbClr val="FFFFFF"/>
                </a:solidFill>
                <a:latin typeface="Arial Black" pitchFamily="34" charset="0"/>
              </a:rPr>
              <a:t>I</a:t>
            </a:r>
            <a:r>
              <a:rPr lang="fr-FR" sz="1400" baseline="-25000" dirty="0" err="1">
                <a:solidFill>
                  <a:srgbClr val="FFFFFF"/>
                </a:solidFill>
                <a:latin typeface="Arial Black" pitchFamily="34" charset="0"/>
              </a:rPr>
              <a:t>p</a:t>
            </a:r>
            <a:r>
              <a:rPr lang="fr-FR" sz="1400" dirty="0">
                <a:solidFill>
                  <a:srgbClr val="FFFFFF"/>
                </a:solidFill>
                <a:latin typeface="Arial Black" pitchFamily="34" charset="0"/>
              </a:rPr>
              <a:t>=15 MA, B</a:t>
            </a:r>
            <a:r>
              <a:rPr lang="fr-FR" sz="1400" baseline="-25000" dirty="0">
                <a:solidFill>
                  <a:srgbClr val="FFFFFF"/>
                </a:solidFill>
                <a:latin typeface="Arial Black" pitchFamily="34" charset="0"/>
              </a:rPr>
              <a:t>T</a:t>
            </a:r>
            <a:r>
              <a:rPr lang="fr-FR" sz="1400" dirty="0">
                <a:solidFill>
                  <a:srgbClr val="FFFFFF"/>
                </a:solidFill>
                <a:latin typeface="Arial Black" pitchFamily="34" charset="0"/>
              </a:rPr>
              <a:t>=5.3 T, </a:t>
            </a:r>
            <a:r>
              <a:rPr lang="fr-FR" sz="1400" dirty="0" smtClean="0">
                <a:solidFill>
                  <a:srgbClr val="FFFFFF"/>
                </a:solidFill>
                <a:latin typeface="Arial Black" pitchFamily="34" charset="0"/>
              </a:rPr>
              <a:t>M=23,000 </a:t>
            </a:r>
            <a:r>
              <a:rPr lang="fr-FR" sz="1400" dirty="0">
                <a:solidFill>
                  <a:srgbClr val="FFFFFF"/>
                </a:solidFill>
                <a:latin typeface="Arial Black" pitchFamily="34" charset="0"/>
              </a:rPr>
              <a:t>tons</a:t>
            </a:r>
            <a:endParaRPr lang="en-GB" sz="1400" baseline="-25000" dirty="0">
              <a:solidFill>
                <a:srgbClr val="FFFFFF"/>
              </a:solidFill>
              <a:latin typeface="Arial Black" pitchFamily="34" charset="0"/>
            </a:endParaRPr>
          </a:p>
        </p:txBody>
      </p:sp>
      <p:sp>
        <p:nvSpPr>
          <p:cNvPr id="2" name="Title 1"/>
          <p:cNvSpPr>
            <a:spLocks noGrp="1"/>
          </p:cNvSpPr>
          <p:nvPr>
            <p:ph type="title"/>
          </p:nvPr>
        </p:nvSpPr>
        <p:spPr>
          <a:xfrm>
            <a:off x="447675" y="274638"/>
            <a:ext cx="8229600" cy="1143000"/>
          </a:xfrm>
        </p:spPr>
        <p:txBody>
          <a:bodyPr/>
          <a:lstStyle/>
          <a:p>
            <a:endParaRPr lang="en-GB"/>
          </a:p>
        </p:txBody>
      </p:sp>
      <p:pic>
        <p:nvPicPr>
          <p:cNvPr id="7171" name="Picture 3" descr="C:\Users\arnouxr\Documents\Work\En Cours\DG SPEECH HR INTL ORGANIZATIONS\[300dpi] (2014-11-19) - TOKAMAK_MACHINE_ONLY_OVERVIEW (For Robert Arnoux) RT CP.jpg\[300dpi] (2014-11-19) - TOKAMAK_MACHINE_ONLY_OVERVIEW (For Robert Arnoux) RT CP.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75" y="1389446"/>
            <a:ext cx="5715000" cy="49351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9075" y="4572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4400" smtClean="0">
                <a:solidFill>
                  <a:schemeClr val="bg1">
                    <a:lumMod val="85000"/>
                  </a:schemeClr>
                </a:solidFill>
              </a:rPr>
              <a:t>The ITER Project</a:t>
            </a:r>
            <a:endParaRPr lang="fr-FR" sz="4400">
              <a:solidFill>
                <a:schemeClr val="bg1">
                  <a:lumMod val="85000"/>
                </a:schemeClr>
              </a:solidFill>
            </a:endParaRPr>
          </a:p>
        </p:txBody>
      </p:sp>
      <p:sp>
        <p:nvSpPr>
          <p:cNvPr id="8" name="TextBox 7"/>
          <p:cNvSpPr txBox="1"/>
          <p:nvPr/>
        </p:nvSpPr>
        <p:spPr>
          <a:xfrm>
            <a:off x="200025" y="228600"/>
            <a:ext cx="8258175" cy="1384995"/>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altLang="ja-JP" sz="2800"/>
              <a:t>Demonstrating the availability and integration of </a:t>
            </a:r>
            <a:r>
              <a:rPr lang="en-GB" altLang="ja-JP" sz="2800" smtClean="0"/>
              <a:t>the science, technologies </a:t>
            </a:r>
            <a:r>
              <a:rPr lang="en-GB" altLang="ja-JP" sz="2800"/>
              <a:t>and safety features for a fusion reactor</a:t>
            </a:r>
            <a:endParaRPr lang="fr-FR" sz="2800"/>
          </a:p>
        </p:txBody>
      </p:sp>
      <p:sp>
        <p:nvSpPr>
          <p:cNvPr id="9" name="Content Placeholder 2"/>
          <p:cNvSpPr txBox="1">
            <a:spLocks/>
          </p:cNvSpPr>
          <p:nvPr/>
        </p:nvSpPr>
        <p:spPr>
          <a:xfrm>
            <a:off x="5715000" y="2133600"/>
            <a:ext cx="3276600" cy="2554545"/>
          </a:xfrm>
          <a:prstGeom prst="rect">
            <a:avLst/>
          </a:prstGeom>
          <a:noFill/>
          <a:ln w="3175">
            <a:solidFill>
              <a:srgbClr val="FFC000"/>
            </a:solidFill>
          </a:ln>
        </p:spPr>
        <p:txBody>
          <a:bodyPr wrap="square" rtlCol="0">
            <a:spAutoFit/>
          </a:bodyPr>
          <a:lstStyle>
            <a:defPPr>
              <a:defRPr lang="en-US"/>
            </a:defPPr>
            <a:lvl1pPr marL="285750" indent="-285750">
              <a:buFont typeface="Arial" panose="020B0604020202020204" pitchFamily="34" charset="0"/>
              <a:buChar char="•"/>
              <a:defRPr b="1">
                <a:solidFill>
                  <a:schemeClr val="bg1">
                    <a:lumMod val="95000"/>
                  </a:schemeClr>
                </a:solidFill>
              </a:defRPr>
            </a:lvl1pPr>
          </a:lstStyle>
          <a:p>
            <a:r>
              <a:rPr lang="en-GB"/>
              <a:t>A necessary step on the way towards a commercial fusion </a:t>
            </a:r>
            <a:r>
              <a:rPr lang="en-GB" smtClean="0"/>
              <a:t>reactor</a:t>
            </a:r>
          </a:p>
          <a:p>
            <a:endParaRPr lang="en-GB" sz="800"/>
          </a:p>
          <a:p>
            <a:r>
              <a:rPr lang="fr-FR"/>
              <a:t>Q </a:t>
            </a:r>
            <a:r>
              <a:rPr lang="en-GB"/>
              <a:t>≥ 10 </a:t>
            </a:r>
          </a:p>
          <a:p>
            <a:pPr lvl="1"/>
            <a:r>
              <a:rPr lang="en-GB" b="1" smtClean="0">
                <a:solidFill>
                  <a:schemeClr val="bg1"/>
                </a:solidFill>
              </a:rPr>
              <a:t>50 </a:t>
            </a:r>
            <a:r>
              <a:rPr lang="en-GB" b="1">
                <a:solidFill>
                  <a:schemeClr val="bg1"/>
                </a:solidFill>
              </a:rPr>
              <a:t>MW in/ 500 MW </a:t>
            </a:r>
            <a:r>
              <a:rPr lang="en-GB" b="1" smtClean="0">
                <a:solidFill>
                  <a:schemeClr val="bg1"/>
                </a:solidFill>
              </a:rPr>
              <a:t>out</a:t>
            </a:r>
          </a:p>
          <a:p>
            <a:endParaRPr lang="en-GB" sz="800"/>
          </a:p>
          <a:p>
            <a:r>
              <a:rPr lang="fr-FR"/>
              <a:t>Equal sharing of </a:t>
            </a:r>
            <a:r>
              <a:rPr lang="en-US"/>
              <a:t>intellectual property between </a:t>
            </a:r>
            <a:r>
              <a:rPr lang="en-US" smtClean="0"/>
              <a:t>the seven ITER Members </a:t>
            </a:r>
            <a:endParaRPr lang="en-GB"/>
          </a:p>
        </p:txBody>
      </p:sp>
    </p:spTree>
    <p:extLst>
      <p:ext uri="{BB962C8B-B14F-4D97-AF65-F5344CB8AC3E}">
        <p14:creationId xmlns:p14="http://schemas.microsoft.com/office/powerpoint/2010/main" val="1723406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grpId="1" nodeType="afterEffect">
                                  <p:stCondLst>
                                    <p:cond delay="2000"/>
                                  </p:stCondLst>
                                  <p:childTnLst>
                                    <p:animEffect transition="out" filter="fade">
                                      <p:cBhvr>
                                        <p:cTn id="10" dur="750"/>
                                        <p:tgtEl>
                                          <p:spTgt spid="7"/>
                                        </p:tgtEl>
                                      </p:cBhvr>
                                    </p:animEffect>
                                    <p:set>
                                      <p:cBhvr>
                                        <p:cTn id="11" dur="1" fill="hold">
                                          <p:stCondLst>
                                            <p:cond delay="749"/>
                                          </p:stCondLst>
                                        </p:cTn>
                                        <p:tgtEl>
                                          <p:spTgt spid="7"/>
                                        </p:tgtEl>
                                        <p:attrNameLst>
                                          <p:attrName>style.visibility</p:attrName>
                                        </p:attrNameLst>
                                      </p:cBhvr>
                                      <p:to>
                                        <p:strVal val="hidden"/>
                                      </p:to>
                                    </p:set>
                                  </p:childTnLst>
                                </p:cTn>
                              </p:par>
                              <p:par>
                                <p:cTn id="12" presetID="10" presetClass="entr" presetSubtype="0" fill="hold" grpId="0" nodeType="with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J:\DATA 2014\CALENDAR_2015\014 04 29 aerien_00322_2.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7000" y="0"/>
            <a:ext cx="9231000" cy="63572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56686" y="885968"/>
            <a:ext cx="1745991"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dirty="0">
                <a:solidFill>
                  <a:schemeClr val="bg1">
                    <a:lumMod val="95000"/>
                  </a:schemeClr>
                </a:solidFill>
              </a:rPr>
              <a:t>PF </a:t>
            </a:r>
            <a:r>
              <a:rPr lang="fr-FR" dirty="0" err="1">
                <a:solidFill>
                  <a:schemeClr val="bg1">
                    <a:lumMod val="95000"/>
                  </a:schemeClr>
                </a:solidFill>
              </a:rPr>
              <a:t>Coils</a:t>
            </a:r>
            <a:r>
              <a:rPr lang="fr-FR" dirty="0">
                <a:solidFill>
                  <a:schemeClr val="bg1">
                    <a:lumMod val="95000"/>
                  </a:schemeClr>
                </a:solidFill>
              </a:rPr>
              <a:t> Building</a:t>
            </a:r>
            <a:endParaRPr lang="en-GB" dirty="0">
              <a:solidFill>
                <a:schemeClr val="bg1">
                  <a:lumMod val="95000"/>
                </a:schemeClr>
              </a:solidFill>
            </a:endParaRPr>
          </a:p>
        </p:txBody>
      </p:sp>
      <p:cxnSp>
        <p:nvCxnSpPr>
          <p:cNvPr id="8" name="Straight Arrow Connector 7"/>
          <p:cNvCxnSpPr>
            <a:stCxn id="5" idx="2"/>
          </p:cNvCxnSpPr>
          <p:nvPr/>
        </p:nvCxnSpPr>
        <p:spPr>
          <a:xfrm>
            <a:off x="3229682" y="1255300"/>
            <a:ext cx="118208" cy="1709292"/>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77227" y="5285403"/>
            <a:ext cx="958917"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dirty="0">
                <a:solidFill>
                  <a:schemeClr val="bg1">
                    <a:lumMod val="95000"/>
                  </a:schemeClr>
                </a:solidFill>
              </a:rPr>
              <a:t>ITER </a:t>
            </a:r>
            <a:r>
              <a:rPr lang="fr-FR" dirty="0" err="1">
                <a:solidFill>
                  <a:schemeClr val="bg1">
                    <a:lumMod val="95000"/>
                  </a:schemeClr>
                </a:solidFill>
              </a:rPr>
              <a:t>HQ</a:t>
            </a:r>
            <a:endParaRPr lang="en-GB" dirty="0">
              <a:solidFill>
                <a:schemeClr val="bg1">
                  <a:lumMod val="95000"/>
                </a:schemeClr>
              </a:solidFill>
            </a:endParaRPr>
          </a:p>
        </p:txBody>
      </p:sp>
      <p:cxnSp>
        <p:nvCxnSpPr>
          <p:cNvPr id="14" name="Straight Arrow Connector 13"/>
          <p:cNvCxnSpPr>
            <a:stCxn id="47" idx="2"/>
          </p:cNvCxnSpPr>
          <p:nvPr/>
        </p:nvCxnSpPr>
        <p:spPr>
          <a:xfrm flipH="1">
            <a:off x="4900773" y="1556844"/>
            <a:ext cx="944722" cy="125827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02333" y="2222757"/>
            <a:ext cx="2119555"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dirty="0" err="1">
                <a:solidFill>
                  <a:schemeClr val="bg1">
                    <a:lumMod val="95000"/>
                  </a:schemeClr>
                </a:solidFill>
              </a:rPr>
              <a:t>Subcontractors</a:t>
            </a:r>
            <a:r>
              <a:rPr lang="fr-FR" dirty="0">
                <a:solidFill>
                  <a:schemeClr val="bg1">
                    <a:lumMod val="95000"/>
                  </a:schemeClr>
                </a:solidFill>
              </a:rPr>
              <a:t> Area</a:t>
            </a:r>
            <a:endParaRPr lang="en-GB" dirty="0">
              <a:solidFill>
                <a:schemeClr val="bg1">
                  <a:lumMod val="95000"/>
                </a:schemeClr>
              </a:solidFill>
            </a:endParaRPr>
          </a:p>
        </p:txBody>
      </p:sp>
      <p:cxnSp>
        <p:nvCxnSpPr>
          <p:cNvPr id="20" name="Straight Arrow Connector 19"/>
          <p:cNvCxnSpPr>
            <a:stCxn id="19" idx="2"/>
          </p:cNvCxnSpPr>
          <p:nvPr/>
        </p:nvCxnSpPr>
        <p:spPr>
          <a:xfrm flipH="1">
            <a:off x="5845495" y="2592089"/>
            <a:ext cx="2016616" cy="608311"/>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388885" y="1481830"/>
            <a:ext cx="1348126"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dirty="0">
                <a:solidFill>
                  <a:schemeClr val="bg1">
                    <a:lumMod val="95000"/>
                  </a:schemeClr>
                </a:solidFill>
              </a:rPr>
              <a:t>Tokamak </a:t>
            </a:r>
            <a:r>
              <a:rPr lang="fr-FR" dirty="0" err="1">
                <a:solidFill>
                  <a:schemeClr val="bg1">
                    <a:lumMod val="95000"/>
                  </a:schemeClr>
                </a:solidFill>
              </a:rPr>
              <a:t>Pit</a:t>
            </a:r>
            <a:endParaRPr lang="en-GB" dirty="0">
              <a:solidFill>
                <a:schemeClr val="bg1">
                  <a:lumMod val="95000"/>
                </a:schemeClr>
              </a:solidFill>
            </a:endParaRPr>
          </a:p>
        </p:txBody>
      </p:sp>
      <p:cxnSp>
        <p:nvCxnSpPr>
          <p:cNvPr id="34" name="Straight Arrow Connector 33"/>
          <p:cNvCxnSpPr>
            <a:stCxn id="33" idx="2"/>
          </p:cNvCxnSpPr>
          <p:nvPr/>
        </p:nvCxnSpPr>
        <p:spPr>
          <a:xfrm flipH="1">
            <a:off x="3959123" y="1851162"/>
            <a:ext cx="103825" cy="172185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65950" y="997920"/>
            <a:ext cx="1523174" cy="369332"/>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dirty="0" err="1">
                <a:solidFill>
                  <a:schemeClr val="bg1">
                    <a:lumMod val="95000"/>
                  </a:schemeClr>
                </a:solidFill>
              </a:rPr>
              <a:t>Assembly</a:t>
            </a:r>
            <a:r>
              <a:rPr lang="fr-FR" dirty="0">
                <a:solidFill>
                  <a:schemeClr val="bg1">
                    <a:lumMod val="95000"/>
                  </a:schemeClr>
                </a:solidFill>
              </a:rPr>
              <a:t> Hall</a:t>
            </a:r>
            <a:endParaRPr lang="en-GB" dirty="0">
              <a:solidFill>
                <a:schemeClr val="bg1">
                  <a:lumMod val="95000"/>
                </a:schemeClr>
              </a:solidFill>
            </a:endParaRPr>
          </a:p>
        </p:txBody>
      </p:sp>
      <p:cxnSp>
        <p:nvCxnSpPr>
          <p:cNvPr id="44" name="Straight Arrow Connector 43"/>
          <p:cNvCxnSpPr/>
          <p:nvPr/>
        </p:nvCxnSpPr>
        <p:spPr>
          <a:xfrm>
            <a:off x="927537" y="1372178"/>
            <a:ext cx="2322191" cy="194702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885232" y="1187512"/>
            <a:ext cx="1920526" cy="369332"/>
          </a:xfrm>
          <a:prstGeom prst="rect">
            <a:avLst/>
          </a:prstGeom>
          <a:solidFill>
            <a:schemeClr val="tx1">
              <a:lumMod val="50000"/>
              <a:lumOff val="50000"/>
              <a:alpha val="84000"/>
            </a:schemeClr>
          </a:solidFill>
          <a:ln w="6350">
            <a:solidFill>
              <a:srgbClr val="FFC000"/>
            </a:solidFill>
          </a:ln>
        </p:spPr>
        <p:txBody>
          <a:bodyPr wrap="none" rtlCol="0">
            <a:spAutoFit/>
          </a:bodyPr>
          <a:lstStyle>
            <a:defPPr>
              <a:defRPr lang="en-US"/>
            </a:defPPr>
            <a:lvl1pPr>
              <a:defRPr b="1"/>
            </a:lvl1pPr>
          </a:lstStyle>
          <a:p>
            <a:r>
              <a:rPr lang="fr-FR" dirty="0">
                <a:solidFill>
                  <a:schemeClr val="bg1">
                    <a:lumMod val="95000"/>
                  </a:schemeClr>
                </a:solidFill>
              </a:rPr>
              <a:t>400 kV </a:t>
            </a:r>
            <a:r>
              <a:rPr lang="fr-FR" dirty="0" err="1">
                <a:solidFill>
                  <a:schemeClr val="bg1">
                    <a:lumMod val="95000"/>
                  </a:schemeClr>
                </a:solidFill>
              </a:rPr>
              <a:t>switchyard</a:t>
            </a:r>
            <a:endParaRPr lang="en-GB" dirty="0">
              <a:solidFill>
                <a:schemeClr val="bg1">
                  <a:lumMod val="95000"/>
                </a:schemeClr>
              </a:solidFill>
            </a:endParaRPr>
          </a:p>
        </p:txBody>
      </p:sp>
      <p:sp>
        <p:nvSpPr>
          <p:cNvPr id="39" name="TextBox 38"/>
          <p:cNvSpPr txBox="1"/>
          <p:nvPr/>
        </p:nvSpPr>
        <p:spPr>
          <a:xfrm>
            <a:off x="349532" y="4067514"/>
            <a:ext cx="2007153"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dirty="0">
                <a:solidFill>
                  <a:schemeClr val="bg1">
                    <a:lumMod val="95000"/>
                  </a:schemeClr>
                </a:solidFill>
              </a:rPr>
              <a:t>Cryostat Workshop</a:t>
            </a:r>
            <a:endParaRPr lang="en-GB" dirty="0">
              <a:solidFill>
                <a:schemeClr val="bg1">
                  <a:lumMod val="95000"/>
                </a:schemeClr>
              </a:solidFill>
            </a:endParaRPr>
          </a:p>
        </p:txBody>
      </p:sp>
      <p:cxnSp>
        <p:nvCxnSpPr>
          <p:cNvPr id="40" name="Straight Arrow Connector 39"/>
          <p:cNvCxnSpPr/>
          <p:nvPr/>
        </p:nvCxnSpPr>
        <p:spPr>
          <a:xfrm flipV="1">
            <a:off x="1353108" y="3200400"/>
            <a:ext cx="932892" cy="867114"/>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267200" y="5605790"/>
            <a:ext cx="4114800"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b="1"/>
            </a:lvl1pPr>
          </a:lstStyle>
          <a:p>
            <a:r>
              <a:rPr lang="en-GB" sz="1600" dirty="0">
                <a:solidFill>
                  <a:schemeClr val="bg1">
                    <a:lumMod val="95000"/>
                  </a:schemeClr>
                </a:solidFill>
              </a:rPr>
              <a:t>The 42-hectare ITER platform is located </a:t>
            </a:r>
            <a:r>
              <a:rPr lang="fr-FR" sz="1600" dirty="0">
                <a:solidFill>
                  <a:schemeClr val="bg1">
                    <a:lumMod val="95000"/>
                  </a:schemeClr>
                </a:solidFill>
              </a:rPr>
              <a:t>35 km to the </a:t>
            </a:r>
            <a:r>
              <a:rPr lang="fr-FR" sz="1600" dirty="0" err="1">
                <a:solidFill>
                  <a:schemeClr val="bg1">
                    <a:lumMod val="95000"/>
                  </a:schemeClr>
                </a:solidFill>
              </a:rPr>
              <a:t>north</a:t>
            </a:r>
            <a:r>
              <a:rPr lang="fr-FR" sz="1600" dirty="0">
                <a:solidFill>
                  <a:schemeClr val="bg1">
                    <a:lumMod val="95000"/>
                  </a:schemeClr>
                </a:solidFill>
              </a:rPr>
              <a:t> of Aix-en-Provence</a:t>
            </a:r>
            <a:r>
              <a:rPr lang="fr-FR" sz="1600">
                <a:solidFill>
                  <a:schemeClr val="bg1">
                    <a:lumMod val="95000"/>
                  </a:schemeClr>
                </a:solidFill>
              </a:rPr>
              <a:t>, France.</a:t>
            </a:r>
            <a:endParaRPr lang="en-GB" sz="1600" dirty="0">
              <a:solidFill>
                <a:schemeClr val="bg1">
                  <a:lumMod val="95000"/>
                </a:schemeClr>
              </a:solidFill>
            </a:endParaRPr>
          </a:p>
        </p:txBody>
      </p:sp>
      <p:sp>
        <p:nvSpPr>
          <p:cNvPr id="23" name="TextBox 22"/>
          <p:cNvSpPr txBox="1"/>
          <p:nvPr/>
        </p:nvSpPr>
        <p:spPr>
          <a:xfrm>
            <a:off x="7377760" y="3757118"/>
            <a:ext cx="1470659"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a:solidFill>
                  <a:schemeClr val="bg1">
                    <a:lumMod val="95000"/>
                  </a:schemeClr>
                </a:solidFill>
              </a:rPr>
              <a:t>HQ Extension</a:t>
            </a:r>
            <a:endParaRPr lang="en-GB" dirty="0">
              <a:solidFill>
                <a:schemeClr val="bg1">
                  <a:lumMod val="95000"/>
                </a:schemeClr>
              </a:solidFill>
            </a:endParaRPr>
          </a:p>
        </p:txBody>
      </p:sp>
      <p:cxnSp>
        <p:nvCxnSpPr>
          <p:cNvPr id="24" name="Straight Arrow Connector 23"/>
          <p:cNvCxnSpPr/>
          <p:nvPr/>
        </p:nvCxnSpPr>
        <p:spPr>
          <a:xfrm flipH="1" flipV="1">
            <a:off x="5715000" y="3633957"/>
            <a:ext cx="1582578" cy="25224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356686" y="3988775"/>
            <a:ext cx="2824914" cy="1278847"/>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1000" y="1816649"/>
            <a:ext cx="1578124" cy="369332"/>
          </a:xfrm>
          <a:prstGeom prst="rect">
            <a:avLst/>
          </a:prstGeom>
          <a:solidFill>
            <a:schemeClr val="tx1">
              <a:lumMod val="50000"/>
              <a:lumOff val="50000"/>
              <a:alpha val="84000"/>
            </a:schemeClr>
          </a:solidFill>
          <a:ln w="3175">
            <a:solidFill>
              <a:srgbClr val="FFC000"/>
            </a:solidFill>
          </a:ln>
        </p:spPr>
        <p:txBody>
          <a:bodyPr wrap="none" rtlCol="0">
            <a:spAutoFit/>
          </a:bodyPr>
          <a:lstStyle/>
          <a:p>
            <a:r>
              <a:rPr lang="fr-FR" b="1" smtClean="0">
                <a:solidFill>
                  <a:schemeClr val="bg1">
                    <a:lumMod val="95000"/>
                  </a:schemeClr>
                </a:solidFill>
              </a:rPr>
              <a:t>Storage Area 2</a:t>
            </a:r>
            <a:endParaRPr lang="en-GB" b="1" dirty="0">
              <a:solidFill>
                <a:schemeClr val="bg1">
                  <a:lumMod val="95000"/>
                </a:schemeClr>
              </a:solidFill>
            </a:endParaRPr>
          </a:p>
        </p:txBody>
      </p:sp>
      <p:cxnSp>
        <p:nvCxnSpPr>
          <p:cNvPr id="42" name="Straight Arrow Connector 41"/>
          <p:cNvCxnSpPr/>
          <p:nvPr/>
        </p:nvCxnSpPr>
        <p:spPr>
          <a:xfrm>
            <a:off x="838200" y="2222757"/>
            <a:ext cx="89337" cy="48961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845495" y="1919646"/>
            <a:ext cx="1393093" cy="89397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297578" y="1556844"/>
            <a:ext cx="1631024"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a:solidFill>
                  <a:schemeClr val="bg1">
                    <a:lumMod val="95000"/>
                  </a:schemeClr>
                </a:solidFill>
              </a:rPr>
              <a:t>Storage Area  3</a:t>
            </a:r>
            <a:endParaRPr lang="en-GB" dirty="0">
              <a:solidFill>
                <a:schemeClr val="bg1">
                  <a:lumMod val="95000"/>
                </a:schemeClr>
              </a:solidFill>
            </a:endParaRPr>
          </a:p>
        </p:txBody>
      </p:sp>
      <p:sp>
        <p:nvSpPr>
          <p:cNvPr id="25" name="TextBox 24"/>
          <p:cNvSpPr txBox="1"/>
          <p:nvPr/>
        </p:nvSpPr>
        <p:spPr>
          <a:xfrm>
            <a:off x="-87000" y="762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4400" smtClean="0">
                <a:solidFill>
                  <a:schemeClr val="bg1">
                    <a:lumMod val="85000"/>
                  </a:schemeClr>
                </a:solidFill>
              </a:rPr>
              <a:t>The ITER platform in 2014</a:t>
            </a:r>
            <a:endParaRPr lang="fr-FR" sz="4400">
              <a:solidFill>
                <a:schemeClr val="bg1">
                  <a:lumMod val="85000"/>
                </a:schemeClr>
              </a:solidFill>
            </a:endParaRPr>
          </a:p>
        </p:txBody>
      </p:sp>
      <p:cxnSp>
        <p:nvCxnSpPr>
          <p:cNvPr id="45" name="Straight Arrow Connector 44"/>
          <p:cNvCxnSpPr/>
          <p:nvPr/>
        </p:nvCxnSpPr>
        <p:spPr>
          <a:xfrm flipH="1">
            <a:off x="6802333" y="4704335"/>
            <a:ext cx="495245" cy="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297578" y="4519669"/>
            <a:ext cx="1631024" cy="369332"/>
          </a:xfrm>
          <a:prstGeom prst="rect">
            <a:avLst/>
          </a:prstGeom>
          <a:solidFill>
            <a:schemeClr val="tx1">
              <a:lumMod val="50000"/>
              <a:lumOff val="50000"/>
              <a:alpha val="84000"/>
            </a:schemeClr>
          </a:solidFill>
          <a:ln w="3175">
            <a:solidFill>
              <a:srgbClr val="FFC000"/>
            </a:solidFill>
          </a:ln>
        </p:spPr>
        <p:txBody>
          <a:bodyPr wrap="none" rtlCol="0">
            <a:spAutoFit/>
          </a:bodyPr>
          <a:lstStyle>
            <a:defPPr>
              <a:defRPr lang="en-US"/>
            </a:defPPr>
            <a:lvl1pPr>
              <a:defRPr b="1"/>
            </a:lvl1pPr>
          </a:lstStyle>
          <a:p>
            <a:r>
              <a:rPr lang="fr-FR">
                <a:solidFill>
                  <a:schemeClr val="bg1">
                    <a:lumMod val="95000"/>
                  </a:schemeClr>
                </a:solidFill>
              </a:rPr>
              <a:t>Storage Area  1</a:t>
            </a:r>
            <a:endParaRPr lang="en-GB" dirty="0">
              <a:solidFill>
                <a:schemeClr val="bg1">
                  <a:lumMod val="95000"/>
                </a:schemeClr>
              </a:solidFill>
            </a:endParaRPr>
          </a:p>
        </p:txBody>
      </p:sp>
    </p:spTree>
    <p:extLst>
      <p:ext uri="{BB962C8B-B14F-4D97-AF65-F5344CB8AC3E}">
        <p14:creationId xmlns:p14="http://schemas.microsoft.com/office/powerpoint/2010/main" val="12276689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par>
                          <p:cTn id="12" fill="hold">
                            <p:stCondLst>
                              <p:cond delay="750"/>
                            </p:stCondLst>
                            <p:childTnLst>
                              <p:par>
                                <p:cTn id="13" presetID="10" presetClass="entr" presetSubtype="0"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childTnLst>
                          </p:cTn>
                        </p:par>
                        <p:par>
                          <p:cTn id="19" fill="hold">
                            <p:stCondLst>
                              <p:cond delay="1250"/>
                            </p:stCondLst>
                            <p:childTnLst>
                              <p:par>
                                <p:cTn id="20" presetID="10" presetClass="entr" presetSubtype="0" fill="hold" grpId="0" nodeType="afterEffect">
                                  <p:stCondLst>
                                    <p:cond delay="25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250"/>
                                        <p:tgtEl>
                                          <p:spTgt spid="43"/>
                                        </p:tgtEl>
                                      </p:cBhvr>
                                    </p:animEffect>
                                  </p:childTnLst>
                                </p:cTn>
                              </p:par>
                              <p:par>
                                <p:cTn id="23" presetID="10" presetClass="entr" presetSubtype="0" fill="hold" nodeType="withEffect">
                                  <p:stCondLst>
                                    <p:cond delay="25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750"/>
                            </p:stCondLst>
                            <p:childTnLst>
                              <p:par>
                                <p:cTn id="27" presetID="10" presetClass="entr" presetSubtype="0" fill="hold" grpId="0" nodeType="afterEffect">
                                  <p:stCondLst>
                                    <p:cond delay="25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par>
                                <p:cTn id="30" presetID="10" presetClass="entr" presetSubtype="0" fill="hold" nodeType="withEffect">
                                  <p:stCondLst>
                                    <p:cond delay="25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250"/>
                                        <p:tgtEl>
                                          <p:spTgt spid="35"/>
                                        </p:tgtEl>
                                      </p:cBhvr>
                                    </p:animEffect>
                                  </p:childTnLst>
                                </p:cTn>
                              </p:par>
                              <p:par>
                                <p:cTn id="33" presetID="10" presetClass="entr" presetSubtype="0"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childTnLst>
                          </p:cTn>
                        </p:par>
                        <p:par>
                          <p:cTn id="36" fill="hold">
                            <p:stCondLst>
                              <p:cond delay="2250"/>
                            </p:stCondLst>
                            <p:childTnLst>
                              <p:par>
                                <p:cTn id="37" presetID="10" presetClass="entr" presetSubtype="0" fill="hold" grpId="0" nodeType="afterEffect">
                                  <p:stCondLst>
                                    <p:cond delay="25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childTnLst>
                          </p:cTn>
                        </p:par>
                        <p:par>
                          <p:cTn id="40" fill="hold">
                            <p:stCondLst>
                              <p:cond delay="2750"/>
                            </p:stCondLst>
                            <p:childTnLst>
                              <p:par>
                                <p:cTn id="41" presetID="10" presetClass="entr" presetSubtype="0" fill="hold" grpId="0"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par>
                                <p:cTn id="44" presetID="10" presetClass="entr" presetSubtype="0" fill="hold" nodeType="withEffect">
                                  <p:stCondLst>
                                    <p:cond delay="25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childTnLst>
                                </p:cTn>
                              </p:par>
                            </p:childTnLst>
                          </p:cTn>
                        </p:par>
                        <p:par>
                          <p:cTn id="47" fill="hold">
                            <p:stCondLst>
                              <p:cond delay="3250"/>
                            </p:stCondLst>
                            <p:childTnLst>
                              <p:par>
                                <p:cTn id="48" presetID="10" presetClass="entr" presetSubtype="0" fill="hold" grpId="0" nodeType="after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250"/>
                                        <p:tgtEl>
                                          <p:spTgt spid="39"/>
                                        </p:tgtEl>
                                      </p:cBhvr>
                                    </p:animEffect>
                                  </p:childTnLst>
                                </p:cTn>
                              </p:par>
                              <p:par>
                                <p:cTn id="51" presetID="10" presetClass="entr" presetSubtype="0" fill="hold" nodeType="withEffect">
                                  <p:stCondLst>
                                    <p:cond delay="25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250"/>
                                        <p:tgtEl>
                                          <p:spTgt spid="40"/>
                                        </p:tgtEl>
                                      </p:cBhvr>
                                    </p:animEffect>
                                  </p:childTnLst>
                                </p:cTn>
                              </p:par>
                            </p:childTnLst>
                          </p:cTn>
                        </p:par>
                        <p:par>
                          <p:cTn id="54" fill="hold">
                            <p:stCondLst>
                              <p:cond delay="3750"/>
                            </p:stCondLst>
                            <p:childTnLst>
                              <p:par>
                                <p:cTn id="55" presetID="10" presetClass="entr" presetSubtype="0" fill="hold" grpId="0" nodeType="afterEffect">
                                  <p:stCondLst>
                                    <p:cond delay="25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50"/>
                                        <p:tgtEl>
                                          <p:spTgt spid="23"/>
                                        </p:tgtEl>
                                      </p:cBhvr>
                                    </p:animEffect>
                                  </p:childTnLst>
                                </p:cTn>
                              </p:par>
                              <p:par>
                                <p:cTn id="58" presetID="10" presetClass="entr" presetSubtype="0" fill="hold" nodeType="withEffect">
                                  <p:stCondLst>
                                    <p:cond delay="25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50"/>
                                        <p:tgtEl>
                                          <p:spTgt spid="24"/>
                                        </p:tgtEl>
                                      </p:cBhvr>
                                    </p:animEffect>
                                  </p:childTnLst>
                                </p:cTn>
                              </p:par>
                            </p:childTnLst>
                          </p:cTn>
                        </p:par>
                        <p:par>
                          <p:cTn id="61" fill="hold">
                            <p:stCondLst>
                              <p:cond delay="4250"/>
                            </p:stCondLst>
                            <p:childTnLst>
                              <p:par>
                                <p:cTn id="62" presetID="10" presetClass="entr" presetSubtype="0" fill="hold" grpId="0" nodeType="afterEffect">
                                  <p:stCondLst>
                                    <p:cond delay="25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250"/>
                                        <p:tgtEl>
                                          <p:spTgt spid="41"/>
                                        </p:tgtEl>
                                      </p:cBhvr>
                                    </p:animEffect>
                                  </p:childTnLst>
                                </p:cTn>
                              </p:par>
                              <p:par>
                                <p:cTn id="65" presetID="10" presetClass="entr" presetSubtype="0" fill="hold" nodeType="withEffect">
                                  <p:stCondLst>
                                    <p:cond delay="25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10" presetClass="entr" presetSubtype="0" fill="hold" nodeType="withEffect">
                                  <p:stCondLst>
                                    <p:cond delay="25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250"/>
                                        <p:tgtEl>
                                          <p:spTgt spid="49"/>
                                        </p:tgtEl>
                                      </p:cBhvr>
                                    </p:animEffect>
                                  </p:childTnLst>
                                </p:cTn>
                              </p:par>
                            </p:childTnLst>
                          </p:cTn>
                        </p:par>
                        <p:par>
                          <p:cTn id="71" fill="hold">
                            <p:stCondLst>
                              <p:cond delay="4750"/>
                            </p:stCondLst>
                            <p:childTnLst>
                              <p:par>
                                <p:cTn id="72" presetID="10" presetClass="entr" presetSubtype="0" fill="hold" grpId="0" nodeType="afterEffect">
                                  <p:stCondLst>
                                    <p:cond delay="25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250"/>
                                        <p:tgtEl>
                                          <p:spTgt spid="50"/>
                                        </p:tgtEl>
                                      </p:cBhvr>
                                    </p:animEffect>
                                  </p:childTnLst>
                                </p:cTn>
                              </p:par>
                            </p:childTnLst>
                          </p:cTn>
                        </p:par>
                        <p:par>
                          <p:cTn id="75" fill="hold">
                            <p:stCondLst>
                              <p:cond delay="5250"/>
                            </p:stCondLst>
                            <p:childTnLst>
                              <p:par>
                                <p:cTn id="76" presetID="10" presetClass="entr" presetSubtype="0" fill="hold" nodeType="afterEffect">
                                  <p:stCondLst>
                                    <p:cond delay="25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250"/>
                                        <p:tgtEl>
                                          <p:spTgt spid="45"/>
                                        </p:tgtEl>
                                      </p:cBhvr>
                                    </p:animEffect>
                                  </p:childTnLst>
                                </p:cTn>
                              </p:par>
                            </p:childTnLst>
                          </p:cTn>
                        </p:par>
                        <p:par>
                          <p:cTn id="79" fill="hold">
                            <p:stCondLst>
                              <p:cond delay="5750"/>
                            </p:stCondLst>
                            <p:childTnLst>
                              <p:par>
                                <p:cTn id="80" presetID="10" presetClass="entr" presetSubtype="0" fill="hold" grpId="0" nodeType="afterEffect">
                                  <p:stCondLst>
                                    <p:cond delay="25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9" grpId="0" animBg="1"/>
      <p:bldP spid="33" grpId="0" animBg="1"/>
      <p:bldP spid="43" grpId="0" animBg="1"/>
      <p:bldP spid="47" grpId="0" animBg="1"/>
      <p:bldP spid="39" grpId="0" animBg="1"/>
      <p:bldP spid="23" grpId="0" animBg="1"/>
      <p:bldP spid="41" grpId="0" animBg="1"/>
      <p:bldP spid="50"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rnouxr\Documents\Work\En Cours\ASN Inspection 06_11_12\OK\Pit_Underwater_as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rnouxr\Documents\Work\En Cours\WEC KOREA\SLIDE SHOW FOR WEC\Pit_Pedro_18_09_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1313"/>
          <a:stretch/>
        </p:blipFill>
        <p:spPr bwMode="auto">
          <a:xfrm>
            <a:off x="0" y="-27740"/>
            <a:ext cx="9384937" cy="6324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rnouxr\Documents\Work\En Cours\Concrete pouring 29 July 2014\OK\Pouring_PM_290714_5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4335"/>
            <a:ext cx="9167716" cy="6202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DATA 2014\FINAL POUR B2 SLAB\AFTERNOON\OK\Final_Pour_B2_270814_31_small.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75943"/>
            <a:ext cx="9623278" cy="63728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396875"/>
            <a:ext cx="8229600" cy="1143000"/>
          </a:xfrm>
        </p:spPr>
        <p:txBody>
          <a:bodyPr/>
          <a:lstStyle/>
          <a:p>
            <a:endParaRPr lang="en-GB"/>
          </a:p>
        </p:txBody>
      </p:sp>
      <p:sp>
        <p:nvSpPr>
          <p:cNvPr id="10" name="TextBox 9"/>
          <p:cNvSpPr txBox="1"/>
          <p:nvPr/>
        </p:nvSpPr>
        <p:spPr>
          <a:xfrm>
            <a:off x="1103625" y="5562600"/>
            <a:ext cx="7887975"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Resting </a:t>
            </a:r>
            <a:r>
              <a:rPr lang="en-GB" dirty="0"/>
              <a:t>on the </a:t>
            </a:r>
            <a:r>
              <a:rPr lang="fr-FR" dirty="0"/>
              <a:t>493 </a:t>
            </a:r>
            <a:r>
              <a:rPr lang="fr-FR" dirty="0" err="1"/>
              <a:t>columns</a:t>
            </a:r>
            <a:r>
              <a:rPr lang="fr-FR" dirty="0"/>
              <a:t> of </a:t>
            </a:r>
            <a:r>
              <a:rPr lang="fr-FR"/>
              <a:t>the paraseismic </a:t>
            </a:r>
            <a:r>
              <a:rPr lang="fr-FR" dirty="0"/>
              <a:t>system</a:t>
            </a:r>
            <a:r>
              <a:rPr lang="fr-FR"/>
              <a:t>, </a:t>
            </a:r>
            <a:r>
              <a:rPr lang="en-GB"/>
              <a:t>the Tokamak Complex basemat </a:t>
            </a:r>
            <a:r>
              <a:rPr lang="fr-FR"/>
              <a:t>will </a:t>
            </a:r>
            <a:r>
              <a:rPr lang="fr-FR" dirty="0"/>
              <a:t>support </a:t>
            </a:r>
            <a:r>
              <a:rPr lang="fr-FR"/>
              <a:t>the </a:t>
            </a:r>
            <a:r>
              <a:rPr lang="fr-FR" smtClean="0"/>
              <a:t>Tokamak </a:t>
            </a:r>
            <a:r>
              <a:rPr lang="fr-FR" dirty="0" err="1"/>
              <a:t>Complex</a:t>
            </a:r>
            <a:r>
              <a:rPr lang="fr-FR" dirty="0"/>
              <a:t> buildings</a:t>
            </a:r>
            <a:r>
              <a:rPr lang="fr-FR"/>
              <a:t>. </a:t>
            </a:r>
            <a:r>
              <a:rPr lang="fr-FR" smtClean="0"/>
              <a:t>Concrete </a:t>
            </a:r>
            <a:r>
              <a:rPr lang="fr-FR"/>
              <a:t>pouring was finalized </a:t>
            </a:r>
            <a:r>
              <a:rPr lang="fr-FR" smtClean="0"/>
              <a:t>on </a:t>
            </a:r>
            <a:r>
              <a:rPr lang="fr-FR"/>
              <a:t>27 Aug. 2014</a:t>
            </a:r>
            <a:endParaRPr lang="en-GB" dirty="0"/>
          </a:p>
        </p:txBody>
      </p:sp>
      <p:sp>
        <p:nvSpPr>
          <p:cNvPr id="11" name="TextBox 10"/>
          <p:cNvSpPr txBox="1"/>
          <p:nvPr/>
        </p:nvSpPr>
        <p:spPr>
          <a:xfrm>
            <a:off x="23716" y="762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a:t>The Tokamak Complex basemat</a:t>
            </a:r>
            <a:endParaRPr lang="fr-FR"/>
          </a:p>
        </p:txBody>
      </p:sp>
      <p:pic>
        <p:nvPicPr>
          <p:cNvPr id="12" name="Picture 2" descr="J:\DATA 2014\PHOTO BOOK\EU flag high re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2088" y="5562600"/>
            <a:ext cx="911537" cy="584774"/>
          </a:xfrm>
          <a:prstGeom prst="rect">
            <a:avLst/>
          </a:prstGeom>
          <a:solidFill>
            <a:schemeClr val="tx1">
              <a:lumMod val="50000"/>
              <a:lumOff val="50000"/>
              <a:alpha val="92000"/>
            </a:schemeClr>
          </a:solidFill>
          <a:ln w="3175">
            <a:solidFill>
              <a:srgbClr val="FFC000"/>
            </a:solidFill>
          </a:ln>
          <a:extLst/>
        </p:spPr>
      </p:pic>
      <p:sp>
        <p:nvSpPr>
          <p:cNvPr id="8" name="TextBox 7"/>
          <p:cNvSpPr txBox="1"/>
          <p:nvPr/>
        </p:nvSpPr>
        <p:spPr>
          <a:xfrm>
            <a:off x="-87000" y="49124"/>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000" b="1">
                <a:solidFill>
                  <a:schemeClr val="bg1"/>
                </a:solidFill>
                <a:latin typeface="Arial" panose="020B0604020202020204" pitchFamily="34" charset="0"/>
                <a:cs typeface="Arial" panose="020B0604020202020204" pitchFamily="34" charset="0"/>
              </a:defRPr>
            </a:lvl1pPr>
          </a:lstStyle>
          <a:p>
            <a:r>
              <a:rPr lang="fr-FR" sz="4400" smtClean="0">
                <a:solidFill>
                  <a:schemeClr val="bg1">
                    <a:lumMod val="85000"/>
                  </a:schemeClr>
                </a:solidFill>
              </a:rPr>
              <a:t>Worksite milestones</a:t>
            </a:r>
            <a:endParaRPr lang="fr-FR" sz="4400">
              <a:solidFill>
                <a:schemeClr val="bg1">
                  <a:lumMod val="85000"/>
                </a:schemeClr>
              </a:solidFill>
            </a:endParaRPr>
          </a:p>
        </p:txBody>
      </p:sp>
    </p:spTree>
    <p:extLst>
      <p:ext uri="{BB962C8B-B14F-4D97-AF65-F5344CB8AC3E}">
        <p14:creationId xmlns:p14="http://schemas.microsoft.com/office/powerpoint/2010/main" val="41309364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xit" presetSubtype="0" fill="hold" grpId="1" nodeType="afterEffect">
                                  <p:stCondLst>
                                    <p:cond delay="80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25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47"/>
                                        </p:tgtEl>
                                        <p:attrNameLst>
                                          <p:attrName>style.visibility</p:attrName>
                                        </p:attrNameLst>
                                      </p:cBhvr>
                                      <p:to>
                                        <p:strVal val="visible"/>
                                      </p:to>
                                    </p:set>
                                    <p:animEffect transition="in" filter="fade">
                                      <p:cBhvr>
                                        <p:cTn id="25" dur="2250"/>
                                        <p:tgtEl>
                                          <p:spTgt spid="61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225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nouxr\Documents\Work\En Cours\First wall\First_wall_2_slid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467840"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000" y="49124"/>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a:t>Worksite milestones</a:t>
            </a:r>
          </a:p>
        </p:txBody>
      </p:sp>
      <p:sp>
        <p:nvSpPr>
          <p:cNvPr id="5" name="TextBox 4"/>
          <p:cNvSpPr txBox="1"/>
          <p:nvPr/>
        </p:nvSpPr>
        <p:spPr>
          <a:xfrm>
            <a:off x="13650" y="687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a:solidFill>
                  <a:schemeClr val="bg1">
                    <a:lumMod val="95000"/>
                  </a:schemeClr>
                </a:solidFill>
              </a:rPr>
              <a:t>The </a:t>
            </a:r>
            <a:r>
              <a:rPr lang="en-GB" smtClean="0">
                <a:solidFill>
                  <a:schemeClr val="bg1">
                    <a:lumMod val="95000"/>
                  </a:schemeClr>
                </a:solidFill>
              </a:rPr>
              <a:t>basement-level walls</a:t>
            </a:r>
            <a:endParaRPr lang="fr-FR">
              <a:solidFill>
                <a:schemeClr val="bg1">
                  <a:lumMod val="95000"/>
                </a:schemeClr>
              </a:solidFill>
            </a:endParaRPr>
          </a:p>
        </p:txBody>
      </p:sp>
      <p:sp>
        <p:nvSpPr>
          <p:cNvPr id="7" name="TextBox 6"/>
          <p:cNvSpPr txBox="1"/>
          <p:nvPr/>
        </p:nvSpPr>
        <p:spPr>
          <a:xfrm>
            <a:off x="3810000" y="5562600"/>
            <a:ext cx="5001900"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Work on the first level walls of the Tokamak Complex began in </a:t>
            </a:r>
            <a:r>
              <a:rPr lang="en-GB" smtClean="0"/>
              <a:t>November. It is expected to last </a:t>
            </a:r>
            <a:r>
              <a:rPr lang="en-GB"/>
              <a:t>until mid-2015.</a:t>
            </a:r>
            <a:endParaRPr lang="en-GB" dirty="0"/>
          </a:p>
        </p:txBody>
      </p:sp>
      <p:pic>
        <p:nvPicPr>
          <p:cNvPr id="1026" name="Picture 2" descr="J:\DATA 2014\PHOTO BOOK\EU flag high res.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8463" y="5562600"/>
            <a:ext cx="911537" cy="584775"/>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42775632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par>
                          <p:cTn id="11" fill="hold">
                            <p:stCondLst>
                              <p:cond delay="500"/>
                            </p:stCondLst>
                            <p:childTnLst>
                              <p:par>
                                <p:cTn id="12" presetID="10" presetClass="exit" presetSubtype="0" fill="hold" grpId="1" nodeType="afterEffect">
                                  <p:stCondLst>
                                    <p:cond delay="600"/>
                                  </p:stCondLst>
                                  <p:childTnLst>
                                    <p:animEffect transition="out" filter="fade">
                                      <p:cBhvr>
                                        <p:cTn id="13" dur="750"/>
                                        <p:tgtEl>
                                          <p:spTgt spid="4"/>
                                        </p:tgtEl>
                                      </p:cBhvr>
                                    </p:animEffect>
                                    <p:set>
                                      <p:cBhvr>
                                        <p:cTn id="14" dur="1" fill="hold">
                                          <p:stCondLst>
                                            <p:cond delay="749"/>
                                          </p:stCondLst>
                                        </p:cTn>
                                        <p:tgtEl>
                                          <p:spTgt spid="4"/>
                                        </p:tgtEl>
                                        <p:attrNameLst>
                                          <p:attrName>style.visibility</p:attrName>
                                        </p:attrNameLst>
                                      </p:cBhvr>
                                      <p:to>
                                        <p:strVal val="hidden"/>
                                      </p:to>
                                    </p:set>
                                  </p:childTnLst>
                                </p:cTn>
                              </p:par>
                              <p:par>
                                <p:cTn id="15" presetID="10" presetClass="entr" presetSubtype="0" fill="hold" grpId="0" nodeType="withEffect">
                                  <p:stCondLst>
                                    <p:cond delay="6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nouxr\Documents\Work\En Cours\Cryostat_Wkshp &amp; worksite pics\Ass_Hall_from_Ridge_1_smal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120" y="0"/>
            <a:ext cx="9546119" cy="6320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4" name="TextBox 3"/>
          <p:cNvSpPr txBox="1"/>
          <p:nvPr/>
        </p:nvSpPr>
        <p:spPr>
          <a:xfrm>
            <a:off x="-87000" y="49124"/>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a:t>Worksite milestones</a:t>
            </a:r>
          </a:p>
        </p:txBody>
      </p:sp>
      <p:sp>
        <p:nvSpPr>
          <p:cNvPr id="5" name="TextBox 4"/>
          <p:cNvSpPr txBox="1"/>
          <p:nvPr/>
        </p:nvSpPr>
        <p:spPr>
          <a:xfrm>
            <a:off x="0" y="76200"/>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a:solidFill>
                  <a:schemeClr val="bg1">
                    <a:lumMod val="95000"/>
                  </a:schemeClr>
                </a:solidFill>
              </a:rPr>
              <a:t>The </a:t>
            </a:r>
            <a:r>
              <a:rPr lang="en-GB" smtClean="0">
                <a:solidFill>
                  <a:schemeClr val="bg1">
                    <a:lumMod val="95000"/>
                  </a:schemeClr>
                </a:solidFill>
              </a:rPr>
              <a:t>Assembly Hall</a:t>
            </a:r>
            <a:endParaRPr lang="fr-FR">
              <a:solidFill>
                <a:schemeClr val="bg1">
                  <a:lumMod val="95000"/>
                </a:schemeClr>
              </a:solidFill>
            </a:endParaRPr>
          </a:p>
        </p:txBody>
      </p:sp>
      <p:sp>
        <p:nvSpPr>
          <p:cNvPr id="7" name="TextBox 6"/>
          <p:cNvSpPr txBox="1"/>
          <p:nvPr/>
        </p:nvSpPr>
        <p:spPr>
          <a:xfrm>
            <a:off x="4267200" y="5600700"/>
            <a:ext cx="4876800" cy="584775"/>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fr-FR" smtClean="0"/>
              <a:t>The pillars for the metallic structure of the Assembly Hall building are being assembled (Nov 2014)</a:t>
            </a:r>
            <a:endParaRPr lang="en-GB" dirty="0"/>
          </a:p>
        </p:txBody>
      </p:sp>
      <p:pic>
        <p:nvPicPr>
          <p:cNvPr id="10" name="Picture 2" descr="J:\DATA 2014\PHOTO BOOK\EU flag high res.pn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324316" y="5604420"/>
            <a:ext cx="942884" cy="584776"/>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243233363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xit" presetSubtype="0" fill="hold" grpId="1" nodeType="afterEffect">
                                  <p:stCondLst>
                                    <p:cond delay="1500"/>
                                  </p:stCondLst>
                                  <p:childTnLst>
                                    <p:animEffect transition="out" filter="fade">
                                      <p:cBhvr>
                                        <p:cTn id="10" dur="750"/>
                                        <p:tgtEl>
                                          <p:spTgt spid="4"/>
                                        </p:tgtEl>
                                      </p:cBhvr>
                                    </p:animEffect>
                                    <p:set>
                                      <p:cBhvr>
                                        <p:cTn id="11" dur="1" fill="hold">
                                          <p:stCondLst>
                                            <p:cond delay="749"/>
                                          </p:stCondLst>
                                        </p:cTn>
                                        <p:tgtEl>
                                          <p:spTgt spid="4"/>
                                        </p:tgtEl>
                                        <p:attrNameLst>
                                          <p:attrName>style.visibility</p:attrName>
                                        </p:attrNameLst>
                                      </p:cBhvr>
                                      <p:to>
                                        <p:strVal val="hidden"/>
                                      </p:to>
                                    </p:set>
                                  </p:childTnLst>
                                </p:cTn>
                              </p:par>
                              <p:par>
                                <p:cTn id="12" presetID="10" presetClass="entr" presetSubtype="0"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nouxr\Documents\Work\En Cours\PLATFORM 22_08_2013\OK\Cryostat_Workshop_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600" y="-144405"/>
            <a:ext cx="10604541" cy="6433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rnouxr\Documents\Work\En Cours\2014\PLATFORM MORNING ARRIVAL\OK\Early_Morning_Cryost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64" y="-106305"/>
            <a:ext cx="10786336" cy="6408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arnouxr\Documents\Work\En Cours\Cryostat_Wkshp &amp; worksite pics\Cryostat_Workshop_3_smal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5143" y="-32765"/>
            <a:ext cx="9518149" cy="63216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000" y="687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a:solidFill>
                  <a:schemeClr val="bg1">
                    <a:lumMod val="95000"/>
                  </a:schemeClr>
                </a:solidFill>
              </a:rPr>
              <a:t>The </a:t>
            </a:r>
            <a:r>
              <a:rPr lang="en-GB" smtClean="0">
                <a:solidFill>
                  <a:schemeClr val="bg1">
                    <a:lumMod val="95000"/>
                  </a:schemeClr>
                </a:solidFill>
              </a:rPr>
              <a:t>Cryostat Workshop</a:t>
            </a:r>
            <a:endParaRPr lang="fr-FR">
              <a:solidFill>
                <a:schemeClr val="bg1">
                  <a:lumMod val="95000"/>
                </a:schemeClr>
              </a:solidFill>
            </a:endParaRPr>
          </a:p>
        </p:txBody>
      </p:sp>
      <p:sp>
        <p:nvSpPr>
          <p:cNvPr id="6" name="TextBox 5"/>
          <p:cNvSpPr txBox="1"/>
          <p:nvPr/>
        </p:nvSpPr>
        <p:spPr>
          <a:xfrm>
            <a:off x="0" y="687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a:t>Worksite milestones</a:t>
            </a:r>
          </a:p>
        </p:txBody>
      </p:sp>
      <p:sp>
        <p:nvSpPr>
          <p:cNvPr id="7" name="TextBox 6"/>
          <p:cNvSpPr txBox="1"/>
          <p:nvPr/>
        </p:nvSpPr>
        <p:spPr>
          <a:xfrm>
            <a:off x="1981200" y="5334000"/>
            <a:ext cx="6781800" cy="830997"/>
          </a:xfrm>
          <a:prstGeom prst="rect">
            <a:avLst/>
          </a:prstGeom>
          <a:solidFill>
            <a:schemeClr val="tx1">
              <a:lumMod val="50000"/>
              <a:lumOff val="50000"/>
              <a:alpha val="92000"/>
            </a:schemeClr>
          </a:solidFill>
          <a:ln w="3175">
            <a:solidFill>
              <a:srgbClr val="FFC000"/>
            </a:solidFill>
          </a:ln>
        </p:spPr>
        <p:txBody>
          <a:bodyPr wrap="square" rtlCol="0">
            <a:spAutoFit/>
          </a:bodyPr>
          <a:lstStyle>
            <a:defPPr>
              <a:defRPr lang="en-US"/>
            </a:defPPr>
            <a:lvl1pPr>
              <a:defRPr sz="1600" b="1">
                <a:solidFill>
                  <a:schemeClr val="bg1">
                    <a:lumMod val="95000"/>
                  </a:schemeClr>
                </a:solidFill>
              </a:defRPr>
            </a:lvl1pPr>
          </a:lstStyle>
          <a:p>
            <a:r>
              <a:rPr lang="en-GB"/>
              <a:t>Completed in </a:t>
            </a:r>
            <a:r>
              <a:rPr lang="en-GB" smtClean="0"/>
              <a:t>February, </a:t>
            </a:r>
            <a:r>
              <a:rPr lang="en-GB"/>
              <a:t>the  </a:t>
            </a:r>
            <a:r>
              <a:rPr lang="fr-FR"/>
              <a:t>Cryostat Workshop </a:t>
            </a:r>
            <a:r>
              <a:rPr lang="en-GB"/>
              <a:t>(110 metres long, 44 metres wide and 27 meters tall) </a:t>
            </a:r>
            <a:r>
              <a:rPr lang="fr-FR"/>
              <a:t>was inaugurated in </a:t>
            </a:r>
            <a:r>
              <a:rPr lang="fr-FR" smtClean="0"/>
              <a:t>November. Welding and assembly operations for the Cryostat should begin in 2015.</a:t>
            </a:r>
            <a:endParaRPr lang="en-GB" dirty="0"/>
          </a:p>
        </p:txBody>
      </p:sp>
      <p:pic>
        <p:nvPicPr>
          <p:cNvPr id="8" name="Picture 2" descr="J:\DATA 2014\PHOTO BOOK\indian-flag-medium.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4704" y="5333999"/>
            <a:ext cx="1246496" cy="830997"/>
          </a:xfrm>
          <a:prstGeom prst="rect">
            <a:avLst/>
          </a:prstGeom>
          <a:solidFill>
            <a:schemeClr val="tx1">
              <a:lumMod val="50000"/>
              <a:lumOff val="50000"/>
              <a:alpha val="92000"/>
            </a:schemeClr>
          </a:solidFill>
          <a:ln w="3175">
            <a:solidFill>
              <a:srgbClr val="FFC000"/>
            </a:solidFill>
          </a:ln>
          <a:extLst/>
        </p:spPr>
      </p:pic>
    </p:spTree>
    <p:extLst>
      <p:ext uri="{BB962C8B-B14F-4D97-AF65-F5344CB8AC3E}">
        <p14:creationId xmlns:p14="http://schemas.microsoft.com/office/powerpoint/2010/main" val="58004003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1400"/>
                                        <p:tgtEl>
                                          <p:spTgt spid="7170"/>
                                        </p:tgtEl>
                                      </p:cBhvr>
                                    </p:animEffect>
                                  </p:childTnLst>
                                </p:cTn>
                              </p:par>
                            </p:childTnLst>
                          </p:cTn>
                        </p:par>
                        <p:par>
                          <p:cTn id="11" fill="hold">
                            <p:stCondLst>
                              <p:cond delay="1400"/>
                            </p:stCondLst>
                            <p:childTnLst>
                              <p:par>
                                <p:cTn id="12" presetID="10" presetClass="exit" presetSubtype="0" fill="hold" grpId="1" nodeType="afterEffect">
                                  <p:stCondLst>
                                    <p:cond delay="0"/>
                                  </p:stCondLst>
                                  <p:childTnLst>
                                    <p:animEffect transition="out" filter="fade">
                                      <p:cBhvr>
                                        <p:cTn id="13" dur="750"/>
                                        <p:tgtEl>
                                          <p:spTgt spid="6"/>
                                        </p:tgtEl>
                                      </p:cBhvr>
                                    </p:animEffect>
                                    <p:set>
                                      <p:cBhvr>
                                        <p:cTn id="14" dur="1" fill="hold">
                                          <p:stCondLst>
                                            <p:cond delay="74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6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7" name="TextBox 6"/>
          <p:cNvSpPr txBox="1"/>
          <p:nvPr/>
        </p:nvSpPr>
        <p:spPr>
          <a:xfrm>
            <a:off x="-87000" y="49124"/>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95000"/>
                  </a:schemeClr>
                </a:solidFill>
                <a:latin typeface="Arial" panose="020B0604020202020204" pitchFamily="34" charset="0"/>
                <a:cs typeface="Arial" panose="020B0604020202020204" pitchFamily="34" charset="0"/>
              </a:defRPr>
            </a:lvl1pPr>
          </a:lstStyle>
          <a:p>
            <a:r>
              <a:rPr lang="fr-FR" smtClean="0"/>
              <a:t>Manufacturing milestones</a:t>
            </a:r>
            <a:endParaRPr lang="fr-FR"/>
          </a:p>
        </p:txBody>
      </p:sp>
      <p:sp>
        <p:nvSpPr>
          <p:cNvPr id="8" name="TextBox 7"/>
          <p:cNvSpPr txBox="1"/>
          <p:nvPr/>
        </p:nvSpPr>
        <p:spPr>
          <a:xfrm>
            <a:off x="-1318" y="68759"/>
            <a:ext cx="9144000" cy="769441"/>
          </a:xfrm>
          <a:prstGeom prst="rect">
            <a:avLst/>
          </a:prstGeom>
          <a:noFill/>
          <a:effectLst>
            <a:outerShdw blurRad="50800" dist="50800" dir="5400000" algn="ctr" rotWithShape="0">
              <a:schemeClr val="tx1"/>
            </a:outerShdw>
          </a:effectLst>
        </p:spPr>
        <p:txBody>
          <a:bodyPr wrap="square" rtlCol="0">
            <a:spAutoFit/>
          </a:bodyPr>
          <a:lstStyle>
            <a:defPPr>
              <a:defRPr lang="en-US"/>
            </a:defPPr>
            <a:lvl1pPr algn="ctr">
              <a:defRPr sz="4400" b="1">
                <a:solidFill>
                  <a:schemeClr val="bg1">
                    <a:lumMod val="85000"/>
                  </a:schemeClr>
                </a:solidFill>
                <a:latin typeface="Arial" panose="020B0604020202020204" pitchFamily="34" charset="0"/>
                <a:cs typeface="Arial" panose="020B0604020202020204" pitchFamily="34" charset="0"/>
              </a:defRPr>
            </a:lvl1pPr>
          </a:lstStyle>
          <a:p>
            <a:r>
              <a:rPr lang="en-GB" smtClean="0">
                <a:solidFill>
                  <a:schemeClr val="bg1">
                    <a:lumMod val="95000"/>
                  </a:schemeClr>
                </a:solidFill>
              </a:rPr>
              <a:t>Who manufactures what?</a:t>
            </a:r>
            <a:endParaRPr lang="fr-FR">
              <a:solidFill>
                <a:schemeClr val="bg1">
                  <a:lumMod val="95000"/>
                </a:schemeClr>
              </a:solidFill>
            </a:endParaRPr>
          </a:p>
        </p:txBody>
      </p:sp>
      <p:sp>
        <p:nvSpPr>
          <p:cNvPr id="10" name="Line 16"/>
          <p:cNvSpPr>
            <a:spLocks noChangeShapeType="1"/>
          </p:cNvSpPr>
          <p:nvPr/>
        </p:nvSpPr>
        <p:spPr bwMode="auto">
          <a:xfrm flipV="1">
            <a:off x="1259632" y="3033981"/>
            <a:ext cx="1656184" cy="71884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pic>
        <p:nvPicPr>
          <p:cNvPr id="11" name="Picture 2" descr="J:\0_En cours\EUROPEAN MPs 16_05\Tokamak new.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664" y="1066800"/>
            <a:ext cx="7012776" cy="4511716"/>
          </a:xfrm>
          <a:prstGeom prst="rect">
            <a:avLst/>
          </a:prstGeom>
          <a:noFill/>
          <a:extLst>
            <a:ext uri="{909E8E84-426E-40dd-AFC4-6F175D3DCCD1}">
              <a14:hiddenFill xmlns:a14="http://schemas.microsoft.com/office/drawing/2010/main">
                <a:solidFill>
                  <a:srgbClr val="FFFFFF"/>
                </a:solidFill>
              </a14:hiddenFill>
            </a:ext>
          </a:extLst>
        </p:spPr>
      </p:pic>
      <p:sp>
        <p:nvSpPr>
          <p:cNvPr id="12" name="Line 16"/>
          <p:cNvSpPr>
            <a:spLocks noChangeShapeType="1"/>
          </p:cNvSpPr>
          <p:nvPr/>
        </p:nvSpPr>
        <p:spPr bwMode="auto">
          <a:xfrm flipV="1">
            <a:off x="1209905" y="3716920"/>
            <a:ext cx="2103691" cy="7180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13" name="Rectangle 6"/>
          <p:cNvSpPr>
            <a:spLocks noChangeArrowheads="1"/>
          </p:cNvSpPr>
          <p:nvPr/>
        </p:nvSpPr>
        <p:spPr bwMode="auto">
          <a:xfrm>
            <a:off x="132985" y="2277752"/>
            <a:ext cx="215384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smtClean="0">
                <a:solidFill>
                  <a:srgbClr val="FFC000"/>
                </a:solidFill>
                <a:ea typeface="ＭＳ Ｐゴシック" pitchFamily="34" charset="-128"/>
              </a:rPr>
              <a:t>Toroidal Field Coils (18</a:t>
            </a:r>
            <a:r>
              <a:rPr lang="de-DE" sz="1600" b="1" dirty="0" smtClean="0">
                <a:solidFill>
                  <a:srgbClr val="FFC000"/>
                </a:solidFill>
                <a:ea typeface="ＭＳ Ｐゴシック" pitchFamily="34" charset="-128"/>
              </a:rPr>
              <a:t>)</a:t>
            </a:r>
            <a:endParaRPr lang="de-DE" sz="1600" b="1" dirty="0">
              <a:solidFill>
                <a:srgbClr val="FFC000"/>
              </a:solidFill>
              <a:ea typeface="ＭＳ Ｐゴシック" pitchFamily="34" charset="-128"/>
            </a:endParaRPr>
          </a:p>
        </p:txBody>
      </p:sp>
      <p:sp>
        <p:nvSpPr>
          <p:cNvPr id="14" name="Rectangle 7"/>
          <p:cNvSpPr>
            <a:spLocks noChangeArrowheads="1"/>
          </p:cNvSpPr>
          <p:nvPr/>
        </p:nvSpPr>
        <p:spPr bwMode="auto">
          <a:xfrm>
            <a:off x="113904" y="3419478"/>
            <a:ext cx="1752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smtClean="0">
                <a:solidFill>
                  <a:srgbClr val="FFC000"/>
                </a:solidFill>
                <a:ea typeface="ＭＳ Ｐゴシック" pitchFamily="34" charset="-128"/>
              </a:rPr>
              <a:t>Poloidal </a:t>
            </a:r>
            <a:r>
              <a:rPr lang="de-DE" sz="1600" b="1">
                <a:solidFill>
                  <a:srgbClr val="FFC000"/>
                </a:solidFill>
                <a:ea typeface="ＭＳ Ｐゴシック" pitchFamily="34" charset="-128"/>
              </a:rPr>
              <a:t>Field Coils(6</a:t>
            </a:r>
            <a:r>
              <a:rPr lang="de-DE" sz="1600" b="1" dirty="0" smtClean="0">
                <a:solidFill>
                  <a:srgbClr val="FFC000"/>
                </a:solidFill>
                <a:ea typeface="ＭＳ Ｐゴシック" pitchFamily="34" charset="-128"/>
              </a:rPr>
              <a:t>)</a:t>
            </a:r>
            <a:endParaRPr lang="de-DE" sz="1600" b="1" dirty="0">
              <a:solidFill>
                <a:srgbClr val="FFC000"/>
              </a:solidFill>
              <a:ea typeface="ＭＳ Ｐゴシック" pitchFamily="34" charset="-128"/>
            </a:endParaRPr>
          </a:p>
        </p:txBody>
      </p:sp>
      <p:sp>
        <p:nvSpPr>
          <p:cNvPr id="15" name="Rectangle 9"/>
          <p:cNvSpPr>
            <a:spLocks noChangeArrowheads="1"/>
          </p:cNvSpPr>
          <p:nvPr/>
        </p:nvSpPr>
        <p:spPr bwMode="auto">
          <a:xfrm>
            <a:off x="7684657" y="897523"/>
            <a:ext cx="27352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dirty="0">
                <a:solidFill>
                  <a:srgbClr val="FFC000"/>
                </a:solidFill>
                <a:ea typeface="ＭＳ Ｐゴシック" pitchFamily="34" charset="-128"/>
              </a:rPr>
              <a:t>Cryostat </a:t>
            </a:r>
          </a:p>
        </p:txBody>
      </p:sp>
      <p:sp>
        <p:nvSpPr>
          <p:cNvPr id="16" name="Rectangle 10"/>
          <p:cNvSpPr>
            <a:spLocks noChangeArrowheads="1"/>
          </p:cNvSpPr>
          <p:nvPr/>
        </p:nvSpPr>
        <p:spPr bwMode="auto">
          <a:xfrm>
            <a:off x="7029164" y="2250335"/>
            <a:ext cx="25019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smtClean="0">
                <a:solidFill>
                  <a:srgbClr val="FFC000"/>
                </a:solidFill>
                <a:ea typeface="ＭＳ Ｐゴシック" pitchFamily="34" charset="-128"/>
              </a:rPr>
              <a:t>Thermal Shield</a:t>
            </a:r>
            <a:endParaRPr lang="de-DE" sz="1600" b="1" dirty="0">
              <a:solidFill>
                <a:srgbClr val="FFC000"/>
              </a:solidFill>
              <a:ea typeface="ＭＳ Ｐゴシック" pitchFamily="34" charset="-128"/>
            </a:endParaRPr>
          </a:p>
        </p:txBody>
      </p:sp>
      <p:sp>
        <p:nvSpPr>
          <p:cNvPr id="17" name="Rectangle 11"/>
          <p:cNvSpPr>
            <a:spLocks noChangeArrowheads="1"/>
          </p:cNvSpPr>
          <p:nvPr/>
        </p:nvSpPr>
        <p:spPr bwMode="auto">
          <a:xfrm>
            <a:off x="7086123" y="2980629"/>
            <a:ext cx="2260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smtClean="0">
                <a:solidFill>
                  <a:srgbClr val="FFC000"/>
                </a:solidFill>
                <a:ea typeface="ＭＳ Ｐゴシック" pitchFamily="34" charset="-128"/>
              </a:rPr>
              <a:t>Vacuum Vessel</a:t>
            </a:r>
            <a:endParaRPr lang="de-DE" sz="1600" b="1" dirty="0">
              <a:solidFill>
                <a:srgbClr val="FFC000"/>
              </a:solidFill>
              <a:ea typeface="ＭＳ Ｐゴシック" pitchFamily="34" charset="-128"/>
            </a:endParaRPr>
          </a:p>
        </p:txBody>
      </p:sp>
      <p:sp>
        <p:nvSpPr>
          <p:cNvPr id="18" name="Rectangle 12"/>
          <p:cNvSpPr>
            <a:spLocks noChangeArrowheads="1"/>
          </p:cNvSpPr>
          <p:nvPr/>
        </p:nvSpPr>
        <p:spPr bwMode="auto">
          <a:xfrm>
            <a:off x="7333456" y="4800600"/>
            <a:ext cx="22677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smtClean="0">
                <a:solidFill>
                  <a:srgbClr val="FFC000"/>
                </a:solidFill>
                <a:ea typeface="ＭＳ Ｐゴシック" pitchFamily="34" charset="-128"/>
              </a:rPr>
              <a:t>Blanket </a:t>
            </a:r>
            <a:endParaRPr lang="de-DE" sz="1600" b="1" dirty="0">
              <a:solidFill>
                <a:srgbClr val="FFC000"/>
              </a:solidFill>
              <a:ea typeface="ＭＳ Ｐゴシック" pitchFamily="34" charset="-128"/>
            </a:endParaRPr>
          </a:p>
        </p:txBody>
      </p:sp>
      <p:sp>
        <p:nvSpPr>
          <p:cNvPr id="19" name="Line 14"/>
          <p:cNvSpPr>
            <a:spLocks noChangeShapeType="1"/>
          </p:cNvSpPr>
          <p:nvPr/>
        </p:nvSpPr>
        <p:spPr bwMode="auto">
          <a:xfrm flipV="1">
            <a:off x="1529411" y="4319378"/>
            <a:ext cx="1978370" cy="110841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0" name="Line 15"/>
          <p:cNvSpPr>
            <a:spLocks noChangeShapeType="1"/>
          </p:cNvSpPr>
          <p:nvPr/>
        </p:nvSpPr>
        <p:spPr bwMode="auto">
          <a:xfrm flipV="1">
            <a:off x="3218620" y="4091134"/>
            <a:ext cx="1556580" cy="12938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1" name="Line 17"/>
          <p:cNvSpPr>
            <a:spLocks noChangeShapeType="1"/>
          </p:cNvSpPr>
          <p:nvPr/>
        </p:nvSpPr>
        <p:spPr bwMode="auto">
          <a:xfrm>
            <a:off x="941101" y="1911770"/>
            <a:ext cx="925402" cy="25410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2" name="Line 18"/>
          <p:cNvSpPr>
            <a:spLocks noChangeShapeType="1"/>
          </p:cNvSpPr>
          <p:nvPr/>
        </p:nvSpPr>
        <p:spPr bwMode="auto">
          <a:xfrm flipH="1" flipV="1">
            <a:off x="6051823" y="3594001"/>
            <a:ext cx="1417362" cy="116867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3" name="Line 19"/>
          <p:cNvSpPr>
            <a:spLocks noChangeShapeType="1"/>
          </p:cNvSpPr>
          <p:nvPr/>
        </p:nvSpPr>
        <p:spPr bwMode="auto">
          <a:xfrm flipH="1" flipV="1">
            <a:off x="5473697" y="4127643"/>
            <a:ext cx="970510" cy="127007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4" name="Line 20"/>
          <p:cNvSpPr>
            <a:spLocks noChangeShapeType="1"/>
          </p:cNvSpPr>
          <p:nvPr/>
        </p:nvSpPr>
        <p:spPr bwMode="auto">
          <a:xfrm flipH="1">
            <a:off x="5791199" y="1177296"/>
            <a:ext cx="1919828" cy="27050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5" name="Line 21"/>
          <p:cNvSpPr>
            <a:spLocks noChangeShapeType="1"/>
          </p:cNvSpPr>
          <p:nvPr/>
        </p:nvSpPr>
        <p:spPr bwMode="auto">
          <a:xfrm flipH="1">
            <a:off x="5662610" y="3182300"/>
            <a:ext cx="1451334" cy="25716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6" name="Line 23"/>
          <p:cNvSpPr>
            <a:spLocks noChangeShapeType="1"/>
          </p:cNvSpPr>
          <p:nvPr/>
        </p:nvSpPr>
        <p:spPr bwMode="auto">
          <a:xfrm flipH="1" flipV="1">
            <a:off x="6051821" y="2165878"/>
            <a:ext cx="1034301" cy="28866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27" name="Rectangle 26"/>
          <p:cNvSpPr>
            <a:spLocks noChangeArrowheads="1"/>
          </p:cNvSpPr>
          <p:nvPr/>
        </p:nvSpPr>
        <p:spPr bwMode="auto">
          <a:xfrm>
            <a:off x="205691" y="1350874"/>
            <a:ext cx="26474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smtClean="0">
                <a:solidFill>
                  <a:srgbClr val="FFC000"/>
                </a:solidFill>
                <a:ea typeface="ＭＳ Ｐゴシック" pitchFamily="34" charset="-128"/>
              </a:rPr>
              <a:t>Feeders </a:t>
            </a:r>
            <a:r>
              <a:rPr lang="de-DE" sz="1600" b="1" dirty="0">
                <a:solidFill>
                  <a:srgbClr val="FFC000"/>
                </a:solidFill>
                <a:ea typeface="ＭＳ Ｐゴシック" pitchFamily="34" charset="-128"/>
              </a:rPr>
              <a:t>(31</a:t>
            </a:r>
            <a:r>
              <a:rPr lang="de-DE" sz="1600" b="1" dirty="0" smtClean="0">
                <a:solidFill>
                  <a:srgbClr val="FFC000"/>
                </a:solidFill>
                <a:ea typeface="ＭＳ Ｐゴシック" pitchFamily="34" charset="-128"/>
              </a:rPr>
              <a:t>)</a:t>
            </a:r>
            <a:endParaRPr lang="de-DE" sz="1600" b="1" dirty="0">
              <a:solidFill>
                <a:srgbClr val="FFC000"/>
              </a:solidFill>
              <a:ea typeface="ＭＳ Ｐゴシック" pitchFamily="34" charset="-128"/>
            </a:endParaRPr>
          </a:p>
        </p:txBody>
      </p:sp>
      <p:sp>
        <p:nvSpPr>
          <p:cNvPr id="28" name="Rectangle 13"/>
          <p:cNvSpPr>
            <a:spLocks noChangeArrowheads="1"/>
          </p:cNvSpPr>
          <p:nvPr/>
        </p:nvSpPr>
        <p:spPr bwMode="auto">
          <a:xfrm>
            <a:off x="5943600" y="5420731"/>
            <a:ext cx="1165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dirty="0">
                <a:solidFill>
                  <a:srgbClr val="FFC000"/>
                </a:solidFill>
                <a:ea typeface="ＭＳ Ｐゴシック" pitchFamily="34" charset="-128"/>
              </a:rPr>
              <a:t>Divertor </a:t>
            </a:r>
          </a:p>
        </p:txBody>
      </p:sp>
      <p:sp>
        <p:nvSpPr>
          <p:cNvPr id="29" name="Rectangle 5"/>
          <p:cNvSpPr>
            <a:spLocks noChangeArrowheads="1"/>
          </p:cNvSpPr>
          <p:nvPr/>
        </p:nvSpPr>
        <p:spPr bwMode="auto">
          <a:xfrm>
            <a:off x="2057400" y="5327451"/>
            <a:ext cx="271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smtClean="0">
                <a:solidFill>
                  <a:srgbClr val="FFC000"/>
                </a:solidFill>
                <a:ea typeface="ＭＳ Ｐゴシック" pitchFamily="34" charset="-128"/>
              </a:rPr>
              <a:t>Central Solenoid (6</a:t>
            </a:r>
            <a:r>
              <a:rPr lang="de-DE" sz="1600" b="1" dirty="0" smtClean="0">
                <a:solidFill>
                  <a:srgbClr val="FFC000"/>
                </a:solidFill>
                <a:ea typeface="ＭＳ Ｐゴシック" pitchFamily="34" charset="-128"/>
              </a:rPr>
              <a:t>)</a:t>
            </a:r>
            <a:endParaRPr lang="de-DE" sz="1600" b="1" dirty="0">
              <a:solidFill>
                <a:srgbClr val="FFC000"/>
              </a:solidFill>
              <a:ea typeface="ＭＳ Ｐゴシック" pitchFamily="34" charset="-128"/>
            </a:endParaRPr>
          </a:p>
        </p:txBody>
      </p:sp>
      <p:sp>
        <p:nvSpPr>
          <p:cNvPr id="30" name="Rectangle 8"/>
          <p:cNvSpPr>
            <a:spLocks noChangeArrowheads="1"/>
          </p:cNvSpPr>
          <p:nvPr/>
        </p:nvSpPr>
        <p:spPr bwMode="auto">
          <a:xfrm>
            <a:off x="205691" y="5371728"/>
            <a:ext cx="25273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smtClean="0">
                <a:solidFill>
                  <a:srgbClr val="FFC000"/>
                </a:solidFill>
                <a:ea typeface="ＭＳ Ｐゴシック" pitchFamily="34" charset="-128"/>
              </a:rPr>
              <a:t>Correction Coils(18</a:t>
            </a:r>
            <a:r>
              <a:rPr lang="de-DE" sz="1600" b="1" dirty="0" smtClean="0">
                <a:solidFill>
                  <a:srgbClr val="FFC000"/>
                </a:solidFill>
                <a:ea typeface="ＭＳ Ｐゴシック" pitchFamily="34" charset="-128"/>
              </a:rPr>
              <a:t>)</a:t>
            </a:r>
            <a:endParaRPr lang="de-DE" sz="1600" b="1" dirty="0">
              <a:solidFill>
                <a:srgbClr val="FFC000"/>
              </a:solidFill>
              <a:ea typeface="ＭＳ Ｐゴシック" pitchFamily="34" charset="-128"/>
            </a:endParaRPr>
          </a:p>
        </p:txBody>
      </p:sp>
      <p:sp>
        <p:nvSpPr>
          <p:cNvPr id="31" name="Line 27"/>
          <p:cNvSpPr>
            <a:spLocks noChangeShapeType="1"/>
          </p:cNvSpPr>
          <p:nvPr/>
        </p:nvSpPr>
        <p:spPr bwMode="auto">
          <a:xfrm>
            <a:off x="941102" y="1866749"/>
            <a:ext cx="2190740" cy="9004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pic>
        <p:nvPicPr>
          <p:cNvPr id="32" name="Picture 5" descr="C:\Documents and Settings\Administrateur.A0A2C2765BD24BA\Bureau\eufla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3416" y="2867000"/>
            <a:ext cx="468885" cy="3153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1536" y="4096867"/>
            <a:ext cx="408096" cy="28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descr="C:\Documents and Settings\Administrateur.A0A2C2765BD24BA\Bureau\eufla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5536" y="4096867"/>
            <a:ext cx="468885" cy="2819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48815" y="5704684"/>
            <a:ext cx="505367" cy="3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01156" y="5715000"/>
            <a:ext cx="485058" cy="29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descr="C:\Documents and Settings\Administrateur.A0A2C2765BD24BA\Bureau\eufla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87008" y="5715000"/>
            <a:ext cx="489276" cy="2966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96790" y="5630316"/>
            <a:ext cx="418430" cy="27319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577484" y="2640003"/>
            <a:ext cx="504652" cy="28833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8"/>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19976" y="5618596"/>
            <a:ext cx="411565" cy="29663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8"/>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75338" y="2885663"/>
            <a:ext cx="411565" cy="296637"/>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descr="C:\Documents and Settings\Administrateur.A0A2C2765BD24BA\Bureau\Untitled-6.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981968" y="1195859"/>
            <a:ext cx="468909" cy="3242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709771" y="3334795"/>
            <a:ext cx="453141" cy="32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descr="C:\Documents and Settings\Administrateur.A0A2C2765BD24BA\Bureau\eufla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29466" y="3334795"/>
            <a:ext cx="479438" cy="32239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128479" y="3334795"/>
            <a:ext cx="466058" cy="32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66233" y="1758777"/>
            <a:ext cx="505367" cy="3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391400" y="5146986"/>
            <a:ext cx="505367" cy="3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descr="C:\Documents and Settings\Administrateur.A0A2C2765BD24BA\Bureau\euflag.gi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96767" y="5131159"/>
            <a:ext cx="489276" cy="29663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15333" y="5445843"/>
            <a:ext cx="504652" cy="28833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919985" y="5440425"/>
            <a:ext cx="466058" cy="32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Line 22"/>
          <p:cNvSpPr>
            <a:spLocks noChangeShapeType="1"/>
          </p:cNvSpPr>
          <p:nvPr/>
        </p:nvSpPr>
        <p:spPr bwMode="auto">
          <a:xfrm>
            <a:off x="1403648" y="2570140"/>
            <a:ext cx="2084621" cy="4408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pic>
        <p:nvPicPr>
          <p:cNvPr id="52" name="Picture 6"/>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83658" y="2895221"/>
            <a:ext cx="470523" cy="30517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613819" y="2885663"/>
            <a:ext cx="505367" cy="31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Line 15"/>
          <p:cNvSpPr>
            <a:spLocks noChangeShapeType="1"/>
          </p:cNvSpPr>
          <p:nvPr/>
        </p:nvSpPr>
        <p:spPr bwMode="auto">
          <a:xfrm flipV="1">
            <a:off x="5010111" y="4781320"/>
            <a:ext cx="323889" cy="60362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sp>
        <p:nvSpPr>
          <p:cNvPr id="55" name="Rectangle 5"/>
          <p:cNvSpPr>
            <a:spLocks noChangeArrowheads="1"/>
          </p:cNvSpPr>
          <p:nvPr/>
        </p:nvSpPr>
        <p:spPr bwMode="auto">
          <a:xfrm>
            <a:off x="3848891" y="5327451"/>
            <a:ext cx="271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600" b="1" smtClean="0">
                <a:solidFill>
                  <a:srgbClr val="FFC000"/>
                </a:solidFill>
                <a:ea typeface="ＭＳ Ｐゴシック" pitchFamily="34" charset="-128"/>
              </a:rPr>
              <a:t>Cooling water system</a:t>
            </a:r>
            <a:endParaRPr lang="de-DE" sz="1600" b="1" dirty="0">
              <a:solidFill>
                <a:srgbClr val="FFC000"/>
              </a:solidFill>
              <a:ea typeface="ＭＳ Ｐゴシック" pitchFamily="34" charset="-128"/>
            </a:endParaRPr>
          </a:p>
        </p:txBody>
      </p:sp>
      <p:pic>
        <p:nvPicPr>
          <p:cNvPr id="56" name="Picture 6"/>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67333" y="5676336"/>
            <a:ext cx="418430" cy="27319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48850"/>
            <a:ext cx="8686800" cy="369332"/>
          </a:xfrm>
          <a:prstGeom prst="rect">
            <a:avLst/>
          </a:prstGeom>
          <a:noFill/>
        </p:spPr>
        <p:txBody>
          <a:bodyPr wrap="square" rtlCol="0">
            <a:spAutoFit/>
          </a:bodyPr>
          <a:lstStyle/>
          <a:p>
            <a:pPr algn="ctr"/>
            <a:r>
              <a:rPr lang="fr-FR" b="1" smtClean="0">
                <a:solidFill>
                  <a:schemeClr val="bg1"/>
                </a:solidFill>
              </a:rPr>
              <a:t>Only the main components are represented on this slide</a:t>
            </a:r>
            <a:endParaRPr lang="en-GB" b="1">
              <a:solidFill>
                <a:schemeClr val="bg1"/>
              </a:solidFill>
            </a:endParaRPr>
          </a:p>
        </p:txBody>
      </p:sp>
      <p:sp>
        <p:nvSpPr>
          <p:cNvPr id="63" name="Rectangle 11"/>
          <p:cNvSpPr>
            <a:spLocks noChangeArrowheads="1"/>
          </p:cNvSpPr>
          <p:nvPr/>
        </p:nvSpPr>
        <p:spPr bwMode="auto">
          <a:xfrm>
            <a:off x="101600" y="4631323"/>
            <a:ext cx="14278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600" b="1" smtClean="0">
                <a:solidFill>
                  <a:srgbClr val="FFC000"/>
                </a:solidFill>
                <a:ea typeface="ＭＳ Ｐゴシック" pitchFamily="34" charset="-128"/>
              </a:rPr>
              <a:t>Internal coils</a:t>
            </a:r>
            <a:endParaRPr lang="de-DE" sz="1600" b="1" dirty="0">
              <a:solidFill>
                <a:srgbClr val="FFC000"/>
              </a:solidFill>
              <a:ea typeface="ＭＳ Ｐゴシック" pitchFamily="34" charset="-128"/>
            </a:endParaRPr>
          </a:p>
        </p:txBody>
      </p:sp>
      <p:sp>
        <p:nvSpPr>
          <p:cNvPr id="64" name="Line 21"/>
          <p:cNvSpPr>
            <a:spLocks noChangeShapeType="1"/>
          </p:cNvSpPr>
          <p:nvPr/>
        </p:nvSpPr>
        <p:spPr bwMode="auto">
          <a:xfrm flipV="1">
            <a:off x="1323976" y="3657190"/>
            <a:ext cx="2409824" cy="116245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defRPr/>
            </a:pPr>
            <a:endParaRPr lang="en-GB">
              <a:solidFill>
                <a:srgbClr val="000000"/>
              </a:solidFill>
              <a:effectLst>
                <a:outerShdw blurRad="38100" dist="38100" dir="2700000" algn="tl">
                  <a:srgbClr val="000000">
                    <a:alpha val="43137"/>
                  </a:srgbClr>
                </a:outerShdw>
              </a:effectLst>
            </a:endParaRPr>
          </a:p>
        </p:txBody>
      </p:sp>
      <p:pic>
        <p:nvPicPr>
          <p:cNvPr id="65" name="Picture 6"/>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8473" y="4934462"/>
            <a:ext cx="418430" cy="27319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6"/>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43336" y="5762821"/>
            <a:ext cx="418430" cy="273199"/>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38614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grpId="1" nodeType="afterEffect">
                                  <p:stCondLst>
                                    <p:cond delay="900"/>
                                  </p:stCondLst>
                                  <p:childTnLst>
                                    <p:animEffect transition="out" filter="fade">
                                      <p:cBhvr>
                                        <p:cTn id="10" dur="750"/>
                                        <p:tgtEl>
                                          <p:spTgt spid="7"/>
                                        </p:tgtEl>
                                      </p:cBhvr>
                                    </p:animEffect>
                                    <p:set>
                                      <p:cBhvr>
                                        <p:cTn id="11" dur="1" fill="hold">
                                          <p:stCondLst>
                                            <p:cond delay="749"/>
                                          </p:stCondLst>
                                        </p:cTn>
                                        <p:tgtEl>
                                          <p:spTgt spid="7"/>
                                        </p:tgtEl>
                                        <p:attrNameLst>
                                          <p:attrName>style.visibility</p:attrName>
                                        </p:attrNameLst>
                                      </p:cBhvr>
                                      <p:to>
                                        <p:strVal val="hidden"/>
                                      </p:to>
                                    </p:set>
                                  </p:childTnLst>
                                </p:cTn>
                              </p:par>
                              <p:par>
                                <p:cTn id="12" presetID="10" presetClass="entr" presetSubtype="0" fill="hold" grpId="0"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150"/>
                            </p:stCondLst>
                            <p:childTnLst>
                              <p:par>
                                <p:cTn id="19" presetID="1" presetClass="entr" presetSubtype="0" fill="hold" grpId="0" nodeType="afterEffect">
                                  <p:stCondLst>
                                    <p:cond delay="0"/>
                                  </p:stCondLst>
                                  <p:childTnLst>
                                    <p:set>
                                      <p:cBhvr>
                                        <p:cTn id="20" dur="1" fill="hold">
                                          <p:stCondLst>
                                            <p:cond delay="149"/>
                                          </p:stCondLst>
                                        </p:cTn>
                                        <p:tgtEl>
                                          <p:spTgt spid="31"/>
                                        </p:tgtEl>
                                        <p:attrNameLst>
                                          <p:attrName>style.visibility</p:attrName>
                                        </p:attrNameLst>
                                      </p:cBhvr>
                                      <p:to>
                                        <p:strVal val="visible"/>
                                      </p:to>
                                    </p:set>
                                  </p:childTnLst>
                                </p:cTn>
                              </p:par>
                            </p:childTnLst>
                          </p:cTn>
                        </p:par>
                        <p:par>
                          <p:cTn id="21" fill="hold">
                            <p:stCondLst>
                              <p:cond delay="2300"/>
                            </p:stCondLst>
                            <p:childTnLst>
                              <p:par>
                                <p:cTn id="22" presetID="1" presetClass="entr" presetSubtype="0" fill="hold" grpId="0" nodeType="afterEffect">
                                  <p:stCondLst>
                                    <p:cond delay="0"/>
                                  </p:stCondLst>
                                  <p:childTnLst>
                                    <p:set>
                                      <p:cBhvr>
                                        <p:cTn id="23" dur="1" fill="hold">
                                          <p:stCondLst>
                                            <p:cond delay="149"/>
                                          </p:stCondLst>
                                        </p:cTn>
                                        <p:tgtEl>
                                          <p:spTgt spid="21"/>
                                        </p:tgtEl>
                                        <p:attrNameLst>
                                          <p:attrName>style.visibility</p:attrName>
                                        </p:attrNameLst>
                                      </p:cBhvr>
                                      <p:to>
                                        <p:strVal val="visible"/>
                                      </p:to>
                                    </p:set>
                                  </p:childTnLst>
                                </p:cTn>
                              </p:par>
                            </p:childTnLst>
                          </p:cTn>
                        </p:par>
                        <p:par>
                          <p:cTn id="24" fill="hold">
                            <p:stCondLst>
                              <p:cond delay="2450"/>
                            </p:stCondLst>
                            <p:childTnLst>
                              <p:par>
                                <p:cTn id="25" presetID="1" presetClass="entr" presetSubtype="0" fill="hold" grpId="0" nodeType="afterEffect">
                                  <p:stCondLst>
                                    <p:cond delay="0"/>
                                  </p:stCondLst>
                                  <p:childTnLst>
                                    <p:set>
                                      <p:cBhvr>
                                        <p:cTn id="26" dur="1" fill="hold">
                                          <p:stCondLst>
                                            <p:cond delay="149"/>
                                          </p:stCondLst>
                                        </p:cTn>
                                        <p:tgtEl>
                                          <p:spTgt spid="51"/>
                                        </p:tgtEl>
                                        <p:attrNameLst>
                                          <p:attrName>style.visibility</p:attrName>
                                        </p:attrNameLst>
                                      </p:cBhvr>
                                      <p:to>
                                        <p:strVal val="visible"/>
                                      </p:to>
                                    </p:set>
                                  </p:childTnLst>
                                </p:cTn>
                              </p:par>
                            </p:childTnLst>
                          </p:cTn>
                        </p:par>
                        <p:par>
                          <p:cTn id="27" fill="hold">
                            <p:stCondLst>
                              <p:cond delay="2600"/>
                            </p:stCondLst>
                            <p:childTnLst>
                              <p:par>
                                <p:cTn id="28" presetID="1" presetClass="entr" presetSubtype="0" fill="hold" grpId="0" nodeType="afterEffect">
                                  <p:stCondLst>
                                    <p:cond delay="0"/>
                                  </p:stCondLst>
                                  <p:childTnLst>
                                    <p:set>
                                      <p:cBhvr>
                                        <p:cTn id="29" dur="1" fill="hold">
                                          <p:stCondLst>
                                            <p:cond delay="149"/>
                                          </p:stCondLst>
                                        </p:cTn>
                                        <p:tgtEl>
                                          <p:spTgt spid="12"/>
                                        </p:tgtEl>
                                        <p:attrNameLst>
                                          <p:attrName>style.visibility</p:attrName>
                                        </p:attrNameLst>
                                      </p:cBhvr>
                                      <p:to>
                                        <p:strVal val="visible"/>
                                      </p:to>
                                    </p:set>
                                  </p:childTnLst>
                                </p:cTn>
                              </p:par>
                            </p:childTnLst>
                          </p:cTn>
                        </p:par>
                        <p:par>
                          <p:cTn id="30" fill="hold">
                            <p:stCondLst>
                              <p:cond delay="2750"/>
                            </p:stCondLst>
                            <p:childTnLst>
                              <p:par>
                                <p:cTn id="31" presetID="1" presetClass="entr" presetSubtype="0" fill="hold" grpId="0" nodeType="afterEffect">
                                  <p:stCondLst>
                                    <p:cond delay="0"/>
                                  </p:stCondLst>
                                  <p:childTnLst>
                                    <p:set>
                                      <p:cBhvr>
                                        <p:cTn id="32" dur="1" fill="hold">
                                          <p:stCondLst>
                                            <p:cond delay="149"/>
                                          </p:stCondLst>
                                        </p:cTn>
                                        <p:tgtEl>
                                          <p:spTgt spid="19"/>
                                        </p:tgtEl>
                                        <p:attrNameLst>
                                          <p:attrName>style.visibility</p:attrName>
                                        </p:attrNameLst>
                                      </p:cBhvr>
                                      <p:to>
                                        <p:strVal val="visible"/>
                                      </p:to>
                                    </p:set>
                                  </p:childTnLst>
                                </p:cTn>
                              </p:par>
                            </p:childTnLst>
                          </p:cTn>
                        </p:par>
                        <p:par>
                          <p:cTn id="33" fill="hold">
                            <p:stCondLst>
                              <p:cond delay="2900"/>
                            </p:stCondLst>
                            <p:childTnLst>
                              <p:par>
                                <p:cTn id="34" presetID="1" presetClass="entr" presetSubtype="0" fill="hold" grpId="0" nodeType="afterEffect">
                                  <p:stCondLst>
                                    <p:cond delay="0"/>
                                  </p:stCondLst>
                                  <p:childTnLst>
                                    <p:set>
                                      <p:cBhvr>
                                        <p:cTn id="35" dur="1" fill="hold">
                                          <p:stCondLst>
                                            <p:cond delay="149"/>
                                          </p:stCondLst>
                                        </p:cTn>
                                        <p:tgtEl>
                                          <p:spTgt spid="20"/>
                                        </p:tgtEl>
                                        <p:attrNameLst>
                                          <p:attrName>style.visibility</p:attrName>
                                        </p:attrNameLst>
                                      </p:cBhvr>
                                      <p:to>
                                        <p:strVal val="visible"/>
                                      </p:to>
                                    </p:set>
                                  </p:childTnLst>
                                </p:cTn>
                              </p:par>
                            </p:childTnLst>
                          </p:cTn>
                        </p:par>
                        <p:par>
                          <p:cTn id="36" fill="hold">
                            <p:stCondLst>
                              <p:cond delay="3050"/>
                            </p:stCondLst>
                            <p:childTnLst>
                              <p:par>
                                <p:cTn id="37" presetID="1" presetClass="entr" presetSubtype="0" fill="hold" grpId="0" nodeType="afterEffect">
                                  <p:stCondLst>
                                    <p:cond delay="0"/>
                                  </p:stCondLst>
                                  <p:childTnLst>
                                    <p:set>
                                      <p:cBhvr>
                                        <p:cTn id="38" dur="1" fill="hold">
                                          <p:stCondLst>
                                            <p:cond delay="149"/>
                                          </p:stCondLst>
                                        </p:cTn>
                                        <p:tgtEl>
                                          <p:spTgt spid="23"/>
                                        </p:tgtEl>
                                        <p:attrNameLst>
                                          <p:attrName>style.visibility</p:attrName>
                                        </p:attrNameLst>
                                      </p:cBhvr>
                                      <p:to>
                                        <p:strVal val="visible"/>
                                      </p:to>
                                    </p:set>
                                  </p:childTnLst>
                                </p:cTn>
                              </p:par>
                            </p:childTnLst>
                          </p:cTn>
                        </p:par>
                        <p:par>
                          <p:cTn id="39" fill="hold">
                            <p:stCondLst>
                              <p:cond delay="3200"/>
                            </p:stCondLst>
                            <p:childTnLst>
                              <p:par>
                                <p:cTn id="40" presetID="1" presetClass="entr" presetSubtype="0" fill="hold" grpId="0" nodeType="afterEffect">
                                  <p:stCondLst>
                                    <p:cond delay="0"/>
                                  </p:stCondLst>
                                  <p:childTnLst>
                                    <p:set>
                                      <p:cBhvr>
                                        <p:cTn id="41" dur="1" fill="hold">
                                          <p:stCondLst>
                                            <p:cond delay="149"/>
                                          </p:stCondLst>
                                        </p:cTn>
                                        <p:tgtEl>
                                          <p:spTgt spid="22"/>
                                        </p:tgtEl>
                                        <p:attrNameLst>
                                          <p:attrName>style.visibility</p:attrName>
                                        </p:attrNameLst>
                                      </p:cBhvr>
                                      <p:to>
                                        <p:strVal val="visible"/>
                                      </p:to>
                                    </p:set>
                                  </p:childTnLst>
                                </p:cTn>
                              </p:par>
                            </p:childTnLst>
                          </p:cTn>
                        </p:par>
                        <p:par>
                          <p:cTn id="42" fill="hold">
                            <p:stCondLst>
                              <p:cond delay="3350"/>
                            </p:stCondLst>
                            <p:childTnLst>
                              <p:par>
                                <p:cTn id="43" presetID="1" presetClass="entr" presetSubtype="0" fill="hold" grpId="0" nodeType="afterEffect">
                                  <p:stCondLst>
                                    <p:cond delay="0"/>
                                  </p:stCondLst>
                                  <p:childTnLst>
                                    <p:set>
                                      <p:cBhvr>
                                        <p:cTn id="44" dur="1" fill="hold">
                                          <p:stCondLst>
                                            <p:cond delay="149"/>
                                          </p:stCondLst>
                                        </p:cTn>
                                        <p:tgtEl>
                                          <p:spTgt spid="25"/>
                                        </p:tgtEl>
                                        <p:attrNameLst>
                                          <p:attrName>style.visibility</p:attrName>
                                        </p:attrNameLst>
                                      </p:cBhvr>
                                      <p:to>
                                        <p:strVal val="visible"/>
                                      </p:to>
                                    </p:set>
                                  </p:childTnLst>
                                </p:cTn>
                              </p:par>
                            </p:childTnLst>
                          </p:cTn>
                        </p:par>
                        <p:par>
                          <p:cTn id="45" fill="hold">
                            <p:stCondLst>
                              <p:cond delay="3500"/>
                            </p:stCondLst>
                            <p:childTnLst>
                              <p:par>
                                <p:cTn id="46" presetID="1" presetClass="entr" presetSubtype="0" fill="hold" grpId="0" nodeType="afterEffect">
                                  <p:stCondLst>
                                    <p:cond delay="0"/>
                                  </p:stCondLst>
                                  <p:childTnLst>
                                    <p:set>
                                      <p:cBhvr>
                                        <p:cTn id="47" dur="1" fill="hold">
                                          <p:stCondLst>
                                            <p:cond delay="149"/>
                                          </p:stCondLst>
                                        </p:cTn>
                                        <p:tgtEl>
                                          <p:spTgt spid="26"/>
                                        </p:tgtEl>
                                        <p:attrNameLst>
                                          <p:attrName>style.visibility</p:attrName>
                                        </p:attrNameLst>
                                      </p:cBhvr>
                                      <p:to>
                                        <p:strVal val="visible"/>
                                      </p:to>
                                    </p:set>
                                  </p:childTnLst>
                                </p:cTn>
                              </p:par>
                            </p:childTnLst>
                          </p:cTn>
                        </p:par>
                        <p:par>
                          <p:cTn id="48" fill="hold">
                            <p:stCondLst>
                              <p:cond delay="3650"/>
                            </p:stCondLst>
                            <p:childTnLst>
                              <p:par>
                                <p:cTn id="49" presetID="1" presetClass="entr" presetSubtype="0" fill="hold" grpId="0" nodeType="afterEffect">
                                  <p:stCondLst>
                                    <p:cond delay="0"/>
                                  </p:stCondLst>
                                  <p:childTnLst>
                                    <p:set>
                                      <p:cBhvr>
                                        <p:cTn id="50" dur="1" fill="hold">
                                          <p:stCondLst>
                                            <p:cond delay="149"/>
                                          </p:stCondLst>
                                        </p:cTn>
                                        <p:tgtEl>
                                          <p:spTgt spid="24"/>
                                        </p:tgtEl>
                                        <p:attrNameLst>
                                          <p:attrName>style.visibility</p:attrName>
                                        </p:attrNameLst>
                                      </p:cBhvr>
                                      <p:to>
                                        <p:strVal val="visible"/>
                                      </p:to>
                                    </p:set>
                                  </p:childTnLst>
                                </p:cTn>
                              </p:par>
                            </p:childTnLst>
                          </p:cTn>
                        </p:par>
                        <p:par>
                          <p:cTn id="51" fill="hold">
                            <p:stCondLst>
                              <p:cond delay="3800"/>
                            </p:stCondLst>
                            <p:childTnLst>
                              <p:par>
                                <p:cTn id="52" presetID="1" presetClass="entr" presetSubtype="0" fill="hold" grpId="0" nodeType="afterEffect">
                                  <p:stCondLst>
                                    <p:cond delay="0"/>
                                  </p:stCondLst>
                                  <p:childTnLst>
                                    <p:set>
                                      <p:cBhvr>
                                        <p:cTn id="53" dur="1" fill="hold">
                                          <p:stCondLst>
                                            <p:cond delay="149"/>
                                          </p:stCondLst>
                                        </p:cTn>
                                        <p:tgtEl>
                                          <p:spTgt spid="10"/>
                                        </p:tgtEl>
                                        <p:attrNameLst>
                                          <p:attrName>style.visibility</p:attrName>
                                        </p:attrNameLst>
                                      </p:cBhvr>
                                      <p:to>
                                        <p:strVal val="visible"/>
                                      </p:to>
                                    </p:set>
                                  </p:childTnLst>
                                </p:cTn>
                              </p:par>
                            </p:childTnLst>
                          </p:cTn>
                        </p:par>
                        <p:par>
                          <p:cTn id="54" fill="hold">
                            <p:stCondLst>
                              <p:cond delay="3950"/>
                            </p:stCondLst>
                            <p:childTnLst>
                              <p:par>
                                <p:cTn id="55" presetID="1" presetClass="entr" presetSubtype="0" fill="hold" grpId="0" nodeType="afterEffect">
                                  <p:stCondLst>
                                    <p:cond delay="0"/>
                                  </p:stCondLst>
                                  <p:childTnLst>
                                    <p:set>
                                      <p:cBhvr>
                                        <p:cTn id="56" dur="1" fill="hold">
                                          <p:stCondLst>
                                            <p:cond delay="149"/>
                                          </p:stCondLst>
                                        </p:cTn>
                                        <p:tgtEl>
                                          <p:spTgt spid="54"/>
                                        </p:tgtEl>
                                        <p:attrNameLst>
                                          <p:attrName>style.visibility</p:attrName>
                                        </p:attrNameLst>
                                      </p:cBhvr>
                                      <p:to>
                                        <p:strVal val="visible"/>
                                      </p:to>
                                    </p:set>
                                  </p:childTnLst>
                                </p:cTn>
                              </p:par>
                            </p:childTnLst>
                          </p:cTn>
                        </p:par>
                        <p:par>
                          <p:cTn id="57" fill="hold">
                            <p:stCondLst>
                              <p:cond delay="4100"/>
                            </p:stCondLst>
                            <p:childTnLst>
                              <p:par>
                                <p:cTn id="58" presetID="1" presetClass="entr" presetSubtype="0" fill="hold" grpId="0" nodeType="afterEffect">
                                  <p:stCondLst>
                                    <p:cond delay="0"/>
                                  </p:stCondLst>
                                  <p:childTnLst>
                                    <p:set>
                                      <p:cBhvr>
                                        <p:cTn id="59" dur="1" fill="hold">
                                          <p:stCondLst>
                                            <p:cond delay="149"/>
                                          </p:stCondLst>
                                        </p:cTn>
                                        <p:tgtEl>
                                          <p:spTgt spid="64"/>
                                        </p:tgtEl>
                                        <p:attrNameLst>
                                          <p:attrName>style.visibility</p:attrName>
                                        </p:attrNameLst>
                                      </p:cBhvr>
                                      <p:to>
                                        <p:strVal val="visible"/>
                                      </p:to>
                                    </p:set>
                                  </p:childTnLst>
                                </p:cTn>
                              </p:par>
                            </p:childTnLst>
                          </p:cTn>
                        </p:par>
                        <p:par>
                          <p:cTn id="60" fill="hold">
                            <p:stCondLst>
                              <p:cond delay="4250"/>
                            </p:stCondLst>
                            <p:childTnLst>
                              <p:par>
                                <p:cTn id="61" presetID="1" presetClass="entr" presetSubtype="0" fill="hold" grpId="0" nodeType="afterEffect">
                                  <p:stCondLst>
                                    <p:cond delay="0"/>
                                  </p:stCondLst>
                                  <p:childTnLst>
                                    <p:set>
                                      <p:cBhvr>
                                        <p:cTn id="62" dur="1" fill="hold">
                                          <p:stCondLst>
                                            <p:cond delay="149"/>
                                          </p:stCondLst>
                                        </p:cTn>
                                        <p:tgtEl>
                                          <p:spTgt spid="55"/>
                                        </p:tgtEl>
                                        <p:attrNameLst>
                                          <p:attrName>style.visibility</p:attrName>
                                        </p:attrNameLst>
                                      </p:cBhvr>
                                      <p:to>
                                        <p:strVal val="visible"/>
                                      </p:to>
                                    </p:set>
                                  </p:childTnLst>
                                </p:cTn>
                              </p:par>
                            </p:childTnLst>
                          </p:cTn>
                        </p:par>
                        <p:par>
                          <p:cTn id="63" fill="hold">
                            <p:stCondLst>
                              <p:cond delay="4400"/>
                            </p:stCondLst>
                            <p:childTnLst>
                              <p:par>
                                <p:cTn id="64" presetID="1" presetClass="entr" presetSubtype="0" fill="hold" nodeType="afterEffect">
                                  <p:stCondLst>
                                    <p:cond delay="0"/>
                                  </p:stCondLst>
                                  <p:childTnLst>
                                    <p:set>
                                      <p:cBhvr>
                                        <p:cTn id="65" dur="1" fill="hold">
                                          <p:stCondLst>
                                            <p:cond delay="149"/>
                                          </p:stCondLst>
                                        </p:cTn>
                                        <p:tgtEl>
                                          <p:spTgt spid="56"/>
                                        </p:tgtEl>
                                        <p:attrNameLst>
                                          <p:attrName>style.visibility</p:attrName>
                                        </p:attrNameLst>
                                      </p:cBhvr>
                                      <p:to>
                                        <p:strVal val="visible"/>
                                      </p:to>
                                    </p:set>
                                  </p:childTnLst>
                                </p:cTn>
                              </p:par>
                            </p:childTnLst>
                          </p:cTn>
                        </p:par>
                        <p:par>
                          <p:cTn id="66" fill="hold">
                            <p:stCondLst>
                              <p:cond delay="4550"/>
                            </p:stCondLst>
                            <p:childTnLst>
                              <p:par>
                                <p:cTn id="67" presetID="1" presetClass="entr" presetSubtype="0" fill="hold" grpId="0" nodeType="afterEffect">
                                  <p:stCondLst>
                                    <p:cond delay="0"/>
                                  </p:stCondLst>
                                  <p:childTnLst>
                                    <p:set>
                                      <p:cBhvr>
                                        <p:cTn id="68" dur="1" fill="hold">
                                          <p:stCondLst>
                                            <p:cond delay="149"/>
                                          </p:stCondLst>
                                        </p:cTn>
                                        <p:tgtEl>
                                          <p:spTgt spid="63"/>
                                        </p:tgtEl>
                                        <p:attrNameLst>
                                          <p:attrName>style.visibility</p:attrName>
                                        </p:attrNameLst>
                                      </p:cBhvr>
                                      <p:to>
                                        <p:strVal val="visible"/>
                                      </p:to>
                                    </p:set>
                                  </p:childTnLst>
                                </p:cTn>
                              </p:par>
                            </p:childTnLst>
                          </p:cTn>
                        </p:par>
                        <p:par>
                          <p:cTn id="69" fill="hold">
                            <p:stCondLst>
                              <p:cond delay="4700"/>
                            </p:stCondLst>
                            <p:childTnLst>
                              <p:par>
                                <p:cTn id="70" presetID="1" presetClass="entr" presetSubtype="0" fill="hold" nodeType="afterEffect">
                                  <p:stCondLst>
                                    <p:cond delay="0"/>
                                  </p:stCondLst>
                                  <p:childTnLst>
                                    <p:set>
                                      <p:cBhvr>
                                        <p:cTn id="71" dur="1" fill="hold">
                                          <p:stCondLst>
                                            <p:cond delay="149"/>
                                          </p:stCondLst>
                                        </p:cTn>
                                        <p:tgtEl>
                                          <p:spTgt spid="65"/>
                                        </p:tgtEl>
                                        <p:attrNameLst>
                                          <p:attrName>style.visibility</p:attrName>
                                        </p:attrNameLst>
                                      </p:cBhvr>
                                      <p:to>
                                        <p:strVal val="visible"/>
                                      </p:to>
                                    </p:set>
                                  </p:childTnLst>
                                </p:cTn>
                              </p:par>
                            </p:childTnLst>
                          </p:cTn>
                        </p:par>
                        <p:par>
                          <p:cTn id="72" fill="hold">
                            <p:stCondLst>
                              <p:cond delay="4850"/>
                            </p:stCondLst>
                            <p:childTnLst>
                              <p:par>
                                <p:cTn id="73" presetID="1" presetClass="entr" presetSubtype="0" fill="hold" nodeType="afterEffect">
                                  <p:stCondLst>
                                    <p:cond delay="0"/>
                                  </p:stCondLst>
                                  <p:childTnLst>
                                    <p:set>
                                      <p:cBhvr>
                                        <p:cTn id="74" dur="1" fill="hold">
                                          <p:stCondLst>
                                            <p:cond delay="149"/>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0" grpId="0" animBg="1"/>
      <p:bldP spid="12" grpId="0" animBg="1"/>
      <p:bldP spid="19" grpId="0" animBg="1"/>
      <p:bldP spid="20" grpId="0" animBg="1"/>
      <p:bldP spid="21" grpId="0" animBg="1"/>
      <p:bldP spid="22" grpId="0" animBg="1"/>
      <p:bldP spid="23" grpId="0" animBg="1"/>
      <p:bldP spid="24" grpId="0" animBg="1"/>
      <p:bldP spid="25" grpId="0" animBg="1"/>
      <p:bldP spid="26" grpId="0" animBg="1"/>
      <p:bldP spid="31" grpId="0" animBg="1"/>
      <p:bldP spid="51" grpId="0" animBg="1"/>
      <p:bldP spid="54" grpId="0" animBg="1"/>
      <p:bldP spid="55" grpId="0"/>
      <p:bldP spid="4" grpId="0"/>
      <p:bldP spid="63" grpId="0"/>
      <p:bldP spid="6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4919</TotalTime>
  <Words>1749</Words>
  <Application>Microsoft Macintosh PowerPoint</Application>
  <PresentationFormat>On-screen Show (4:3)</PresentationFormat>
  <Paragraphs>208</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Carlos</dc:creator>
  <cp:keywords/>
  <dc:description/>
  <cp:lastModifiedBy>Carlos Alejaldre</cp:lastModifiedBy>
  <cp:revision>451</cp:revision>
  <dcterms:created xsi:type="dcterms:W3CDTF">2006-08-16T00:00:00Z</dcterms:created>
  <dcterms:modified xsi:type="dcterms:W3CDTF">2014-12-16T11:42:01Z</dcterms:modified>
  <cp:category/>
</cp:coreProperties>
</file>