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2"/>
  </p:notesMasterIdLst>
  <p:sldIdLst>
    <p:sldId id="315" r:id="rId2"/>
    <p:sldId id="259" r:id="rId3"/>
    <p:sldId id="341" r:id="rId4"/>
    <p:sldId id="278" r:id="rId5"/>
    <p:sldId id="342" r:id="rId6"/>
    <p:sldId id="296" r:id="rId7"/>
    <p:sldId id="300" r:id="rId8"/>
    <p:sldId id="299" r:id="rId9"/>
    <p:sldId id="291" r:id="rId10"/>
    <p:sldId id="288" r:id="rId11"/>
    <p:sldId id="286" r:id="rId12"/>
    <p:sldId id="302" r:id="rId13"/>
    <p:sldId id="304" r:id="rId14"/>
    <p:sldId id="295" r:id="rId15"/>
    <p:sldId id="339" r:id="rId16"/>
    <p:sldId id="344" r:id="rId17"/>
    <p:sldId id="316" r:id="rId18"/>
    <p:sldId id="317" r:id="rId19"/>
    <p:sldId id="340" r:id="rId20"/>
    <p:sldId id="318" r:id="rId21"/>
    <p:sldId id="346" r:id="rId22"/>
    <p:sldId id="266" r:id="rId23"/>
    <p:sldId id="338" r:id="rId24"/>
    <p:sldId id="271" r:id="rId25"/>
    <p:sldId id="343" r:id="rId26"/>
    <p:sldId id="263" r:id="rId27"/>
    <p:sldId id="347" r:id="rId28"/>
    <p:sldId id="264" r:id="rId29"/>
    <p:sldId id="262" r:id="rId30"/>
    <p:sldId id="345" r:id="rId31"/>
  </p:sldIdLst>
  <p:sldSz cx="9906000" cy="6858000" type="A4"/>
  <p:notesSz cx="7102475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FFFF"/>
    <a:srgbClr val="FFFF99"/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 varScale="1">
        <p:scale>
          <a:sx n="58" d="100"/>
          <a:sy n="58" d="100"/>
        </p:scale>
        <p:origin x="2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513508"/>
          </a:xfrm>
          <a:prstGeom prst="rect">
            <a:avLst/>
          </a:prstGeom>
        </p:spPr>
        <p:txBody>
          <a:bodyPr vert="horz" lIns="99053" tIns="49527" rIns="99053" bIns="49527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513508"/>
          </a:xfrm>
          <a:prstGeom prst="rect">
            <a:avLst/>
          </a:prstGeom>
        </p:spPr>
        <p:txBody>
          <a:bodyPr vert="horz" lIns="99053" tIns="49527" rIns="99053" bIns="49527" rtlCol="0"/>
          <a:lstStyle>
            <a:lvl1pPr algn="r">
              <a:defRPr sz="1300"/>
            </a:lvl1pPr>
          </a:lstStyle>
          <a:p>
            <a:fld id="{075B2DAB-ED68-4F45-9BC5-58913095D103}" type="datetimeFigureOut">
              <a:rPr kumimoji="1" lang="ja-JP" altLang="en-US" smtClean="0"/>
              <a:t>2014/12/16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055688" y="1279525"/>
            <a:ext cx="499110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3" tIns="49527" rIns="99053" bIns="4952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248" y="4925408"/>
            <a:ext cx="5681980" cy="4029879"/>
          </a:xfrm>
          <a:prstGeom prst="rect">
            <a:avLst/>
          </a:prstGeom>
        </p:spPr>
        <p:txBody>
          <a:bodyPr vert="horz" lIns="99053" tIns="49527" rIns="99053" bIns="49527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7739" cy="513507"/>
          </a:xfrm>
          <a:prstGeom prst="rect">
            <a:avLst/>
          </a:prstGeom>
        </p:spPr>
        <p:txBody>
          <a:bodyPr vert="horz" lIns="99053" tIns="49527" rIns="99053" bIns="49527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093" y="9721107"/>
            <a:ext cx="3077739" cy="513507"/>
          </a:xfrm>
          <a:prstGeom prst="rect">
            <a:avLst/>
          </a:prstGeom>
        </p:spPr>
        <p:txBody>
          <a:bodyPr vert="horz" lIns="99053" tIns="49527" rIns="99053" bIns="49527" rtlCol="0" anchor="b"/>
          <a:lstStyle>
            <a:lvl1pPr algn="r">
              <a:defRPr sz="1300"/>
            </a:lvl1pPr>
          </a:lstStyle>
          <a:p>
            <a:fld id="{C0316E4B-8432-438A-A260-C87424349F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9557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16E4B-8432-438A-A260-C87424349F2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0499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794253-09A3-4C04-9F43-F68E8A49EBDA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1024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390358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98475" y="828675"/>
            <a:ext cx="5981700" cy="4141788"/>
          </a:xfrm>
        </p:spPr>
      </p:sp>
      <p:sp>
        <p:nvSpPr>
          <p:cNvPr id="33794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33795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619"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04809" indent="-309542" defTabSz="971619"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38169" indent="-247634" defTabSz="971619"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733436" indent="-247634" defTabSz="971619"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228703" indent="-247634" defTabSz="971619"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723971" indent="-247634" defTabSz="97161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219238" indent="-247634" defTabSz="97161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714506" indent="-247634" defTabSz="97161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09772" indent="-247634" defTabSz="97161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DFD5AA8A-D413-4F96-8A07-8DD04ECDB9E6}" type="slidenum">
              <a:rPr lang="ja-JP" altLang="en-US" sz="1200"/>
              <a:pPr/>
              <a:t>18</a:t>
            </a:fld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408211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794253-09A3-4C04-9F43-F68E8A49EBDA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1024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42217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794253-09A3-4C04-9F43-F68E8A49EBDA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1024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546483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>
              <a:latin typeface="Arial" pitchFamily="34" charset="0"/>
              <a:ea typeface="ＭＳ Ｐ明朝" pitchFamily="18" charset="-128"/>
            </a:endParaRPr>
          </a:p>
        </p:txBody>
      </p:sp>
      <p:sp>
        <p:nvSpPr>
          <p:cNvPr id="3789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8A0BFB-778A-4527-8F8B-09DC26D38D2A}" type="slidenum">
              <a:rPr lang="ja-JP" altLang="en-US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ja-JP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717207" y="4897447"/>
            <a:ext cx="5744259" cy="464080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365" tIns="54181" rIns="108365" bIns="54181"/>
          <a:lstStyle/>
          <a:p>
            <a:pPr eaLnBrk="1" hangingPunct="1"/>
            <a:endParaRPr lang="ja-JP" altLang="en-US" smtClean="0">
              <a:ea typeface="ＭＳ Ｐゴシック" charset="-128"/>
            </a:endParaRPr>
          </a:p>
        </p:txBody>
      </p:sp>
      <p:sp>
        <p:nvSpPr>
          <p:cNvPr id="32772" name="スライド番号プレースホルダ 3"/>
          <p:cNvSpPr txBox="1">
            <a:spLocks noGrp="1"/>
          </p:cNvSpPr>
          <p:nvPr/>
        </p:nvSpPr>
        <p:spPr bwMode="auto">
          <a:xfrm>
            <a:off x="4066370" y="9791620"/>
            <a:ext cx="3108989" cy="51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365" tIns="54181" rIns="108365" bIns="54181"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defTabSz="990535"/>
            <a:fld id="{FC38CF87-6263-430A-89B2-31BA1CAC73AF}" type="slidenum">
              <a:rPr lang="ja-JP" altLang="en-US">
                <a:solidFill>
                  <a:srgbClr val="000000"/>
                </a:solidFill>
                <a:latin typeface="Calibri" pitchFamily="34" charset="0"/>
              </a:rPr>
              <a:pPr algn="r" defTabSz="990535"/>
              <a:t>23</a:t>
            </a:fld>
            <a:endParaRPr lang="ja-JP" alt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889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98513" y="773113"/>
            <a:ext cx="5583237" cy="3865562"/>
          </a:xfrm>
          <a:ln/>
        </p:spPr>
      </p:sp>
      <p:sp>
        <p:nvSpPr>
          <p:cNvPr id="239619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719790" y="4897466"/>
            <a:ext cx="5739898" cy="4640569"/>
          </a:xfrm>
          <a:noFill/>
          <a:ln/>
        </p:spPr>
        <p:txBody>
          <a:bodyPr lIns="104492" tIns="52246" rIns="104492" bIns="52246"/>
          <a:lstStyle/>
          <a:p>
            <a:pPr>
              <a:spcBef>
                <a:spcPct val="0"/>
              </a:spcBef>
            </a:pPr>
            <a:endParaRPr lang="ja-JP" altLang="en-US" smtClean="0">
              <a:latin typeface="Arial" pitchFamily="34" charset="0"/>
            </a:endParaRPr>
          </a:p>
        </p:txBody>
      </p:sp>
      <p:sp>
        <p:nvSpPr>
          <p:cNvPr id="239620" name="スライド番号プレースホルダ 3"/>
          <p:cNvSpPr txBox="1">
            <a:spLocks noGrp="1"/>
          </p:cNvSpPr>
          <p:nvPr/>
        </p:nvSpPr>
        <p:spPr bwMode="auto">
          <a:xfrm>
            <a:off x="4067645" y="9791636"/>
            <a:ext cx="3108483" cy="51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92" tIns="52246" rIns="104492" bIns="52246" anchor="b"/>
          <a:lstStyle/>
          <a:p>
            <a:pPr algn="r" defTabSz="990535" fontAlgn="base">
              <a:spcBef>
                <a:spcPct val="0"/>
              </a:spcBef>
              <a:spcAft>
                <a:spcPct val="0"/>
              </a:spcAft>
            </a:pPr>
            <a:fld id="{892150D8-E8C9-410D-A902-B172CFEBA91F}" type="slidenum">
              <a:rPr lang="ja-JP" altLang="en-US" smtClean="0">
                <a:solidFill>
                  <a:srgbClr val="000000"/>
                </a:solidFill>
              </a:rPr>
              <a:pPr algn="r" defTabSz="990535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19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794253-09A3-4C04-9F43-F68E8A49EBDA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1024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88971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C876CB-B218-4C38-AF7E-9F0A9B15DD4B}" type="slidenum">
              <a:rPr lang="ja-JP" altLang="en-US" smtClean="0"/>
              <a:pPr>
                <a:defRPr/>
              </a:pPr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93698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794253-09A3-4C04-9F43-F68E8A49EBDA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1024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493840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950753" y="10490480"/>
            <a:ext cx="3021840" cy="55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674" tIns="51340" rIns="102674" bIns="51340" anchor="b"/>
          <a:lstStyle>
            <a:lvl1pPr defTabSz="944563">
              <a:defRPr kumimoji="1" sz="2400" b="1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1pPr>
            <a:lvl2pPr marL="742950" indent="-285750" defTabSz="944563">
              <a:defRPr kumimoji="1" sz="2400" b="1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2pPr>
            <a:lvl3pPr marL="1143000" indent="-228600" defTabSz="944563">
              <a:defRPr kumimoji="1" sz="2400" b="1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3pPr>
            <a:lvl4pPr marL="1600200" indent="-228600" defTabSz="944563">
              <a:defRPr kumimoji="1" sz="2400" b="1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4pPr>
            <a:lvl5pPr marL="2057400" indent="-228600" defTabSz="944563">
              <a:defRPr kumimoji="1" sz="2400" b="1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9pPr>
          </a:lstStyle>
          <a:p>
            <a:pPr algn="r" eaLnBrk="1" hangingPunct="1"/>
            <a:fld id="{B403322C-7B78-4FC4-83E3-529B5CBFE73A}" type="slidenum">
              <a:rPr lang="en-US" altLang="ja-JP" sz="1300">
                <a:latin typeface="Arial" panose="020B0604020202020204" pitchFamily="34" charset="0"/>
                <a:ea typeface="ＭＳ Ｐゴシック" panose="020B0600070205080204" pitchFamily="50" charset="-128"/>
              </a:rPr>
              <a:pPr algn="r" eaLnBrk="1" hangingPunct="1"/>
              <a:t>4</a:t>
            </a:fld>
            <a:endParaRPr lang="en-US" altLang="ja-JP" sz="13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5300" y="828675"/>
            <a:ext cx="5986463" cy="414337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556" y="5245240"/>
            <a:ext cx="5113124" cy="496982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499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794253-09A3-4C04-9F43-F68E8A49EBDA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1024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030840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3100478-DAD6-9849-84E9-073DC594B5C4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0815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98475" y="828675"/>
            <a:ext cx="5981700" cy="4141788"/>
          </a:xfrm>
        </p:spPr>
      </p:sp>
      <p:sp>
        <p:nvSpPr>
          <p:cNvPr id="47106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47107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619"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04809" indent="-309542" defTabSz="971619"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38169" indent="-247634" defTabSz="971619"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733436" indent="-247634" defTabSz="971619"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228703" indent="-247634" defTabSz="971619"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723971" indent="-247634" defTabSz="97161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219238" indent="-247634" defTabSz="97161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714506" indent="-247634" defTabSz="97161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09772" indent="-247634" defTabSz="97161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99739812-50A2-4849-8029-35123D35E978}" type="slidenum">
              <a:rPr kumimoji="0" lang="en-US" altLang="ja-JP" sz="1200"/>
              <a:pPr/>
              <a:t>10</a:t>
            </a:fld>
            <a:endParaRPr kumimoji="0"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3140302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98475" y="828675"/>
            <a:ext cx="5981700" cy="4141788"/>
          </a:xfrm>
        </p:spPr>
      </p:sp>
      <p:sp>
        <p:nvSpPr>
          <p:cNvPr id="43010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43011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619"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04809" indent="-309542" defTabSz="971619"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38169" indent="-247634" defTabSz="971619"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733436" indent="-247634" defTabSz="971619"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228703" indent="-247634" defTabSz="971619"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723971" indent="-247634" defTabSz="97161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219238" indent="-247634" defTabSz="97161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714506" indent="-247634" defTabSz="97161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09772" indent="-247634" defTabSz="97161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EF089453-6B8B-44BF-BEBD-6469DA6F1302}" type="slidenum">
              <a:rPr kumimoji="0" lang="en-US" altLang="ja-JP" sz="1200"/>
              <a:pPr/>
              <a:t>11</a:t>
            </a:fld>
            <a:endParaRPr kumimoji="0"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2281251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98475" y="828675"/>
            <a:ext cx="5981700" cy="4141788"/>
          </a:xfrm>
        </p:spPr>
      </p:sp>
      <p:sp>
        <p:nvSpPr>
          <p:cNvPr id="55298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55299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619"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04809" indent="-309542" defTabSz="971619"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38169" indent="-247634" defTabSz="971619"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733436" indent="-247634" defTabSz="971619"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228703" indent="-247634" defTabSz="971619"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723971" indent="-247634" defTabSz="97161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219238" indent="-247634" defTabSz="97161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714506" indent="-247634" defTabSz="97161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09772" indent="-247634" defTabSz="97161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1B1D578F-7DD4-4B85-8E8F-39B3998E85D7}" type="slidenum">
              <a:rPr kumimoji="0" lang="en-US" altLang="ja-JP" sz="1200"/>
              <a:pPr/>
              <a:t>14</a:t>
            </a:fld>
            <a:endParaRPr kumimoji="0"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104488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9854-723B-4D73-8AFE-CDEBAEFDEE5D}" type="datetime1">
              <a:rPr kumimoji="1" lang="ja-JP" altLang="en-US" smtClean="0"/>
              <a:t>2014/12/16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357A-DF78-4068-8CFB-383B81269F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442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7F1B6-DA8C-4A61-8801-E959B6D93918}" type="datetime1">
              <a:rPr kumimoji="1" lang="ja-JP" altLang="en-US" smtClean="0"/>
              <a:t>2014/12/16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357A-DF78-4068-8CFB-383B81269F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406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2463-4E2B-4751-9430-3554F60BE176}" type="datetime1">
              <a:rPr kumimoji="1" lang="ja-JP" altLang="en-US" smtClean="0"/>
              <a:t>2014/12/16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357A-DF78-4068-8CFB-383B81269F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5269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9311-9CF3-414B-B235-D0BAE7709CD6}" type="datetime1">
              <a:rPr kumimoji="1" lang="ja-JP" altLang="en-US" smtClean="0"/>
              <a:t>2014/12/16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1112357A-DF78-4068-8CFB-383B81269F8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98457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396C-82C7-455F-84C3-23ADB0C1A955}" type="datetime1">
              <a:rPr kumimoji="1" lang="ja-JP" altLang="en-US" smtClean="0"/>
              <a:t>2014/12/16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357A-DF78-4068-8CFB-383B81269F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9646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86C8-49EC-485A-96DB-74A0CCE8F6F4}" type="datetime1">
              <a:rPr kumimoji="1" lang="ja-JP" altLang="en-US" smtClean="0"/>
              <a:t>2014/12/16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357A-DF78-4068-8CFB-383B81269F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921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E68-643B-4D89-A601-F4233AA4ED6B}" type="datetime1">
              <a:rPr kumimoji="1" lang="ja-JP" altLang="en-US" smtClean="0"/>
              <a:t>2014/12/16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357A-DF78-4068-8CFB-383B81269F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2826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49FA5-BBB3-4365-8521-ADB5C3AE88C6}" type="datetime1">
              <a:rPr kumimoji="1" lang="ja-JP" altLang="en-US" smtClean="0"/>
              <a:t>2014/12/16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1753" y="6356352"/>
            <a:ext cx="2228850" cy="365125"/>
          </a:xfrm>
        </p:spPr>
        <p:txBody>
          <a:bodyPr/>
          <a:lstStyle>
            <a:lvl1pPr>
              <a:defRPr sz="1800" b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1112357A-DF78-4068-8CFB-383B81269F8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950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A9427-28F8-4BF7-A0B3-9855F6741844}" type="datetime1">
              <a:rPr kumimoji="1" lang="ja-JP" altLang="en-US" smtClean="0"/>
              <a:t>2014/12/16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25502" y="6356352"/>
            <a:ext cx="222885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1112357A-DF78-4068-8CFB-383B81269F8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28995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E5EE-DF5F-48EE-B52A-ADDD1E700D56}" type="datetime1">
              <a:rPr kumimoji="1" lang="ja-JP" altLang="en-US" smtClean="0"/>
              <a:t>2014/12/16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357A-DF78-4068-8CFB-383B81269F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4812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4F992-5D65-4857-B10B-0669B54CB3EF}" type="datetime1">
              <a:rPr kumimoji="1" lang="ja-JP" altLang="en-US" smtClean="0"/>
              <a:t>2014/12/16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357A-DF78-4068-8CFB-383B81269F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2034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12AD4-12D9-47E6-9BF4-A6DC9EFEFE8C}" type="datetime1">
              <a:rPr kumimoji="1" lang="ja-JP" altLang="en-US" smtClean="0"/>
              <a:t>2014/12/16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1112357A-DF78-4068-8CFB-383B81269F8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274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w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jpe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Relationship Id="rId1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5.jpeg"/><Relationship Id="rId26" Type="http://schemas.openxmlformats.org/officeDocument/2006/relationships/image" Target="../media/image92.jpeg"/><Relationship Id="rId3" Type="http://schemas.openxmlformats.org/officeDocument/2006/relationships/image" Target="../media/image72.png"/><Relationship Id="rId21" Type="http://schemas.openxmlformats.org/officeDocument/2006/relationships/image" Target="../media/image88.png"/><Relationship Id="rId7" Type="http://schemas.openxmlformats.org/officeDocument/2006/relationships/image" Target="../media/image76.jpeg"/><Relationship Id="rId12" Type="http://schemas.openxmlformats.org/officeDocument/2006/relationships/image" Target="../media/image81.png"/><Relationship Id="rId17" Type="http://schemas.openxmlformats.org/officeDocument/2006/relationships/image" Target="../media/image62.png"/><Relationship Id="rId25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4.png"/><Relationship Id="rId20" Type="http://schemas.openxmlformats.org/officeDocument/2006/relationships/image" Target="../media/image87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24" Type="http://schemas.openxmlformats.org/officeDocument/2006/relationships/image" Target="../media/image90.png"/><Relationship Id="rId5" Type="http://schemas.openxmlformats.org/officeDocument/2006/relationships/image" Target="../media/image74.png"/><Relationship Id="rId15" Type="http://schemas.openxmlformats.org/officeDocument/2006/relationships/image" Target="../media/image83.png"/><Relationship Id="rId23" Type="http://schemas.openxmlformats.org/officeDocument/2006/relationships/image" Target="../media/image89.png"/><Relationship Id="rId28" Type="http://schemas.openxmlformats.org/officeDocument/2006/relationships/image" Target="../media/image94.jpeg"/><Relationship Id="rId10" Type="http://schemas.openxmlformats.org/officeDocument/2006/relationships/image" Target="../media/image79.png"/><Relationship Id="rId19" Type="http://schemas.openxmlformats.org/officeDocument/2006/relationships/image" Target="../media/image86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52.png"/><Relationship Id="rId22" Type="http://schemas.openxmlformats.org/officeDocument/2006/relationships/image" Target="../media/image57.png"/><Relationship Id="rId27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emf"/><Relationship Id="rId5" Type="http://schemas.openxmlformats.org/officeDocument/2006/relationships/image" Target="../media/image101.png"/><Relationship Id="rId4" Type="http://schemas.openxmlformats.org/officeDocument/2006/relationships/hyperlink" Target="http://www.jt60sa.org/b/index_nav_3.htm?n3/operation.htm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6.png"/><Relationship Id="rId7" Type="http://schemas.openxmlformats.org/officeDocument/2006/relationships/image" Target="../media/image109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1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4.jpeg"/><Relationship Id="rId5" Type="http://schemas.openxmlformats.org/officeDocument/2006/relationships/image" Target="../media/image111.jpeg"/><Relationship Id="rId10" Type="http://schemas.openxmlformats.org/officeDocument/2006/relationships/image" Target="../media/image113.png"/><Relationship Id="rId4" Type="http://schemas.openxmlformats.org/officeDocument/2006/relationships/image" Target="../media/image9.jpeg"/><Relationship Id="rId9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png"/><Relationship Id="rId3" Type="http://schemas.openxmlformats.org/officeDocument/2006/relationships/image" Target="../media/image15.jpeg"/><Relationship Id="rId7" Type="http://schemas.openxmlformats.org/officeDocument/2006/relationships/image" Target="../media/image17.jp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8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7.jpe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wmf"/><Relationship Id="rId9" Type="http://schemas.openxmlformats.org/officeDocument/2006/relationships/image" Target="../media/image1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wmf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wmf"/><Relationship Id="rId1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0" y="-8381"/>
            <a:ext cx="3374873" cy="223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D:\DSC00023 全体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05" y="-86854"/>
            <a:ext cx="3454424" cy="259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7760" y="4636830"/>
            <a:ext cx="3509710" cy="2233778"/>
          </a:xfrm>
          <a:prstGeom prst="rect">
            <a:avLst/>
          </a:prstGeom>
        </p:spPr>
      </p:pic>
      <p:pic>
        <p:nvPicPr>
          <p:cNvPr id="2051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261" y="2193570"/>
            <a:ext cx="3576223" cy="244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453" y="4627117"/>
            <a:ext cx="2311833" cy="221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71" y="2226244"/>
            <a:ext cx="3907093" cy="260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 preferRelativeResize="0"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912" y="2180405"/>
            <a:ext cx="3265711" cy="248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図 202" descr="名称未設定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33" y="-12308"/>
            <a:ext cx="3685498" cy="226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図 6" descr="入射器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102" y="0"/>
            <a:ext cx="2966623" cy="22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1745082" y="88917"/>
            <a:ext cx="8059318" cy="120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ja-JP" sz="20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Fusion Power Associates 35th Annual Meeting and Symposium</a:t>
            </a:r>
          </a:p>
          <a:p>
            <a:pPr algn="r">
              <a:lnSpc>
                <a:spcPts val="2000"/>
              </a:lnSpc>
              <a:defRPr/>
            </a:pPr>
            <a:r>
              <a:rPr lang="en-US" altLang="ja-JP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Fusion </a:t>
            </a:r>
            <a:r>
              <a:rPr lang="en-US" altLang="ja-JP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Energy: Recent Progress and The Road Ahead </a:t>
            </a:r>
          </a:p>
          <a:p>
            <a:pPr algn="r">
              <a:lnSpc>
                <a:spcPts val="2000"/>
              </a:lnSpc>
              <a:defRPr/>
            </a:pPr>
            <a:r>
              <a:rPr lang="en-US" altLang="ja-JP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December 16-17, 2014. </a:t>
            </a:r>
          </a:p>
          <a:p>
            <a:pPr algn="r">
              <a:lnSpc>
                <a:spcPts val="2000"/>
              </a:lnSpc>
              <a:defRPr/>
            </a:pPr>
            <a:r>
              <a:rPr lang="en-US" altLang="ja-JP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At </a:t>
            </a:r>
            <a:r>
              <a:rPr lang="en-US" altLang="ja-JP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Hyatt Regency Washington DC on Capitol Hill</a:t>
            </a:r>
          </a:p>
        </p:txBody>
      </p:sp>
      <p:pic>
        <p:nvPicPr>
          <p:cNvPr id="18" name="Picture 137" descr="jt60s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612" y="4985077"/>
            <a:ext cx="2208580" cy="156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528" y="4628319"/>
            <a:ext cx="2750782" cy="224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2"/>
          <p:cNvSpPr txBox="1">
            <a:spLocks noRot="1" noChangeArrowheads="1"/>
          </p:cNvSpPr>
          <p:nvPr/>
        </p:nvSpPr>
        <p:spPr>
          <a:xfrm>
            <a:off x="4767986" y="5148201"/>
            <a:ext cx="4929646" cy="1100246"/>
          </a:xfrm>
          <a:prstGeom prst="rect">
            <a:avLst/>
          </a:prstGeom>
          <a:solidFill>
            <a:schemeClr val="accent1">
              <a:lumMod val="20000"/>
              <a:lumOff val="80000"/>
              <a:alpha val="41000"/>
            </a:schemeClr>
          </a:solidFill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9pPr>
          </a:lstStyle>
          <a:p>
            <a:pPr>
              <a:lnSpc>
                <a:spcPts val="2500"/>
              </a:lnSpc>
            </a:pPr>
            <a:r>
              <a:rPr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Osaka" charset="-128"/>
                <a:cs typeface="Helvetica" panose="020B0604020202020204" pitchFamily="34" charset="0"/>
              </a:rPr>
              <a:t>Naka Fusion Institute</a:t>
            </a:r>
          </a:p>
          <a:p>
            <a:pPr>
              <a:lnSpc>
                <a:spcPts val="2500"/>
              </a:lnSpc>
            </a:pPr>
            <a:r>
              <a:rPr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Osaka" charset="-128"/>
                <a:cs typeface="Helvetica" panose="020B0604020202020204" pitchFamily="34" charset="0"/>
              </a:rPr>
              <a:t>Sector of Fusion </a:t>
            </a:r>
            <a:r>
              <a:rPr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Osaka" charset="-128"/>
                <a:cs typeface="Helvetica" panose="020B0604020202020204" pitchFamily="34" charset="0"/>
              </a:rPr>
              <a:t>R&amp;D</a:t>
            </a:r>
            <a:endParaRPr lang="en-US" altLang="ja-JP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Osaka" charset="-128"/>
              <a:cs typeface="Helvetica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Osaka" charset="-128"/>
                <a:cs typeface="Helvetica" panose="020B0604020202020204" pitchFamily="34" charset="0"/>
              </a:rPr>
              <a:t>Japan Atomic Energy </a:t>
            </a:r>
            <a:r>
              <a:rPr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Osaka" charset="-128"/>
                <a:cs typeface="Helvetica" panose="020B0604020202020204" pitchFamily="34" charset="0"/>
              </a:rPr>
              <a:t>Agency</a:t>
            </a:r>
            <a:endParaRPr lang="en-US" altLang="ja-JP" sz="2400" b="1" kern="0" dirty="0">
              <a:solidFill>
                <a:srgbClr val="FFFF00"/>
              </a:solidFill>
              <a:latin typeface="Helvetica" panose="020B0604020202020204" pitchFamily="34" charset="0"/>
              <a:ea typeface="HGP創英角ﾎﾟｯﾌﾟ体" pitchFamily="50" charset="-128"/>
              <a:cs typeface="Helvetica" panose="020B0604020202020204" pitchFamily="34" charset="0"/>
            </a:endParaRPr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-265168" y="2294502"/>
            <a:ext cx="10212955" cy="127793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b="1" kern="0" dirty="0">
                <a:solidFill>
                  <a:srgbClr val="FFFF00"/>
                </a:solidFill>
                <a:latin typeface="Helvetica" panose="020B0604020202020204" pitchFamily="34" charset="0"/>
                <a:ea typeface="HGP創英角ﾎﾟｯﾌﾟ体" pitchFamily="50" charset="-128"/>
                <a:cs typeface="Helvetica" panose="020B0604020202020204" pitchFamily="34" charset="0"/>
              </a:rPr>
              <a:t>The Magnetic Fusion Program </a:t>
            </a:r>
            <a:endParaRPr lang="en-US" altLang="ja-JP" b="1" kern="0" dirty="0" smtClean="0">
              <a:solidFill>
                <a:srgbClr val="FFFF00"/>
              </a:solidFill>
              <a:latin typeface="Helvetica" panose="020B0604020202020204" pitchFamily="34" charset="0"/>
              <a:ea typeface="HGP創英角ﾎﾟｯﾌﾟ体" pitchFamily="50" charset="-128"/>
              <a:cs typeface="Helvetica" panose="020B0604020202020204" pitchFamily="34" charset="0"/>
            </a:endParaRPr>
          </a:p>
          <a:p>
            <a:pPr>
              <a:defRPr/>
            </a:pPr>
            <a:r>
              <a:rPr lang="en-US" altLang="ja-JP" b="1" kern="0" dirty="0" smtClean="0">
                <a:solidFill>
                  <a:srgbClr val="FFFF00"/>
                </a:solidFill>
                <a:latin typeface="Helvetica" panose="020B0604020202020204" pitchFamily="34" charset="0"/>
                <a:ea typeface="HGP創英角ﾎﾟｯﾌﾟ体" pitchFamily="50" charset="-128"/>
                <a:cs typeface="Helvetica" panose="020B0604020202020204" pitchFamily="34" charset="0"/>
              </a:rPr>
              <a:t>in </a:t>
            </a:r>
            <a:r>
              <a:rPr lang="en-US" altLang="ja-JP" b="1" kern="0" dirty="0">
                <a:solidFill>
                  <a:srgbClr val="FFFF00"/>
                </a:solidFill>
                <a:latin typeface="Helvetica" panose="020B0604020202020204" pitchFamily="34" charset="0"/>
                <a:ea typeface="HGP創英角ﾎﾟｯﾌﾟ体" pitchFamily="50" charset="-128"/>
                <a:cs typeface="Helvetica" panose="020B0604020202020204" pitchFamily="34" charset="0"/>
              </a:rPr>
              <a:t>Japan</a:t>
            </a: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688" y="4385750"/>
            <a:ext cx="2311314" cy="2484859"/>
          </a:xfrm>
          <a:prstGeom prst="rect">
            <a:avLst/>
          </a:prstGeom>
        </p:spPr>
      </p:pic>
      <p:pic>
        <p:nvPicPr>
          <p:cNvPr id="20" name="図 61" descr="media_photos_09透過済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443" y="4660651"/>
            <a:ext cx="2287543" cy="213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2"/>
          <p:cNvSpPr txBox="1">
            <a:spLocks noRot="1" noChangeArrowheads="1"/>
          </p:cNvSpPr>
          <p:nvPr/>
        </p:nvSpPr>
        <p:spPr>
          <a:xfrm>
            <a:off x="438365" y="5087087"/>
            <a:ext cx="3432482" cy="719132"/>
          </a:xfrm>
          <a:prstGeom prst="rect">
            <a:avLst/>
          </a:prstGeom>
          <a:solidFill>
            <a:schemeClr val="accent1">
              <a:lumMod val="20000"/>
              <a:lumOff val="80000"/>
              <a:alpha val="48000"/>
            </a:schemeClr>
          </a:solidFill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200" b="1" kern="0" dirty="0" smtClean="0">
                <a:solidFill>
                  <a:srgbClr val="FFFF00"/>
                </a:solidFill>
                <a:latin typeface="Helvetica" panose="020B0604020202020204" pitchFamily="34" charset="0"/>
                <a:ea typeface="HGP創英角ﾎﾟｯﾌﾟ体" pitchFamily="50" charset="-128"/>
                <a:cs typeface="Helvetica" panose="020B0604020202020204" pitchFamily="34" charset="0"/>
              </a:rPr>
              <a:t>K. KURIHARA</a:t>
            </a:r>
            <a:endParaRPr lang="en-US" altLang="ja-JP" sz="3200" b="1" kern="0" dirty="0">
              <a:solidFill>
                <a:srgbClr val="FFFF00"/>
              </a:solidFill>
              <a:latin typeface="Helvetica" panose="020B0604020202020204" pitchFamily="34" charset="0"/>
              <a:ea typeface="HGP創英角ﾎﾟｯﾌﾟ体" pitchFamily="50" charset="-128"/>
              <a:cs typeface="Helvetica" panose="020B0604020202020204" pitchFamily="34" charset="0"/>
            </a:endParaRPr>
          </a:p>
        </p:txBody>
      </p:sp>
      <p:pic>
        <p:nvPicPr>
          <p:cNvPr id="3" name="Picture 7" descr="jae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314" y="5775343"/>
            <a:ext cx="9334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6788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1498600"/>
            <a:ext cx="3556000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5" descr="Complete TF magnet syste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9" y="541626"/>
            <a:ext cx="2557462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正方形/長方形 12"/>
          <p:cNvSpPr>
            <a:spLocks noChangeArrowheads="1"/>
          </p:cNvSpPr>
          <p:nvPr/>
        </p:nvSpPr>
        <p:spPr bwMode="auto">
          <a:xfrm>
            <a:off x="2514441" y="861071"/>
            <a:ext cx="732964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b="1" dirty="0" smtClean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TF </a:t>
            </a:r>
            <a:r>
              <a:rPr kumimoji="0" lang="en-US" altLang="ja-JP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coils &amp; </a:t>
            </a:r>
            <a:r>
              <a:rPr kumimoji="0" lang="en-US" altLang="ja-JP" b="1" dirty="0" smtClean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their related components manufacture are running </a:t>
            </a:r>
          </a:p>
          <a:p>
            <a:r>
              <a:rPr kumimoji="0" lang="en-US" altLang="ja-JP" b="1" dirty="0" smtClean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well in France</a:t>
            </a:r>
          </a:p>
          <a:p>
            <a:r>
              <a:rPr kumimoji="0" lang="en-US" altLang="ja-JP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kumimoji="0" lang="en-US" altLang="ja-JP" b="1" dirty="0" smtClean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nd Italy.  </a:t>
            </a:r>
            <a:endParaRPr kumimoji="0" lang="ja-JP" alt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6084" name="テキスト ボックス 22"/>
          <p:cNvSpPr txBox="1">
            <a:spLocks noChangeArrowheads="1"/>
          </p:cNvSpPr>
          <p:nvPr/>
        </p:nvSpPr>
        <p:spPr bwMode="auto">
          <a:xfrm>
            <a:off x="2628054" y="2436396"/>
            <a:ext cx="196862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2000" b="1" dirty="0">
                <a:solidFill>
                  <a:srgbClr val="FF0000"/>
                </a:solidFill>
                <a:cs typeface="Arial" panose="020B0604020202020204" pitchFamily="34" charset="0"/>
              </a:rPr>
              <a:t>TF  (</a:t>
            </a:r>
            <a:r>
              <a:rPr kumimoji="0" lang="en-US" altLang="ja-JP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Toroidal</a:t>
            </a:r>
            <a:r>
              <a:rPr kumimoji="0" lang="en-US" altLang="ja-JP" sz="2000" b="1" dirty="0">
                <a:solidFill>
                  <a:srgbClr val="FF0000"/>
                </a:solidFill>
                <a:cs typeface="Arial" panose="020B0604020202020204" pitchFamily="34" charset="0"/>
              </a:rPr>
              <a:t> Field) Coil Winding started </a:t>
            </a:r>
          </a:p>
          <a:p>
            <a:r>
              <a:rPr kumimoji="0" lang="en-US" altLang="ja-JP" sz="1800" b="1" dirty="0">
                <a:cs typeface="Arial" panose="020B0604020202020204" pitchFamily="34" charset="0"/>
              </a:rPr>
              <a:t> (CEA, ENEA  ) </a:t>
            </a:r>
            <a:endParaRPr kumimoji="0" lang="ja-JP" altLang="en-US" sz="1800" b="1" dirty="0">
              <a:cs typeface="Arial" panose="020B0604020202020204" pitchFamily="34" charset="0"/>
            </a:endParaRPr>
          </a:p>
        </p:txBody>
      </p:sp>
      <p:pic>
        <p:nvPicPr>
          <p:cNvPr id="46085" name="図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476375"/>
            <a:ext cx="1201738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正方形/長方形 28"/>
          <p:cNvSpPr>
            <a:spLocks noChangeArrowheads="1"/>
          </p:cNvSpPr>
          <p:nvPr/>
        </p:nvSpPr>
        <p:spPr bwMode="auto">
          <a:xfrm>
            <a:off x="489656" y="3357500"/>
            <a:ext cx="1598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800" dirty="0">
                <a:cs typeface="Arial" panose="020B0604020202020204" pitchFamily="34" charset="0"/>
              </a:rPr>
              <a:t>18 (+1 spare)</a:t>
            </a:r>
          </a:p>
        </p:txBody>
      </p:sp>
      <p:pic>
        <p:nvPicPr>
          <p:cNvPr id="46087" name="Picture 18" descr="franc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570038"/>
            <a:ext cx="60483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テキスト ボックス 4"/>
          <p:cNvSpPr txBox="1">
            <a:spLocks noChangeArrowheads="1"/>
          </p:cNvSpPr>
          <p:nvPr/>
        </p:nvSpPr>
        <p:spPr bwMode="auto">
          <a:xfrm>
            <a:off x="7772400" y="3759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endParaRPr lang="ja-JP" altLang="en-US" sz="1800">
              <a:cs typeface="Arial" panose="020B0604020202020204" pitchFamily="34" charset="0"/>
            </a:endParaRPr>
          </a:p>
        </p:txBody>
      </p:sp>
      <p:pic>
        <p:nvPicPr>
          <p:cNvPr id="46089" name="図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4024313"/>
            <a:ext cx="3522663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23" descr="italia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4156075"/>
            <a:ext cx="61753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91" name="図形グループ 13"/>
          <p:cNvGrpSpPr>
            <a:grpSpLocks/>
          </p:cNvGrpSpPr>
          <p:nvPr/>
        </p:nvGrpSpPr>
        <p:grpSpPr bwMode="auto">
          <a:xfrm>
            <a:off x="223838" y="5349875"/>
            <a:ext cx="2441575" cy="1347788"/>
            <a:chOff x="235201" y="5349295"/>
            <a:chExt cx="2441286" cy="1347837"/>
          </a:xfrm>
        </p:grpSpPr>
        <p:pic>
          <p:nvPicPr>
            <p:cNvPr id="46110" name="Picture 20" descr="france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99" y="6224057"/>
              <a:ext cx="423862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11" name="TextBox 29"/>
            <p:cNvSpPr txBox="1">
              <a:spLocks noChangeArrowheads="1"/>
            </p:cNvSpPr>
            <p:nvPr/>
          </p:nvSpPr>
          <p:spPr bwMode="auto">
            <a:xfrm>
              <a:off x="1038174" y="5740398"/>
              <a:ext cx="705558" cy="46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kumimoji="0" lang="en-US" altLang="ja-JP" sz="12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CEA</a:t>
              </a:r>
            </a:p>
            <a:p>
              <a:pPr algn="ctr"/>
              <a:r>
                <a:rPr kumimoji="0" lang="en-US" altLang="ja-JP" sz="1200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Alstom</a:t>
              </a:r>
              <a:endParaRPr kumimoji="0" lang="en-US" altLang="ja-JP" sz="12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46112" name="Picture 6" descr="2011 0411 - GS 3D Exploded.jp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36" y="5669225"/>
              <a:ext cx="923851" cy="1027907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113" name="図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36" y="5689600"/>
              <a:ext cx="812800" cy="982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14" name="正方形/長方形 10"/>
            <p:cNvSpPr>
              <a:spLocks noChangeArrowheads="1"/>
            </p:cNvSpPr>
            <p:nvPr/>
          </p:nvSpPr>
          <p:spPr bwMode="auto">
            <a:xfrm>
              <a:off x="235201" y="5349295"/>
              <a:ext cx="20317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kumimoji="0" lang="en-US" altLang="ja-JP" sz="1800" b="1">
                  <a:solidFill>
                    <a:srgbClr val="FF0000"/>
                  </a:solidFill>
                  <a:cs typeface="Arial" panose="020B0604020202020204" pitchFamily="34" charset="0"/>
                </a:rPr>
                <a:t>Gravity supports </a:t>
              </a:r>
              <a:endParaRPr kumimoji="0" lang="ja-JP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46092" name="図形グループ 16"/>
          <p:cNvGrpSpPr>
            <a:grpSpLocks/>
          </p:cNvGrpSpPr>
          <p:nvPr/>
        </p:nvGrpSpPr>
        <p:grpSpPr bwMode="auto">
          <a:xfrm>
            <a:off x="2738438" y="5233988"/>
            <a:ext cx="2573337" cy="1517650"/>
            <a:chOff x="3141713" y="5221819"/>
            <a:chExt cx="2573287" cy="1517650"/>
          </a:xfrm>
        </p:grpSpPr>
        <p:pic>
          <p:nvPicPr>
            <p:cNvPr id="46105" name="Picture 23" descr="italian.jp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7638" y="5475283"/>
              <a:ext cx="414337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06" name="Picture 10" descr="2012 0724 - Casing 08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050" y="5221819"/>
              <a:ext cx="742950" cy="1517650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107" name="TextBox 40"/>
            <p:cNvSpPr txBox="1">
              <a:spLocks noChangeArrowheads="1"/>
            </p:cNvSpPr>
            <p:nvPr/>
          </p:nvSpPr>
          <p:spPr bwMode="auto">
            <a:xfrm>
              <a:off x="3141713" y="5672668"/>
              <a:ext cx="197214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kumimoji="0" lang="en-US" altLang="ja-JP" sz="1200" b="1">
                  <a:solidFill>
                    <a:srgbClr val="000000"/>
                  </a:solidFill>
                  <a:cs typeface="Arial" panose="020B0604020202020204" pitchFamily="34" charset="0"/>
                </a:rPr>
                <a:t>ENEA(Walter Tosto)</a:t>
              </a:r>
            </a:p>
          </p:txBody>
        </p:sp>
        <p:pic>
          <p:nvPicPr>
            <p:cNvPr id="46108" name="図 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5798" y="5938592"/>
              <a:ext cx="1701800" cy="767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09" name="正方形/長方形 12"/>
            <p:cNvSpPr>
              <a:spLocks noChangeArrowheads="1"/>
            </p:cNvSpPr>
            <p:nvPr/>
          </p:nvSpPr>
          <p:spPr bwMode="auto">
            <a:xfrm>
              <a:off x="3243288" y="5394870"/>
              <a:ext cx="10826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kumimoji="0" lang="en-US" altLang="ja-JP" sz="1800" b="1">
                  <a:solidFill>
                    <a:srgbClr val="FF0000"/>
                  </a:solidFill>
                  <a:cs typeface="Arial" panose="020B0604020202020204" pitchFamily="34" charset="0"/>
                </a:rPr>
                <a:t>Casings </a:t>
              </a:r>
              <a:endParaRPr kumimoji="0" lang="ja-JP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46093" name="図形グループ 14"/>
          <p:cNvGrpSpPr>
            <a:grpSpLocks/>
          </p:cNvGrpSpPr>
          <p:nvPr/>
        </p:nvGrpSpPr>
        <p:grpSpPr bwMode="auto">
          <a:xfrm>
            <a:off x="196850" y="3843338"/>
            <a:ext cx="2346325" cy="1549400"/>
            <a:chOff x="280078" y="3759471"/>
            <a:chExt cx="2345741" cy="1550872"/>
          </a:xfrm>
        </p:grpSpPr>
        <p:grpSp>
          <p:nvGrpSpPr>
            <p:cNvPr id="46099" name="図形グループ 9"/>
            <p:cNvGrpSpPr>
              <a:grpSpLocks/>
            </p:cNvGrpSpPr>
            <p:nvPr/>
          </p:nvGrpSpPr>
          <p:grpSpPr bwMode="auto">
            <a:xfrm>
              <a:off x="280078" y="3759471"/>
              <a:ext cx="2345741" cy="1550872"/>
              <a:chOff x="208867" y="3735734"/>
              <a:chExt cx="2345741" cy="1550872"/>
            </a:xfrm>
          </p:grpSpPr>
          <p:pic>
            <p:nvPicPr>
              <p:cNvPr id="46101" name="Picture 4" descr="2012 1127 - CM05.jp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0720" y="3918181"/>
                <a:ext cx="623888" cy="1368425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102" name="図 7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4335270"/>
                <a:ext cx="1599176" cy="948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103" name="正方形/長方形 11"/>
              <p:cNvSpPr>
                <a:spLocks noChangeArrowheads="1"/>
              </p:cNvSpPr>
              <p:nvPr/>
            </p:nvSpPr>
            <p:spPr bwMode="auto">
              <a:xfrm>
                <a:off x="208867" y="3735734"/>
                <a:ext cx="1762284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r>
                  <a:rPr kumimoji="0" lang="en-US" altLang="ja-JP" sz="18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Outer Intercoil </a:t>
                </a:r>
              </a:p>
              <a:p>
                <a:r>
                  <a:rPr kumimoji="0" lang="en-US" altLang="ja-JP" sz="18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Structures </a:t>
                </a:r>
                <a:endParaRPr kumimoji="0" lang="ja-JP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46104" name="TextBox 5"/>
              <p:cNvSpPr txBox="1">
                <a:spLocks noChangeArrowheads="1"/>
              </p:cNvSpPr>
              <p:nvPr/>
            </p:nvSpPr>
            <p:spPr bwMode="auto">
              <a:xfrm>
                <a:off x="276227" y="4362727"/>
                <a:ext cx="109163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/>
                <a:r>
                  <a:rPr kumimoji="0" lang="en-US" altLang="ja-JP" sz="1200" b="1">
                    <a:solidFill>
                      <a:schemeClr val="bg1"/>
                    </a:solidFill>
                    <a:cs typeface="Arial" panose="020B0604020202020204" pitchFamily="34" charset="0"/>
                  </a:rPr>
                  <a:t>CEA (SDMS)</a:t>
                </a:r>
              </a:p>
            </p:txBody>
          </p:sp>
        </p:grpSp>
        <p:pic>
          <p:nvPicPr>
            <p:cNvPr id="46100" name="Picture 19" descr="france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717" y="4153059"/>
              <a:ext cx="425450" cy="28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94" name="テキスト ボックス 17"/>
          <p:cNvSpPr txBox="1">
            <a:spLocks noChangeArrowheads="1"/>
          </p:cNvSpPr>
          <p:nvPr/>
        </p:nvSpPr>
        <p:spPr bwMode="auto">
          <a:xfrm>
            <a:off x="2674893" y="4077399"/>
            <a:ext cx="23796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2000" b="1" dirty="0">
                <a:solidFill>
                  <a:srgbClr val="000090"/>
                </a:solidFill>
                <a:cs typeface="Arial" panose="020B0604020202020204" pitchFamily="34" charset="0"/>
              </a:rPr>
              <a:t>Manufacture of structural components are also going well.</a:t>
            </a:r>
            <a:endParaRPr lang="ja-JP" altLang="en-US" sz="2000" dirty="0">
              <a:solidFill>
                <a:srgbClr val="000090"/>
              </a:solidFill>
              <a:cs typeface="Arial" panose="020B0604020202020204" pitchFamily="34" charset="0"/>
            </a:endParaRPr>
          </a:p>
        </p:txBody>
      </p:sp>
      <p:sp>
        <p:nvSpPr>
          <p:cNvPr id="46095" name="スライド番号プレースホルダー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CB08868C-D866-4D42-889C-534BC3010292}" type="slidenum">
              <a:rPr kumimoji="0" lang="en-US" altLang="ja-JP" sz="1200">
                <a:solidFill>
                  <a:srgbClr val="898989"/>
                </a:solidFill>
                <a:cs typeface="Arial" panose="020B0604020202020204" pitchFamily="34" charset="0"/>
              </a:rPr>
              <a:pPr/>
              <a:t>10</a:t>
            </a:fld>
            <a:endParaRPr kumimoji="0" lang="en-US" altLang="ja-JP" sz="120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pic>
        <p:nvPicPr>
          <p:cNvPr id="46097" name="図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44450"/>
            <a:ext cx="90328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8" name="スライド番号プレースホルダ 11"/>
          <p:cNvSpPr txBox="1">
            <a:spLocks/>
          </p:cNvSpPr>
          <p:nvPr/>
        </p:nvSpPr>
        <p:spPr bwMode="auto">
          <a:xfrm>
            <a:off x="9353550" y="6466570"/>
            <a:ext cx="57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4572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4572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4572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4572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/>
            <a:fld id="{CFAF0956-2602-4F21-92C0-CB754657A883}" type="slidenum">
              <a:rPr lang="ja-JP" altLang="en-US" sz="1800" b="1">
                <a:cs typeface="Arial" panose="020B0604020202020204" pitchFamily="34" charset="0"/>
              </a:rPr>
              <a:pPr algn="r" eaLnBrk="1" hangingPunct="1"/>
              <a:t>10</a:t>
            </a:fld>
            <a:endParaRPr lang="ja-JP" altLang="en-US" sz="1800" b="1" dirty="0">
              <a:cs typeface="Arial" panose="020B0604020202020204" pitchFamily="34" charset="0"/>
            </a:endParaRPr>
          </a:p>
        </p:txBody>
      </p:sp>
      <p:sp>
        <p:nvSpPr>
          <p:cNvPr id="35" name="正方形/長方形 12"/>
          <p:cNvSpPr>
            <a:spLocks noChangeArrowheads="1"/>
          </p:cNvSpPr>
          <p:nvPr/>
        </p:nvSpPr>
        <p:spPr bwMode="auto">
          <a:xfrm>
            <a:off x="993845" y="81730"/>
            <a:ext cx="8850243" cy="81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>
              <a:lnSpc>
                <a:spcPts val="2800"/>
              </a:lnSpc>
            </a:pPr>
            <a:r>
              <a:rPr kumimoji="0" lang="en-US" altLang="ja-JP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EU Procurements </a:t>
            </a:r>
            <a:r>
              <a:rPr kumimoji="0" lang="en-US" altLang="ja-JP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for JT-60SA devices are smoothly conducted and delivered </a:t>
            </a:r>
            <a:r>
              <a:rPr kumimoji="0" lang="en-US" altLang="ja-JP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to Naka on </a:t>
            </a:r>
            <a:r>
              <a:rPr kumimoji="0" lang="en-US" altLang="ja-JP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schedule</a:t>
            </a:r>
            <a:r>
              <a:rPr kumimoji="0" lang="en-US" altLang="ja-JP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kumimoji="0" lang="en-US" altLang="ja-JP" sz="2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1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図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3057525"/>
            <a:ext cx="15224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図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3057525"/>
            <a:ext cx="145732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8200"/>
            <a:ext cx="17272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図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879475"/>
            <a:ext cx="2879725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テキスト ボックス 22"/>
          <p:cNvSpPr txBox="1">
            <a:spLocks noChangeArrowheads="1"/>
          </p:cNvSpPr>
          <p:nvPr/>
        </p:nvSpPr>
        <p:spPr bwMode="auto">
          <a:xfrm>
            <a:off x="508000" y="4294188"/>
            <a:ext cx="1452563" cy="465137"/>
          </a:xfrm>
          <a:prstGeom prst="rect">
            <a:avLst/>
          </a:prstGeom>
          <a:noFill/>
          <a:ln>
            <a:noFill/>
          </a:ln>
          <a:extLst/>
        </p:spPr>
        <p:txBody>
          <a:bodyPr lIns="95772" tIns="47886" rIns="95772" bIns="47886">
            <a:spAutoFit/>
          </a:bodyPr>
          <a:lstStyle>
            <a:lvl1pPr eaLnBrk="0" hangingPunct="0"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1pPr>
            <a:lvl2pPr marL="742950" indent="-285750" eaLnBrk="0" hangingPunct="0"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2pPr>
            <a:lvl3pPr marL="1143000" indent="-228600" eaLnBrk="0" hangingPunct="0"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3pPr>
            <a:lvl4pPr marL="1600200" indent="-228600" eaLnBrk="0" hangingPunct="0"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4pPr>
            <a:lvl5pPr marL="2057400" indent="-228600" eaLnBrk="0" hangingPunct="0"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 smtClean="0">
                <a:latin typeface="Arial"/>
                <a:ea typeface="+mn-ea"/>
                <a:cs typeface="Arial"/>
              </a:rPr>
              <a:t>Cryostat Base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 smtClean="0">
                <a:latin typeface="Arial"/>
                <a:ea typeface="+mn-ea"/>
                <a:cs typeface="Arial"/>
              </a:rPr>
              <a:t>(260 tons)</a:t>
            </a:r>
          </a:p>
        </p:txBody>
      </p:sp>
      <p:sp>
        <p:nvSpPr>
          <p:cNvPr id="41990" name="テキスト ボックス 26"/>
          <p:cNvSpPr txBox="1">
            <a:spLocks noChangeArrowheads="1"/>
          </p:cNvSpPr>
          <p:nvPr/>
        </p:nvSpPr>
        <p:spPr bwMode="auto">
          <a:xfrm>
            <a:off x="2598738" y="1663700"/>
            <a:ext cx="19081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72" tIns="47886" rIns="95772" bIns="4788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kumimoji="0" lang="en-US" altLang="ja-JP" sz="1400" b="1">
                <a:solidFill>
                  <a:srgbClr val="000090"/>
                </a:solidFill>
                <a:cs typeface="Arial" panose="020B0604020202020204" pitchFamily="34" charset="0"/>
              </a:rPr>
              <a:t>Lower 3 EF Coils </a:t>
            </a:r>
          </a:p>
        </p:txBody>
      </p:sp>
      <p:sp>
        <p:nvSpPr>
          <p:cNvPr id="49" name="テキスト ボックス 27"/>
          <p:cNvSpPr txBox="1">
            <a:spLocks noChangeArrowheads="1"/>
          </p:cNvSpPr>
          <p:nvPr/>
        </p:nvSpPr>
        <p:spPr bwMode="auto">
          <a:xfrm>
            <a:off x="3579813" y="2000250"/>
            <a:ext cx="915987" cy="742950"/>
          </a:xfrm>
          <a:prstGeom prst="rect">
            <a:avLst/>
          </a:prstGeom>
          <a:noFill/>
          <a:ln>
            <a:noFill/>
          </a:ln>
          <a:extLst/>
        </p:spPr>
        <p:txBody>
          <a:bodyPr lIns="95772" tIns="47886" rIns="95772" bIns="47886">
            <a:spAutoFit/>
          </a:bodyPr>
          <a:lstStyle>
            <a:lvl1pPr eaLnBrk="0" hangingPunct="0"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1pPr>
            <a:lvl2pPr marL="742950" indent="-285750" eaLnBrk="0" hangingPunct="0"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2pPr>
            <a:lvl3pPr marL="1143000" indent="-228600" eaLnBrk="0" hangingPunct="0"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3pPr>
            <a:lvl4pPr marL="1600200" indent="-228600" eaLnBrk="0" hangingPunct="0"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4pPr>
            <a:lvl5pPr marL="2057400" indent="-228600" eaLnBrk="0" hangingPunct="0"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Vacuum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Vessel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Sectors</a:t>
            </a:r>
          </a:p>
        </p:txBody>
      </p:sp>
      <p:sp>
        <p:nvSpPr>
          <p:cNvPr id="41992" name="テキスト ボックス 33"/>
          <p:cNvSpPr txBox="1">
            <a:spLocks noChangeArrowheads="1"/>
          </p:cNvSpPr>
          <p:nvPr/>
        </p:nvSpPr>
        <p:spPr bwMode="auto">
          <a:xfrm>
            <a:off x="6942138" y="4330700"/>
            <a:ext cx="1328737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72" tIns="47886" rIns="95772" bIns="4788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kumimoji="0" lang="en-US" altLang="ja-JP" sz="1400" b="1">
                <a:solidFill>
                  <a:srgbClr val="000090"/>
                </a:solidFill>
                <a:cs typeface="Arial" panose="020B0604020202020204" pitchFamily="34" charset="0"/>
              </a:rPr>
              <a:t>Upper 3 EF Coils &amp; CS</a:t>
            </a:r>
          </a:p>
        </p:txBody>
      </p:sp>
      <p:sp>
        <p:nvSpPr>
          <p:cNvPr id="52" name="テキスト ボックス 37"/>
          <p:cNvSpPr txBox="1">
            <a:spLocks noChangeArrowheads="1"/>
          </p:cNvSpPr>
          <p:nvPr/>
        </p:nvSpPr>
        <p:spPr bwMode="auto">
          <a:xfrm>
            <a:off x="8624888" y="4221163"/>
            <a:ext cx="1266825" cy="742950"/>
          </a:xfrm>
          <a:prstGeom prst="rect">
            <a:avLst/>
          </a:prstGeom>
          <a:noFill/>
          <a:ln>
            <a:noFill/>
          </a:ln>
          <a:extLst/>
        </p:spPr>
        <p:txBody>
          <a:bodyPr lIns="95772" tIns="47886" rIns="95772" bIns="47886">
            <a:spAutoFit/>
          </a:bodyPr>
          <a:lstStyle>
            <a:lvl1pPr eaLnBrk="0" hangingPunct="0"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1pPr>
            <a:lvl2pPr marL="742950" indent="-285750" eaLnBrk="0" hangingPunct="0"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2pPr>
            <a:lvl3pPr marL="1143000" indent="-228600" eaLnBrk="0" hangingPunct="0"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3pPr>
            <a:lvl4pPr marL="1600200" indent="-228600" eaLnBrk="0" hangingPunct="0"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4pPr>
            <a:lvl5pPr marL="2057400" indent="-228600" eaLnBrk="0" hangingPunct="0"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Arial" charset="0"/>
                <a:ea typeface="ＭＳ Ｐゴシック" pitchFamily="31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Cryostat: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Manufacture started.</a:t>
            </a:r>
          </a:p>
        </p:txBody>
      </p:sp>
      <p:pic>
        <p:nvPicPr>
          <p:cNvPr id="41994" name="Picture 96" descr="ja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1757363"/>
            <a:ext cx="29210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96" descr="ja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4370388"/>
            <a:ext cx="29210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曲折矢印 35"/>
          <p:cNvSpPr>
            <a:spLocks noChangeArrowheads="1"/>
          </p:cNvSpPr>
          <p:nvPr/>
        </p:nvSpPr>
        <p:spPr bwMode="auto">
          <a:xfrm flipV="1">
            <a:off x="84138" y="2927350"/>
            <a:ext cx="249237" cy="903288"/>
          </a:xfrm>
          <a:custGeom>
            <a:avLst/>
            <a:gdLst>
              <a:gd name="T0" fmla="*/ 2912817 w 369524"/>
              <a:gd name="T1" fmla="*/ 0 h 658991"/>
              <a:gd name="T2" fmla="*/ 2912817 w 369524"/>
              <a:gd name="T3" fmla="*/ 434107717 h 658991"/>
              <a:gd name="T4" fmla="*/ 485474 w 369524"/>
              <a:gd name="T5" fmla="*/ 1548332596 h 658991"/>
              <a:gd name="T6" fmla="*/ 3883756 w 369524"/>
              <a:gd name="T7" fmla="*/ 217053858 h 658991"/>
              <a:gd name="T8" fmla="*/ 0 60000 65536"/>
              <a:gd name="T9" fmla="*/ 0 60000 65536"/>
              <a:gd name="T10" fmla="*/ 0 60000 65536"/>
              <a:gd name="T11" fmla="*/ 0 60000 65536"/>
              <a:gd name="T12" fmla="*/ 0 w 369524"/>
              <a:gd name="T13" fmla="*/ 0 h 658991"/>
              <a:gd name="T14" fmla="*/ 369524 w 369524"/>
              <a:gd name="T15" fmla="*/ 658991 h 65899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9524" h="658991">
                <a:moveTo>
                  <a:pt x="0" y="658991"/>
                </a:moveTo>
                <a:lnTo>
                  <a:pt x="0" y="207857"/>
                </a:lnTo>
                <a:cubicBezTo>
                  <a:pt x="0" y="118570"/>
                  <a:pt x="72380" y="46190"/>
                  <a:pt x="161666" y="46190"/>
                </a:cubicBezTo>
                <a:lnTo>
                  <a:pt x="277143" y="46191"/>
                </a:lnTo>
                <a:lnTo>
                  <a:pt x="277143" y="0"/>
                </a:lnTo>
                <a:lnTo>
                  <a:pt x="369524" y="92381"/>
                </a:lnTo>
                <a:lnTo>
                  <a:pt x="277143" y="184762"/>
                </a:lnTo>
                <a:lnTo>
                  <a:pt x="277143" y="138572"/>
                </a:lnTo>
                <a:lnTo>
                  <a:pt x="161667" y="138572"/>
                </a:lnTo>
                <a:lnTo>
                  <a:pt x="161666" y="138572"/>
                </a:lnTo>
                <a:cubicBezTo>
                  <a:pt x="123401" y="138572"/>
                  <a:pt x="92381" y="169592"/>
                  <a:pt x="92381" y="207857"/>
                </a:cubicBezTo>
                <a:lnTo>
                  <a:pt x="92381" y="658991"/>
                </a:lnTo>
                <a:lnTo>
                  <a:pt x="0" y="658991"/>
                </a:lnTo>
                <a:close/>
              </a:path>
            </a:pathLst>
          </a:custGeom>
          <a:gradFill rotWithShape="1">
            <a:gsLst>
              <a:gs pos="0">
                <a:srgbClr val="9C9CD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808080">
                <a:alpha val="34998"/>
              </a:srgbClr>
            </a:outerShdw>
          </a:effectLst>
        </p:spPr>
        <p:txBody>
          <a:bodyPr lIns="95772" tIns="47886" rIns="95772" bIns="47886" anchor="ctr"/>
          <a:lstStyle/>
          <a:p>
            <a:endParaRPr lang="ja-JP" altLang="en-US"/>
          </a:p>
        </p:txBody>
      </p:sp>
      <p:sp>
        <p:nvSpPr>
          <p:cNvPr id="41997" name="テキスト ボックス 60"/>
          <p:cNvSpPr txBox="1">
            <a:spLocks noChangeArrowheads="1"/>
          </p:cNvSpPr>
          <p:nvPr/>
        </p:nvSpPr>
        <p:spPr bwMode="auto">
          <a:xfrm>
            <a:off x="103188" y="4714875"/>
            <a:ext cx="195103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607" tIns="10804" rIns="21607" bIns="1080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kumimoji="0" lang="en-US" altLang="ja-JP" sz="1400" b="1">
                <a:solidFill>
                  <a:srgbClr val="000090"/>
                </a:solidFill>
                <a:cs typeface="Arial" panose="020B0604020202020204" pitchFamily="34" charset="0"/>
              </a:rPr>
              <a:t>Tokamak Assembly</a:t>
            </a:r>
          </a:p>
          <a:p>
            <a:pPr eaLnBrk="1" hangingPunct="1"/>
            <a:r>
              <a:rPr kumimoji="0" lang="en-US" altLang="ja-JP" sz="1400" b="1">
                <a:solidFill>
                  <a:srgbClr val="000090"/>
                </a:solidFill>
                <a:cs typeface="Arial" panose="020B0604020202020204" pitchFamily="34" charset="0"/>
              </a:rPr>
              <a:t>started in Jan. 2013</a:t>
            </a:r>
          </a:p>
          <a:p>
            <a:pPr eaLnBrk="1" hangingPunct="1"/>
            <a:r>
              <a:rPr kumimoji="0" lang="en-US" altLang="ja-JP" sz="1400" b="1">
                <a:solidFill>
                  <a:srgbClr val="000090"/>
                </a:solidFill>
                <a:cs typeface="Arial" panose="020B0604020202020204" pitchFamily="34" charset="0"/>
              </a:rPr>
              <a:t>by installing the cryostat base.</a:t>
            </a:r>
            <a:endParaRPr kumimoji="0" lang="ja-JP" altLang="en-US" sz="1400" b="1">
              <a:solidFill>
                <a:srgbClr val="000090"/>
              </a:solidFill>
              <a:cs typeface="Arial" panose="020B0604020202020204" pitchFamily="34" charset="0"/>
            </a:endParaRPr>
          </a:p>
        </p:txBody>
      </p:sp>
      <p:pic>
        <p:nvPicPr>
          <p:cNvPr id="41998" name="図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3038475"/>
            <a:ext cx="133985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9" name="図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3038475"/>
            <a:ext cx="1316038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0" name="図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3032125"/>
            <a:ext cx="13160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1" name="図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3006725"/>
            <a:ext cx="164623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2" name="テキスト ボックス 80"/>
          <p:cNvSpPr txBox="1">
            <a:spLocks noChangeArrowheads="1"/>
          </p:cNvSpPr>
          <p:nvPr/>
        </p:nvSpPr>
        <p:spPr bwMode="auto">
          <a:xfrm>
            <a:off x="47625" y="1066800"/>
            <a:ext cx="2173288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607" tIns="10804" rIns="21607" bIns="1080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kumimoji="0" lang="en-US" altLang="ja-JP" sz="1400" b="1">
                <a:solidFill>
                  <a:srgbClr val="000090"/>
                </a:solidFill>
                <a:cs typeface="Arial" panose="020B0604020202020204" pitchFamily="34" charset="0"/>
              </a:rPr>
              <a:t>Completed in Oct. 2012</a:t>
            </a:r>
            <a:endParaRPr kumimoji="0" lang="ja-JP" altLang="en-US" sz="1400" b="1">
              <a:solidFill>
                <a:srgbClr val="000090"/>
              </a:solidFill>
              <a:cs typeface="Arial" panose="020B0604020202020204" pitchFamily="34" charset="0"/>
            </a:endParaRPr>
          </a:p>
        </p:txBody>
      </p:sp>
      <p:pic>
        <p:nvPicPr>
          <p:cNvPr id="42003" name="Picture 8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1000125"/>
            <a:ext cx="379412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4" name="Picture 8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000125"/>
            <a:ext cx="376238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5" name="図 9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4392613"/>
            <a:ext cx="3873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6" name="テキスト ボックス 111"/>
          <p:cNvSpPr txBox="1">
            <a:spLocks noChangeArrowheads="1"/>
          </p:cNvSpPr>
          <p:nvPr/>
        </p:nvSpPr>
        <p:spPr bwMode="auto">
          <a:xfrm>
            <a:off x="5545138" y="1217613"/>
            <a:ext cx="1447800" cy="668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1607" tIns="10804" rIns="21607" bIns="1080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kumimoji="0" lang="en-US" altLang="ja-JP" sz="1400" b="1">
                <a:solidFill>
                  <a:srgbClr val="000090"/>
                </a:solidFill>
                <a:cs typeface="Arial" panose="020B0604020202020204" pitchFamily="34" charset="0"/>
              </a:rPr>
              <a:t>Toroidal  </a:t>
            </a:r>
          </a:p>
          <a:p>
            <a:pPr eaLnBrk="1" hangingPunct="1"/>
            <a:r>
              <a:rPr kumimoji="0" lang="en-US" altLang="ja-JP" sz="1400" b="1">
                <a:solidFill>
                  <a:srgbClr val="000090"/>
                </a:solidFill>
                <a:cs typeface="Arial" panose="020B0604020202020204" pitchFamily="34" charset="0"/>
              </a:rPr>
              <a:t>Field Coils</a:t>
            </a:r>
          </a:p>
          <a:p>
            <a:pPr eaLnBrk="1" hangingPunct="1"/>
            <a:r>
              <a:rPr kumimoji="0" lang="en-US" altLang="ja-JP" sz="1400" b="1">
                <a:solidFill>
                  <a:srgbClr val="000090"/>
                </a:solidFill>
                <a:cs typeface="Arial" panose="020B0604020202020204" pitchFamily="34" charset="0"/>
              </a:rPr>
              <a:t>Winding started. </a:t>
            </a:r>
            <a:endParaRPr kumimoji="0" lang="ja-JP" altLang="en-US" sz="1400" b="1">
              <a:solidFill>
                <a:srgbClr val="000090"/>
              </a:solidFill>
              <a:cs typeface="Arial" panose="020B0604020202020204" pitchFamily="34" charset="0"/>
            </a:endParaRPr>
          </a:p>
        </p:txBody>
      </p:sp>
      <p:sp>
        <p:nvSpPr>
          <p:cNvPr id="42007" name="正方形/長方形 122"/>
          <p:cNvSpPr>
            <a:spLocks noChangeArrowheads="1"/>
          </p:cNvSpPr>
          <p:nvPr/>
        </p:nvSpPr>
        <p:spPr bwMode="auto">
          <a:xfrm>
            <a:off x="4127500" y="4346575"/>
            <a:ext cx="1068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>
              <a:lnSpc>
                <a:spcPts val="1400"/>
              </a:lnSpc>
            </a:pPr>
            <a:r>
              <a:rPr kumimoji="0" lang="en-US" altLang="ja-JP" sz="1400" b="1">
                <a:solidFill>
                  <a:srgbClr val="000090"/>
                </a:solidFill>
                <a:cs typeface="Arial" panose="020B0604020202020204" pitchFamily="34" charset="0"/>
              </a:rPr>
              <a:t>HTS Current </a:t>
            </a:r>
          </a:p>
          <a:p>
            <a:pPr algn="r">
              <a:lnSpc>
                <a:spcPts val="1400"/>
              </a:lnSpc>
            </a:pPr>
            <a:r>
              <a:rPr kumimoji="0" lang="en-US" altLang="ja-JP" sz="1400" b="1">
                <a:solidFill>
                  <a:srgbClr val="000090"/>
                </a:solidFill>
                <a:cs typeface="Arial" panose="020B0604020202020204" pitchFamily="34" charset="0"/>
              </a:rPr>
              <a:t>Lead</a:t>
            </a:r>
          </a:p>
        </p:txBody>
      </p:sp>
      <p:sp>
        <p:nvSpPr>
          <p:cNvPr id="42008" name="正方形/長方形 126"/>
          <p:cNvSpPr>
            <a:spLocks noChangeArrowheads="1"/>
          </p:cNvSpPr>
          <p:nvPr/>
        </p:nvSpPr>
        <p:spPr bwMode="auto">
          <a:xfrm>
            <a:off x="12700" y="838200"/>
            <a:ext cx="1992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400" b="1">
                <a:solidFill>
                  <a:srgbClr val="000090"/>
                </a:solidFill>
                <a:cs typeface="Arial" panose="020B0604020202020204" pitchFamily="34" charset="0"/>
              </a:rPr>
              <a:t>JT-60U Disassembly </a:t>
            </a:r>
          </a:p>
        </p:txBody>
      </p:sp>
      <p:pic>
        <p:nvPicPr>
          <p:cNvPr id="42009" name="図 9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4364038"/>
            <a:ext cx="3873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10" name="テキスト ボックス 44"/>
          <p:cNvSpPr txBox="1">
            <a:spLocks noChangeArrowheads="1"/>
          </p:cNvSpPr>
          <p:nvPr/>
        </p:nvSpPr>
        <p:spPr bwMode="auto">
          <a:xfrm>
            <a:off x="434975" y="4073525"/>
            <a:ext cx="124460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607" tIns="10804" rIns="21607" bIns="1080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kumimoji="0" lang="en-US" altLang="ja-JP" sz="1400">
                <a:solidFill>
                  <a:schemeClr val="bg1"/>
                </a:solidFill>
                <a:cs typeface="Arial" panose="020B0604020202020204" pitchFamily="34" charset="0"/>
              </a:rPr>
              <a:t>Mar., 2013</a:t>
            </a:r>
            <a:endParaRPr kumimoji="0" lang="ja-JP" altLang="en-US" sz="14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2011" name="テキスト ボックス 60"/>
          <p:cNvSpPr txBox="1">
            <a:spLocks noChangeArrowheads="1"/>
          </p:cNvSpPr>
          <p:nvPr/>
        </p:nvSpPr>
        <p:spPr bwMode="auto">
          <a:xfrm>
            <a:off x="7269163" y="2335213"/>
            <a:ext cx="19065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607" tIns="10804" rIns="21607" bIns="1080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kumimoji="0" lang="en-US" altLang="ja-JP" sz="1800" b="1">
                <a:solidFill>
                  <a:schemeClr val="bg1"/>
                </a:solidFill>
                <a:cs typeface="Arial" panose="020B0604020202020204" pitchFamily="34" charset="0"/>
              </a:rPr>
              <a:t>First Plasma </a:t>
            </a:r>
          </a:p>
          <a:p>
            <a:pPr eaLnBrk="1" hangingPunct="1"/>
            <a:r>
              <a:rPr kumimoji="0" lang="en-US" altLang="ja-JP" sz="1800" b="1">
                <a:solidFill>
                  <a:schemeClr val="bg1"/>
                </a:solidFill>
                <a:cs typeface="Arial" panose="020B0604020202020204" pitchFamily="34" charset="0"/>
              </a:rPr>
              <a:t>2019 March</a:t>
            </a:r>
            <a:endParaRPr kumimoji="0" lang="ja-JP" altLang="en-US" sz="18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42012" name="直線矢印コネクタ 8"/>
          <p:cNvCxnSpPr>
            <a:cxnSpLocks noChangeShapeType="1"/>
          </p:cNvCxnSpPr>
          <p:nvPr/>
        </p:nvCxnSpPr>
        <p:spPr bwMode="auto">
          <a:xfrm>
            <a:off x="2290763" y="1746250"/>
            <a:ext cx="0" cy="128905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2013" name="図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397000"/>
            <a:ext cx="19367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4" name="図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2012950"/>
            <a:ext cx="1311275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5" name="図 5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839788"/>
            <a:ext cx="1330325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6" name="Picture 8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895475"/>
            <a:ext cx="3905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17" name="テキスト ボックス 44"/>
          <p:cNvSpPr txBox="1">
            <a:spLocks noChangeArrowheads="1"/>
          </p:cNvSpPr>
          <p:nvPr/>
        </p:nvSpPr>
        <p:spPr bwMode="auto">
          <a:xfrm>
            <a:off x="2066925" y="4071938"/>
            <a:ext cx="13716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607" tIns="10804" rIns="21607" bIns="1080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600" b="1">
                <a:solidFill>
                  <a:schemeClr val="bg1"/>
                </a:solidFill>
                <a:cs typeface="Arial" panose="020B0604020202020204" pitchFamily="34" charset="0"/>
              </a:rPr>
              <a:t>Jan. 2014</a:t>
            </a:r>
            <a:endParaRPr kumimoji="0" lang="ja-JP" altLang="en-US" sz="16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42018" name="Picture 8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1987550"/>
            <a:ext cx="113665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019" name="直線矢印コネクタ 8"/>
          <p:cNvCxnSpPr>
            <a:cxnSpLocks noChangeShapeType="1"/>
          </p:cNvCxnSpPr>
          <p:nvPr/>
        </p:nvCxnSpPr>
        <p:spPr bwMode="auto">
          <a:xfrm>
            <a:off x="3619500" y="2767013"/>
            <a:ext cx="0" cy="479425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20" name="テキスト ボックス 111"/>
          <p:cNvSpPr txBox="1">
            <a:spLocks noChangeArrowheads="1"/>
          </p:cNvSpPr>
          <p:nvPr/>
        </p:nvSpPr>
        <p:spPr bwMode="auto">
          <a:xfrm>
            <a:off x="5851525" y="2117725"/>
            <a:ext cx="1092200" cy="882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607" tIns="10804" rIns="21607" bIns="1080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kumimoji="0" lang="en-US" altLang="ja-JP" sz="1400" b="1">
                <a:solidFill>
                  <a:srgbClr val="000090"/>
                </a:solidFill>
                <a:cs typeface="Arial" panose="020B0604020202020204" pitchFamily="34" charset="0"/>
              </a:rPr>
              <a:t>TF coil test facility has been almost completed. </a:t>
            </a:r>
            <a:endParaRPr kumimoji="0" lang="ja-JP" altLang="en-US" sz="1400" b="1">
              <a:solidFill>
                <a:srgbClr val="000090"/>
              </a:solidFill>
              <a:cs typeface="Arial" panose="020B0604020202020204" pitchFamily="34" charset="0"/>
            </a:endParaRPr>
          </a:p>
        </p:txBody>
      </p:sp>
      <p:cxnSp>
        <p:nvCxnSpPr>
          <p:cNvPr id="42021" name="直線矢印コネクタ 8"/>
          <p:cNvCxnSpPr>
            <a:cxnSpLocks noChangeShapeType="1"/>
          </p:cNvCxnSpPr>
          <p:nvPr/>
        </p:nvCxnSpPr>
        <p:spPr bwMode="auto">
          <a:xfrm>
            <a:off x="4962525" y="1798638"/>
            <a:ext cx="11113" cy="385762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22" name="直線矢印コネクタ 8"/>
          <p:cNvCxnSpPr>
            <a:cxnSpLocks noChangeShapeType="1"/>
          </p:cNvCxnSpPr>
          <p:nvPr/>
        </p:nvCxnSpPr>
        <p:spPr bwMode="auto">
          <a:xfrm>
            <a:off x="5626100" y="2835275"/>
            <a:ext cx="11113" cy="423863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2023" name="Picture 79" descr="ベルギー国旗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1895475"/>
            <a:ext cx="3238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24" name="図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4449763"/>
            <a:ext cx="11001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025" name="直線矢印コネクタ 8"/>
          <p:cNvCxnSpPr>
            <a:cxnSpLocks noChangeShapeType="1"/>
          </p:cNvCxnSpPr>
          <p:nvPr/>
        </p:nvCxnSpPr>
        <p:spPr bwMode="auto">
          <a:xfrm flipV="1">
            <a:off x="6372225" y="4137025"/>
            <a:ext cx="0" cy="45085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2026" name="Picture 90"/>
          <p:cNvPicPr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4595813"/>
            <a:ext cx="350838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右矢印 20"/>
          <p:cNvSpPr>
            <a:spLocks noChangeArrowheads="1"/>
          </p:cNvSpPr>
          <p:nvPr/>
        </p:nvSpPr>
        <p:spPr bwMode="auto">
          <a:xfrm>
            <a:off x="1770063" y="3533775"/>
            <a:ext cx="165100" cy="331788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kumimoji="1"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5" name="右矢印 74"/>
          <p:cNvSpPr>
            <a:spLocks noChangeArrowheads="1"/>
          </p:cNvSpPr>
          <p:nvPr/>
        </p:nvSpPr>
        <p:spPr bwMode="auto">
          <a:xfrm>
            <a:off x="3429000" y="3543300"/>
            <a:ext cx="166688" cy="331788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kumimoji="1"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6" name="右矢印 75"/>
          <p:cNvSpPr>
            <a:spLocks noChangeArrowheads="1"/>
          </p:cNvSpPr>
          <p:nvPr/>
        </p:nvSpPr>
        <p:spPr bwMode="auto">
          <a:xfrm>
            <a:off x="4899025" y="3565525"/>
            <a:ext cx="166688" cy="331788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kumimoji="1"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7" name="右矢印 76"/>
          <p:cNvSpPr>
            <a:spLocks noChangeArrowheads="1"/>
          </p:cNvSpPr>
          <p:nvPr/>
        </p:nvSpPr>
        <p:spPr bwMode="auto">
          <a:xfrm>
            <a:off x="6356350" y="3575050"/>
            <a:ext cx="166688" cy="331788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kumimoji="1"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8" name="右矢印 77"/>
          <p:cNvSpPr>
            <a:spLocks noChangeArrowheads="1"/>
          </p:cNvSpPr>
          <p:nvPr/>
        </p:nvSpPr>
        <p:spPr bwMode="auto">
          <a:xfrm>
            <a:off x="7826375" y="3560763"/>
            <a:ext cx="166688" cy="33337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kumimoji="1"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2" name="曲折矢印 21"/>
          <p:cNvSpPr>
            <a:spLocks/>
          </p:cNvSpPr>
          <p:nvPr/>
        </p:nvSpPr>
        <p:spPr bwMode="auto">
          <a:xfrm rot="16200000" flipV="1">
            <a:off x="9215438" y="3143250"/>
            <a:ext cx="836612" cy="452438"/>
          </a:xfrm>
          <a:custGeom>
            <a:avLst/>
            <a:gdLst>
              <a:gd name="T0" fmla="*/ 0 w 836612"/>
              <a:gd name="T1" fmla="*/ 452438 h 452438"/>
              <a:gd name="T2" fmla="*/ 0 w 836612"/>
              <a:gd name="T3" fmla="*/ 254496 h 452438"/>
              <a:gd name="T4" fmla="*/ 197942 w 836612"/>
              <a:gd name="T5" fmla="*/ 56554 h 452438"/>
              <a:gd name="T6" fmla="*/ 723503 w 836612"/>
              <a:gd name="T7" fmla="*/ 56555 h 452438"/>
              <a:gd name="T8" fmla="*/ 723503 w 836612"/>
              <a:gd name="T9" fmla="*/ 0 h 452438"/>
              <a:gd name="T10" fmla="*/ 836612 w 836612"/>
              <a:gd name="T11" fmla="*/ 113110 h 452438"/>
              <a:gd name="T12" fmla="*/ 723503 w 836612"/>
              <a:gd name="T13" fmla="*/ 226219 h 452438"/>
              <a:gd name="T14" fmla="*/ 723503 w 836612"/>
              <a:gd name="T15" fmla="*/ 169664 h 452438"/>
              <a:gd name="T16" fmla="*/ 197942 w 836612"/>
              <a:gd name="T17" fmla="*/ 169664 h 452438"/>
              <a:gd name="T18" fmla="*/ 113110 w 836612"/>
              <a:gd name="T19" fmla="*/ 254496 h 452438"/>
              <a:gd name="T20" fmla="*/ 113110 w 836612"/>
              <a:gd name="T21" fmla="*/ 452438 h 452438"/>
              <a:gd name="T22" fmla="*/ 0 w 836612"/>
              <a:gd name="T23" fmla="*/ 452438 h 45243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836612" h="452438">
                <a:moveTo>
                  <a:pt x="0" y="452438"/>
                </a:moveTo>
                <a:lnTo>
                  <a:pt x="0" y="254496"/>
                </a:lnTo>
                <a:cubicBezTo>
                  <a:pt x="0" y="145176"/>
                  <a:pt x="88622" y="56554"/>
                  <a:pt x="197942" y="56554"/>
                </a:cubicBezTo>
                <a:lnTo>
                  <a:pt x="723503" y="56555"/>
                </a:lnTo>
                <a:lnTo>
                  <a:pt x="723503" y="0"/>
                </a:lnTo>
                <a:lnTo>
                  <a:pt x="836612" y="113110"/>
                </a:lnTo>
                <a:lnTo>
                  <a:pt x="723503" y="226219"/>
                </a:lnTo>
                <a:lnTo>
                  <a:pt x="723503" y="169664"/>
                </a:lnTo>
                <a:lnTo>
                  <a:pt x="197942" y="169664"/>
                </a:lnTo>
                <a:cubicBezTo>
                  <a:pt x="151091" y="169664"/>
                  <a:pt x="113110" y="207645"/>
                  <a:pt x="113110" y="254496"/>
                </a:cubicBezTo>
                <a:lnTo>
                  <a:pt x="113110" y="452438"/>
                </a:lnTo>
                <a:lnTo>
                  <a:pt x="0" y="452438"/>
                </a:lnTo>
                <a:close/>
              </a:path>
            </a:pathLst>
          </a:cu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ja-JP" altLang="en-US"/>
          </a:p>
        </p:txBody>
      </p:sp>
      <p:sp>
        <p:nvSpPr>
          <p:cNvPr id="42033" name="正方形/長方形 22"/>
          <p:cNvSpPr>
            <a:spLocks noChangeArrowheads="1"/>
          </p:cNvSpPr>
          <p:nvPr/>
        </p:nvSpPr>
        <p:spPr bwMode="auto">
          <a:xfrm>
            <a:off x="4541838" y="2801938"/>
            <a:ext cx="10128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kumimoji="0" lang="en-US" altLang="ja-JP" sz="1400" b="1">
                <a:solidFill>
                  <a:srgbClr val="660066"/>
                </a:solidFill>
                <a:cs typeface="Arial" panose="020B0604020202020204" pitchFamily="34" charset="0"/>
              </a:rPr>
              <a:t>From </a:t>
            </a:r>
          </a:p>
          <a:p>
            <a:pPr algn="ctr" eaLnBrk="1" hangingPunct="1"/>
            <a:r>
              <a:rPr kumimoji="0" lang="en-US" altLang="ja-JP" sz="1400" b="1">
                <a:solidFill>
                  <a:srgbClr val="660066"/>
                </a:solidFill>
                <a:cs typeface="Arial" panose="020B0604020202020204" pitchFamily="34" charset="0"/>
              </a:rPr>
              <a:t>Dec, 2015</a:t>
            </a:r>
          </a:p>
        </p:txBody>
      </p:sp>
      <p:sp>
        <p:nvSpPr>
          <p:cNvPr id="42034" name="正方形/長方形 57"/>
          <p:cNvSpPr>
            <a:spLocks noChangeArrowheads="1"/>
          </p:cNvSpPr>
          <p:nvPr/>
        </p:nvSpPr>
        <p:spPr bwMode="auto">
          <a:xfrm>
            <a:off x="1205286" y="111608"/>
            <a:ext cx="8137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JT-60SA: </a:t>
            </a:r>
            <a:r>
              <a:rPr kumimoji="0" lang="en-US" altLang="ja-JP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Manufacture </a:t>
            </a:r>
            <a:r>
              <a:rPr kumimoji="0" lang="en-US" altLang="ja-JP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on schedule in both EU and JA</a:t>
            </a:r>
            <a:endParaRPr kumimoji="0" lang="ja-JP" altLang="en-US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2035" name="スライド番号プレースホルダー 1"/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6485618"/>
            <a:ext cx="2311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821A63B7-6758-45B2-B6E9-5B185DC27286}" type="slidenum">
              <a:rPr kumimoji="0" lang="en-US" altLang="ja-JP" sz="1600" b="1"/>
              <a:pPr/>
              <a:t>11</a:t>
            </a:fld>
            <a:endParaRPr kumimoji="0" lang="en-US" altLang="ja-JP" sz="1600" b="1" dirty="0"/>
          </a:p>
        </p:txBody>
      </p:sp>
      <p:pic>
        <p:nvPicPr>
          <p:cNvPr id="42037" name="図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44450"/>
            <a:ext cx="90328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38" name="Picture 96" descr="ja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2692400"/>
            <a:ext cx="2921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039" name="図形グループ 64"/>
          <p:cNvGrpSpPr>
            <a:grpSpLocks noChangeAspect="1"/>
          </p:cNvGrpSpPr>
          <p:nvPr/>
        </p:nvGrpSpPr>
        <p:grpSpPr bwMode="auto">
          <a:xfrm>
            <a:off x="1774825" y="4995863"/>
            <a:ext cx="7993063" cy="1597025"/>
            <a:chOff x="776288" y="5260975"/>
            <a:chExt cx="7993062" cy="1597024"/>
          </a:xfrm>
        </p:grpSpPr>
        <p:pic>
          <p:nvPicPr>
            <p:cNvPr id="42041" name="図 68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659" y="5635003"/>
              <a:ext cx="812493" cy="1086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42" name="図 69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250" y="5599112"/>
              <a:ext cx="1368355" cy="1258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右矢印 18"/>
            <p:cNvSpPr>
              <a:spLocks noChangeArrowheads="1"/>
            </p:cNvSpPr>
            <p:nvPr/>
          </p:nvSpPr>
          <p:spPr bwMode="auto">
            <a:xfrm>
              <a:off x="812800" y="5261344"/>
              <a:ext cx="7632847" cy="289773"/>
            </a:xfrm>
            <a:prstGeom prst="rightArrow">
              <a:avLst>
                <a:gd name="adj1" fmla="val 50000"/>
                <a:gd name="adj2" fmla="val 50204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 sz="2400" dirty="0">
                <a:latin typeface="Arial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42046" name="テキスト ボックス 6"/>
            <p:cNvSpPr txBox="1">
              <a:spLocks noChangeArrowheads="1"/>
            </p:cNvSpPr>
            <p:nvPr/>
          </p:nvSpPr>
          <p:spPr bwMode="auto">
            <a:xfrm>
              <a:off x="1022350" y="5260975"/>
              <a:ext cx="7747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sz="1600">
                  <a:solidFill>
                    <a:srgbClr val="004494"/>
                  </a:solidFill>
                  <a:cs typeface="Arial" panose="020B0604020202020204" pitchFamily="34" charset="0"/>
                </a:rPr>
                <a:t>power supplies,    cryoplant,         NBI,                       ECH,        diagnostics, etc  </a:t>
              </a:r>
              <a:endParaRPr lang="ja-JP" altLang="en-US" sz="1600">
                <a:solidFill>
                  <a:srgbClr val="004494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42047" name="Picture 19" descr="resistor1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288" y="5754688"/>
              <a:ext cx="1296987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48" name="Picture 9" descr="cryoplant.jp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025" y="5678488"/>
              <a:ext cx="172402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2049" name="図形グループ 1"/>
            <p:cNvGrpSpPr>
              <a:grpSpLocks/>
            </p:cNvGrpSpPr>
            <p:nvPr/>
          </p:nvGrpSpPr>
          <p:grpSpPr bwMode="auto">
            <a:xfrm>
              <a:off x="1355725" y="6553200"/>
              <a:ext cx="706438" cy="201613"/>
              <a:chOff x="5237163" y="4942069"/>
              <a:chExt cx="706437" cy="201544"/>
            </a:xfrm>
          </p:grpSpPr>
          <p:pic>
            <p:nvPicPr>
              <p:cNvPr id="42056" name="Picture 88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7163" y="4942069"/>
                <a:ext cx="344487" cy="201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057" name="Picture 89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0700" y="4942069"/>
                <a:ext cx="342900" cy="201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2050" name="Picture 89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4088" y="6553200"/>
              <a:ext cx="342900" cy="20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51" name="Picture 96" descr="ja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1313" y="6629400"/>
              <a:ext cx="292100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52" name="Picture 96" descr="ja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113" y="6629400"/>
              <a:ext cx="292100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53" name="Picture 96" descr="ja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8300" y="6630988"/>
              <a:ext cx="292100" cy="188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54" name="Picture 117" descr="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9738" y="6613525"/>
              <a:ext cx="239712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55" name="図 86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8110" y="5678488"/>
              <a:ext cx="1520954" cy="1085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" name="正方形/長方形 57"/>
          <p:cNvSpPr>
            <a:spLocks noChangeArrowheads="1"/>
          </p:cNvSpPr>
          <p:nvPr/>
        </p:nvSpPr>
        <p:spPr bwMode="auto">
          <a:xfrm>
            <a:off x="1222522" y="6498448"/>
            <a:ext cx="2229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QPC: Sep. 2014</a:t>
            </a:r>
            <a:endParaRPr kumimoji="0" lang="ja-JP" altLang="en-US" sz="20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2" name="正方形/長方形 57"/>
          <p:cNvSpPr>
            <a:spLocks noChangeArrowheads="1"/>
          </p:cNvSpPr>
          <p:nvPr/>
        </p:nvSpPr>
        <p:spPr bwMode="auto">
          <a:xfrm>
            <a:off x="3550558" y="6485618"/>
            <a:ext cx="15441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Mar. 2015</a:t>
            </a:r>
            <a:endParaRPr kumimoji="0" lang="ja-JP" altLang="en-US" sz="20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5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正方形/長方形 10"/>
          <p:cNvSpPr>
            <a:spLocks noChangeArrowheads="1"/>
          </p:cNvSpPr>
          <p:nvPr/>
        </p:nvSpPr>
        <p:spPr bwMode="auto">
          <a:xfrm>
            <a:off x="1143000" y="163327"/>
            <a:ext cx="8419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JT-60SA is a </a:t>
            </a:r>
            <a:r>
              <a:rPr lang="en-US" altLang="ja-JP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flexible</a:t>
            </a:r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‘Test Stand’</a:t>
            </a:r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for ITER </a:t>
            </a:r>
            <a:endParaRPr lang="ja-JP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5780" name="テキスト ボックス 8"/>
          <p:cNvSpPr txBox="1">
            <a:spLocks noChangeArrowheads="1"/>
          </p:cNvSpPr>
          <p:nvPr/>
        </p:nvSpPr>
        <p:spPr bwMode="auto">
          <a:xfrm>
            <a:off x="276933" y="696800"/>
            <a:ext cx="9893300" cy="55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b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Examples of Test Items in Physics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(a) H-mode </a:t>
            </a:r>
            <a:r>
              <a:rPr lang="en-US" altLang="ja-JP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operations towards Q=10 ( H, He, D)</a:t>
            </a:r>
          </a:p>
          <a:p>
            <a:r>
              <a:rPr lang="en-US" altLang="ja-JP" sz="20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</a:t>
            </a:r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L-H transition, Pedestal Structure</a:t>
            </a:r>
          </a:p>
          <a:p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     H-mode confinement ( incl. compatibility with </a:t>
            </a:r>
            <a:r>
              <a:rPr lang="en-US" altLang="ja-JP" sz="2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radiative</a:t>
            </a:r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ja-JP" sz="2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divertor</a:t>
            </a:r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, RMP, etc.)</a:t>
            </a: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Local Ripple &amp; TBM Test</a:t>
            </a:r>
            <a:endParaRPr lang="en-US" altLang="ja-JP" sz="2000" b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ts val="1100"/>
              </a:lnSpc>
            </a:pPr>
            <a:r>
              <a:rPr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endParaRPr lang="en-US" altLang="ja-JP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altLang="ja-JP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(b) ELM </a:t>
            </a:r>
            <a:r>
              <a:rPr lang="en-US" altLang="ja-JP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mitigation (RMP, pellet, … </a:t>
            </a:r>
            <a:r>
              <a:rPr lang="en-US" altLang="ja-JP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>
              <a:lnSpc>
                <a:spcPts val="1100"/>
              </a:lnSpc>
            </a:pPr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altLang="ja-JP" sz="20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altLang="ja-JP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(c) Disruption </a:t>
            </a:r>
            <a:r>
              <a:rPr lang="en-US" altLang="ja-JP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avoidance &amp;  mitigation </a:t>
            </a:r>
            <a:r>
              <a:rPr lang="en-US" altLang="ja-JP" sz="20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(Intensive Gas, impurity pellet)</a:t>
            </a:r>
          </a:p>
          <a:p>
            <a:pPr>
              <a:lnSpc>
                <a:spcPts val="1100"/>
              </a:lnSpc>
            </a:pPr>
            <a:endParaRPr lang="en-US" altLang="ja-JP" sz="20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altLang="ja-JP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(d) </a:t>
            </a:r>
            <a:r>
              <a:rPr lang="en-US" altLang="ja-JP" b="1" dirty="0" err="1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Divertor</a:t>
            </a:r>
            <a:r>
              <a:rPr lang="en-US" altLang="ja-JP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</a:t>
            </a:r>
            <a:r>
              <a:rPr lang="en-US" altLang="ja-JP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eat </a:t>
            </a:r>
            <a:r>
              <a:rPr lang="en-US" altLang="ja-JP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en-US" altLang="ja-JP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oad </a:t>
            </a:r>
            <a:r>
              <a:rPr lang="en-US" altLang="ja-JP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reduction </a:t>
            </a:r>
          </a:p>
          <a:p>
            <a:pPr>
              <a:lnSpc>
                <a:spcPts val="1100"/>
              </a:lnSpc>
            </a:pPr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(e) Integrated </a:t>
            </a:r>
            <a:r>
              <a:rPr lang="en-US" altLang="ja-JP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lang="en-US" altLang="ja-JP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peration </a:t>
            </a:r>
            <a:r>
              <a:rPr lang="en-US" altLang="ja-JP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scenario optimization with </a:t>
            </a:r>
            <a:r>
              <a:rPr lang="en-US" altLang="ja-JP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 </a:t>
            </a:r>
            <a:r>
              <a:rPr lang="en-US" altLang="ja-JP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PF coils. </a:t>
            </a:r>
            <a:r>
              <a:rPr lang="en-US" altLang="ja-JP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r>
              <a:rPr lang="en-US" altLang="ja-JP" sz="20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ja-JP" sz="20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</a:t>
            </a:r>
            <a:r>
              <a:rPr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(operation </a:t>
            </a:r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scenarios, plasma actuators, diagnostics …) </a:t>
            </a:r>
          </a:p>
          <a:p>
            <a:pPr>
              <a:lnSpc>
                <a:spcPts val="1100"/>
              </a:lnSpc>
            </a:pPr>
            <a:endParaRPr lang="en-US" altLang="ja-JP" sz="2000" b="1" dirty="0" smtClean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altLang="ja-JP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(f) High energy </a:t>
            </a:r>
            <a:r>
              <a:rPr lang="en-US" altLang="ja-JP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particle physics using 10MW 500keV </a:t>
            </a:r>
            <a:r>
              <a:rPr lang="en-US" altLang="ja-JP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N-NB </a:t>
            </a:r>
            <a:endParaRPr lang="en-US" altLang="ja-JP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  <a:r>
              <a:rPr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NB </a:t>
            </a:r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Current Drive studies (incl. off-axis NBCD),</a:t>
            </a:r>
          </a:p>
          <a:p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  <a:r>
              <a:rPr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AE </a:t>
            </a:r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mode stability &amp; effects on fast-ion transport,</a:t>
            </a:r>
          </a:p>
          <a:p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  <a:r>
              <a:rPr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Interactions </a:t>
            </a:r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between high energy ions and MHD instabilities</a:t>
            </a:r>
            <a:r>
              <a:rPr lang="ja-JP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altLang="ja-JP" sz="2000" b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図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64" y="44624"/>
            <a:ext cx="903222" cy="23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661554" y="6465854"/>
            <a:ext cx="2228850" cy="365125"/>
          </a:xfrm>
        </p:spPr>
        <p:txBody>
          <a:bodyPr/>
          <a:lstStyle/>
          <a:p>
            <a:fld id="{9137C64A-87BE-A94C-AD62-757607B39295}" type="slidenum">
              <a:rPr lang="ja-JP" altLang="en-US" b="1" smtClean="0">
                <a:solidFill>
                  <a:schemeClr val="tx1"/>
                </a:solidFill>
              </a:rPr>
              <a:pPr/>
              <a:t>12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8" name="テキスト ボックス 3"/>
          <p:cNvSpPr txBox="1">
            <a:spLocks noChangeArrowheads="1"/>
          </p:cNvSpPr>
          <p:nvPr/>
        </p:nvSpPr>
        <p:spPr bwMode="auto">
          <a:xfrm>
            <a:off x="434885" y="6380986"/>
            <a:ext cx="8422739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2000"/>
              </a:lnSpc>
            </a:pPr>
            <a:r>
              <a:rPr kumimoji="0"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 </a:t>
            </a:r>
            <a:r>
              <a:rPr kumimoji="0"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JT-60SA </a:t>
            </a:r>
            <a:r>
              <a:rPr kumimoji="0" lang="en-US" altLang="ja-JP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Research Plan updated to Ver.3.1 </a:t>
            </a:r>
            <a:r>
              <a:rPr kumimoji="0"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(Dec. 2013)</a:t>
            </a:r>
            <a:endParaRPr kumimoji="0" lang="ja-JP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930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タイトル 1"/>
          <p:cNvSpPr>
            <a:spLocks noGrp="1"/>
          </p:cNvSpPr>
          <p:nvPr>
            <p:ph type="title"/>
          </p:nvPr>
        </p:nvSpPr>
        <p:spPr>
          <a:xfrm>
            <a:off x="1554163" y="7938"/>
            <a:ext cx="6543675" cy="750887"/>
          </a:xfrm>
        </p:spPr>
        <p:txBody>
          <a:bodyPr anchor="t">
            <a:normAutofit fontScale="90000"/>
          </a:bodyPr>
          <a:lstStyle/>
          <a:p>
            <a:r>
              <a:rPr lang="en-US" altLang="ja-JP" sz="3200" dirty="0" smtClean="0">
                <a:latin typeface="Arial"/>
                <a:ea typeface="Arial" charset="0"/>
                <a:cs typeface="Arial"/>
              </a:rPr>
              <a:t>MHD stability control (as an example)</a:t>
            </a:r>
            <a:endParaRPr lang="ja-JP" altLang="en-US" sz="3200" dirty="0" smtClean="0">
              <a:latin typeface="Arial"/>
              <a:ea typeface="Arial" charset="0"/>
              <a:cs typeface="Arial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0" y="657225"/>
            <a:ext cx="9807575" cy="1588"/>
          </a:xfrm>
          <a:prstGeom prst="line">
            <a:avLst/>
          </a:prstGeom>
          <a:ln w="57150" cap="flat" cmpd="thinThick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062" name="Text Box 3"/>
          <p:cNvSpPr txBox="1">
            <a:spLocks noChangeArrowheads="1"/>
          </p:cNvSpPr>
          <p:nvPr/>
        </p:nvSpPr>
        <p:spPr bwMode="auto">
          <a:xfrm>
            <a:off x="126774" y="1729014"/>
            <a:ext cx="63230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95263" indent="-195263">
              <a:spcAft>
                <a:spcPct val="30000"/>
              </a:spcAft>
              <a:buSzPct val="80000"/>
              <a:buFont typeface="Wingdings" charset="2"/>
              <a:buChar char="l"/>
            </a:pPr>
            <a:r>
              <a:rPr lang="en-US" altLang="ja-JP" sz="2000" b="1" dirty="0">
                <a:solidFill>
                  <a:srgbClr val="FF0000"/>
                </a:solidFill>
                <a:latin typeface="Arial"/>
                <a:ea typeface="Arial" charset="0"/>
                <a:cs typeface="Arial"/>
              </a:rPr>
              <a:t>RWM Control coil: 18 coils. on the plasma side. </a:t>
            </a:r>
          </a:p>
        </p:txBody>
      </p:sp>
      <p:sp>
        <p:nvSpPr>
          <p:cNvPr id="45063" name="Text Box 3"/>
          <p:cNvSpPr txBox="1">
            <a:spLocks noChangeArrowheads="1"/>
          </p:cNvSpPr>
          <p:nvPr/>
        </p:nvSpPr>
        <p:spPr bwMode="auto">
          <a:xfrm>
            <a:off x="123825" y="1055916"/>
            <a:ext cx="4930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95263" indent="-195263">
              <a:spcAft>
                <a:spcPct val="30000"/>
              </a:spcAft>
              <a:buSzPct val="80000"/>
              <a:buFont typeface="Wingdings" charset="2"/>
              <a:buChar char="l"/>
            </a:pPr>
            <a:r>
              <a:rPr lang="en-US" altLang="ja-JP" sz="2000" b="1" dirty="0">
                <a:latin typeface="Arial"/>
                <a:ea typeface="Arial" charset="0"/>
                <a:cs typeface="Arial"/>
              </a:rPr>
              <a:t>Fast Plasma Position Control coil</a:t>
            </a:r>
          </a:p>
        </p:txBody>
      </p:sp>
      <p:sp>
        <p:nvSpPr>
          <p:cNvPr id="45064" name="正方形/長方形 8"/>
          <p:cNvSpPr>
            <a:spLocks noChangeArrowheads="1"/>
          </p:cNvSpPr>
          <p:nvPr/>
        </p:nvSpPr>
        <p:spPr bwMode="auto">
          <a:xfrm>
            <a:off x="125413" y="1344841"/>
            <a:ext cx="7429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95263" indent="-195263">
              <a:spcAft>
                <a:spcPct val="30000"/>
              </a:spcAft>
              <a:buSzPct val="80000"/>
              <a:buFont typeface="Wingdings" charset="2"/>
              <a:buChar char="l"/>
            </a:pPr>
            <a:r>
              <a:rPr lang="en-US" altLang="ja-JP" sz="2000" b="1" dirty="0">
                <a:latin typeface="Arial"/>
                <a:ea typeface="Arial" charset="0"/>
                <a:cs typeface="Arial"/>
              </a:rPr>
              <a:t>Error Field Correction (EFC) coil) </a:t>
            </a:r>
          </a:p>
        </p:txBody>
      </p:sp>
      <p:sp>
        <p:nvSpPr>
          <p:cNvPr id="45066" name="正方形/長方形 11"/>
          <p:cNvSpPr>
            <a:spLocks noChangeArrowheads="1"/>
          </p:cNvSpPr>
          <p:nvPr/>
        </p:nvSpPr>
        <p:spPr bwMode="auto">
          <a:xfrm>
            <a:off x="6619875" y="1703458"/>
            <a:ext cx="30888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altLang="ja-JP" b="1" dirty="0" err="1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altLang="ja-JP" b="1" baseline="-25000" dirty="0" err="1">
                <a:latin typeface="Arial"/>
                <a:ea typeface="Arial" charset="0"/>
                <a:cs typeface="Arial"/>
              </a:rPr>
              <a:t>N</a:t>
            </a:r>
            <a:r>
              <a:rPr lang="en-US" altLang="ja-JP" b="1" dirty="0">
                <a:latin typeface="Arial"/>
                <a:ea typeface="Arial" charset="0"/>
                <a:cs typeface="Arial"/>
              </a:rPr>
              <a:t> = 4.1 (</a:t>
            </a:r>
            <a:r>
              <a:rPr lang="en-US" altLang="ja-JP" b="1" dirty="0" err="1">
                <a:solidFill>
                  <a:srgbClr val="FF0000"/>
                </a:solidFill>
                <a:latin typeface="Arial"/>
                <a:ea typeface="Arial" charset="0"/>
                <a:cs typeface="Arial"/>
              </a:rPr>
              <a:t>C</a:t>
            </a:r>
            <a:r>
              <a:rPr lang="en-US" altLang="ja-JP" b="1" baseline="-25000" dirty="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altLang="ja-JP" b="1" dirty="0">
                <a:solidFill>
                  <a:srgbClr val="FF0000"/>
                </a:solidFill>
                <a:latin typeface="Arial"/>
                <a:ea typeface="Arial" charset="0"/>
                <a:cs typeface="Arial"/>
              </a:rPr>
              <a:t> =0.8</a:t>
            </a:r>
            <a:r>
              <a:rPr lang="en-US" altLang="ja-JP" b="1" dirty="0">
                <a:latin typeface="Arial"/>
                <a:ea typeface="Arial" charset="0"/>
                <a:cs typeface="Arial"/>
              </a:rPr>
              <a:t>) with effects of conductor sheath, noise (2G), and </a:t>
            </a:r>
            <a:r>
              <a:rPr lang="en-US" altLang="ja-JP" b="1" dirty="0">
                <a:solidFill>
                  <a:srgbClr val="FF0000"/>
                </a:solidFill>
                <a:latin typeface="Arial"/>
                <a:ea typeface="Arial" charset="0"/>
                <a:cs typeface="Arial"/>
              </a:rPr>
              <a:t>latency</a:t>
            </a:r>
            <a:r>
              <a:rPr lang="en-US" altLang="ja-JP" b="1" dirty="0">
                <a:latin typeface="Arial"/>
                <a:ea typeface="Arial" charset="0"/>
                <a:cs typeface="Arial"/>
              </a:rPr>
              <a:t> (150 </a:t>
            </a:r>
            <a:r>
              <a:rPr lang="en-US" altLang="ja-JP" b="1" dirty="0" err="1">
                <a:latin typeface="Arial"/>
                <a:ea typeface="Symbol" charset="2"/>
                <a:cs typeface="Arial"/>
              </a:rPr>
              <a:t>m</a:t>
            </a:r>
            <a:r>
              <a:rPr lang="en-US" altLang="ja-JP" b="1" dirty="0" err="1">
                <a:latin typeface="Arial"/>
                <a:ea typeface="Arial" charset="0"/>
                <a:cs typeface="Arial"/>
              </a:rPr>
              <a:t>s</a:t>
            </a:r>
            <a:r>
              <a:rPr lang="en-US" altLang="ja-JP" b="1" dirty="0">
                <a:latin typeface="Arial"/>
                <a:ea typeface="Arial" charset="0"/>
                <a:cs typeface="Arial"/>
              </a:rPr>
              <a:t>).</a:t>
            </a:r>
          </a:p>
        </p:txBody>
      </p:sp>
      <p:sp>
        <p:nvSpPr>
          <p:cNvPr id="45067" name="Text Box 3"/>
          <p:cNvSpPr txBox="1">
            <a:spLocks noChangeArrowheads="1"/>
          </p:cNvSpPr>
          <p:nvPr/>
        </p:nvSpPr>
        <p:spPr bwMode="auto">
          <a:xfrm>
            <a:off x="125413" y="720725"/>
            <a:ext cx="3548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95263" indent="-195263">
              <a:spcAft>
                <a:spcPct val="30000"/>
              </a:spcAft>
              <a:buSzPct val="80000"/>
              <a:buFont typeface="Wingdings" charset="2"/>
              <a:buChar char="l"/>
            </a:pPr>
            <a:r>
              <a:rPr lang="en-US" altLang="ja-JP" sz="2000" b="1" dirty="0">
                <a:latin typeface="Arial"/>
                <a:ea typeface="Arial" charset="0"/>
                <a:cs typeface="Arial"/>
              </a:rPr>
              <a:t>Stabilizing Wall</a:t>
            </a:r>
          </a:p>
        </p:txBody>
      </p:sp>
      <p:sp>
        <p:nvSpPr>
          <p:cNvPr id="45069" name="テキスト ボックス 35"/>
          <p:cNvSpPr txBox="1">
            <a:spLocks noChangeArrowheads="1"/>
          </p:cNvSpPr>
          <p:nvPr/>
        </p:nvSpPr>
        <p:spPr bwMode="auto">
          <a:xfrm>
            <a:off x="6581775" y="1415600"/>
            <a:ext cx="1662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solidFill>
                  <a:srgbClr val="0000FF"/>
                </a:solidFill>
                <a:latin typeface="Arial"/>
                <a:ea typeface="Arial" charset="0"/>
                <a:cs typeface="Arial"/>
              </a:rPr>
              <a:t>RWM control</a:t>
            </a:r>
            <a:endParaRPr lang="ja-JP" altLang="en-US" sz="2000">
              <a:solidFill>
                <a:srgbClr val="0000FF"/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45073" name="Text Box 3"/>
          <p:cNvSpPr txBox="1">
            <a:spLocks noChangeArrowheads="1"/>
          </p:cNvSpPr>
          <p:nvPr/>
        </p:nvSpPr>
        <p:spPr bwMode="auto">
          <a:xfrm>
            <a:off x="183924" y="2129064"/>
            <a:ext cx="4167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95263" indent="-195263">
              <a:spcAft>
                <a:spcPct val="30000"/>
              </a:spcAft>
              <a:buSzPct val="80000"/>
            </a:pPr>
            <a:r>
              <a:rPr lang="en-US" altLang="ja-JP" sz="2000" b="1">
                <a:latin typeface="Arial"/>
                <a:ea typeface="Arial" charset="0"/>
                <a:cs typeface="Arial"/>
              </a:rPr>
              <a:t>+ ECCD (NTM), rotation control</a:t>
            </a:r>
          </a:p>
        </p:txBody>
      </p:sp>
      <p:pic>
        <p:nvPicPr>
          <p:cNvPr id="19" name="図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64" y="44624"/>
            <a:ext cx="903222" cy="23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804" y="3533601"/>
            <a:ext cx="2835340" cy="291465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64" y="2924944"/>
            <a:ext cx="3076220" cy="3818756"/>
          </a:xfrm>
          <a:prstGeom prst="rect">
            <a:avLst/>
          </a:prstGeom>
        </p:spPr>
      </p:pic>
      <p:pic>
        <p:nvPicPr>
          <p:cNvPr id="23" name="図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0687" y="2913287"/>
            <a:ext cx="2954557" cy="243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77150" y="6492875"/>
            <a:ext cx="2228850" cy="365125"/>
          </a:xfrm>
        </p:spPr>
        <p:txBody>
          <a:bodyPr/>
          <a:lstStyle/>
          <a:p>
            <a:fld id="{9137C64A-87BE-A94C-AD62-757607B39295}" type="slidenum">
              <a:rPr lang="ja-JP" altLang="en-US" b="1" smtClean="0">
                <a:solidFill>
                  <a:schemeClr val="tx1"/>
                </a:solidFill>
              </a:rPr>
              <a:pPr/>
              <a:t>13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7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78"/>
          <p:cNvSpPr>
            <a:spLocks noGrp="1" noChangeArrowheads="1"/>
          </p:cNvSpPr>
          <p:nvPr/>
        </p:nvSpPr>
        <p:spPr bwMode="auto">
          <a:xfrm>
            <a:off x="1978253" y="-224631"/>
            <a:ext cx="6839176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JT-60SA Research Plan </a:t>
            </a:r>
            <a:r>
              <a:rPr kumimoji="0" lang="en-US" altLang="ja-JP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by </a:t>
            </a:r>
            <a:r>
              <a:rPr kumimoji="0" lang="en-US" altLang="ja-JP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EU and JA</a:t>
            </a:r>
            <a:endParaRPr kumimoji="0" lang="en-GB" altLang="ja-JP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4274" name="Rectangle 209"/>
          <p:cNvSpPr>
            <a:spLocks noChangeArrowheads="1"/>
          </p:cNvSpPr>
          <p:nvPr/>
        </p:nvSpPr>
        <p:spPr bwMode="auto">
          <a:xfrm>
            <a:off x="9255125" y="884238"/>
            <a:ext cx="215900" cy="82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endParaRPr kumimoji="0" lang="ja-JP" altLang="en-US" sz="1800"/>
          </a:p>
        </p:txBody>
      </p:sp>
      <p:sp>
        <p:nvSpPr>
          <p:cNvPr id="54275" name="Rectangle 122"/>
          <p:cNvSpPr>
            <a:spLocks noChangeArrowheads="1"/>
          </p:cNvSpPr>
          <p:nvPr/>
        </p:nvSpPr>
        <p:spPr bwMode="auto">
          <a:xfrm>
            <a:off x="9329738" y="3187700"/>
            <a:ext cx="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000" b="1">
                <a:solidFill>
                  <a:srgbClr val="180ECF"/>
                </a:solidFill>
              </a:rPr>
              <a:t> </a:t>
            </a:r>
            <a:endParaRPr kumimoji="0" lang="en-US" altLang="ja-JP" sz="1800"/>
          </a:p>
        </p:txBody>
      </p:sp>
      <p:sp>
        <p:nvSpPr>
          <p:cNvPr id="54276" name="テキスト ボックス 3"/>
          <p:cNvSpPr txBox="1">
            <a:spLocks noChangeArrowheads="1"/>
          </p:cNvSpPr>
          <p:nvPr/>
        </p:nvSpPr>
        <p:spPr bwMode="auto">
          <a:xfrm>
            <a:off x="90487" y="841943"/>
            <a:ext cx="6796087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2000"/>
              </a:lnSpc>
            </a:pPr>
            <a:r>
              <a:rPr kumimoji="0" lang="en-US" altLang="ja-JP" sz="20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JT-60SA Research Plan updated to Ver.3.1 in 2013, Dec.</a:t>
            </a:r>
            <a:endParaRPr kumimoji="0" lang="ja-JP" altLang="en-US" sz="20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4277" name="テキスト ボックス 13"/>
          <p:cNvSpPr txBox="1">
            <a:spLocks noChangeArrowheads="1"/>
          </p:cNvSpPr>
          <p:nvPr/>
        </p:nvSpPr>
        <p:spPr bwMode="auto">
          <a:xfrm>
            <a:off x="90488" y="1239838"/>
            <a:ext cx="6429375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2000"/>
              </a:lnSpc>
            </a:pPr>
            <a:r>
              <a:rPr kumimoji="0" lang="en-US" altLang="ja-JP" sz="2000" b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Co-authors: 331 persons</a:t>
            </a:r>
          </a:p>
          <a:p>
            <a:pPr>
              <a:lnSpc>
                <a:spcPts val="2000"/>
              </a:lnSpc>
            </a:pPr>
            <a:r>
              <a:rPr kumimoji="0" lang="en-US" altLang="ja-JP" sz="1800" b="1">
                <a:latin typeface="Helvetica" panose="020B0604020202020204" pitchFamily="34" charset="0"/>
                <a:cs typeface="Helvetica" panose="020B0604020202020204" pitchFamily="34" charset="0"/>
              </a:rPr>
              <a:t>   Japan: 150 ( 76 from JAEA,  74 from 15  Univ. ) </a:t>
            </a:r>
          </a:p>
          <a:p>
            <a:pPr>
              <a:lnSpc>
                <a:spcPts val="2000"/>
              </a:lnSpc>
            </a:pPr>
            <a:r>
              <a:rPr kumimoji="0" lang="en-US" altLang="ja-JP" sz="1800" b="1">
                <a:latin typeface="Helvetica" panose="020B0604020202020204" pitchFamily="34" charset="0"/>
                <a:cs typeface="Helvetica" panose="020B0604020202020204" pitchFamily="34" charset="0"/>
              </a:rPr>
              <a:t>   EU:      176 ( 10 countries, 24 institutes) </a:t>
            </a:r>
          </a:p>
          <a:p>
            <a:pPr>
              <a:lnSpc>
                <a:spcPts val="2000"/>
              </a:lnSpc>
            </a:pPr>
            <a:r>
              <a:rPr kumimoji="0" lang="en-US" altLang="ja-JP" sz="1800" b="1">
                <a:latin typeface="Helvetica" panose="020B0604020202020204" pitchFamily="34" charset="0"/>
                <a:cs typeface="Helvetica" panose="020B0604020202020204" pitchFamily="34" charset="0"/>
              </a:rPr>
              <a:t>   Project Team: 5</a:t>
            </a:r>
            <a:endParaRPr kumimoji="0" lang="ja-JP" altLang="en-US" sz="18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360" name="テキスト ボックス 34"/>
          <p:cNvSpPr txBox="1">
            <a:spLocks noChangeArrowheads="1"/>
          </p:cNvSpPr>
          <p:nvPr/>
        </p:nvSpPr>
        <p:spPr bwMode="auto">
          <a:xfrm>
            <a:off x="228600" y="2325688"/>
            <a:ext cx="620073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buClr>
                <a:schemeClr val="tx1"/>
              </a:buClr>
            </a:pPr>
            <a:r>
              <a:rPr lang="en-US" altLang="ja-JP" sz="20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=&gt; </a:t>
            </a:r>
            <a:r>
              <a:rPr lang="en-US" altLang="ja-JP" sz="2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Objectives: Encourage </a:t>
            </a:r>
            <a:r>
              <a:rPr lang="en-US" altLang="ja-JP" sz="20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collaborative </a:t>
            </a:r>
            <a:r>
              <a:rPr lang="en-US" altLang="ja-JP" sz="2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studies,</a:t>
            </a:r>
            <a:endParaRPr lang="en-US" altLang="ja-JP" sz="2000" b="1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en-US" altLang="ja-JP" sz="20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</a:t>
            </a:r>
            <a:r>
              <a:rPr lang="en-US" altLang="ja-JP" sz="2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Optimize hardware.</a:t>
            </a:r>
            <a:endParaRPr lang="en-US" altLang="ja-JP" sz="2000" b="1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kumimoji="0" lang="en-US" altLang="ja-JP" sz="20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</a:t>
            </a:r>
            <a:r>
              <a:rPr kumimoji="0" lang="en-US" altLang="ja-JP" sz="2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(Revised </a:t>
            </a:r>
            <a:r>
              <a:rPr kumimoji="0" lang="en-US" altLang="ja-JP" sz="20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towards the first </a:t>
            </a:r>
            <a:r>
              <a:rPr kumimoji="0" lang="en-US" altLang="ja-JP" sz="20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plasma)</a:t>
            </a:r>
            <a:endParaRPr lang="ja-JP" altLang="en-US" sz="2000" b="1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4279" name="テキスト ボックス 28"/>
          <p:cNvSpPr txBox="1">
            <a:spLocks noChangeArrowheads="1"/>
          </p:cNvSpPr>
          <p:nvPr/>
        </p:nvSpPr>
        <p:spPr bwMode="auto">
          <a:xfrm>
            <a:off x="6384925" y="5840413"/>
            <a:ext cx="3070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400"/>
              <a:t>3rd. Research Coordination Meeting</a:t>
            </a:r>
          </a:p>
          <a:p>
            <a:r>
              <a:rPr lang="en-US" altLang="ja-JP" sz="1400"/>
              <a:t>          ( Naka, May.,2014)</a:t>
            </a:r>
            <a:endParaRPr lang="ja-JP" altLang="en-US" sz="1400"/>
          </a:p>
        </p:txBody>
      </p:sp>
      <p:pic>
        <p:nvPicPr>
          <p:cNvPr id="54280" name="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69" y="1058862"/>
            <a:ext cx="2165009" cy="32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テキスト ボックス 29"/>
          <p:cNvSpPr txBox="1">
            <a:spLocks noChangeArrowheads="1"/>
          </p:cNvSpPr>
          <p:nvPr/>
        </p:nvSpPr>
        <p:spPr bwMode="auto">
          <a:xfrm>
            <a:off x="2594203" y="6429261"/>
            <a:ext cx="6834188" cy="3079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400">
                <a:cs typeface="Arial" panose="020B0604020202020204" pitchFamily="34" charset="0"/>
              </a:rPr>
              <a:t>JT-60SA Research Plan: </a:t>
            </a:r>
            <a:r>
              <a:rPr kumimoji="0" lang="en-US" altLang="ja-JP" sz="1400">
                <a:cs typeface="Arial" panose="020B0604020202020204" pitchFamily="34" charset="0"/>
                <a:hlinkClick r:id="rId4"/>
              </a:rPr>
              <a:t>http://www.jt60sa.org/b/index_nav_3.htm?n3/operation.htm</a:t>
            </a:r>
          </a:p>
        </p:txBody>
      </p:sp>
      <p:pic>
        <p:nvPicPr>
          <p:cNvPr id="54283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3789363"/>
            <a:ext cx="5640387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図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4540250"/>
            <a:ext cx="3744912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5" name="正方形/長方形 5"/>
          <p:cNvSpPr>
            <a:spLocks noChangeArrowheads="1"/>
          </p:cNvSpPr>
          <p:nvPr/>
        </p:nvSpPr>
        <p:spPr bwMode="auto">
          <a:xfrm>
            <a:off x="-130175" y="374650"/>
            <a:ext cx="10093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800" b="1" dirty="0">
                <a:cs typeface="Arial" panose="020B0604020202020204" pitchFamily="34" charset="0"/>
              </a:rPr>
              <a:t>“Research items and Strategy for JT-60SA”   to solve critical issues in ITER and DEMO. </a:t>
            </a:r>
            <a:endParaRPr kumimoji="0" lang="en-US" altLang="ja-JP" sz="1800" b="1" u="sng" dirty="0">
              <a:cs typeface="Arial" panose="020B0604020202020204" pitchFamily="34" charset="0"/>
            </a:endParaRPr>
          </a:p>
        </p:txBody>
      </p:sp>
      <p:sp>
        <p:nvSpPr>
          <p:cNvPr id="54286" name="テキスト ボックス 179"/>
          <p:cNvSpPr txBox="1">
            <a:spLocks noChangeArrowheads="1"/>
          </p:cNvSpPr>
          <p:nvPr/>
        </p:nvSpPr>
        <p:spPr bwMode="auto">
          <a:xfrm>
            <a:off x="296862" y="3289300"/>
            <a:ext cx="6821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8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Expected experiment participants:  JA: 250-300,  EU: 200-250</a:t>
            </a:r>
          </a:p>
        </p:txBody>
      </p:sp>
      <p:pic>
        <p:nvPicPr>
          <p:cNvPr id="54287" name="図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44450"/>
            <a:ext cx="90328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8" name="スライド番号プレースホルダ 11"/>
          <p:cNvSpPr>
            <a:spLocks noGrp="1"/>
          </p:cNvSpPr>
          <p:nvPr>
            <p:ph type="sldNum" sz="quarter" idx="12"/>
          </p:nvPr>
        </p:nvSpPr>
        <p:spPr bwMode="auto">
          <a:xfrm>
            <a:off x="9369879" y="6499228"/>
            <a:ext cx="5778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313CA1D6-D1A7-4F7E-8644-08B721A1E247}" type="slidenum">
              <a:rPr lang="ja-JP" altLang="en-US" sz="1600" b="1">
                <a:cs typeface="Arial" panose="020B0604020202020204" pitchFamily="34" charset="0"/>
              </a:rPr>
              <a:pPr/>
              <a:t>14</a:t>
            </a:fld>
            <a:endParaRPr lang="ja-JP" altLang="en-US" sz="1600" b="1">
              <a:cs typeface="Arial" panose="020B0604020202020204" pitchFamily="34" charset="0"/>
            </a:endParaRPr>
          </a:p>
        </p:txBody>
      </p:sp>
      <p:sp>
        <p:nvSpPr>
          <p:cNvPr id="18" name="Rectangle 178"/>
          <p:cNvSpPr>
            <a:spLocks noGrp="1" noChangeArrowheads="1"/>
          </p:cNvSpPr>
          <p:nvPr/>
        </p:nvSpPr>
        <p:spPr bwMode="auto">
          <a:xfrm>
            <a:off x="77788" y="6154737"/>
            <a:ext cx="81407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Please visit</a:t>
            </a:r>
            <a:r>
              <a:rPr kumimoji="0" lang="en-US" altLang="ja-JP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endParaRPr kumimoji="0" lang="en-GB" altLang="ja-JP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4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811844" y="3022218"/>
            <a:ext cx="4788856" cy="586397"/>
          </a:xfrm>
          <a:effectLst>
            <a:outerShdw dist="35921" dir="2700000" algn="ctr" rotWithShape="0">
              <a:srgbClr val="808080"/>
            </a:outerShdw>
          </a:effectLst>
        </p:spPr>
        <p:txBody>
          <a:bodyPr>
            <a:normAutofit fontScale="90000"/>
          </a:bodyPr>
          <a:lstStyle/>
          <a:p>
            <a:r>
              <a:rPr lang="en-US" altLang="ja-JP" sz="4000" b="1" dirty="0" smtClean="0">
                <a:latin typeface="Helvetica" panose="020B0604020202020204" pitchFamily="34" charset="0"/>
              </a:rPr>
              <a:t>IFMIF/EVEDA Project</a:t>
            </a:r>
            <a:endParaRPr lang="en-US" altLang="ja-JP" sz="4000" b="1" dirty="0">
              <a:latin typeface="Helvetica" panose="020B0604020202020204" pitchFamily="34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677150" y="6492875"/>
            <a:ext cx="2228850" cy="365125"/>
          </a:xfrm>
        </p:spPr>
        <p:txBody>
          <a:bodyPr/>
          <a:lstStyle/>
          <a:p>
            <a:fld id="{1112357A-DF78-4068-8CFB-383B81269F86}" type="slidenum">
              <a:rPr kumimoji="1" lang="ja-JP" altLang="en-US" b="1" smtClean="0">
                <a:solidFill>
                  <a:schemeClr val="tx1"/>
                </a:solidFill>
              </a:rPr>
              <a:t>15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953287" y="2463906"/>
            <a:ext cx="548941" cy="55831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6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endParaRPr kumimoji="1" lang="ja-JP" altLang="en-US" sz="3600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039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z="1200" smtClean="0">
                <a:latin typeface="Arial"/>
                <a:cs typeface="Arial"/>
              </a:rPr>
              <a:t>&lt;#&gt;</a:t>
            </a:r>
            <a:endParaRPr lang="en-GB" sz="1200">
              <a:latin typeface="Arial"/>
              <a:cs typeface="Arial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9AB8CA-0401-4246-B69E-7AB9867341CF}" type="slidenum">
              <a:rPr lang="en-GB" smtClean="0">
                <a:latin typeface="Arial"/>
                <a:cs typeface="Arial"/>
              </a:rPr>
              <a:pPr>
                <a:defRPr/>
              </a:pPr>
              <a:t>16</a:t>
            </a:fld>
            <a:endParaRPr lang="en-GB" dirty="0">
              <a:latin typeface="Arial"/>
              <a:cs typeface="Ari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17"/>
          <a:stretch/>
        </p:blipFill>
        <p:spPr bwMode="auto">
          <a:xfrm>
            <a:off x="576068" y="1323729"/>
            <a:ext cx="8669580" cy="550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215900" y="2364875"/>
            <a:ext cx="3022600" cy="503590"/>
          </a:xfrm>
          <a:prstGeom prst="rect">
            <a:avLst/>
          </a:prstGeom>
          <a:solidFill>
            <a:srgbClr val="D3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GB" altLang="ja-JP" sz="1400" b="1" u="sng" dirty="0">
                <a:latin typeface="Arial"/>
                <a:cs typeface="Arial"/>
              </a:rPr>
              <a:t>L</a:t>
            </a:r>
            <a:r>
              <a:rPr lang="en-GB" altLang="ja-JP" sz="1400" dirty="0">
                <a:latin typeface="Arial"/>
                <a:cs typeface="Arial"/>
              </a:rPr>
              <a:t>inear </a:t>
            </a:r>
            <a:r>
              <a:rPr lang="en-GB" altLang="ja-JP" sz="1400" b="1" u="sng" dirty="0">
                <a:latin typeface="Arial"/>
                <a:cs typeface="Arial"/>
              </a:rPr>
              <a:t>I</a:t>
            </a:r>
            <a:r>
              <a:rPr lang="en-GB" altLang="ja-JP" sz="1400" dirty="0">
                <a:latin typeface="Arial"/>
                <a:cs typeface="Arial"/>
              </a:rPr>
              <a:t>FMIF </a:t>
            </a:r>
            <a:r>
              <a:rPr lang="en-GB" altLang="ja-JP" sz="1400" b="1" u="sng" dirty="0">
                <a:latin typeface="Arial"/>
                <a:cs typeface="Arial"/>
              </a:rPr>
              <a:t>P</a:t>
            </a:r>
            <a:r>
              <a:rPr lang="en-GB" altLang="ja-JP" sz="1400" dirty="0">
                <a:latin typeface="Arial"/>
                <a:cs typeface="Arial"/>
              </a:rPr>
              <a:t>rototype </a:t>
            </a:r>
            <a:r>
              <a:rPr lang="en-GB" altLang="ja-JP" sz="1400" b="1" u="sng" dirty="0">
                <a:latin typeface="Arial"/>
                <a:cs typeface="Arial"/>
              </a:rPr>
              <a:t>A</a:t>
            </a:r>
            <a:r>
              <a:rPr lang="en-GB" altLang="ja-JP" sz="1400" dirty="0">
                <a:latin typeface="Arial"/>
                <a:cs typeface="Arial"/>
              </a:rPr>
              <a:t>ccelerator  </a:t>
            </a:r>
            <a:r>
              <a:rPr lang="en-GB" altLang="ja-JP" sz="1400" dirty="0" smtClean="0">
                <a:latin typeface="Arial"/>
                <a:cs typeface="Arial"/>
              </a:rPr>
              <a:t>(</a:t>
            </a:r>
            <a:r>
              <a:rPr lang="en-US" altLang="ja-JP" sz="1400" b="1" dirty="0" err="1" smtClean="0">
                <a:latin typeface="Arial"/>
                <a:cs typeface="Arial"/>
              </a:rPr>
              <a:t>LIPAc</a:t>
            </a:r>
            <a:r>
              <a:rPr lang="en-US" altLang="ja-JP" sz="1400" b="1" dirty="0" smtClean="0">
                <a:latin typeface="Arial"/>
                <a:cs typeface="Arial"/>
              </a:rPr>
              <a:t>)  @ JAEA Rokkasho</a:t>
            </a:r>
            <a:endParaRPr lang="ja-JP" altLang="en-US" sz="1400" b="1" dirty="0">
              <a:latin typeface="Arial"/>
              <a:ea typeface="ＭＳ Ｐゴシック" pitchFamily="50" charset="-128"/>
              <a:cs typeface="Arial"/>
            </a:endParaRPr>
          </a:p>
        </p:txBody>
      </p:sp>
      <p:sp>
        <p:nvSpPr>
          <p:cNvPr id="22" name="AutoShape 27"/>
          <p:cNvSpPr>
            <a:spLocks noChangeArrowheads="1"/>
          </p:cNvSpPr>
          <p:nvPr/>
        </p:nvSpPr>
        <p:spPr bwMode="auto">
          <a:xfrm>
            <a:off x="352999" y="1727200"/>
            <a:ext cx="2259276" cy="605553"/>
          </a:xfrm>
          <a:prstGeom prst="roundRect">
            <a:avLst>
              <a:gd name="adj" fmla="val 16667"/>
            </a:avLst>
          </a:prstGeom>
          <a:solidFill>
            <a:srgbClr val="FDFFCA">
              <a:alpha val="50195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b="1" dirty="0" smtClean="0">
                <a:solidFill>
                  <a:srgbClr val="000099"/>
                </a:solidFill>
                <a:latin typeface="Arial"/>
                <a:cs typeface="Arial"/>
              </a:rPr>
              <a:t>Accelerator facility</a:t>
            </a:r>
            <a:endParaRPr lang="ja-JP" altLang="en-US" b="1" dirty="0">
              <a:latin typeface="Arial"/>
              <a:cs typeface="Arial"/>
            </a:endParaRP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3759940" y="2350503"/>
            <a:ext cx="2230437" cy="503590"/>
          </a:xfrm>
          <a:prstGeom prst="rect">
            <a:avLst/>
          </a:prstGeom>
          <a:solidFill>
            <a:srgbClr val="FF99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altLang="ja-JP" sz="1400" b="1" dirty="0" smtClean="0">
                <a:latin typeface="Arial"/>
                <a:ea typeface="ＭＳ Ｐゴシック" pitchFamily="50" charset="-128"/>
                <a:cs typeface="Arial"/>
              </a:rPr>
              <a:t>EVEDA Li Test Loop (ELTL) @ JAEA O-</a:t>
            </a:r>
            <a:r>
              <a:rPr lang="en-US" altLang="ja-JP" sz="1400" b="1" dirty="0" err="1" smtClean="0">
                <a:latin typeface="Arial"/>
                <a:ea typeface="ＭＳ Ｐゴシック" pitchFamily="50" charset="-128"/>
                <a:cs typeface="Arial"/>
              </a:rPr>
              <a:t>arai</a:t>
            </a:r>
            <a:endParaRPr lang="ja-JP" altLang="en-US" sz="1400" b="1" dirty="0">
              <a:latin typeface="Arial"/>
              <a:ea typeface="ＭＳ Ｐゴシック" pitchFamily="50" charset="-128"/>
              <a:cs typeface="Arial"/>
            </a:endParaRPr>
          </a:p>
        </p:txBody>
      </p:sp>
      <p:sp>
        <p:nvSpPr>
          <p:cNvPr id="24" name="AutoShape 29"/>
          <p:cNvSpPr>
            <a:spLocks noChangeArrowheads="1"/>
          </p:cNvSpPr>
          <p:nvPr/>
        </p:nvSpPr>
        <p:spPr bwMode="auto">
          <a:xfrm>
            <a:off x="3722633" y="1192925"/>
            <a:ext cx="2305050" cy="1139825"/>
          </a:xfrm>
          <a:prstGeom prst="roundRect">
            <a:avLst>
              <a:gd name="adj" fmla="val 16667"/>
            </a:avLst>
          </a:prstGeom>
          <a:solidFill>
            <a:srgbClr val="FDFFCA">
              <a:alpha val="50195"/>
            </a:srgbClr>
          </a:solidFill>
          <a:ln w="3810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b="1" dirty="0" smtClean="0">
                <a:solidFill>
                  <a:srgbClr val="CC0000"/>
                </a:solidFill>
                <a:latin typeface="Arial"/>
                <a:cs typeface="Arial"/>
              </a:rPr>
              <a:t>Li Target Facility</a:t>
            </a:r>
            <a:endParaRPr lang="ja-JP" altLang="en-US" b="1" dirty="0">
              <a:solidFill>
                <a:srgbClr val="008000"/>
              </a:solidFill>
              <a:latin typeface="Arial"/>
              <a:cs typeface="Arial"/>
            </a:endParaRPr>
          </a:p>
          <a:p>
            <a:pPr algn="ctr"/>
            <a:r>
              <a:rPr lang="en-US" altLang="ja-JP" sz="1400" b="1" dirty="0">
                <a:latin typeface="Arial"/>
                <a:cs typeface="Arial"/>
              </a:rPr>
              <a:t>liquid Li screen flowing </a:t>
            </a:r>
            <a:r>
              <a:rPr lang="en-US" altLang="ja-JP" sz="1400" b="1" dirty="0" smtClean="0">
                <a:latin typeface="Arial"/>
                <a:cs typeface="Arial"/>
              </a:rPr>
              <a:t/>
            </a:r>
            <a:br>
              <a:rPr lang="en-US" altLang="ja-JP" sz="1400" b="1" dirty="0" smtClean="0">
                <a:latin typeface="Arial"/>
                <a:cs typeface="Arial"/>
              </a:rPr>
            </a:br>
            <a:r>
              <a:rPr lang="en-US" altLang="ja-JP" sz="1400" b="1" dirty="0" smtClean="0">
                <a:latin typeface="Arial"/>
                <a:cs typeface="Arial"/>
              </a:rPr>
              <a:t>at </a:t>
            </a:r>
            <a:r>
              <a:rPr lang="en-US" altLang="ja-JP" sz="1400" b="1" dirty="0">
                <a:latin typeface="Arial"/>
                <a:cs typeface="Arial"/>
              </a:rPr>
              <a:t>15 </a:t>
            </a:r>
            <a:r>
              <a:rPr lang="en-US" altLang="ja-JP" sz="1400" b="1" dirty="0" smtClean="0">
                <a:latin typeface="Arial"/>
                <a:cs typeface="Arial"/>
              </a:rPr>
              <a:t>m/s to stand </a:t>
            </a:r>
            <a:br>
              <a:rPr lang="en-US" altLang="ja-JP" sz="1400" b="1" dirty="0" smtClean="0">
                <a:latin typeface="Arial"/>
                <a:cs typeface="Arial"/>
              </a:rPr>
            </a:br>
            <a:r>
              <a:rPr lang="en-US" altLang="ja-JP" sz="1400" b="1" dirty="0" smtClean="0">
                <a:latin typeface="Arial"/>
                <a:cs typeface="Arial"/>
              </a:rPr>
              <a:t>1GW/m</a:t>
            </a:r>
            <a:r>
              <a:rPr lang="en-US" altLang="ja-JP" sz="1400" b="1" baseline="30000" dirty="0" smtClean="0">
                <a:latin typeface="Arial"/>
                <a:cs typeface="Arial"/>
              </a:rPr>
              <a:t>2 </a:t>
            </a:r>
            <a:r>
              <a:rPr lang="en-US" altLang="ja-JP" sz="1400" b="1" dirty="0" smtClean="0">
                <a:latin typeface="Arial"/>
                <a:cs typeface="Arial"/>
              </a:rPr>
              <a:t>D+ beam load</a:t>
            </a:r>
            <a:endParaRPr lang="ja-JP" altLang="en-US" sz="1400" b="1" dirty="0">
              <a:latin typeface="Arial"/>
              <a:cs typeface="Arial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7384208" y="2329955"/>
            <a:ext cx="2449046" cy="719034"/>
          </a:xfrm>
          <a:prstGeom prst="rect">
            <a:avLst/>
          </a:prstGeom>
          <a:solidFill>
            <a:srgbClr val="CC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altLang="ja-JP" sz="1400" b="1" dirty="0">
                <a:latin typeface="Arial"/>
                <a:cs typeface="Arial"/>
              </a:rPr>
              <a:t>Design, manufacturing and </a:t>
            </a:r>
            <a:br>
              <a:rPr lang="en-US" altLang="ja-JP" sz="1400" b="1" dirty="0">
                <a:latin typeface="Arial"/>
                <a:cs typeface="Arial"/>
              </a:rPr>
            </a:br>
            <a:r>
              <a:rPr lang="en-US" altLang="ja-JP" sz="1400" b="1" dirty="0">
                <a:latin typeface="Arial"/>
                <a:cs typeface="Arial"/>
              </a:rPr>
              <a:t>validation of tools </a:t>
            </a:r>
            <a:br>
              <a:rPr lang="en-US" altLang="ja-JP" sz="1400" b="1" dirty="0">
                <a:latin typeface="Arial"/>
                <a:cs typeface="Arial"/>
              </a:rPr>
            </a:br>
            <a:r>
              <a:rPr lang="en-US" altLang="ja-JP" sz="1400" b="1" dirty="0">
                <a:latin typeface="Arial"/>
                <a:cs typeface="Arial"/>
              </a:rPr>
              <a:t>(irradiation rig/mockup)</a:t>
            </a:r>
          </a:p>
        </p:txBody>
      </p:sp>
      <p:sp>
        <p:nvSpPr>
          <p:cNvPr id="26" name="AutoShape 32"/>
          <p:cNvSpPr>
            <a:spLocks noChangeArrowheads="1"/>
          </p:cNvSpPr>
          <p:nvPr/>
        </p:nvSpPr>
        <p:spPr bwMode="auto">
          <a:xfrm>
            <a:off x="7408526" y="1150594"/>
            <a:ext cx="2380623" cy="1139825"/>
          </a:xfrm>
          <a:prstGeom prst="roundRect">
            <a:avLst>
              <a:gd name="adj" fmla="val 16667"/>
            </a:avLst>
          </a:prstGeom>
          <a:solidFill>
            <a:srgbClr val="FDFFCA">
              <a:alpha val="50195"/>
            </a:srgbClr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Aft>
                <a:spcPts val="600"/>
              </a:spcAft>
            </a:pPr>
            <a:r>
              <a:rPr lang="en-US" altLang="ja-JP" b="1" dirty="0" smtClean="0">
                <a:solidFill>
                  <a:srgbClr val="008000"/>
                </a:solidFill>
                <a:latin typeface="Arial"/>
                <a:cs typeface="Arial"/>
              </a:rPr>
              <a:t>Test Facility</a:t>
            </a:r>
            <a:endParaRPr lang="ja-JP" altLang="en-US" b="1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algn="ctr"/>
            <a:r>
              <a:rPr lang="en-US" altLang="ja-JP" sz="1400" b="1" dirty="0" smtClean="0">
                <a:latin typeface="Arial"/>
                <a:cs typeface="Arial"/>
              </a:rPr>
              <a:t>Handling the irradiation </a:t>
            </a:r>
            <a:br>
              <a:rPr lang="en-US" altLang="ja-JP" sz="1400" b="1" dirty="0" smtClean="0">
                <a:latin typeface="Arial"/>
                <a:cs typeface="Arial"/>
              </a:rPr>
            </a:br>
            <a:r>
              <a:rPr lang="en-US" altLang="ja-JP" sz="1400" b="1" dirty="0" smtClean="0">
                <a:latin typeface="Arial"/>
                <a:cs typeface="Arial"/>
              </a:rPr>
              <a:t>material samples and </a:t>
            </a:r>
            <a:br>
              <a:rPr lang="en-US" altLang="ja-JP" sz="1400" b="1" dirty="0" smtClean="0">
                <a:latin typeface="Arial"/>
                <a:cs typeface="Arial"/>
              </a:rPr>
            </a:br>
            <a:r>
              <a:rPr lang="en-US" altLang="ja-JP" sz="1400" b="1" dirty="0" smtClean="0">
                <a:latin typeface="Arial"/>
                <a:cs typeface="Arial"/>
              </a:rPr>
              <a:t>acquisition of material data</a:t>
            </a:r>
            <a:endParaRPr lang="ja-JP" altLang="en-US" sz="1400" b="1" dirty="0">
              <a:latin typeface="Arial"/>
              <a:cs typeface="Arial"/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1295400" y="-114585"/>
            <a:ext cx="7719459" cy="93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IFMIF/EVEDA </a:t>
            </a:r>
            <a:r>
              <a:rPr lang="en-US" altLang="ja-JP" sz="2000" b="1" dirty="0" smtClean="0">
                <a:latin typeface="Arial"/>
                <a:ea typeface="+mj-ea"/>
                <a:cs typeface="Arial"/>
              </a:rPr>
              <a:t>(Engineering Validation and Engineering Design Activity of International Fusion Material Irradiation Facility)</a:t>
            </a:r>
            <a:endParaRPr lang="ja-JP" sz="2000" b="1" dirty="0">
              <a:latin typeface="Arial"/>
              <a:ea typeface="+mj-ea"/>
              <a:cs typeface="Arial"/>
            </a:endParaRPr>
          </a:p>
        </p:txBody>
      </p:sp>
      <p:pic>
        <p:nvPicPr>
          <p:cNvPr id="29" name="図 28" descr="IFMIF_r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5400" cy="723900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>
          <a:xfrm>
            <a:off x="2413191" y="799816"/>
            <a:ext cx="4995335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latin typeface="Arial"/>
                <a:cs typeface="Arial"/>
              </a:rPr>
              <a:t>Three facilities to be validated </a:t>
            </a:r>
            <a:endParaRPr lang="ja-JP" alt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6" name="直線コネクタ 15"/>
          <p:cNvCxnSpPr>
            <a:cxnSpLocks noChangeShapeType="1"/>
          </p:cNvCxnSpPr>
          <p:nvPr/>
        </p:nvCxnSpPr>
        <p:spPr bwMode="auto">
          <a:xfrm>
            <a:off x="0" y="720728"/>
            <a:ext cx="9906000" cy="1587"/>
          </a:xfrm>
          <a:prstGeom prst="line">
            <a:avLst/>
          </a:prstGeom>
          <a:noFill/>
          <a:ln w="57150" cmpd="thinThick">
            <a:solidFill>
              <a:srgbClr val="0000FF"/>
            </a:solidFill>
            <a:round/>
            <a:headEnd/>
            <a:tailEnd/>
          </a:ln>
          <a:effectLst>
            <a:outerShdw blurRad="40000" dist="20000" dir="5400000" sx="0" sy="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" name="スライド番号プレースホルダ 11"/>
          <p:cNvSpPr>
            <a:spLocks noGrp="1"/>
          </p:cNvSpPr>
          <p:nvPr>
            <p:ph type="sldNum" sz="quarter" idx="12"/>
          </p:nvPr>
        </p:nvSpPr>
        <p:spPr bwMode="auto">
          <a:xfrm>
            <a:off x="9353329" y="6385610"/>
            <a:ext cx="578071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43E348-6E4D-7741-8D20-7435213CB740}" type="slidenum">
              <a:rPr lang="ja-JP" altLang="en-US" sz="1800">
                <a:cs typeface="Arial" charset="0"/>
              </a:rPr>
              <a:pPr/>
              <a:t>16</a:t>
            </a:fld>
            <a:endParaRPr lang="ja-JP" altLang="en-US" sz="1800" dirty="0">
              <a:cs typeface="Arial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855847" y="6154777"/>
            <a:ext cx="1028178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latin typeface="+mn-lt"/>
              </a:rPr>
              <a:t>IFMIF</a:t>
            </a:r>
            <a:endParaRPr lang="ja-JP" altLang="en-US" sz="2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228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641027"/>
            <a:ext cx="9915525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6" name="TextBox 3"/>
          <p:cNvSpPr txBox="1">
            <a:spLocks noChangeArrowheads="1"/>
          </p:cNvSpPr>
          <p:nvPr/>
        </p:nvSpPr>
        <p:spPr bwMode="auto">
          <a:xfrm>
            <a:off x="1092200" y="1315590"/>
            <a:ext cx="1703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kumimoji="0" lang="en-US" altLang="ja-JP" sz="1600" b="1" i="1">
                <a:solidFill>
                  <a:srgbClr val="000000"/>
                </a:solidFill>
                <a:cs typeface="Arial" panose="020B0604020202020204" pitchFamily="34" charset="0"/>
              </a:rPr>
              <a:t>Injector</a:t>
            </a:r>
            <a:r>
              <a:rPr kumimoji="0" lang="en-GB" altLang="ja-JP" sz="1600" b="1" i="1">
                <a:solidFill>
                  <a:srgbClr val="000000"/>
                </a:solidFill>
                <a:cs typeface="Arial" panose="020B0604020202020204" pitchFamily="34" charset="0"/>
              </a:rPr>
              <a:t>+ LEBT</a:t>
            </a:r>
          </a:p>
          <a:p>
            <a:pPr algn="ctr" eaLnBrk="1" hangingPunct="1"/>
            <a:r>
              <a:rPr kumimoji="0" lang="en-GB" altLang="ja-JP" sz="1600" i="1">
                <a:solidFill>
                  <a:srgbClr val="000000"/>
                </a:solidFill>
                <a:cs typeface="Arial" panose="020B0604020202020204" pitchFamily="34" charset="0"/>
              </a:rPr>
              <a:t>CEA Saclay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2609850" y="1858515"/>
            <a:ext cx="1558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kumimoji="0" lang="en-GB" altLang="ja-JP" sz="1600" b="1" i="1">
                <a:solidFill>
                  <a:srgbClr val="000000"/>
                </a:solidFill>
                <a:cs typeface="Arial" panose="020B0604020202020204" pitchFamily="34" charset="0"/>
              </a:rPr>
              <a:t>RFQ</a:t>
            </a:r>
          </a:p>
          <a:p>
            <a:pPr algn="ctr" eaLnBrk="1" hangingPunct="1"/>
            <a:r>
              <a:rPr kumimoji="0" lang="en-GB" altLang="ja-JP" sz="1600" i="1">
                <a:solidFill>
                  <a:srgbClr val="000000"/>
                </a:solidFill>
                <a:cs typeface="Arial" panose="020B0604020202020204" pitchFamily="34" charset="0"/>
              </a:rPr>
              <a:t>INFN Legnaro</a:t>
            </a:r>
          </a:p>
          <a:p>
            <a:pPr algn="ctr" eaLnBrk="1" hangingPunct="1"/>
            <a:r>
              <a:rPr kumimoji="0" lang="en-GB" altLang="ja-JP" sz="1600" i="1">
                <a:solidFill>
                  <a:srgbClr val="000000"/>
                </a:solidFill>
                <a:cs typeface="Arial" panose="020B0604020202020204" pitchFamily="34" charset="0"/>
              </a:rPr>
              <a:t>JAEA</a:t>
            </a: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4100513" y="2223640"/>
            <a:ext cx="18716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kumimoji="0" lang="en-GB" altLang="ja-JP" sz="1600" b="1" i="1">
                <a:solidFill>
                  <a:srgbClr val="000000"/>
                </a:solidFill>
                <a:cs typeface="Arial" panose="020B0604020202020204" pitchFamily="34" charset="0"/>
              </a:rPr>
              <a:t>MEBT</a:t>
            </a:r>
          </a:p>
          <a:p>
            <a:pPr algn="ctr" eaLnBrk="1" hangingPunct="1"/>
            <a:r>
              <a:rPr kumimoji="0" lang="en-GB" altLang="ja-JP" sz="1600" i="1">
                <a:solidFill>
                  <a:srgbClr val="000000"/>
                </a:solidFill>
                <a:cs typeface="Arial" panose="020B0604020202020204" pitchFamily="34" charset="0"/>
              </a:rPr>
              <a:t>CIEMAT Madrid</a:t>
            </a:r>
          </a:p>
        </p:txBody>
      </p:sp>
      <p:sp>
        <p:nvSpPr>
          <p:cNvPr id="31749" name="TextBox 6"/>
          <p:cNvSpPr txBox="1">
            <a:spLocks noChangeArrowheads="1"/>
          </p:cNvSpPr>
          <p:nvPr/>
        </p:nvSpPr>
        <p:spPr bwMode="auto">
          <a:xfrm>
            <a:off x="5954713" y="2218877"/>
            <a:ext cx="1793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kumimoji="0" lang="en-GB" altLang="ja-JP" sz="1600" b="1" i="1">
                <a:solidFill>
                  <a:srgbClr val="000000"/>
                </a:solidFill>
                <a:cs typeface="Arial" panose="020B0604020202020204" pitchFamily="34" charset="0"/>
              </a:rPr>
              <a:t>SRF Linac</a:t>
            </a:r>
          </a:p>
          <a:p>
            <a:pPr algn="ctr" eaLnBrk="1" hangingPunct="1"/>
            <a:r>
              <a:rPr kumimoji="0" lang="en-GB" altLang="ja-JP" sz="1600" i="1">
                <a:solidFill>
                  <a:srgbClr val="000000"/>
                </a:solidFill>
                <a:cs typeface="Arial" panose="020B0604020202020204" pitchFamily="34" charset="0"/>
              </a:rPr>
              <a:t>CEA Saclay</a:t>
            </a:r>
          </a:p>
          <a:p>
            <a:pPr algn="ctr" eaLnBrk="1" hangingPunct="1"/>
            <a:r>
              <a:rPr kumimoji="0" lang="en-GB" altLang="ja-JP" sz="1600" i="1">
                <a:solidFill>
                  <a:srgbClr val="000000"/>
                </a:solidFill>
                <a:cs typeface="Arial" panose="020B0604020202020204" pitchFamily="34" charset="0"/>
              </a:rPr>
              <a:t>CIEMAT Madrid</a:t>
            </a:r>
          </a:p>
        </p:txBody>
      </p:sp>
      <p:sp>
        <p:nvSpPr>
          <p:cNvPr id="31750" name="TextBox 7"/>
          <p:cNvSpPr txBox="1">
            <a:spLocks noChangeArrowheads="1"/>
          </p:cNvSpPr>
          <p:nvPr/>
        </p:nvSpPr>
        <p:spPr bwMode="auto">
          <a:xfrm>
            <a:off x="7054850" y="2866577"/>
            <a:ext cx="17954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kumimoji="0" lang="en-GB" altLang="ja-JP" sz="1600" b="1" i="1">
                <a:solidFill>
                  <a:srgbClr val="000000"/>
                </a:solidFill>
                <a:cs typeface="Arial" panose="020B0604020202020204" pitchFamily="34" charset="0"/>
              </a:rPr>
              <a:t>HEBT</a:t>
            </a:r>
          </a:p>
          <a:p>
            <a:pPr algn="ctr" eaLnBrk="1" hangingPunct="1"/>
            <a:r>
              <a:rPr kumimoji="0" lang="en-GB" altLang="ja-JP" sz="1600" i="1">
                <a:solidFill>
                  <a:srgbClr val="000000"/>
                </a:solidFill>
                <a:cs typeface="Arial" panose="020B0604020202020204" pitchFamily="34" charset="0"/>
              </a:rPr>
              <a:t>CIEMAT Madrid</a:t>
            </a:r>
          </a:p>
        </p:txBody>
      </p:sp>
      <p:sp>
        <p:nvSpPr>
          <p:cNvPr id="31751" name="TextBox 8"/>
          <p:cNvSpPr txBox="1">
            <a:spLocks noChangeArrowheads="1"/>
          </p:cNvSpPr>
          <p:nvPr/>
        </p:nvSpPr>
        <p:spPr bwMode="auto">
          <a:xfrm>
            <a:off x="8226425" y="3155502"/>
            <a:ext cx="1716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kumimoji="0" lang="en-GB" altLang="ja-JP" sz="1600" b="1" i="1">
                <a:solidFill>
                  <a:srgbClr val="000000"/>
                </a:solidFill>
                <a:cs typeface="Arial" panose="020B0604020202020204" pitchFamily="34" charset="0"/>
              </a:rPr>
              <a:t>BD</a:t>
            </a:r>
          </a:p>
          <a:p>
            <a:pPr algn="ctr" eaLnBrk="1" hangingPunct="1"/>
            <a:r>
              <a:rPr kumimoji="0" lang="en-GB" altLang="ja-JP" sz="1600" i="1">
                <a:solidFill>
                  <a:srgbClr val="000000"/>
                </a:solidFill>
                <a:cs typeface="Arial" panose="020B0604020202020204" pitchFamily="34" charset="0"/>
              </a:rPr>
              <a:t>CIEMAT Madrid</a:t>
            </a:r>
          </a:p>
        </p:txBody>
      </p:sp>
      <p:sp>
        <p:nvSpPr>
          <p:cNvPr id="31752" name="TextBox 9"/>
          <p:cNvSpPr txBox="1">
            <a:spLocks noChangeArrowheads="1"/>
          </p:cNvSpPr>
          <p:nvPr/>
        </p:nvSpPr>
        <p:spPr bwMode="auto">
          <a:xfrm>
            <a:off x="4322763" y="4150865"/>
            <a:ext cx="20272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kumimoji="0" lang="en-GB" altLang="ja-JP" sz="1600" b="1" i="1">
                <a:solidFill>
                  <a:srgbClr val="000000"/>
                </a:solidFill>
                <a:cs typeface="Arial" panose="020B0604020202020204" pitchFamily="34" charset="0"/>
              </a:rPr>
              <a:t>Diagnostics</a:t>
            </a:r>
          </a:p>
          <a:p>
            <a:pPr algn="ctr" eaLnBrk="1" hangingPunct="1"/>
            <a:r>
              <a:rPr kumimoji="0" lang="en-GB" altLang="ja-JP" sz="1600" i="1">
                <a:solidFill>
                  <a:srgbClr val="000000"/>
                </a:solidFill>
                <a:cs typeface="Arial" panose="020B0604020202020204" pitchFamily="34" charset="0"/>
              </a:rPr>
              <a:t>CEA Saclay</a:t>
            </a:r>
          </a:p>
          <a:p>
            <a:pPr algn="ctr" eaLnBrk="1" hangingPunct="1"/>
            <a:r>
              <a:rPr kumimoji="0" lang="en-GB" altLang="ja-JP" sz="1600" i="1">
                <a:solidFill>
                  <a:srgbClr val="000000"/>
                </a:solidFill>
                <a:cs typeface="Arial" panose="020B0604020202020204" pitchFamily="34" charset="0"/>
              </a:rPr>
              <a:t>CIEMAT Madrid</a:t>
            </a:r>
          </a:p>
        </p:txBody>
      </p:sp>
      <p:sp>
        <p:nvSpPr>
          <p:cNvPr id="31753" name="TextBox 10"/>
          <p:cNvSpPr txBox="1">
            <a:spLocks noChangeArrowheads="1"/>
          </p:cNvSpPr>
          <p:nvPr/>
        </p:nvSpPr>
        <p:spPr bwMode="auto">
          <a:xfrm>
            <a:off x="2209800" y="3892102"/>
            <a:ext cx="20288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kumimoji="0" lang="en-GB" altLang="ja-JP" sz="1600" b="1" i="1">
                <a:solidFill>
                  <a:srgbClr val="000000"/>
                </a:solidFill>
                <a:cs typeface="Arial" panose="020B0604020202020204" pitchFamily="34" charset="0"/>
              </a:rPr>
              <a:t>RF Power</a:t>
            </a:r>
          </a:p>
          <a:p>
            <a:pPr algn="ctr" eaLnBrk="1" hangingPunct="1"/>
            <a:r>
              <a:rPr kumimoji="0" lang="en-GB" altLang="ja-JP" sz="1600" i="1">
                <a:solidFill>
                  <a:srgbClr val="000000"/>
                </a:solidFill>
                <a:cs typeface="Arial" panose="020B0604020202020204" pitchFamily="34" charset="0"/>
              </a:rPr>
              <a:t>CIEMAT Madrid</a:t>
            </a:r>
          </a:p>
          <a:p>
            <a:pPr algn="ctr" eaLnBrk="1" hangingPunct="1"/>
            <a:r>
              <a:rPr kumimoji="0" lang="en-GB" altLang="ja-JP" sz="1600" i="1">
                <a:solidFill>
                  <a:srgbClr val="000000"/>
                </a:solidFill>
                <a:cs typeface="Arial" panose="020B0604020202020204" pitchFamily="34" charset="0"/>
              </a:rPr>
              <a:t>CEA Saclay</a:t>
            </a:r>
          </a:p>
          <a:p>
            <a:pPr algn="ctr" eaLnBrk="1" hangingPunct="1"/>
            <a:r>
              <a:rPr kumimoji="0" lang="en-GB" altLang="ja-JP" sz="1600" i="1">
                <a:solidFill>
                  <a:srgbClr val="000000"/>
                </a:solidFill>
                <a:cs typeface="Arial" panose="020B0604020202020204" pitchFamily="34" charset="0"/>
              </a:rPr>
              <a:t>SCK Mol</a:t>
            </a:r>
          </a:p>
        </p:txBody>
      </p:sp>
      <p:cxnSp>
        <p:nvCxnSpPr>
          <p:cNvPr id="14" name="Straight Arrow Connector 12"/>
          <p:cNvCxnSpPr/>
          <p:nvPr/>
        </p:nvCxnSpPr>
        <p:spPr>
          <a:xfrm>
            <a:off x="190500" y="3120577"/>
            <a:ext cx="9205913" cy="1906588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2"/>
          <p:cNvSpPr txBox="1"/>
          <p:nvPr/>
        </p:nvSpPr>
        <p:spPr>
          <a:xfrm rot="657934">
            <a:off x="4135438" y="3717477"/>
            <a:ext cx="6985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36 m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1756" name="図 24" descr="イタリア国旗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1512440"/>
            <a:ext cx="6016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図 18" descr="フランス国旗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1312415"/>
            <a:ext cx="63976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図 21" descr="スペイン国旗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858515"/>
            <a:ext cx="6445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208" descr="J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1531490"/>
            <a:ext cx="639763" cy="392112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図 21" descr="スペイン国旗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2442715"/>
            <a:ext cx="6445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図 21" descr="スペイン国旗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363" y="2785615"/>
            <a:ext cx="6445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図 18" descr="フランス国旗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8" y="1858515"/>
            <a:ext cx="63976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3" name="TextBox 10"/>
          <p:cNvSpPr txBox="1">
            <a:spLocks noChangeArrowheads="1"/>
          </p:cNvSpPr>
          <p:nvPr/>
        </p:nvSpPr>
        <p:spPr bwMode="auto">
          <a:xfrm>
            <a:off x="77788" y="3644452"/>
            <a:ext cx="20288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kumimoji="0" lang="en-GB" altLang="ja-JP" sz="1600" b="1" i="1">
                <a:solidFill>
                  <a:srgbClr val="000000"/>
                </a:solidFill>
                <a:cs typeface="Arial" panose="020B0604020202020204" pitchFamily="34" charset="0"/>
              </a:rPr>
              <a:t>Control System</a:t>
            </a:r>
          </a:p>
          <a:p>
            <a:pPr algn="ctr" eaLnBrk="1" hangingPunct="1"/>
            <a:r>
              <a:rPr kumimoji="0" lang="en-GB" altLang="ja-JP" sz="1600" i="1">
                <a:solidFill>
                  <a:srgbClr val="000000"/>
                </a:solidFill>
                <a:cs typeface="Arial" panose="020B0604020202020204" pitchFamily="34" charset="0"/>
              </a:rPr>
              <a:t>JAEA</a:t>
            </a:r>
          </a:p>
          <a:p>
            <a:pPr algn="ctr" eaLnBrk="1" hangingPunct="1"/>
            <a:r>
              <a:rPr kumimoji="0" lang="en-GB" altLang="ja-JP" sz="1600" i="1">
                <a:solidFill>
                  <a:srgbClr val="000000"/>
                </a:solidFill>
                <a:cs typeface="Arial" panose="020B0604020202020204" pitchFamily="34" charset="0"/>
              </a:rPr>
              <a:t>CIEMAT Madrid</a:t>
            </a:r>
          </a:p>
          <a:p>
            <a:pPr algn="ctr" eaLnBrk="1" hangingPunct="1"/>
            <a:r>
              <a:rPr kumimoji="0" lang="en-GB" altLang="ja-JP" sz="1600" i="1">
                <a:solidFill>
                  <a:srgbClr val="000000"/>
                </a:solidFill>
                <a:cs typeface="Arial" panose="020B0604020202020204" pitchFamily="34" charset="0"/>
              </a:rPr>
              <a:t>CEA Saclay</a:t>
            </a:r>
          </a:p>
          <a:p>
            <a:pPr algn="ctr" eaLnBrk="1" hangingPunct="1"/>
            <a:r>
              <a:rPr kumimoji="0" lang="en-GB" altLang="ja-JP" sz="1600" i="1">
                <a:solidFill>
                  <a:srgbClr val="000000"/>
                </a:solidFill>
                <a:cs typeface="Arial" panose="020B0604020202020204" pitchFamily="34" charset="0"/>
              </a:rPr>
              <a:t>INFN Legnaro</a:t>
            </a:r>
          </a:p>
        </p:txBody>
      </p:sp>
      <p:pic>
        <p:nvPicPr>
          <p:cNvPr id="31764" name="図 21" descr="スペイン国旗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38" y="5020815"/>
            <a:ext cx="4413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5" name="図 18" descr="フランス国旗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5020815"/>
            <a:ext cx="43656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6" name="図 21" descr="スペイン国旗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88" y="5019227"/>
            <a:ext cx="4413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7" name="図 18" descr="フランス国旗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5036690"/>
            <a:ext cx="4365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2" descr="L:\@六ヶ所BA\H26年度\5月\ベルギー国旗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5030340"/>
            <a:ext cx="39687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9" name="図 24" descr="イタリア国旗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5014465"/>
            <a:ext cx="43973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208" descr="J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5031927"/>
            <a:ext cx="436562" cy="268288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図 21" descr="スペイン国旗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5020815"/>
            <a:ext cx="4397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2" name="図 18" descr="フランス国旗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5019227"/>
            <a:ext cx="4365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図 38" descr="IFMIF_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テキスト ボックス 3"/>
          <p:cNvSpPr txBox="1">
            <a:spLocks noChangeArrowheads="1"/>
          </p:cNvSpPr>
          <p:nvPr/>
        </p:nvSpPr>
        <p:spPr bwMode="auto">
          <a:xfrm>
            <a:off x="255588" y="5525631"/>
            <a:ext cx="3851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600" dirty="0">
                <a:cs typeface="Arial" panose="020B0604020202020204" pitchFamily="34" charset="0"/>
              </a:rPr>
              <a:t>LEBT: Low Energy Beam Transport line</a:t>
            </a:r>
            <a:endParaRPr lang="ja-JP" altLang="en-US" sz="1600" dirty="0">
              <a:cs typeface="Arial" panose="020B0604020202020204" pitchFamily="34" charset="0"/>
            </a:endParaRPr>
          </a:p>
        </p:txBody>
      </p:sp>
      <p:sp>
        <p:nvSpPr>
          <p:cNvPr id="31777" name="正方形/長方形 15"/>
          <p:cNvSpPr>
            <a:spLocks noChangeArrowheads="1"/>
          </p:cNvSpPr>
          <p:nvPr/>
        </p:nvSpPr>
        <p:spPr bwMode="auto">
          <a:xfrm>
            <a:off x="239713" y="5778043"/>
            <a:ext cx="3422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600">
                <a:cs typeface="Arial" panose="020B0604020202020204" pitchFamily="34" charset="0"/>
              </a:rPr>
              <a:t>RFQ: Radio Frequency Quadrupole</a:t>
            </a:r>
            <a:endParaRPr kumimoji="0" lang="ja-JP" altLang="en-US" sz="1600">
              <a:cs typeface="Arial" panose="020B0604020202020204" pitchFamily="34" charset="0"/>
            </a:endParaRPr>
          </a:p>
        </p:txBody>
      </p:sp>
      <p:sp>
        <p:nvSpPr>
          <p:cNvPr id="31778" name="正方形/長方形 16"/>
          <p:cNvSpPr>
            <a:spLocks noChangeArrowheads="1"/>
          </p:cNvSpPr>
          <p:nvPr/>
        </p:nvSpPr>
        <p:spPr bwMode="auto">
          <a:xfrm>
            <a:off x="257175" y="6030456"/>
            <a:ext cx="37988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600">
                <a:cs typeface="Arial" panose="020B0604020202020204" pitchFamily="34" charset="0"/>
              </a:rPr>
              <a:t>MEBT: Medium Energy Beam Transport</a:t>
            </a:r>
            <a:endParaRPr kumimoji="0" lang="ja-JP" altLang="en-US" sz="1600">
              <a:cs typeface="Arial" panose="020B0604020202020204" pitchFamily="34" charset="0"/>
            </a:endParaRPr>
          </a:p>
        </p:txBody>
      </p:sp>
      <p:sp>
        <p:nvSpPr>
          <p:cNvPr id="31779" name="正方形/長方形 17"/>
          <p:cNvSpPr>
            <a:spLocks noChangeArrowheads="1"/>
          </p:cNvSpPr>
          <p:nvPr/>
        </p:nvSpPr>
        <p:spPr bwMode="auto">
          <a:xfrm>
            <a:off x="4206875" y="5525631"/>
            <a:ext cx="5076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600">
                <a:cs typeface="Arial" panose="020B0604020202020204" pitchFamily="34" charset="0"/>
              </a:rPr>
              <a:t>SRF Linac: Superconducting Radio Frequency LINAC</a:t>
            </a:r>
            <a:endParaRPr kumimoji="0" lang="ja-JP" altLang="en-US" sz="1600">
              <a:cs typeface="Arial" panose="020B0604020202020204" pitchFamily="34" charset="0"/>
            </a:endParaRPr>
          </a:p>
        </p:txBody>
      </p:sp>
      <p:sp>
        <p:nvSpPr>
          <p:cNvPr id="31780" name="テキスト ボックス 36"/>
          <p:cNvSpPr txBox="1">
            <a:spLocks noChangeArrowheads="1"/>
          </p:cNvSpPr>
          <p:nvPr/>
        </p:nvSpPr>
        <p:spPr bwMode="auto">
          <a:xfrm>
            <a:off x="4257675" y="5900281"/>
            <a:ext cx="39481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600">
                <a:cs typeface="Arial" panose="020B0604020202020204" pitchFamily="34" charset="0"/>
              </a:rPr>
              <a:t>HEBT: High Energy Beam Transport lines</a:t>
            </a:r>
            <a:endParaRPr lang="ja-JP" altLang="en-US" sz="1600">
              <a:cs typeface="Arial" panose="020B0604020202020204" pitchFamily="34" charset="0"/>
            </a:endParaRPr>
          </a:p>
        </p:txBody>
      </p:sp>
      <p:sp>
        <p:nvSpPr>
          <p:cNvPr id="31781" name="TextBox 8"/>
          <p:cNvSpPr txBox="1">
            <a:spLocks noChangeArrowheads="1"/>
          </p:cNvSpPr>
          <p:nvPr/>
        </p:nvSpPr>
        <p:spPr bwMode="auto">
          <a:xfrm>
            <a:off x="1489302" y="403911"/>
            <a:ext cx="7505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GB" altLang="ja-JP" sz="2800" b="1" u="sng" dirty="0">
                <a:cs typeface="Arial" panose="020B0604020202020204" pitchFamily="34" charset="0"/>
              </a:rPr>
              <a:t>L</a:t>
            </a:r>
            <a:r>
              <a:rPr kumimoji="0" lang="en-GB" altLang="ja-JP" sz="2800" dirty="0">
                <a:cs typeface="Arial" panose="020B0604020202020204" pitchFamily="34" charset="0"/>
              </a:rPr>
              <a:t>inear </a:t>
            </a:r>
            <a:r>
              <a:rPr kumimoji="0" lang="en-GB" altLang="ja-JP" sz="2800" b="1" u="sng" dirty="0">
                <a:cs typeface="Arial" panose="020B0604020202020204" pitchFamily="34" charset="0"/>
              </a:rPr>
              <a:t>I</a:t>
            </a:r>
            <a:r>
              <a:rPr kumimoji="0" lang="en-GB" altLang="ja-JP" sz="2800" dirty="0">
                <a:cs typeface="Arial" panose="020B0604020202020204" pitchFamily="34" charset="0"/>
              </a:rPr>
              <a:t>FMIF </a:t>
            </a:r>
            <a:r>
              <a:rPr kumimoji="0" lang="en-GB" altLang="ja-JP" sz="2800" b="1" u="sng" dirty="0">
                <a:cs typeface="Arial" panose="020B0604020202020204" pitchFamily="34" charset="0"/>
              </a:rPr>
              <a:t>P</a:t>
            </a:r>
            <a:r>
              <a:rPr kumimoji="0" lang="en-GB" altLang="ja-JP" sz="2800" dirty="0">
                <a:cs typeface="Arial" panose="020B0604020202020204" pitchFamily="34" charset="0"/>
              </a:rPr>
              <a:t>rototype </a:t>
            </a:r>
            <a:r>
              <a:rPr kumimoji="0" lang="en-GB" altLang="ja-JP" sz="2800" b="1" u="sng" dirty="0">
                <a:cs typeface="Arial" panose="020B0604020202020204" pitchFamily="34" charset="0"/>
              </a:rPr>
              <a:t>A</a:t>
            </a:r>
            <a:r>
              <a:rPr kumimoji="0" lang="en-GB" altLang="ja-JP" sz="2800" dirty="0">
                <a:cs typeface="Arial" panose="020B0604020202020204" pitchFamily="34" charset="0"/>
              </a:rPr>
              <a:t>ccelerator - </a:t>
            </a:r>
            <a:r>
              <a:rPr kumimoji="0" lang="en-GB" altLang="ja-JP" sz="2800" b="1" dirty="0" err="1">
                <a:cs typeface="Arial" panose="020B0604020202020204" pitchFamily="34" charset="0"/>
              </a:rPr>
              <a:t>LIPAc</a:t>
            </a:r>
            <a:r>
              <a:rPr kumimoji="0" lang="en-GB" altLang="ja-JP" sz="2800" b="1" dirty="0">
                <a:cs typeface="Arial" panose="020B0604020202020204" pitchFamily="34" charset="0"/>
              </a:rPr>
              <a:t> </a:t>
            </a:r>
            <a:r>
              <a:rPr kumimoji="0" lang="en-GB" altLang="ja-JP" sz="28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31782" name="テキスト ボックス 40"/>
          <p:cNvSpPr txBox="1">
            <a:spLocks noChangeArrowheads="1"/>
          </p:cNvSpPr>
          <p:nvPr/>
        </p:nvSpPr>
        <p:spPr bwMode="auto">
          <a:xfrm>
            <a:off x="3529013" y="907602"/>
            <a:ext cx="6743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1"/>
            <a:r>
              <a:rPr kumimoji="0" lang="en-US" altLang="ja-JP" b="1" dirty="0"/>
              <a:t>IFMIF </a:t>
            </a:r>
            <a:r>
              <a:rPr kumimoji="0" lang="en-US" altLang="ja-JP" b="1" dirty="0" err="1"/>
              <a:t>vs</a:t>
            </a:r>
            <a:r>
              <a:rPr kumimoji="0" lang="en-US" altLang="ja-JP" b="1" dirty="0"/>
              <a:t> </a:t>
            </a:r>
            <a:r>
              <a:rPr kumimoji="0" lang="en-US" altLang="ja-JP" b="1" dirty="0" err="1"/>
              <a:t>LIPAc</a:t>
            </a:r>
            <a:r>
              <a:rPr kumimoji="0" lang="en-US" altLang="ja-JP" b="1" dirty="0"/>
              <a:t> : D</a:t>
            </a:r>
            <a:r>
              <a:rPr kumimoji="0" lang="en-US" altLang="ja-JP" b="1" baseline="30000" dirty="0"/>
              <a:t>+ </a:t>
            </a:r>
            <a:r>
              <a:rPr kumimoji="0" lang="en-US" altLang="ja-JP" b="1" dirty="0"/>
              <a:t>accelerator</a:t>
            </a:r>
          </a:p>
          <a:p>
            <a:pPr lvl="1"/>
            <a:r>
              <a:rPr kumimoji="0" lang="en-US" altLang="ja-JP" dirty="0">
                <a:solidFill>
                  <a:srgbClr val="0070C0"/>
                </a:solidFill>
              </a:rPr>
              <a:t>    125 mA </a:t>
            </a:r>
            <a:r>
              <a:rPr kumimoji="0" lang="en-US" altLang="ja-JP" dirty="0" smtClean="0">
                <a:solidFill>
                  <a:srgbClr val="0070C0"/>
                </a:solidFill>
              </a:rPr>
              <a:t>: </a:t>
            </a:r>
            <a:r>
              <a:rPr kumimoji="0" lang="en-US" altLang="ja-JP" dirty="0" err="1">
                <a:solidFill>
                  <a:srgbClr val="0070C0"/>
                </a:solidFill>
              </a:rPr>
              <a:t>LIPAc</a:t>
            </a:r>
            <a:r>
              <a:rPr kumimoji="0" lang="en-US" altLang="ja-JP" dirty="0">
                <a:solidFill>
                  <a:srgbClr val="0070C0"/>
                </a:solidFill>
              </a:rPr>
              <a:t>  </a:t>
            </a:r>
            <a:r>
              <a:rPr kumimoji="0" lang="en-US" altLang="ja-JP" dirty="0" smtClean="0">
                <a:solidFill>
                  <a:srgbClr val="0070C0"/>
                </a:solidFill>
              </a:rPr>
              <a:t>9MeV</a:t>
            </a:r>
            <a:r>
              <a:rPr kumimoji="0" lang="en-US" altLang="ja-JP" dirty="0" smtClean="0">
                <a:solidFill>
                  <a:srgbClr val="002060"/>
                </a:solidFill>
              </a:rPr>
              <a:t>  </a:t>
            </a:r>
            <a:r>
              <a:rPr kumimoji="0" lang="en-US" altLang="ja-JP" dirty="0" smtClean="0">
                <a:solidFill>
                  <a:srgbClr val="0070C0"/>
                </a:solidFill>
              </a:rPr>
              <a:t>(IFMIF  40MeV </a:t>
            </a:r>
            <a:r>
              <a:rPr kumimoji="0" lang="en-US" altLang="ja-JP" dirty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kumimoji="0" lang="en-US" altLang="ja-JP" dirty="0">
                <a:solidFill>
                  <a:srgbClr val="0070C0"/>
                </a:solidFill>
              </a:rPr>
              <a:t>    </a:t>
            </a:r>
            <a:endParaRPr lang="ja-JP" altLang="en-US" sz="18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677150" y="6435277"/>
            <a:ext cx="2228850" cy="365125"/>
          </a:xfrm>
        </p:spPr>
        <p:txBody>
          <a:bodyPr/>
          <a:lstStyle/>
          <a:p>
            <a:fld id="{1112357A-DF78-4068-8CFB-383B81269F86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sp>
        <p:nvSpPr>
          <p:cNvPr id="41" name="TextBox 8"/>
          <p:cNvSpPr txBox="1">
            <a:spLocks noChangeArrowheads="1"/>
          </p:cNvSpPr>
          <p:nvPr/>
        </p:nvSpPr>
        <p:spPr bwMode="auto">
          <a:xfrm>
            <a:off x="24040" y="6256545"/>
            <a:ext cx="98046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GB" altLang="ja-JP" b="1" dirty="0" smtClean="0"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kumimoji="0" lang="en-GB" altLang="ja-JP" b="1" dirty="0" smtClean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IFMIF/EVEDA project will be presented by </a:t>
            </a:r>
            <a:r>
              <a:rPr kumimoji="0" lang="en-GB" altLang="ja-JP" b="1" dirty="0" err="1" smtClean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Dr.</a:t>
            </a:r>
            <a:r>
              <a:rPr kumimoji="0" lang="en-GB" altLang="ja-JP" b="1" dirty="0" smtClean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Okumura.</a:t>
            </a:r>
            <a:r>
              <a:rPr kumimoji="0" lang="en-GB" altLang="ja-JP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kumimoji="0" lang="en-GB" altLang="ja-JP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45989" y="-32658"/>
            <a:ext cx="4788856" cy="586397"/>
          </a:xfrm>
          <a:effectLst>
            <a:outerShdw dist="35921" dir="2700000" algn="ctr" rotWithShape="0">
              <a:srgbClr val="808080"/>
            </a:outerShdw>
          </a:effectLst>
        </p:spPr>
        <p:txBody>
          <a:bodyPr>
            <a:normAutofit fontScale="90000"/>
          </a:bodyPr>
          <a:lstStyle/>
          <a:p>
            <a:r>
              <a:rPr lang="en-US" altLang="ja-JP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IFMIF EVEDA Project</a:t>
            </a:r>
            <a:endParaRPr lang="en-US" altLang="ja-JP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33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テキスト ボックス 3"/>
          <p:cNvSpPr txBox="1">
            <a:spLocks noChangeArrowheads="1"/>
          </p:cNvSpPr>
          <p:nvPr/>
        </p:nvSpPr>
        <p:spPr bwMode="auto">
          <a:xfrm>
            <a:off x="1315243" y="-12701"/>
            <a:ext cx="6462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Status of IFMIF/EVEDA</a:t>
            </a:r>
            <a:endParaRPr lang="ja-JP" alt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ＤＦＰ太丸ゴシック体" charset="-128"/>
            </a:endParaRPr>
          </a:p>
        </p:txBody>
      </p:sp>
      <p:sp>
        <p:nvSpPr>
          <p:cNvPr id="14" name="テキスト ボックス 13"/>
          <p:cNvSpPr txBox="1">
            <a:spLocks noChangeArrowheads="1"/>
          </p:cNvSpPr>
          <p:nvPr/>
        </p:nvSpPr>
        <p:spPr bwMode="auto">
          <a:xfrm>
            <a:off x="14288" y="723900"/>
            <a:ext cx="9891712" cy="646113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indent="0">
              <a:defRPr/>
            </a:pPr>
            <a:r>
              <a:rPr lang="en-US" altLang="ja-JP" sz="1800" b="1" dirty="0" smtClean="0">
                <a:solidFill>
                  <a:srgbClr val="0000FF"/>
                </a:solidFill>
                <a:ea typeface="ＤＦＰ太丸ゴシック体"/>
                <a:cs typeface="Arial" panose="020B0604020202020204" pitchFamily="34" charset="0"/>
              </a:rPr>
              <a:t>Installation of </a:t>
            </a:r>
            <a:r>
              <a:rPr lang="en-US" altLang="ja-JP" sz="1800" b="1" dirty="0" smtClean="0">
                <a:solidFill>
                  <a:srgbClr val="FF0000"/>
                </a:solidFill>
                <a:ea typeface="ＤＦＰ太丸ゴシック体"/>
                <a:cs typeface="Arial" panose="020B0604020202020204" pitchFamily="34" charset="0"/>
              </a:rPr>
              <a:t>Injector</a:t>
            </a:r>
            <a:r>
              <a:rPr lang="en-US" altLang="ja-JP" sz="1800" b="1" dirty="0" smtClean="0">
                <a:solidFill>
                  <a:srgbClr val="0000FF"/>
                </a:solidFill>
                <a:ea typeface="ＤＦＰ太丸ゴシック体"/>
                <a:cs typeface="Arial" panose="020B0604020202020204" pitchFamily="34" charset="0"/>
              </a:rPr>
              <a:t> for the Linear IFMIF Prototype Accelerator (</a:t>
            </a:r>
            <a:r>
              <a:rPr lang="en-US" altLang="ja-JP" sz="1800" b="1" dirty="0" err="1" smtClean="0">
                <a:solidFill>
                  <a:srgbClr val="0000FF"/>
                </a:solidFill>
                <a:ea typeface="ＤＦＰ太丸ゴシック体"/>
                <a:cs typeface="Arial" panose="020B0604020202020204" pitchFamily="34" charset="0"/>
              </a:rPr>
              <a:t>LIPAc</a:t>
            </a:r>
            <a:r>
              <a:rPr lang="en-US" altLang="ja-JP" sz="1800" b="1" dirty="0" smtClean="0">
                <a:solidFill>
                  <a:srgbClr val="0000FF"/>
                </a:solidFill>
                <a:ea typeface="ＤＦＰ太丸ゴシック体"/>
                <a:cs typeface="Arial" panose="020B0604020202020204" pitchFamily="34" charset="0"/>
              </a:rPr>
              <a:t>) was completed.</a:t>
            </a:r>
          </a:p>
          <a:p>
            <a:pPr marL="0" indent="0">
              <a:defRPr/>
            </a:pPr>
            <a:r>
              <a:rPr lang="en-US" altLang="ja-JP" sz="1800" b="1" dirty="0" smtClean="0">
                <a:solidFill>
                  <a:srgbClr val="0000FF"/>
                </a:solidFill>
                <a:ea typeface="ＤＦＰ太丸ゴシック体"/>
                <a:cs typeface="Arial" panose="020B0604020202020204" pitchFamily="34" charset="0"/>
              </a:rPr>
              <a:t>Beam tests have been initiated by JAEA, CEA and IFMIF/EVEDA </a:t>
            </a:r>
            <a:r>
              <a:rPr lang="en-US" altLang="ja-JP" sz="1800" b="1" dirty="0">
                <a:solidFill>
                  <a:srgbClr val="0000FF"/>
                </a:solidFill>
                <a:ea typeface="ＤＦＰ太丸ゴシック体"/>
                <a:cs typeface="Arial" panose="020B0604020202020204" pitchFamily="34" charset="0"/>
              </a:rPr>
              <a:t>Project </a:t>
            </a:r>
            <a:r>
              <a:rPr lang="en-US" altLang="ja-JP" sz="1800" b="1" dirty="0" smtClean="0">
                <a:solidFill>
                  <a:srgbClr val="0000FF"/>
                </a:solidFill>
                <a:ea typeface="ＤＦＰ太丸ゴシック体"/>
                <a:cs typeface="Arial" panose="020B0604020202020204" pitchFamily="34" charset="0"/>
              </a:rPr>
              <a:t>Team.</a:t>
            </a:r>
          </a:p>
        </p:txBody>
      </p:sp>
      <p:pic>
        <p:nvPicPr>
          <p:cNvPr id="32771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006850"/>
            <a:ext cx="1795462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図 6" descr="入射器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1420813"/>
            <a:ext cx="18446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 descr="C:\Users\user\Desktop\LTM05 (Legnaro-Italy)\Acceleratore Maggio 2014\Vault\New folder\IMG_2320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420813"/>
            <a:ext cx="1811338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正方形/長方形 27"/>
          <p:cNvSpPr/>
          <p:nvPr/>
        </p:nvSpPr>
        <p:spPr>
          <a:xfrm>
            <a:off x="12700" y="1925638"/>
            <a:ext cx="1727200" cy="1200150"/>
          </a:xfrm>
          <a:prstGeom prst="rect">
            <a:avLst/>
          </a:prstGeom>
        </p:spPr>
        <p:txBody>
          <a:bodyPr r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800" b="1">
                <a:latin typeface="Calibri" panose="020F0502020204030204" pitchFamily="34" charset="0"/>
                <a:ea typeface="HGPｺﾞｼｯｸE" panose="020B0900000000000000" pitchFamily="50" charset="-128"/>
              </a:rPr>
              <a:t>Installation of the Injector in the Accelerator Vault</a:t>
            </a:r>
            <a:endParaRPr kumimoji="0" lang="ja-JP" altLang="ja-JP" sz="1800" b="1">
              <a:latin typeface="Calibri" panose="020F0502020204030204" pitchFamily="34" charset="0"/>
              <a:ea typeface="HGPｺﾞｼｯｸE" panose="020B0900000000000000" pitchFamily="50" charset="-128"/>
            </a:endParaRPr>
          </a:p>
        </p:txBody>
      </p:sp>
      <p:pic>
        <p:nvPicPr>
          <p:cNvPr id="32775" name="図 18" descr="フランス国旗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427163"/>
            <a:ext cx="63817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208" descr="J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443038"/>
            <a:ext cx="639762" cy="392112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図 33" descr="IFMIF_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0" y="0"/>
            <a:ext cx="17510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80" name="スライド番号プレースホルダ 11"/>
          <p:cNvSpPr>
            <a:spLocks noGrp="1"/>
          </p:cNvSpPr>
          <p:nvPr>
            <p:ph type="sldNum" sz="quarter" idx="12"/>
          </p:nvPr>
        </p:nvSpPr>
        <p:spPr bwMode="auto">
          <a:xfrm>
            <a:off x="9259887" y="6492875"/>
            <a:ext cx="5778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997BC10A-8BA9-4D0C-A40D-507D86A97843}" type="slidenum">
              <a:rPr lang="ja-JP" altLang="en-US" sz="1800">
                <a:latin typeface="Helvetica" panose="020B0604020202020204" pitchFamily="34" charset="0"/>
              </a:rPr>
              <a:pPr/>
              <a:t>18</a:t>
            </a:fld>
            <a:endParaRPr lang="ja-JP" altLang="en-US" sz="1800" dirty="0">
              <a:latin typeface="Helvetica" panose="020B0604020202020204" pitchFamily="34" charset="0"/>
            </a:endParaRPr>
          </a:p>
        </p:txBody>
      </p:sp>
      <p:pic>
        <p:nvPicPr>
          <p:cNvPr id="32781" name="図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3209925"/>
            <a:ext cx="637857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図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1431925"/>
            <a:ext cx="326707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528764" y="2836863"/>
            <a:ext cx="5041900" cy="95410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kumimoji="0" lang="en-US" altLang="ja-JP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LIPAc</a:t>
            </a:r>
            <a:r>
              <a:rPr kumimoji="0" lang="en-US" altLang="ja-JP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kumimoji="0" lang="en-US" altLang="ja-JP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injector 1st beam was </a:t>
            </a:r>
            <a:r>
              <a:rPr kumimoji="0" lang="en-US" altLang="ja-JP" sz="2800" b="1" dirty="0">
                <a:solidFill>
                  <a:srgbClr val="FF0000"/>
                </a:solidFill>
                <a:cs typeface="Arial" panose="020B0604020202020204" pitchFamily="34" charset="0"/>
              </a:rPr>
              <a:t>achieved on </a:t>
            </a:r>
            <a:r>
              <a:rPr kumimoji="0" lang="en-US" altLang="ja-JP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Nov. 4, </a:t>
            </a:r>
            <a:r>
              <a:rPr kumimoji="0" lang="en-US" altLang="ja-JP" sz="2800" b="1" dirty="0">
                <a:solidFill>
                  <a:srgbClr val="FF0000"/>
                </a:solidFill>
                <a:cs typeface="Arial" panose="020B0604020202020204" pitchFamily="34" charset="0"/>
              </a:rPr>
              <a:t>2014</a:t>
            </a:r>
            <a:endParaRPr kumimoji="0" lang="ja-JP" altLang="en-US" sz="2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2784" name="正方形/長方形 4"/>
          <p:cNvSpPr>
            <a:spLocks noChangeArrowheads="1"/>
          </p:cNvSpPr>
          <p:nvPr/>
        </p:nvSpPr>
        <p:spPr bwMode="auto">
          <a:xfrm>
            <a:off x="6989763" y="2076450"/>
            <a:ext cx="1717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800"/>
              <a:t>70 kV and 40mA</a:t>
            </a:r>
            <a:endParaRPr kumimoji="0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92383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909816" y="3022219"/>
            <a:ext cx="8077200" cy="558800"/>
          </a:xfrm>
          <a:effectLst>
            <a:outerShdw dist="35921" dir="2700000" algn="ctr" rotWithShape="0">
              <a:srgbClr val="808080"/>
            </a:outerShdw>
          </a:effectLst>
        </p:spPr>
        <p:txBody>
          <a:bodyPr>
            <a:normAutofit fontScale="90000"/>
          </a:bodyPr>
          <a:lstStyle/>
          <a:p>
            <a:r>
              <a:rPr lang="en-US" altLang="ja-JP" sz="4000" b="1" dirty="0" smtClean="0">
                <a:latin typeface="Helvetica" panose="020B0604020202020204" pitchFamily="34" charset="0"/>
              </a:rPr>
              <a:t>International Fusion Energy Research Center (IFERC) Project</a:t>
            </a:r>
            <a:endParaRPr lang="en-US" altLang="ja-JP" sz="4000" b="1" dirty="0">
              <a:latin typeface="Helvetica" panose="020B0604020202020204" pitchFamily="34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649271" y="6421668"/>
            <a:ext cx="2228850" cy="365125"/>
          </a:xfrm>
        </p:spPr>
        <p:txBody>
          <a:bodyPr/>
          <a:lstStyle/>
          <a:p>
            <a:fld id="{1112357A-DF78-4068-8CFB-383B81269F86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909816" y="2284292"/>
            <a:ext cx="576084" cy="52422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6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endParaRPr kumimoji="1" lang="ja-JP" altLang="en-US" sz="3600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408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144746" y="4861410"/>
            <a:ext cx="2122776" cy="18887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8799512" y="548682"/>
            <a:ext cx="1020487" cy="6309321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87279" tIns="43640" rIns="87279" bIns="43640" anchor="ctr"/>
          <a:lstStyle/>
          <a:p>
            <a:endParaRPr lang="en-US" altLang="ja-JP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6680200" y="548682"/>
            <a:ext cx="2160588" cy="6309321"/>
          </a:xfrm>
          <a:prstGeom prst="rect">
            <a:avLst/>
          </a:prstGeom>
          <a:solidFill>
            <a:srgbClr val="FF99CC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87279" tIns="43640" rIns="87279" bIns="43640" anchor="ctr"/>
          <a:lstStyle/>
          <a:p>
            <a:endParaRPr lang="ja-JP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2322515" y="548682"/>
            <a:ext cx="4340225" cy="6336309"/>
          </a:xfrm>
          <a:prstGeom prst="rect">
            <a:avLst/>
          </a:prstGeom>
          <a:solidFill>
            <a:srgbClr val="FF99CC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87279" tIns="43640" rIns="87279" bIns="43640" anchor="ctr"/>
          <a:lstStyle/>
          <a:p>
            <a:endParaRPr lang="ja-JP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324422" y="548682"/>
            <a:ext cx="1993328" cy="6309321"/>
          </a:xfrm>
          <a:prstGeom prst="rect">
            <a:avLst/>
          </a:prstGeom>
          <a:solidFill>
            <a:srgbClr val="FF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87279" tIns="43640" rIns="87279" bIns="43640" anchor="ctr"/>
          <a:lstStyle/>
          <a:p>
            <a:endParaRPr lang="ja-JP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78" name="AutoShape 51"/>
          <p:cNvSpPr>
            <a:spLocks noChangeArrowheads="1"/>
          </p:cNvSpPr>
          <p:nvPr/>
        </p:nvSpPr>
        <p:spPr bwMode="auto">
          <a:xfrm rot="16200000" flipV="1">
            <a:off x="6225266" y="3367350"/>
            <a:ext cx="2163785" cy="16398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12158 h 21600"/>
              <a:gd name="T14" fmla="*/ 5994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370" y="0"/>
                </a:lnTo>
                <a:lnTo>
                  <a:pt x="15370" y="3147"/>
                </a:lnTo>
                <a:lnTo>
                  <a:pt x="12427" y="3147"/>
                </a:lnTo>
                <a:cubicBezTo>
                  <a:pt x="5564" y="3147"/>
                  <a:pt x="0" y="7181"/>
                  <a:pt x="0" y="12158"/>
                </a:cubicBezTo>
                <a:lnTo>
                  <a:pt x="0" y="21600"/>
                </a:lnTo>
                <a:lnTo>
                  <a:pt x="5994" y="21600"/>
                </a:lnTo>
                <a:lnTo>
                  <a:pt x="5994" y="12158"/>
                </a:lnTo>
                <a:cubicBezTo>
                  <a:pt x="5994" y="10420"/>
                  <a:pt x="8874" y="9011"/>
                  <a:pt x="12427" y="9011"/>
                </a:cubicBezTo>
                <a:lnTo>
                  <a:pt x="15370" y="9011"/>
                </a:lnTo>
                <a:lnTo>
                  <a:pt x="15370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CCFFFF"/>
              </a:gs>
              <a:gs pos="100000">
                <a:srgbClr val="0066FF"/>
              </a:gs>
            </a:gsLst>
            <a:lin ang="18900000" scaled="1"/>
          </a:gradFill>
          <a:ln w="3175">
            <a:solidFill>
              <a:srgbClr val="99CCFF"/>
            </a:solidFill>
            <a:miter lim="800000"/>
            <a:headEnd/>
            <a:tailEnd/>
          </a:ln>
        </p:spPr>
        <p:txBody>
          <a:bodyPr vert="eaVert" wrap="none" lIns="87279" tIns="43640" rIns="87279" bIns="43640" anchor="ctr"/>
          <a:lstStyle/>
          <a:p>
            <a:endParaRPr lang="ja-JP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正方形/長方形 1"/>
          <p:cNvSpPr>
            <a:spLocks noChangeArrowheads="1"/>
          </p:cNvSpPr>
          <p:nvPr/>
        </p:nvSpPr>
        <p:spPr bwMode="auto">
          <a:xfrm>
            <a:off x="6613295" y="1106488"/>
            <a:ext cx="1831975" cy="2089150"/>
          </a:xfrm>
          <a:prstGeom prst="rect">
            <a:avLst/>
          </a:prstGeom>
          <a:gradFill rotWithShape="1">
            <a:gsLst>
              <a:gs pos="0">
                <a:srgbClr val="A0F9FF"/>
              </a:gs>
              <a:gs pos="100000">
                <a:srgbClr val="FFFFFF"/>
              </a:gs>
            </a:gsLst>
            <a:lin ang="16200000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/>
        </p:spPr>
        <p:txBody>
          <a:bodyPr anchor="ctr"/>
          <a:lstStyle/>
          <a:p>
            <a:pPr>
              <a:defRPr/>
            </a:pPr>
            <a:endParaRPr lang="ja-JP" altLang="en-US" sz="2400">
              <a:solidFill>
                <a:srgbClr val="FFFFFF"/>
              </a:solidFill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  <p:sp>
        <p:nvSpPr>
          <p:cNvPr id="5" name="正方形/長方形 4"/>
          <p:cNvSpPr>
            <a:spLocks noChangeArrowheads="1"/>
          </p:cNvSpPr>
          <p:nvPr/>
        </p:nvSpPr>
        <p:spPr bwMode="auto">
          <a:xfrm>
            <a:off x="134093" y="1182095"/>
            <a:ext cx="1905217" cy="3380519"/>
          </a:xfrm>
          <a:prstGeom prst="rect">
            <a:avLst/>
          </a:prstGeom>
          <a:gradFill rotWithShape="1">
            <a:gsLst>
              <a:gs pos="0">
                <a:srgbClr val="A0F9FF"/>
              </a:gs>
              <a:gs pos="100000">
                <a:srgbClr val="FFFFFF"/>
              </a:gs>
            </a:gsLst>
            <a:lin ang="16200000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/>
        </p:spPr>
        <p:txBody>
          <a:bodyPr anchor="ctr"/>
          <a:lstStyle/>
          <a:p>
            <a:pPr>
              <a:defRPr/>
            </a:pPr>
            <a:endParaRPr lang="ja-JP" altLang="en-US" sz="2400">
              <a:solidFill>
                <a:srgbClr val="FFFFFF"/>
              </a:solidFill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  <p:sp>
        <p:nvSpPr>
          <p:cNvPr id="6" name="正方形/長方形 5"/>
          <p:cNvSpPr>
            <a:spLocks noChangeArrowheads="1"/>
          </p:cNvSpPr>
          <p:nvPr/>
        </p:nvSpPr>
        <p:spPr bwMode="auto">
          <a:xfrm>
            <a:off x="2215693" y="1141247"/>
            <a:ext cx="4266642" cy="2724429"/>
          </a:xfrm>
          <a:prstGeom prst="rect">
            <a:avLst/>
          </a:prstGeom>
          <a:gradFill rotWithShape="1">
            <a:gsLst>
              <a:gs pos="0">
                <a:srgbClr val="A0F9FF"/>
              </a:gs>
              <a:gs pos="100000">
                <a:srgbClr val="FFFFFF"/>
              </a:gs>
            </a:gsLst>
            <a:lin ang="16200000"/>
          </a:gradFill>
          <a:ln w="28575"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/>
        </p:spPr>
        <p:txBody>
          <a:bodyPr anchor="ctr"/>
          <a:lstStyle/>
          <a:p>
            <a:pPr>
              <a:defRPr/>
            </a:pPr>
            <a:endParaRPr lang="ja-JP" altLang="en-US" sz="2400">
              <a:solidFill>
                <a:srgbClr val="FFFFFF"/>
              </a:solidFill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  <p:sp>
        <p:nvSpPr>
          <p:cNvPr id="3082" name="テキスト ボックス 7"/>
          <p:cNvSpPr txBox="1">
            <a:spLocks noChangeArrowheads="1"/>
          </p:cNvSpPr>
          <p:nvPr/>
        </p:nvSpPr>
        <p:spPr bwMode="auto">
          <a:xfrm>
            <a:off x="216143" y="1358569"/>
            <a:ext cx="1941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9pPr>
          </a:lstStyle>
          <a:p>
            <a:pPr algn="l" eaLnBrk="1" hangingPunct="1"/>
            <a:r>
              <a:rPr lang="ja-JP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　　</a:t>
            </a:r>
            <a:r>
              <a:rPr lang="en-US" altLang="ja-JP" sz="24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JT-60</a:t>
            </a:r>
            <a:endParaRPr lang="en-US" altLang="ja-JP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85" name="テキスト ボックス 13"/>
          <p:cNvSpPr txBox="1">
            <a:spLocks noChangeArrowheads="1"/>
          </p:cNvSpPr>
          <p:nvPr/>
        </p:nvSpPr>
        <p:spPr bwMode="auto">
          <a:xfrm>
            <a:off x="6973657" y="1106490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9pPr>
          </a:lstStyle>
          <a:p>
            <a:pPr algn="l" eaLnBrk="1" hangingPunct="1"/>
            <a:r>
              <a:rPr lang="en-US" altLang="ja-JP" sz="24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DEMO</a:t>
            </a:r>
            <a:endParaRPr lang="ja-JP" altLang="en-US" sz="2400" b="1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4" name="右矢印 153"/>
          <p:cNvSpPr>
            <a:spLocks noChangeArrowheads="1"/>
          </p:cNvSpPr>
          <p:nvPr/>
        </p:nvSpPr>
        <p:spPr bwMode="auto">
          <a:xfrm rot="20378888">
            <a:off x="977723" y="2402924"/>
            <a:ext cx="8148638" cy="661988"/>
          </a:xfrm>
          <a:prstGeom prst="rightArrow">
            <a:avLst>
              <a:gd name="adj1" fmla="val 50000"/>
              <a:gd name="adj2" fmla="val 663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ja-JP" altLang="en-US" sz="2400">
              <a:solidFill>
                <a:srgbClr val="FFFFFF"/>
              </a:solidFill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  <p:pic>
        <p:nvPicPr>
          <p:cNvPr id="3087" name="Picture 216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81" y="1579563"/>
            <a:ext cx="15367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9"/>
          <p:cNvPicPr preferRelativeResize="0"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22" y="3093042"/>
            <a:ext cx="159067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円/楕円 167"/>
          <p:cNvSpPr>
            <a:spLocks noChangeArrowheads="1"/>
          </p:cNvSpPr>
          <p:nvPr/>
        </p:nvSpPr>
        <p:spPr bwMode="auto">
          <a:xfrm>
            <a:off x="8759805" y="548682"/>
            <a:ext cx="932340" cy="1507057"/>
          </a:xfrm>
          <a:prstGeom prst="ellipse">
            <a:avLst/>
          </a:prstGeom>
          <a:solidFill>
            <a:srgbClr val="FFD3F9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ja-JP" altLang="en-US" sz="2800">
              <a:solidFill>
                <a:srgbClr val="FFFFFF"/>
              </a:solidFill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  <p:sp>
        <p:nvSpPr>
          <p:cNvPr id="3099" name="テキスト ボックス 58"/>
          <p:cNvSpPr txBox="1">
            <a:spLocks noChangeArrowheads="1"/>
          </p:cNvSpPr>
          <p:nvPr/>
        </p:nvSpPr>
        <p:spPr bwMode="auto">
          <a:xfrm>
            <a:off x="264104" y="708710"/>
            <a:ext cx="164519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9pPr>
          </a:lstStyle>
          <a:p>
            <a:pPr algn="l" eaLnBrk="1" hangingPunct="1"/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Test Facility</a:t>
            </a:r>
            <a:endParaRPr lang="ja-JP" alt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01" name="テキスト ボックス 61"/>
          <p:cNvSpPr txBox="1">
            <a:spLocks noChangeArrowheads="1"/>
          </p:cNvSpPr>
          <p:nvPr/>
        </p:nvSpPr>
        <p:spPr bwMode="auto">
          <a:xfrm>
            <a:off x="2956192" y="675058"/>
            <a:ext cx="288232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Experimental Reactor</a:t>
            </a:r>
            <a:endParaRPr lang="ja-JP" alt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03" name="テキスト ボックス 63"/>
          <p:cNvSpPr txBox="1">
            <a:spLocks noChangeArrowheads="1"/>
          </p:cNvSpPr>
          <p:nvPr/>
        </p:nvSpPr>
        <p:spPr bwMode="auto">
          <a:xfrm>
            <a:off x="6703781" y="643447"/>
            <a:ext cx="2016909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9pPr>
          </a:lstStyle>
          <a:p>
            <a:pPr algn="l" eaLnBrk="1" hangingPunct="1"/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Demo </a:t>
            </a:r>
            <a:r>
              <a:rPr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Reactor</a:t>
            </a:r>
            <a:endParaRPr lang="ja-JP" alt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05" name="テキスト ボックス 10"/>
          <p:cNvSpPr txBox="1">
            <a:spLocks noChangeArrowheads="1"/>
          </p:cNvSpPr>
          <p:nvPr/>
        </p:nvSpPr>
        <p:spPr bwMode="auto">
          <a:xfrm>
            <a:off x="2237365" y="1639923"/>
            <a:ext cx="13300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7313" indent="-87313" defTabSz="879475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1pPr>
            <a:lvl2pPr marL="742950" indent="-285750" defTabSz="879475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2pPr>
            <a:lvl3pPr marL="1143000" indent="-228600" defTabSz="879475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3pPr>
            <a:lvl4pPr marL="1600200" indent="-228600" defTabSz="879475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4pPr>
            <a:lvl5pPr marL="2057400" indent="-228600" defTabSz="879475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5pPr>
            <a:lvl6pPr marL="2514600" indent="-228600" algn="ctr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6pPr>
            <a:lvl7pPr marL="2971800" indent="-228600" algn="ctr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7pPr>
            <a:lvl8pPr marL="3429000" indent="-228600" algn="ctr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8pPr>
            <a:lvl9pPr marL="3886200" indent="-228600" algn="ctr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ja-JP" sz="20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Fusion</a:t>
            </a:r>
            <a:endParaRPr lang="en-US" altLang="ja-JP" sz="20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altLang="ja-JP" sz="20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Power</a:t>
            </a:r>
            <a:r>
              <a:rPr lang="ja-JP" altLang="en-US" sz="20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altLang="ja-JP" sz="2000" b="1" dirty="0" smtClean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altLang="ja-JP" sz="20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</a:t>
            </a:r>
            <a:r>
              <a:rPr lang="ja-JP" altLang="en-US" sz="20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ja-JP" sz="20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0.5GW</a:t>
            </a:r>
            <a:endParaRPr lang="ja-JP" altLang="en-US" sz="20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09" name="テキスト ボックス 2"/>
          <p:cNvSpPr txBox="1">
            <a:spLocks noChangeArrowheads="1"/>
          </p:cNvSpPr>
          <p:nvPr/>
        </p:nvSpPr>
        <p:spPr bwMode="auto">
          <a:xfrm>
            <a:off x="2155591" y="3070717"/>
            <a:ext cx="15136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9pPr>
          </a:lstStyle>
          <a:p>
            <a:pPr algn="l" eaLnBrk="1" hangingPunct="1"/>
            <a:r>
              <a:rPr lang="en-US" altLang="ja-JP" sz="2000" dirty="0"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@</a:t>
            </a:r>
            <a:r>
              <a:rPr lang="en-US" altLang="ja-JP" sz="2000" dirty="0" smtClean="0"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France</a:t>
            </a:r>
            <a:endParaRPr lang="ja-JP" altLang="en-US" sz="2000" dirty="0"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</p:txBody>
      </p:sp>
      <p:sp>
        <p:nvSpPr>
          <p:cNvPr id="3110" name="AutoShape 15"/>
          <p:cNvSpPr>
            <a:spLocks noChangeArrowheads="1"/>
          </p:cNvSpPr>
          <p:nvPr/>
        </p:nvSpPr>
        <p:spPr bwMode="auto">
          <a:xfrm>
            <a:off x="2295456" y="4148901"/>
            <a:ext cx="6793845" cy="267216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ja-JP" altLang="en-US" sz="10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11" name="Rectangle 33"/>
          <p:cNvSpPr>
            <a:spLocks noChangeArrowheads="1"/>
          </p:cNvSpPr>
          <p:nvPr/>
        </p:nvSpPr>
        <p:spPr bwMode="auto">
          <a:xfrm>
            <a:off x="3946326" y="4518661"/>
            <a:ext cx="3430587" cy="31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9" tIns="43640" rIns="87279" bIns="43640">
            <a:spAutoFit/>
          </a:bodyPr>
          <a:lstStyle/>
          <a:p>
            <a:pPr marL="439738" indent="-439738" defTabSz="879475">
              <a:lnSpc>
                <a:spcPct val="80000"/>
              </a:lnSpc>
            </a:pPr>
            <a:r>
              <a:rPr lang="en-US" altLang="ja-JP" b="1" dirty="0">
                <a:latin typeface="Helvetica" panose="020B0604020202020204" pitchFamily="34" charset="0"/>
                <a:cs typeface="Helvetica" panose="020B0604020202020204" pitchFamily="34" charset="0"/>
              </a:rPr>
              <a:t>Establish Basis for DEMO</a:t>
            </a:r>
            <a:endParaRPr lang="ja-JP" alt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13" name="Rectangle 41"/>
          <p:cNvSpPr>
            <a:spLocks noChangeArrowheads="1"/>
          </p:cNvSpPr>
          <p:nvPr/>
        </p:nvSpPr>
        <p:spPr bwMode="auto">
          <a:xfrm>
            <a:off x="2743564" y="6230982"/>
            <a:ext cx="1127643" cy="32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279" tIns="43640" rIns="87279" bIns="43640">
            <a:spAutoFit/>
          </a:bodyPr>
          <a:lstStyle/>
          <a:p>
            <a:pPr>
              <a:lnSpc>
                <a:spcPct val="85000"/>
              </a:lnSpc>
            </a:pPr>
            <a:r>
              <a:rPr lang="en-US" altLang="ja-JP" b="1" dirty="0" smtClean="0">
                <a:solidFill>
                  <a:srgbClr val="0070C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JT-60SA</a:t>
            </a:r>
            <a:endParaRPr lang="ja-JP" altLang="en-US" b="1" dirty="0">
              <a:solidFill>
                <a:srgbClr val="0070C0"/>
              </a:solidFill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</p:txBody>
      </p:sp>
      <p:sp>
        <p:nvSpPr>
          <p:cNvPr id="3114" name="Text Box 44"/>
          <p:cNvSpPr txBox="1">
            <a:spLocks noChangeArrowheads="1"/>
          </p:cNvSpPr>
          <p:nvPr/>
        </p:nvSpPr>
        <p:spPr bwMode="auto">
          <a:xfrm>
            <a:off x="2984893" y="6457827"/>
            <a:ext cx="1127763" cy="378392"/>
          </a:xfrm>
          <a:prstGeom prst="rect">
            <a:avLst/>
          </a:prstGeom>
          <a:noFill/>
          <a:ln>
            <a:noFill/>
          </a:ln>
          <a:extLst/>
        </p:spPr>
        <p:txBody>
          <a:bodyPr lIns="17181" tIns="10309" rIns="17181" bIns="10309"/>
          <a:lstStyle>
            <a:lvl1pPr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9pPr>
          </a:lstStyle>
          <a:p>
            <a:pPr eaLnBrk="1" hangingPunct="1"/>
            <a:r>
              <a:rPr kumimoji="0" lang="en-US" altLang="ja-JP" sz="2000" dirty="0">
                <a:solidFill>
                  <a:srgbClr val="663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@</a:t>
            </a:r>
            <a:r>
              <a:rPr kumimoji="0" lang="en-US" altLang="ja-JP" sz="2000" dirty="0" smtClean="0">
                <a:solidFill>
                  <a:srgbClr val="663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Naka</a:t>
            </a:r>
            <a:endParaRPr kumimoji="0" lang="ja-JP" altLang="ja-JP" sz="2000" dirty="0">
              <a:solidFill>
                <a:srgbClr val="6633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/>
            <a:endParaRPr kumimoji="0" lang="ja-JP" altLang="ja-JP" sz="2000" dirty="0">
              <a:solidFill>
                <a:srgbClr val="6633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15" name="Titre 1"/>
          <p:cNvSpPr>
            <a:spLocks noChangeArrowheads="1"/>
          </p:cNvSpPr>
          <p:nvPr/>
        </p:nvSpPr>
        <p:spPr bwMode="auto">
          <a:xfrm>
            <a:off x="4280610" y="6066122"/>
            <a:ext cx="2667550" cy="65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79475"/>
            <a:r>
              <a:rPr lang="en-US" altLang="ja-JP" b="1" dirty="0">
                <a:solidFill>
                  <a:schemeClr val="tx2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International Fusion Energy Research </a:t>
            </a:r>
            <a:r>
              <a:rPr lang="en-US" altLang="ja-JP" b="1" dirty="0" smtClean="0">
                <a:solidFill>
                  <a:schemeClr val="tx2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Center</a:t>
            </a:r>
          </a:p>
          <a:p>
            <a:pPr defTabSz="879475"/>
            <a:r>
              <a:rPr lang="en-US" altLang="en-US" b="1" dirty="0" smtClean="0">
                <a:solidFill>
                  <a:schemeClr val="tx2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(IFERC)</a:t>
            </a:r>
            <a:endParaRPr lang="en-GB" altLang="en-US" b="1" dirty="0">
              <a:solidFill>
                <a:schemeClr val="tx2"/>
              </a:solidFill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</p:txBody>
      </p:sp>
      <p:pic>
        <p:nvPicPr>
          <p:cNvPr id="3116" name="図 202" descr="名称未設定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211" y="4767390"/>
            <a:ext cx="20828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7" name="Picture 137" descr="jt60sa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587" y="4927488"/>
            <a:ext cx="161131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Rectangle 43"/>
          <p:cNvSpPr>
            <a:spLocks noChangeArrowheads="1"/>
          </p:cNvSpPr>
          <p:nvPr/>
        </p:nvSpPr>
        <p:spPr bwMode="auto">
          <a:xfrm>
            <a:off x="7096365" y="6354227"/>
            <a:ext cx="1690397" cy="39590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7279" tIns="43640" rIns="87279" bIns="43640">
            <a:spAutoFit/>
          </a:bodyPr>
          <a:lstStyle/>
          <a:p>
            <a:r>
              <a:rPr lang="en-US" altLang="ja-JP" sz="2000" dirty="0" smtClean="0">
                <a:solidFill>
                  <a:srgbClr val="663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@</a:t>
            </a:r>
            <a:r>
              <a:rPr lang="en-US" altLang="ja-JP" sz="2000" dirty="0" err="1" smtClean="0">
                <a:solidFill>
                  <a:srgbClr val="663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Rokkasho</a:t>
            </a:r>
            <a:endParaRPr lang="en-US" altLang="ja-JP" sz="2000" dirty="0">
              <a:solidFill>
                <a:srgbClr val="6633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21" name="テキスト ボックス 12"/>
          <p:cNvSpPr txBox="1">
            <a:spLocks noChangeArrowheads="1"/>
          </p:cNvSpPr>
          <p:nvPr/>
        </p:nvSpPr>
        <p:spPr bwMode="auto">
          <a:xfrm>
            <a:off x="2422241" y="1167899"/>
            <a:ext cx="3935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ITER</a:t>
            </a:r>
            <a:endParaRPr lang="en-US" altLang="ja-JP" sz="2000" b="1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6" name="Rectangle 4"/>
          <p:cNvSpPr>
            <a:spLocks noChangeArrowheads="1"/>
          </p:cNvSpPr>
          <p:nvPr/>
        </p:nvSpPr>
        <p:spPr bwMode="auto">
          <a:xfrm>
            <a:off x="704852" y="-26988"/>
            <a:ext cx="83931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Magnetic Fusion R&amp;D Program </a:t>
            </a:r>
            <a:endParaRPr lang="en-US" altLang="ja-JP" sz="3600" b="1" dirty="0">
              <a:effectLst>
                <a:outerShdw blurRad="38100" dist="38100" dir="2700000" algn="tl">
                  <a:srgbClr val="DDDDDD"/>
                </a:outerShdw>
              </a:effectLst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  <p:sp>
        <p:nvSpPr>
          <p:cNvPr id="3124" name="Text Box 36"/>
          <p:cNvSpPr txBox="1">
            <a:spLocks noChangeArrowheads="1"/>
          </p:cNvSpPr>
          <p:nvPr/>
        </p:nvSpPr>
        <p:spPr bwMode="auto">
          <a:xfrm>
            <a:off x="6700840" y="3459575"/>
            <a:ext cx="21457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kumimoji="0" lang="en-US" altLang="ja-JP" sz="18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Supplement ITER toward DEMO</a:t>
            </a:r>
          </a:p>
        </p:txBody>
      </p:sp>
      <p:sp>
        <p:nvSpPr>
          <p:cNvPr id="3126" name="Text Box 36"/>
          <p:cNvSpPr txBox="1">
            <a:spLocks noChangeArrowheads="1"/>
          </p:cNvSpPr>
          <p:nvPr/>
        </p:nvSpPr>
        <p:spPr bwMode="auto">
          <a:xfrm>
            <a:off x="4007645" y="3845940"/>
            <a:ext cx="213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kumimoji="0" lang="en-US" altLang="ja-JP" sz="20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Support ITER</a:t>
            </a:r>
            <a:endParaRPr kumimoji="0" lang="ja-JP" altLang="en-US" sz="20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27" name="AutoShape 37"/>
          <p:cNvSpPr>
            <a:spLocks noChangeArrowheads="1"/>
          </p:cNvSpPr>
          <p:nvPr/>
        </p:nvSpPr>
        <p:spPr bwMode="auto">
          <a:xfrm>
            <a:off x="3429002" y="3573466"/>
            <a:ext cx="803275" cy="674687"/>
          </a:xfrm>
          <a:prstGeom prst="upDownArrow">
            <a:avLst>
              <a:gd name="adj1" fmla="val 50000"/>
              <a:gd name="adj2" fmla="val 20000"/>
            </a:avLst>
          </a:prstGeom>
          <a:gradFill rotWithShape="1">
            <a:gsLst>
              <a:gs pos="0">
                <a:srgbClr val="0066FF"/>
              </a:gs>
              <a:gs pos="50000">
                <a:srgbClr val="CCFFFF"/>
              </a:gs>
              <a:gs pos="100000">
                <a:srgbClr val="0066FF"/>
              </a:gs>
            </a:gsLst>
            <a:lin ang="5400000" scaled="1"/>
          </a:gradFill>
          <a:ln w="3175">
            <a:solidFill>
              <a:srgbClr val="99CCFF"/>
            </a:solidFill>
            <a:miter lim="800000"/>
            <a:headEnd/>
            <a:tailEnd/>
          </a:ln>
        </p:spPr>
        <p:txBody>
          <a:bodyPr vert="eaVert" wrap="none" lIns="87279" tIns="43640" rIns="87279" bIns="43640" anchor="ctr"/>
          <a:lstStyle/>
          <a:p>
            <a:endParaRPr lang="ja-JP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777264" y="884472"/>
            <a:ext cx="10262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Fusion</a:t>
            </a:r>
            <a:endParaRPr lang="en-US" altLang="ja-JP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Power</a:t>
            </a:r>
          </a:p>
          <a:p>
            <a:r>
              <a:rPr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Plant</a:t>
            </a:r>
            <a:endParaRPr lang="ja-JP" alt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3" y="5339452"/>
            <a:ext cx="1146181" cy="9988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9" name="テキスト ボックス 8"/>
          <p:cNvSpPr txBox="1"/>
          <p:nvPr/>
        </p:nvSpPr>
        <p:spPr>
          <a:xfrm>
            <a:off x="495319" y="6356898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Helvetica" panose="020B0604020202020204" pitchFamily="34" charset="0"/>
                <a:cs typeface="Helvetica" panose="020B0604020202020204" pitchFamily="34" charset="0"/>
              </a:rPr>
              <a:t>LHD</a:t>
            </a:r>
            <a:endParaRPr lang="ja-JP" alt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60" name="グループ化 59"/>
          <p:cNvGrpSpPr/>
          <p:nvPr/>
        </p:nvGrpSpPr>
        <p:grpSpPr>
          <a:xfrm>
            <a:off x="3759651" y="1297103"/>
            <a:ext cx="2524125" cy="2436812"/>
            <a:chOff x="5540375" y="1608138"/>
            <a:chExt cx="2524125" cy="2436812"/>
          </a:xfrm>
        </p:grpSpPr>
        <p:pic>
          <p:nvPicPr>
            <p:cNvPr id="61" name="図 61" descr="media_photos_09透過済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0375" y="1608138"/>
              <a:ext cx="2524125" cy="2359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2" name="グループ化 4"/>
            <p:cNvGrpSpPr>
              <a:grpSpLocks/>
            </p:cNvGrpSpPr>
            <p:nvPr/>
          </p:nvGrpSpPr>
          <p:grpSpPr bwMode="auto">
            <a:xfrm>
              <a:off x="5940425" y="3857625"/>
              <a:ext cx="2124075" cy="187325"/>
              <a:chOff x="1784350" y="3817739"/>
              <a:chExt cx="2124075" cy="187325"/>
            </a:xfrm>
          </p:grpSpPr>
          <p:pic>
            <p:nvPicPr>
              <p:cNvPr id="63" name="Picture 207" descr="EU1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6450" y="3820914"/>
                <a:ext cx="287338" cy="18415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08" descr="JA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0650" y="3817739"/>
                <a:ext cx="287338" cy="18573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09" descr="USA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1088" y="3817739"/>
                <a:ext cx="287337" cy="18415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10" descr="Ko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0213" y="3817739"/>
                <a:ext cx="287337" cy="1857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11" descr="RF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5650" y="3817739"/>
                <a:ext cx="287338" cy="184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12" descr="Cai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350" y="3817739"/>
                <a:ext cx="287338" cy="1857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13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9500" y="3819326"/>
                <a:ext cx="287338" cy="18415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71" name="テキスト ボックス 10"/>
          <p:cNvSpPr txBox="1">
            <a:spLocks noChangeArrowheads="1"/>
          </p:cNvSpPr>
          <p:nvPr/>
        </p:nvSpPr>
        <p:spPr bwMode="auto">
          <a:xfrm>
            <a:off x="249236" y="2368587"/>
            <a:ext cx="17288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 smtClean="0">
                <a:solidFill>
                  <a:srgbClr val="0000FF"/>
                </a:solidFill>
                <a:latin typeface="Helvetica" panose="020B0604020202020204" pitchFamily="34" charset="0"/>
                <a:ea typeface="ＤＦＰ太丸ゴシック体" charset="-128"/>
                <a:cs typeface="Helvetica" panose="020B0604020202020204" pitchFamily="34" charset="0"/>
              </a:rPr>
              <a:t>Q=1.25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 err="1" smtClean="0">
                <a:solidFill>
                  <a:srgbClr val="0000FF"/>
                </a:solidFill>
                <a:latin typeface="Helvetica" panose="020B0604020202020204" pitchFamily="34" charset="0"/>
                <a:ea typeface="ＤＦＰ太丸ゴシック体" charset="-128"/>
                <a:cs typeface="Helvetica" panose="020B0604020202020204" pitchFamily="34" charset="0"/>
              </a:rPr>
              <a:t>Ti</a:t>
            </a:r>
            <a:r>
              <a:rPr lang="en-US" altLang="ja-JP" sz="2000" dirty="0" smtClean="0">
                <a:solidFill>
                  <a:srgbClr val="0000FF"/>
                </a:solidFill>
                <a:latin typeface="Helvetica" panose="020B0604020202020204" pitchFamily="34" charset="0"/>
                <a:ea typeface="ＤＦＰ太丸ゴシック体" charset="-128"/>
                <a:cs typeface="Helvetica" panose="020B0604020202020204" pitchFamily="34" charset="0"/>
              </a:rPr>
              <a:t>(0)=45keV</a:t>
            </a:r>
            <a:endParaRPr lang="ja-JP" altLang="en-US" sz="2000" dirty="0">
              <a:solidFill>
                <a:srgbClr val="0000FF"/>
              </a:solidFill>
              <a:latin typeface="Helvetica" panose="020B0604020202020204" pitchFamily="34" charset="0"/>
              <a:ea typeface="ＤＦＰ太丸ゴシック体" charset="-128"/>
              <a:cs typeface="Helvetica" panose="020B0604020202020204" pitchFamily="34" charset="0"/>
            </a:endParaRPr>
          </a:p>
        </p:txBody>
      </p:sp>
      <p:sp>
        <p:nvSpPr>
          <p:cNvPr id="72" name="テキスト ボックス 10"/>
          <p:cNvSpPr txBox="1">
            <a:spLocks noChangeArrowheads="1"/>
          </p:cNvSpPr>
          <p:nvPr/>
        </p:nvSpPr>
        <p:spPr bwMode="auto">
          <a:xfrm>
            <a:off x="2299277" y="2397515"/>
            <a:ext cx="15317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 smtClean="0">
                <a:solidFill>
                  <a:srgbClr val="0000FF"/>
                </a:solidFill>
                <a:latin typeface="Helvetica" panose="020B0604020202020204" pitchFamily="34" charset="0"/>
                <a:ea typeface="ＤＦＰ太丸ゴシック体" charset="-128"/>
                <a:cs typeface="Helvetica" panose="020B0604020202020204" pitchFamily="34" charset="0"/>
              </a:rPr>
              <a:t>Q=10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 smtClean="0">
                <a:solidFill>
                  <a:srgbClr val="0000FF"/>
                </a:solidFill>
                <a:latin typeface="Helvetica" panose="020B0604020202020204" pitchFamily="34" charset="0"/>
                <a:ea typeface="ＤＦＰ太丸ゴシック体" charset="-128"/>
                <a:cs typeface="Helvetica" panose="020B0604020202020204" pitchFamily="34" charset="0"/>
              </a:rPr>
              <a:t>DT Burning</a:t>
            </a:r>
            <a:endParaRPr lang="ja-JP" altLang="en-US" sz="2000" dirty="0">
              <a:solidFill>
                <a:srgbClr val="0000FF"/>
              </a:solidFill>
              <a:latin typeface="Helvetica" panose="020B0604020202020204" pitchFamily="34" charset="0"/>
              <a:ea typeface="ＤＦＰ太丸ゴシック体" charset="-128"/>
              <a:cs typeface="Helvetica" panose="020B0604020202020204" pitchFamily="34" charset="0"/>
            </a:endParaRPr>
          </a:p>
        </p:txBody>
      </p:sp>
      <p:sp>
        <p:nvSpPr>
          <p:cNvPr id="73" name="Rectangle 361"/>
          <p:cNvSpPr>
            <a:spLocks noChangeArrowheads="1"/>
          </p:cNvSpPr>
          <p:nvPr/>
        </p:nvSpPr>
        <p:spPr bwMode="auto">
          <a:xfrm>
            <a:off x="3094325" y="4165464"/>
            <a:ext cx="38894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dirty="0" smtClean="0">
                <a:latin typeface="Helvetica" panose="020B0604020202020204" pitchFamily="34" charset="0"/>
                <a:ea typeface="ＤＦＰ太丸ゴシック体" charset="-128"/>
                <a:cs typeface="Helvetica" panose="020B0604020202020204" pitchFamily="34" charset="0"/>
              </a:rPr>
              <a:t>Broader </a:t>
            </a:r>
            <a:r>
              <a:rPr lang="en-US" altLang="ja-JP" sz="2000" dirty="0" smtClean="0">
                <a:latin typeface="Helvetica" panose="020B0604020202020204" pitchFamily="34" charset="0"/>
                <a:ea typeface="ＤＦＰ太丸ゴシック体" charset="-128"/>
                <a:cs typeface="Helvetica" panose="020B0604020202020204" pitchFamily="34" charset="0"/>
              </a:rPr>
              <a:t>Approach</a:t>
            </a:r>
            <a:r>
              <a:rPr lang="ja-JP" altLang="en-US" sz="2000" dirty="0">
                <a:latin typeface="Helvetica" panose="020B0604020202020204" pitchFamily="34" charset="0"/>
                <a:ea typeface="ＤＦＰ太丸ゴシック体" charset="-128"/>
                <a:cs typeface="Helvetica" panose="020B0604020202020204" pitchFamily="34" charset="0"/>
              </a:rPr>
              <a:t> </a:t>
            </a:r>
            <a:r>
              <a:rPr lang="en-US" altLang="ja-JP" sz="2000" dirty="0" smtClean="0">
                <a:latin typeface="Helvetica" panose="020B0604020202020204" pitchFamily="34" charset="0"/>
                <a:ea typeface="ＤＦＰ太丸ゴシック体" charset="-128"/>
                <a:cs typeface="Helvetica" panose="020B0604020202020204" pitchFamily="34" charset="0"/>
              </a:rPr>
              <a:t>(BA</a:t>
            </a:r>
            <a:r>
              <a:rPr lang="en-US" altLang="ja-JP" sz="2000" dirty="0" smtClean="0">
                <a:latin typeface="Helvetica" panose="020B0604020202020204" pitchFamily="34" charset="0"/>
                <a:ea typeface="ＤＦＰ太丸ゴシック体" charset="-128"/>
                <a:cs typeface="Helvetica" panose="020B0604020202020204" pitchFamily="34" charset="0"/>
              </a:rPr>
              <a:t>) </a:t>
            </a:r>
            <a:r>
              <a:rPr lang="en-US" altLang="ja-JP" sz="2000" dirty="0" smtClean="0">
                <a:latin typeface="Helvetica" panose="020B0604020202020204" pitchFamily="34" charset="0"/>
                <a:ea typeface="ＤＦＰ太丸ゴシック体" charset="-128"/>
                <a:cs typeface="Helvetica" panose="020B0604020202020204" pitchFamily="34" charset="0"/>
              </a:rPr>
              <a:t>Activities</a:t>
            </a:r>
            <a:endParaRPr lang="ja-JP" altLang="en-US" sz="2000" dirty="0">
              <a:latin typeface="Helvetica" panose="020B0604020202020204" pitchFamily="34" charset="0"/>
              <a:ea typeface="ＤＦＰ太丸ゴシック体" charset="-128"/>
              <a:cs typeface="Helvetica" panose="020B0604020202020204" pitchFamily="34" charset="0"/>
            </a:endParaRPr>
          </a:p>
        </p:txBody>
      </p:sp>
      <p:pic>
        <p:nvPicPr>
          <p:cNvPr id="74" name="Picture 362" descr="EU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00" y="4301706"/>
            <a:ext cx="358775" cy="24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363" descr="J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725" y="4276306"/>
            <a:ext cx="431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テキスト ボックス 10"/>
          <p:cNvSpPr txBox="1">
            <a:spLocks noChangeArrowheads="1"/>
          </p:cNvSpPr>
          <p:nvPr/>
        </p:nvSpPr>
        <p:spPr bwMode="auto">
          <a:xfrm>
            <a:off x="6374150" y="2606758"/>
            <a:ext cx="24267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 smtClean="0">
                <a:solidFill>
                  <a:srgbClr val="0000FF"/>
                </a:solidFill>
                <a:latin typeface="Helvetica" panose="020B0604020202020204" pitchFamily="34" charset="0"/>
                <a:ea typeface="ＤＦＰ太丸ゴシック体" charset="-128"/>
                <a:cs typeface="Helvetica" panose="020B0604020202020204" pitchFamily="34" charset="0"/>
              </a:rPr>
              <a:t>Demonstration of Fusion Power Plant</a:t>
            </a:r>
            <a:endParaRPr lang="ja-JP" altLang="en-US" sz="1800" dirty="0">
              <a:solidFill>
                <a:srgbClr val="0000FF"/>
              </a:solidFill>
              <a:latin typeface="Helvetica" panose="020B0604020202020204" pitchFamily="34" charset="0"/>
              <a:ea typeface="ＤＦＰ太丸ゴシック体" charset="-128"/>
              <a:cs typeface="Helvetica" panose="020B0604020202020204" pitchFamily="34" charset="0"/>
            </a:endParaRPr>
          </a:p>
        </p:txBody>
      </p:sp>
      <p:sp>
        <p:nvSpPr>
          <p:cNvPr id="78" name="テキスト ボックス 10"/>
          <p:cNvSpPr txBox="1">
            <a:spLocks noChangeArrowheads="1"/>
          </p:cNvSpPr>
          <p:nvPr/>
        </p:nvSpPr>
        <p:spPr bwMode="auto">
          <a:xfrm>
            <a:off x="216143" y="1873399"/>
            <a:ext cx="17685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7313" indent="-87313" defTabSz="879475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1pPr>
            <a:lvl2pPr marL="742950" indent="-285750" defTabSz="879475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2pPr>
            <a:lvl3pPr marL="1143000" indent="-228600" defTabSz="879475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3pPr>
            <a:lvl4pPr marL="1600200" indent="-228600" defTabSz="879475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4pPr>
            <a:lvl5pPr marL="2057400" indent="-228600" defTabSz="879475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5pPr>
            <a:lvl6pPr marL="2514600" indent="-228600" algn="ctr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6pPr>
            <a:lvl7pPr marL="2971800" indent="-228600" algn="ctr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7pPr>
            <a:lvl8pPr marL="3429000" indent="-228600" algn="ctr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8pPr>
            <a:lvl9pPr marL="3886200" indent="-228600" algn="ctr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ja-JP" sz="20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Core Plasma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20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Research</a:t>
            </a:r>
          </a:p>
        </p:txBody>
      </p:sp>
      <p:pic>
        <p:nvPicPr>
          <p:cNvPr id="79" name="Picture 357" descr="IFMIF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216" y="4908111"/>
            <a:ext cx="14382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itre 1"/>
          <p:cNvSpPr>
            <a:spLocks noChangeArrowheads="1"/>
          </p:cNvSpPr>
          <p:nvPr/>
        </p:nvSpPr>
        <p:spPr bwMode="auto">
          <a:xfrm>
            <a:off x="7150202" y="5828100"/>
            <a:ext cx="1748191" cy="66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79475"/>
            <a:r>
              <a:rPr lang="en-US" altLang="ja-JP" b="1" dirty="0" smtClean="0">
                <a:solidFill>
                  <a:schemeClr val="tx2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IFMIF/EVEDA</a:t>
            </a:r>
            <a:endParaRPr lang="en-GB" altLang="en-US" b="1" dirty="0">
              <a:solidFill>
                <a:schemeClr val="tx2"/>
              </a:solidFill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315904" y="4941993"/>
            <a:ext cx="1883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Helical Device </a:t>
            </a:r>
            <a:endParaRPr lang="ja-JP" alt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>
          <a:xfrm>
            <a:off x="7539976" y="6487904"/>
            <a:ext cx="2228850" cy="365125"/>
          </a:xfrm>
        </p:spPr>
        <p:txBody>
          <a:bodyPr/>
          <a:lstStyle/>
          <a:p>
            <a:fld id="{1112357A-DF78-4068-8CFB-383B81269F86}" type="slidenum">
              <a:rPr kumimoji="1" lang="ja-JP" altLang="en-US" smtClean="0">
                <a:solidFill>
                  <a:schemeClr val="tx1"/>
                </a:solidFill>
              </a:rPr>
              <a:t>2</a:t>
            </a:fld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9" name="Text Box 44"/>
          <p:cNvSpPr txBox="1">
            <a:spLocks noChangeArrowheads="1"/>
          </p:cNvSpPr>
          <p:nvPr/>
        </p:nvSpPr>
        <p:spPr bwMode="auto">
          <a:xfrm>
            <a:off x="1177601" y="6414190"/>
            <a:ext cx="1127763" cy="378392"/>
          </a:xfrm>
          <a:prstGeom prst="rect">
            <a:avLst/>
          </a:prstGeom>
          <a:noFill/>
          <a:ln>
            <a:noFill/>
          </a:ln>
          <a:extLst/>
        </p:spPr>
        <p:txBody>
          <a:bodyPr lIns="17181" tIns="10309" rIns="17181" bIns="10309"/>
          <a:lstStyle>
            <a:lvl1pPr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pitchFamily="18" charset="2"/>
                <a:ea typeface="ＭＳ Ｐゴシック" pitchFamily="50" charset="-128"/>
              </a:defRPr>
            </a:lvl9pPr>
          </a:lstStyle>
          <a:p>
            <a:pPr eaLnBrk="1" hangingPunct="1"/>
            <a:r>
              <a:rPr kumimoji="0" lang="en-US" altLang="ja-JP" sz="2000" dirty="0" smtClean="0">
                <a:solidFill>
                  <a:srgbClr val="663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@Toki</a:t>
            </a:r>
            <a:endParaRPr kumimoji="0" lang="ja-JP" altLang="ja-JP" sz="2000" dirty="0">
              <a:solidFill>
                <a:srgbClr val="6633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/>
            <a:endParaRPr kumimoji="0" lang="ja-JP" altLang="ja-JP" sz="2000" dirty="0">
              <a:solidFill>
                <a:srgbClr val="6633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1881662" y="5742278"/>
            <a:ext cx="274862" cy="3018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  <a:endParaRPr kumimoji="1" lang="ja-JP" altLang="en-US" sz="2400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0" name="角丸四角形 69"/>
          <p:cNvSpPr/>
          <p:nvPr/>
        </p:nvSpPr>
        <p:spPr>
          <a:xfrm>
            <a:off x="5282390" y="6535220"/>
            <a:ext cx="274862" cy="3018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endParaRPr kumimoji="1" lang="ja-JP" altLang="en-US" sz="2400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6" name="角丸四角形 75"/>
          <p:cNvSpPr/>
          <p:nvPr/>
        </p:nvSpPr>
        <p:spPr>
          <a:xfrm>
            <a:off x="8671012" y="6046981"/>
            <a:ext cx="274862" cy="3018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endParaRPr kumimoji="1" lang="ja-JP" altLang="en-US" sz="2400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0" name="角丸四角形 79"/>
          <p:cNvSpPr/>
          <p:nvPr/>
        </p:nvSpPr>
        <p:spPr>
          <a:xfrm>
            <a:off x="3775353" y="6182060"/>
            <a:ext cx="274862" cy="3018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kumimoji="1" lang="ja-JP" altLang="en-US" sz="2400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3" name="角丸四角形 82"/>
          <p:cNvSpPr/>
          <p:nvPr/>
        </p:nvSpPr>
        <p:spPr>
          <a:xfrm>
            <a:off x="3239289" y="1157621"/>
            <a:ext cx="274862" cy="3018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kumimoji="1" lang="ja-JP" altLang="en-US" sz="2400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4" name="角丸四角形 83"/>
          <p:cNvSpPr/>
          <p:nvPr/>
        </p:nvSpPr>
        <p:spPr>
          <a:xfrm>
            <a:off x="8026241" y="995275"/>
            <a:ext cx="274862" cy="3018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</a:t>
            </a:r>
            <a:endParaRPr kumimoji="1" lang="ja-JP" altLang="en-US" sz="2400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13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104" descr="回転電極画像CIMG0755-2m26s_r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94" y="5694716"/>
            <a:ext cx="135731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11"/>
          <p:cNvSpPr>
            <a:spLocks/>
          </p:cNvSpPr>
          <p:nvPr/>
        </p:nvSpPr>
        <p:spPr bwMode="auto">
          <a:xfrm>
            <a:off x="243960" y="620758"/>
            <a:ext cx="3602037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ヒラギノ角ゴ Pro W6" charset="-128"/>
              </a:rPr>
              <a:t>DEMO Design</a:t>
            </a:r>
            <a:endParaRPr kumimoji="0" lang="ja-JP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ヒラギノ角ゴ Pro W6" charset="-128"/>
              <a:cs typeface="Helvetica" panose="020B0604020202020204" pitchFamily="34" charset="0"/>
              <a:sym typeface="ヒラギノ角ゴ Pro W6" charset="-128"/>
            </a:endParaRPr>
          </a:p>
        </p:txBody>
      </p:sp>
      <p:pic>
        <p:nvPicPr>
          <p:cNvPr id="34822" name="図 23" descr="DSCN98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730" y="1894395"/>
            <a:ext cx="1778615" cy="123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タイトル 1"/>
          <p:cNvSpPr txBox="1">
            <a:spLocks/>
          </p:cNvSpPr>
          <p:nvPr/>
        </p:nvSpPr>
        <p:spPr bwMode="auto">
          <a:xfrm>
            <a:off x="752466" y="-82352"/>
            <a:ext cx="480536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4572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4572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4572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4572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IFERC Project</a:t>
            </a:r>
            <a:endParaRPr lang="ja-JP" altLang="en-US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826" name="テキスト ボックス 33"/>
          <p:cNvSpPr txBox="1">
            <a:spLocks noChangeArrowheads="1"/>
          </p:cNvSpPr>
          <p:nvPr/>
        </p:nvSpPr>
        <p:spPr bwMode="auto">
          <a:xfrm>
            <a:off x="4253333" y="79228"/>
            <a:ext cx="51090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altLang="ja-JP" sz="18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nternational </a:t>
            </a:r>
            <a:r>
              <a:rPr lang="en-US" altLang="ja-JP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</a:t>
            </a:r>
            <a:r>
              <a:rPr lang="en-US" altLang="ja-JP" sz="18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usion </a:t>
            </a:r>
            <a:r>
              <a:rPr lang="en-US" altLang="ja-JP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lang="en-US" altLang="ja-JP" sz="18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nergy </a:t>
            </a:r>
            <a:r>
              <a:rPr lang="en-US" altLang="ja-JP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</a:t>
            </a:r>
            <a:r>
              <a:rPr lang="en-US" altLang="ja-JP" sz="18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esearch </a:t>
            </a:r>
            <a:r>
              <a:rPr lang="en-US" altLang="ja-JP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altLang="ja-JP" sz="1800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enter </a:t>
            </a:r>
            <a:endParaRPr lang="ja-JP" altLang="en-US" sz="1800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828" name="Rectangle 11"/>
          <p:cNvSpPr>
            <a:spLocks/>
          </p:cNvSpPr>
          <p:nvPr/>
        </p:nvSpPr>
        <p:spPr bwMode="auto">
          <a:xfrm>
            <a:off x="5639248" y="665361"/>
            <a:ext cx="418782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ヒラギノ角ゴ Pro W6" charset="-128"/>
              </a:rPr>
              <a:t>Computer Simulation </a:t>
            </a:r>
            <a:r>
              <a:rPr kumimoji="0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ヒラギノ角ゴ Pro W6" charset="-128"/>
              </a:rPr>
              <a:t>Center</a:t>
            </a:r>
            <a:endParaRPr kumimoji="0"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ヒラギノ角ゴ Pro W6" charset="-128"/>
              <a:cs typeface="Helvetica" panose="020B0604020202020204" pitchFamily="34" charset="0"/>
              <a:sym typeface="ヒラギノ角ゴ Pro W6" charset="-128"/>
            </a:endParaRPr>
          </a:p>
        </p:txBody>
      </p:sp>
      <p:sp>
        <p:nvSpPr>
          <p:cNvPr id="34831" name="Rectangle 11"/>
          <p:cNvSpPr>
            <a:spLocks/>
          </p:cNvSpPr>
          <p:nvPr/>
        </p:nvSpPr>
        <p:spPr bwMode="auto">
          <a:xfrm>
            <a:off x="359482" y="2865427"/>
            <a:ext cx="244157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ヒラギノ角ゴ Pro W6" charset="-128"/>
              </a:rPr>
              <a:t>DEMO R&amp;D</a:t>
            </a:r>
            <a:endParaRPr kumimoji="0" lang="ja-JP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ヒラギノ角ゴ Pro W6" charset="-128"/>
              <a:cs typeface="Helvetica" panose="020B0604020202020204" pitchFamily="34" charset="0"/>
              <a:sym typeface="ヒラギノ角ゴ Pro W6" charset="-128"/>
            </a:endParaRPr>
          </a:p>
        </p:txBody>
      </p:sp>
      <p:sp>
        <p:nvSpPr>
          <p:cNvPr id="34833" name="正方形/長方形 42"/>
          <p:cNvSpPr>
            <a:spLocks noChangeArrowheads="1"/>
          </p:cNvSpPr>
          <p:nvPr/>
        </p:nvSpPr>
        <p:spPr bwMode="auto">
          <a:xfrm>
            <a:off x="174511" y="6493124"/>
            <a:ext cx="9937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Remarkable progress seen in each activity with efficient joint work of EU and JA  </a:t>
            </a:r>
            <a:r>
              <a:rPr kumimoji="0" lang="ja-JP" alt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　</a:t>
            </a:r>
            <a:r>
              <a:rPr kumimoji="0" lang="en-US" altLang="ja-JP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6741998" y="3716451"/>
            <a:ext cx="131763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>
            <a:lvl1pPr defTabSz="652463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52463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52463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52463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52463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endParaRPr kumimoji="0" lang="ja-JP" altLang="en-US" sz="1400" b="1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336" y="4555714"/>
            <a:ext cx="2744787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1791795" y="2795731"/>
            <a:ext cx="3658621" cy="12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defTabSz="652463">
              <a:defRPr/>
            </a:pPr>
            <a:r>
              <a:rPr lang="en-US" altLang="ja-JP" sz="2000" b="1" dirty="0">
                <a:solidFill>
                  <a:srgbClr val="4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rebuchet MS" pitchFamily="-106" charset="0"/>
                <a:cs typeface="Helvetica" panose="020B0604020202020204" pitchFamily="34" charset="0"/>
              </a:rPr>
              <a:t>-</a:t>
            </a:r>
            <a:r>
              <a:rPr lang="en-US" altLang="ja-JP" sz="2000" b="1" dirty="0" smtClean="0">
                <a:solidFill>
                  <a:srgbClr val="4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rebuchet MS" pitchFamily="-106" charset="0"/>
                <a:cs typeface="Helvetica" panose="020B0604020202020204" pitchFamily="34" charset="0"/>
              </a:rPr>
              <a:t>Advanced </a:t>
            </a:r>
            <a:r>
              <a:rPr lang="en-US" altLang="ja-JP" sz="2000" b="1" dirty="0">
                <a:solidFill>
                  <a:srgbClr val="4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rebuchet MS" pitchFamily="-106" charset="0"/>
                <a:cs typeface="Helvetica" panose="020B0604020202020204" pitchFamily="34" charset="0"/>
              </a:rPr>
              <a:t>tritium </a:t>
            </a:r>
            <a:r>
              <a:rPr lang="en-US" altLang="ja-JP" sz="2000" b="1" dirty="0" smtClean="0">
                <a:solidFill>
                  <a:srgbClr val="4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rebuchet MS" pitchFamily="-106" charset="0"/>
                <a:cs typeface="Helvetica" panose="020B0604020202020204" pitchFamily="34" charset="0"/>
              </a:rPr>
              <a:t>breeder</a:t>
            </a:r>
          </a:p>
          <a:p>
            <a:pPr defTabSz="652463">
              <a:defRPr/>
            </a:pPr>
            <a:r>
              <a:rPr kumimoji="0" lang="en-US" altLang="ja-JP" sz="2000" b="1" dirty="0" smtClean="0">
                <a:solidFill>
                  <a:srgbClr val="4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rebuchet MS" panose="020B0603020202020204" pitchFamily="34" charset="0"/>
                <a:cs typeface="Helvetica" panose="020B0604020202020204" pitchFamily="34" charset="0"/>
              </a:rPr>
              <a:t>-Advanced </a:t>
            </a:r>
            <a:r>
              <a:rPr kumimoji="0" lang="en-US" altLang="ja-JP" sz="2000" b="1" dirty="0">
                <a:solidFill>
                  <a:srgbClr val="4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rebuchet MS" panose="020B0603020202020204" pitchFamily="34" charset="0"/>
                <a:cs typeface="Helvetica" panose="020B0604020202020204" pitchFamily="34" charset="0"/>
              </a:rPr>
              <a:t>neutron </a:t>
            </a:r>
            <a:r>
              <a:rPr kumimoji="0" lang="en-US" altLang="ja-JP" sz="2000" b="1" dirty="0" smtClean="0">
                <a:solidFill>
                  <a:srgbClr val="4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rebuchet MS" panose="020B0603020202020204" pitchFamily="34" charset="0"/>
                <a:cs typeface="Helvetica" panose="020B0604020202020204" pitchFamily="34" charset="0"/>
              </a:rPr>
              <a:t>multiplier</a:t>
            </a:r>
          </a:p>
          <a:p>
            <a:pPr defTabSz="652463">
              <a:defRPr/>
            </a:pPr>
            <a:r>
              <a:rPr lang="en-US" altLang="ja-JP" sz="2000" b="1" dirty="0" smtClean="0">
                <a:solidFill>
                  <a:srgbClr val="4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-Tritium technology</a:t>
            </a:r>
          </a:p>
          <a:p>
            <a:pPr defTabSz="652463">
              <a:defRPr/>
            </a:pPr>
            <a:r>
              <a:rPr kumimoji="0" lang="en-US" altLang="ja-JP" sz="2000" b="1" dirty="0" smtClean="0">
                <a:solidFill>
                  <a:srgbClr val="4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-Material technology</a:t>
            </a:r>
            <a:endParaRPr lang="en-US" altLang="ja-JP" sz="2000" b="1" dirty="0">
              <a:solidFill>
                <a:srgbClr val="4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ＭＳ Ｐゴシック"/>
              <a:cs typeface="Helvetica" panose="020B0604020202020204" pitchFamily="34" charset="0"/>
            </a:endParaRPr>
          </a:p>
        </p:txBody>
      </p:sp>
      <p:cxnSp>
        <p:nvCxnSpPr>
          <p:cNvPr id="28" name="直線矢印コネクタ 27"/>
          <p:cNvCxnSpPr>
            <a:cxnSpLocks noChangeShapeType="1"/>
          </p:cNvCxnSpPr>
          <p:nvPr/>
        </p:nvCxnSpPr>
        <p:spPr bwMode="auto">
          <a:xfrm>
            <a:off x="3305174" y="4092781"/>
            <a:ext cx="285639" cy="1061420"/>
          </a:xfrm>
          <a:prstGeom prst="straightConnector1">
            <a:avLst/>
          </a:prstGeom>
          <a:noFill/>
          <a:ln w="19050">
            <a:solidFill>
              <a:srgbClr val="40008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" name="図 82" descr="名称未設定 1のコピー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10" y="3328044"/>
            <a:ext cx="16764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下カーブ矢印 30"/>
          <p:cNvSpPr>
            <a:spLocks noChangeArrowheads="1"/>
          </p:cNvSpPr>
          <p:nvPr/>
        </p:nvSpPr>
        <p:spPr bwMode="auto">
          <a:xfrm rot="1559012">
            <a:off x="977786" y="3974689"/>
            <a:ext cx="1685925" cy="484187"/>
          </a:xfrm>
          <a:prstGeom prst="curvedDownArrow">
            <a:avLst>
              <a:gd name="adj1" fmla="val 24986"/>
              <a:gd name="adj2" fmla="val 50005"/>
              <a:gd name="adj3" fmla="val 25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kumimoji="1" lang="ja-JP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786292" y="5956173"/>
            <a:ext cx="18492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Breeding blanket</a:t>
            </a:r>
            <a:endParaRPr lang="ja-JP" altLang="en-US" sz="1600" b="1" dirty="0"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  <p:pic>
        <p:nvPicPr>
          <p:cNvPr id="38" name="図 6" descr="BeryllidePebblePhoto_r2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219" y="4790534"/>
            <a:ext cx="976312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0" descr="Z:\BAパンフ\CSC-HP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283" y="2115261"/>
            <a:ext cx="3060650" cy="124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正方形/長方形 1"/>
          <p:cNvSpPr>
            <a:spLocks noChangeArrowheads="1"/>
          </p:cNvSpPr>
          <p:nvPr/>
        </p:nvSpPr>
        <p:spPr bwMode="auto">
          <a:xfrm>
            <a:off x="5901062" y="1106593"/>
            <a:ext cx="37286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-192088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-192088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-192088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-192088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-192088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-192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-192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-192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-1920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just">
              <a:spcBef>
                <a:spcPts val="1200"/>
              </a:spcBef>
            </a:pPr>
            <a:r>
              <a:rPr kumimoji="0" lang="en-US" altLang="ja-JP" sz="2000" b="1" dirty="0">
                <a:solidFill>
                  <a:srgbClr val="00009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Large-scale simulation for magnetic confinement fusion </a:t>
            </a:r>
          </a:p>
        </p:txBody>
      </p:sp>
      <p:sp>
        <p:nvSpPr>
          <p:cNvPr id="41" name="正方形/長方形 3"/>
          <p:cNvSpPr>
            <a:spLocks noChangeArrowheads="1"/>
          </p:cNvSpPr>
          <p:nvPr/>
        </p:nvSpPr>
        <p:spPr bwMode="auto">
          <a:xfrm>
            <a:off x="236687" y="1140138"/>
            <a:ext cx="258568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2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Joint work to design feasible DEMO </a:t>
            </a:r>
            <a:r>
              <a:rPr kumimoji="0" lang="en-US" altLang="ja-JP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concepts</a:t>
            </a:r>
          </a:p>
          <a:p>
            <a:r>
              <a:rPr kumimoji="0" lang="en-US" altLang="ja-JP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revisit later</a:t>
            </a:r>
            <a:endParaRPr kumimoji="0"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2" name="図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209" y="814031"/>
            <a:ext cx="2455142" cy="125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7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966" y="1477823"/>
            <a:ext cx="1463076" cy="126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5771116" y="3453794"/>
            <a:ext cx="4122035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indent="0" eaLnBrk="1" hangingPunct="1">
              <a:spcAft>
                <a:spcPts val="600"/>
              </a:spcAft>
            </a:pPr>
            <a:r>
              <a:rPr kumimoji="0" lang="en-US" altLang="ja-JP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-</a:t>
            </a:r>
            <a:r>
              <a:rPr kumimoji="0" lang="en-US" altLang="ja-JP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Linpack</a:t>
            </a:r>
            <a:r>
              <a:rPr kumimoji="0" lang="en-US" altLang="ja-JP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kumimoji="0" lang="en-US" altLang="ja-JP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performance: 1.23 </a:t>
            </a:r>
            <a:r>
              <a:rPr kumimoji="0" lang="en-US" altLang="ja-JP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Pflops</a:t>
            </a:r>
            <a:r>
              <a:rPr kumimoji="0" lang="en-US" altLang="ja-JP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kumimoji="0" lang="en-US" altLang="ja-JP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(as of June 2014, world 30</a:t>
            </a:r>
            <a:r>
              <a:rPr kumimoji="0" lang="en-US" altLang="ja-JP" sz="2000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</a:t>
            </a:r>
            <a:r>
              <a:rPr kumimoji="0" lang="en-US" altLang="ja-JP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fastest)</a:t>
            </a:r>
          </a:p>
          <a:p>
            <a:pPr marL="0" indent="0" eaLnBrk="1" hangingPunct="1">
              <a:spcAft>
                <a:spcPts val="600"/>
              </a:spcAft>
            </a:pPr>
            <a:r>
              <a:rPr kumimoji="0" lang="en-US" altLang="ja-JP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-Maintain </a:t>
            </a:r>
            <a:r>
              <a:rPr kumimoji="0" lang="en-US" altLang="ja-JP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extremely high availability (&gt; 98%) and  running rate ( &gt; 85 %)</a:t>
            </a:r>
          </a:p>
          <a:p>
            <a:pPr marL="0" indent="0" eaLnBrk="1" hangingPunct="1">
              <a:spcAft>
                <a:spcPts val="600"/>
              </a:spcAft>
            </a:pPr>
            <a:r>
              <a:rPr kumimoji="0" lang="en-US" altLang="ja-JP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-Highly </a:t>
            </a:r>
            <a:r>
              <a:rPr kumimoji="0" lang="en-US" altLang="ja-JP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contributed to research: 275 publications and 847 presentations</a:t>
            </a:r>
            <a:endParaRPr kumimoji="0" lang="ja-JP" alt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94770" y="620758"/>
            <a:ext cx="5313869" cy="21425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>
            <a:off x="116239" y="2843136"/>
            <a:ext cx="5334178" cy="36603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/>
        </p:nvSpPr>
        <p:spPr>
          <a:xfrm>
            <a:off x="5559487" y="649091"/>
            <a:ext cx="4267585" cy="58149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681929" y="6503313"/>
            <a:ext cx="2228850" cy="365125"/>
          </a:xfrm>
        </p:spPr>
        <p:txBody>
          <a:bodyPr/>
          <a:lstStyle/>
          <a:p>
            <a:r>
              <a:rPr kumimoji="1" lang="en-US" altLang="ja-JP" dirty="0" smtClean="0"/>
              <a:t>20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7703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649271" y="6421668"/>
            <a:ext cx="2228850" cy="365125"/>
          </a:xfrm>
        </p:spPr>
        <p:txBody>
          <a:bodyPr/>
          <a:lstStyle/>
          <a:p>
            <a:fld id="{1112357A-DF78-4068-8CFB-383B81269F86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91507" y="2824852"/>
            <a:ext cx="8172189" cy="70080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Large Helical Device (LHD) Project</a:t>
            </a:r>
            <a:endParaRPr lang="ja-JP" alt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909816" y="2284292"/>
            <a:ext cx="576084" cy="52422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600" dirty="0" smtClean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  <a:endParaRPr kumimoji="1" lang="ja-JP" altLang="en-US" sz="3600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61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テキスト ボックス 5"/>
          <p:cNvSpPr txBox="1">
            <a:spLocks noChangeArrowheads="1"/>
          </p:cNvSpPr>
          <p:nvPr/>
        </p:nvSpPr>
        <p:spPr bwMode="auto">
          <a:xfrm>
            <a:off x="560389" y="6092826"/>
            <a:ext cx="41862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FF"/>
                </a:solidFill>
                <a:ea typeface="HGP明朝E" pitchFamily="18" charset="-128"/>
                <a:cs typeface="Arial" pitchFamily="34" charset="0"/>
              </a:rPr>
              <a:t>H.Yamada</a:t>
            </a:r>
          </a:p>
          <a:p>
            <a:pPr eaLnBrk="1" hangingPunct="1"/>
            <a:r>
              <a:rPr lang="en-US" altLang="ja-JP" b="1" i="1">
                <a:solidFill>
                  <a:srgbClr val="FFFFFF"/>
                </a:solidFill>
                <a:ea typeface="HGP明朝E" pitchFamily="18" charset="-128"/>
                <a:cs typeface="Arial" pitchFamily="34" charset="0"/>
              </a:rPr>
              <a:t>National Institute for Fusion Science</a:t>
            </a:r>
            <a:endParaRPr lang="ja-JP" altLang="en-US" b="1" i="1">
              <a:solidFill>
                <a:srgbClr val="FFFFFF"/>
              </a:solidFill>
              <a:ea typeface="HGP明朝E" pitchFamily="18" charset="-128"/>
              <a:cs typeface="Arial" pitchFamily="34" charset="0"/>
            </a:endParaRPr>
          </a:p>
        </p:txBody>
      </p:sp>
      <p:sp>
        <p:nvSpPr>
          <p:cNvPr id="41987" name="テキスト ボックス 6"/>
          <p:cNvSpPr txBox="1">
            <a:spLocks noChangeArrowheads="1"/>
          </p:cNvSpPr>
          <p:nvPr/>
        </p:nvSpPr>
        <p:spPr bwMode="auto">
          <a:xfrm>
            <a:off x="6194425" y="6237288"/>
            <a:ext cx="3295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1600" b="1" dirty="0">
                <a:solidFill>
                  <a:srgbClr val="FFFFFF"/>
                </a:solidFill>
                <a:latin typeface="ＭＳ Ｐゴシック" pitchFamily="50" charset="-128"/>
              </a:rPr>
              <a:t>プラズマ若手夏の学校</a:t>
            </a:r>
            <a:endParaRPr lang="en-US" altLang="ja-JP" sz="1600" b="1" dirty="0">
              <a:solidFill>
                <a:srgbClr val="FFFFFF"/>
              </a:solidFill>
              <a:latin typeface="ＭＳ Ｐゴシック" pitchFamily="50" charset="-128"/>
            </a:endParaRPr>
          </a:p>
          <a:p>
            <a:pPr algn="r" eaLnBrk="1" hangingPunct="1"/>
            <a:r>
              <a:rPr lang="ja-JP" altLang="en-US" sz="1600" b="1" dirty="0">
                <a:solidFill>
                  <a:srgbClr val="FFFFFF"/>
                </a:solidFill>
                <a:latin typeface="ＭＳ Ｐゴシック" pitchFamily="50" charset="-128"/>
              </a:rPr>
              <a:t>平成</a:t>
            </a:r>
            <a:r>
              <a:rPr lang="en-US" altLang="ja-JP" sz="1600" b="1" dirty="0">
                <a:solidFill>
                  <a:srgbClr val="FFFFFF"/>
                </a:solidFill>
                <a:latin typeface="ＭＳ Ｐゴシック" pitchFamily="50" charset="-128"/>
              </a:rPr>
              <a:t>22</a:t>
            </a:r>
            <a:r>
              <a:rPr lang="ja-JP" altLang="en-US" sz="1600" b="1" dirty="0">
                <a:solidFill>
                  <a:srgbClr val="FFFFFF"/>
                </a:solidFill>
                <a:latin typeface="ＭＳ Ｐゴシック" pitchFamily="50" charset="-128"/>
              </a:rPr>
              <a:t>年</a:t>
            </a:r>
            <a:r>
              <a:rPr lang="en-US" altLang="ja-JP" sz="1600" b="1" dirty="0">
                <a:solidFill>
                  <a:srgbClr val="FFFFFF"/>
                </a:solidFill>
                <a:latin typeface="ＭＳ Ｐゴシック" pitchFamily="50" charset="-128"/>
              </a:rPr>
              <a:t>8</a:t>
            </a:r>
            <a:r>
              <a:rPr lang="ja-JP" altLang="en-US" sz="1600" b="1" dirty="0">
                <a:solidFill>
                  <a:srgbClr val="FFFFFF"/>
                </a:solidFill>
                <a:latin typeface="ＭＳ Ｐゴシック" pitchFamily="50" charset="-128"/>
              </a:rPr>
              <a:t>月</a:t>
            </a:r>
            <a:r>
              <a:rPr lang="en-US" altLang="ja-JP" sz="1600" b="1" dirty="0">
                <a:solidFill>
                  <a:srgbClr val="FFFFFF"/>
                </a:solidFill>
                <a:latin typeface="ＭＳ Ｐゴシック" pitchFamily="50" charset="-128"/>
              </a:rPr>
              <a:t>11</a:t>
            </a:r>
            <a:r>
              <a:rPr lang="ja-JP" altLang="en-US" sz="1600" b="1" dirty="0">
                <a:solidFill>
                  <a:srgbClr val="FFFFFF"/>
                </a:solidFill>
                <a:latin typeface="ＭＳ Ｐゴシック" pitchFamily="50" charset="-128"/>
              </a:rPr>
              <a:t>日　六甲スカイヴィラ</a:t>
            </a:r>
          </a:p>
        </p:txBody>
      </p:sp>
      <p:sp>
        <p:nvSpPr>
          <p:cNvPr id="41988" name="テキスト ボックス 10"/>
          <p:cNvSpPr txBox="1">
            <a:spLocks noChangeArrowheads="1"/>
          </p:cNvSpPr>
          <p:nvPr/>
        </p:nvSpPr>
        <p:spPr bwMode="auto">
          <a:xfrm>
            <a:off x="4521200" y="14128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41989" name="Text Box 2"/>
          <p:cNvSpPr txBox="1">
            <a:spLocks noChangeArrowheads="1"/>
          </p:cNvSpPr>
          <p:nvPr/>
        </p:nvSpPr>
        <p:spPr bwMode="auto">
          <a:xfrm>
            <a:off x="3301664" y="612828"/>
            <a:ext cx="6604336" cy="2593531"/>
          </a:xfrm>
          <a:prstGeom prst="rect">
            <a:avLst/>
          </a:prstGeom>
          <a:solidFill>
            <a:srgbClr val="FFFFCC">
              <a:alpha val="49803"/>
            </a:srgbClr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tabLst>
                <a:tab pos="3556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tabLst>
                <a:tab pos="3556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tabLst>
                <a:tab pos="3556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tabLst>
                <a:tab pos="3556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3556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lnSpc>
                <a:spcPts val="2300"/>
              </a:lnSpc>
              <a:spcBef>
                <a:spcPct val="10000"/>
              </a:spcBef>
            </a:pPr>
            <a:r>
              <a:rPr lang="en-US" altLang="ja-JP" dirty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n-US" altLang="ja-JP" sz="2000" dirty="0">
                <a:solidFill>
                  <a:prstClr val="black"/>
                </a:solidFill>
                <a:sym typeface="Symbol" pitchFamily="18" charset="2"/>
              </a:rPr>
              <a:t> The world-largest helical system, and the world-largest SC fusion </a:t>
            </a:r>
            <a:r>
              <a:rPr lang="en-US" altLang="ja-JP" sz="2000" dirty="0" smtClean="0">
                <a:solidFill>
                  <a:prstClr val="black"/>
                </a:solidFill>
                <a:sym typeface="Symbol" pitchFamily="18" charset="2"/>
              </a:rPr>
              <a:t>machine at present.</a:t>
            </a:r>
          </a:p>
          <a:p>
            <a:pPr>
              <a:lnSpc>
                <a:spcPts val="2300"/>
              </a:lnSpc>
              <a:spcBef>
                <a:spcPct val="10000"/>
              </a:spcBef>
            </a:pPr>
            <a:r>
              <a:rPr lang="en-US" altLang="ja-JP" sz="2000" dirty="0">
                <a:solidFill>
                  <a:prstClr val="black"/>
                </a:solidFill>
                <a:sym typeface="Symbol" pitchFamily="18" charset="2"/>
              </a:rPr>
              <a:t>  Intrinsic advantage and engineering capability of steady-state operation</a:t>
            </a:r>
          </a:p>
          <a:p>
            <a:pPr>
              <a:lnSpc>
                <a:spcPts val="2300"/>
              </a:lnSpc>
              <a:spcBef>
                <a:spcPct val="10000"/>
              </a:spcBef>
            </a:pPr>
            <a:r>
              <a:rPr lang="en-US" altLang="ja-JP" dirty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n-US" altLang="ja-JP" sz="2000" dirty="0">
                <a:solidFill>
                  <a:prstClr val="black"/>
                </a:solidFill>
                <a:sym typeface="Symbol" pitchFamily="18" charset="2"/>
              </a:rPr>
              <a:t> Complementary/alternative role to </a:t>
            </a:r>
            <a:r>
              <a:rPr lang="en-US" altLang="ja-JP" sz="2000" dirty="0" err="1">
                <a:solidFill>
                  <a:prstClr val="black"/>
                </a:solidFill>
                <a:sym typeface="Symbol" pitchFamily="18" charset="2"/>
              </a:rPr>
              <a:t>tokamak</a:t>
            </a:r>
            <a:r>
              <a:rPr lang="en-US" altLang="ja-JP" sz="2000" dirty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sym typeface="Symbol" pitchFamily="18" charset="2"/>
              </a:rPr>
              <a:t>approach</a:t>
            </a:r>
            <a:endParaRPr lang="en-US" altLang="ja-JP" sz="2000" dirty="0">
              <a:solidFill>
                <a:prstClr val="black"/>
              </a:solidFill>
              <a:sym typeface="Symbol" pitchFamily="18" charset="2"/>
            </a:endParaRPr>
          </a:p>
          <a:p>
            <a:pPr>
              <a:lnSpc>
                <a:spcPts val="2300"/>
              </a:lnSpc>
              <a:spcBef>
                <a:spcPct val="10000"/>
              </a:spcBef>
            </a:pPr>
            <a:r>
              <a:rPr lang="en-US" altLang="ja-JP" sz="2000" b="1" dirty="0" smtClean="0">
                <a:solidFill>
                  <a:srgbClr val="FF0000"/>
                </a:solidFill>
                <a:sym typeface="Symbol" pitchFamily="18" charset="2"/>
              </a:rPr>
              <a:t>The </a:t>
            </a:r>
            <a:r>
              <a:rPr lang="en-US" altLang="ja-JP" sz="2000" b="1" dirty="0">
                <a:solidFill>
                  <a:srgbClr val="FF0000"/>
                </a:solidFill>
                <a:sym typeface="Symbol" pitchFamily="18" charset="2"/>
              </a:rPr>
              <a:t>goal of the </a:t>
            </a:r>
            <a:r>
              <a:rPr lang="en-US" altLang="ja-JP" sz="2000" b="1" dirty="0" smtClean="0">
                <a:solidFill>
                  <a:srgbClr val="FF0000"/>
                </a:solidFill>
                <a:sym typeface="Symbol" pitchFamily="18" charset="2"/>
              </a:rPr>
              <a:t>project</a:t>
            </a:r>
            <a:endParaRPr lang="en-US" altLang="ja-JP" sz="2000" b="1" dirty="0">
              <a:solidFill>
                <a:srgbClr val="FF0000"/>
              </a:solidFill>
              <a:sym typeface="Symbol" pitchFamily="18" charset="2"/>
            </a:endParaRPr>
          </a:p>
          <a:p>
            <a:pPr>
              <a:lnSpc>
                <a:spcPts val="2300"/>
              </a:lnSpc>
              <a:spcBef>
                <a:spcPct val="10000"/>
              </a:spcBef>
            </a:pPr>
            <a:r>
              <a:rPr lang="en-US" altLang="ja-JP" dirty="0">
                <a:solidFill>
                  <a:prstClr val="black"/>
                </a:solidFill>
                <a:sym typeface="Symbol" pitchFamily="18" charset="2"/>
              </a:rPr>
              <a:t>  </a:t>
            </a:r>
            <a:r>
              <a:rPr lang="en-US" altLang="ja-JP" b="1" dirty="0" smtClean="0">
                <a:solidFill>
                  <a:prstClr val="black"/>
                </a:solidFill>
                <a:sym typeface="Wingdings" pitchFamily="2" charset="2"/>
              </a:rPr>
              <a:t>Establish </a:t>
            </a:r>
            <a:r>
              <a:rPr lang="en-US" altLang="ja-JP" b="1" dirty="0">
                <a:solidFill>
                  <a:prstClr val="black"/>
                </a:solidFill>
                <a:sym typeface="Wingdings" pitchFamily="2" charset="2"/>
              </a:rPr>
              <a:t>scientific basement for a helical fusion reactor</a:t>
            </a:r>
          </a:p>
          <a:p>
            <a:pPr>
              <a:lnSpc>
                <a:spcPts val="2300"/>
              </a:lnSpc>
              <a:spcBef>
                <a:spcPct val="10000"/>
              </a:spcBef>
            </a:pPr>
            <a:r>
              <a:rPr lang="en-US" altLang="ja-JP" dirty="0">
                <a:solidFill>
                  <a:prstClr val="black"/>
                </a:solidFill>
                <a:sym typeface="Symbol" pitchFamily="18" charset="2"/>
              </a:rPr>
              <a:t>  </a:t>
            </a:r>
            <a:r>
              <a:rPr lang="en-US" altLang="ja-JP" b="1" dirty="0" smtClean="0">
                <a:solidFill>
                  <a:prstClr val="black"/>
                </a:solidFill>
                <a:sym typeface="Wingdings" pitchFamily="2" charset="2"/>
              </a:rPr>
              <a:t>Comprehend </a:t>
            </a:r>
            <a:r>
              <a:rPr lang="en-US" altLang="ja-JP" b="1" dirty="0">
                <a:solidFill>
                  <a:prstClr val="black"/>
                </a:solidFill>
                <a:sym typeface="Wingdings" pitchFamily="2" charset="2"/>
              </a:rPr>
              <a:t>physics of </a:t>
            </a:r>
            <a:r>
              <a:rPr lang="en-US" altLang="ja-JP" b="1" dirty="0" err="1">
                <a:solidFill>
                  <a:prstClr val="black"/>
                </a:solidFill>
                <a:sym typeface="Wingdings" pitchFamily="2" charset="2"/>
              </a:rPr>
              <a:t>toroidal</a:t>
            </a:r>
            <a:r>
              <a:rPr lang="en-US" altLang="ja-JP" b="1" dirty="0">
                <a:solidFill>
                  <a:prstClr val="black"/>
                </a:solidFill>
                <a:sym typeface="Wingdings" pitchFamily="2" charset="2"/>
              </a:rPr>
              <a:t> </a:t>
            </a:r>
            <a:r>
              <a:rPr lang="en-US" altLang="ja-JP" b="1" dirty="0" smtClean="0">
                <a:solidFill>
                  <a:prstClr val="black"/>
                </a:solidFill>
                <a:sym typeface="Wingdings" pitchFamily="2" charset="2"/>
              </a:rPr>
              <a:t>plasmas</a:t>
            </a:r>
          </a:p>
        </p:txBody>
      </p:sp>
      <p:pic>
        <p:nvPicPr>
          <p:cNvPr id="12" name="Picture 11" descr="LH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2" y="27704"/>
            <a:ext cx="8778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タイトル 1"/>
          <p:cNvSpPr txBox="1">
            <a:spLocks/>
          </p:cNvSpPr>
          <p:nvPr/>
        </p:nvSpPr>
        <p:spPr>
          <a:xfrm>
            <a:off x="1115501" y="0"/>
            <a:ext cx="8172189" cy="70080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Large Helical Device (LHD) Project</a:t>
            </a:r>
            <a:endParaRPr lang="ja-JP" alt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554" y="741325"/>
            <a:ext cx="3098766" cy="1972230"/>
          </a:xfrm>
          <a:prstGeom prst="rect">
            <a:avLst/>
          </a:prstGeom>
        </p:spPr>
      </p:pic>
      <p:pic>
        <p:nvPicPr>
          <p:cNvPr id="15" name="図 14" descr="PE1674.JPG"/>
          <p:cNvPicPr>
            <a:picLocks noChangeAspect="1"/>
          </p:cNvPicPr>
          <p:nvPr/>
        </p:nvPicPr>
        <p:blipFill>
          <a:blip r:embed="rId5" cstate="print"/>
          <a:srcRect l="835" t="586"/>
          <a:stretch>
            <a:fillRect/>
          </a:stretch>
        </p:blipFill>
        <p:spPr>
          <a:xfrm>
            <a:off x="15515" y="4049927"/>
            <a:ext cx="3021457" cy="2753847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16" name="Picture 23" descr="p00表表紙_裏表紙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t="1389" r="8327" b="2313"/>
          <a:stretch>
            <a:fillRect/>
          </a:stretch>
        </p:blipFill>
        <p:spPr bwMode="auto">
          <a:xfrm>
            <a:off x="212754" y="2750313"/>
            <a:ext cx="1805493" cy="125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899749" y="3231244"/>
            <a:ext cx="6927779" cy="2862322"/>
          </a:xfrm>
          <a:prstGeom prst="rect">
            <a:avLst/>
          </a:prstGeom>
          <a:solidFill>
            <a:srgbClr val="FFFFCC"/>
          </a:solidFill>
          <a:ln w="19050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tabLst>
                <a:tab pos="1431925" algn="l"/>
                <a:tab pos="2060575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tabLst>
                <a:tab pos="1431925" algn="l"/>
                <a:tab pos="2060575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tabLst>
                <a:tab pos="1431925" algn="l"/>
                <a:tab pos="2060575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tabLst>
                <a:tab pos="1431925" algn="l"/>
                <a:tab pos="2060575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1431925" algn="l"/>
                <a:tab pos="2060575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1925" algn="l"/>
                <a:tab pos="2060575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1925" algn="l"/>
                <a:tab pos="2060575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1925" algn="l"/>
                <a:tab pos="2060575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1925" algn="l"/>
                <a:tab pos="2060575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b="1" dirty="0" smtClean="0">
                <a:solidFill>
                  <a:prstClr val="black"/>
                </a:solidFill>
                <a:cs typeface="Arial" pitchFamily="34" charset="0"/>
              </a:rPr>
              <a:t>• </a:t>
            </a:r>
            <a:r>
              <a:rPr lang="en-US" altLang="ja-JP" b="1" dirty="0">
                <a:solidFill>
                  <a:prstClr val="black"/>
                </a:solidFill>
              </a:rPr>
              <a:t>Outer diameter	13.5 m</a:t>
            </a:r>
          </a:p>
          <a:p>
            <a:pPr eaLnBrk="1" hangingPunct="1"/>
            <a:r>
              <a:rPr lang="en-US" altLang="ja-JP" b="1" dirty="0">
                <a:solidFill>
                  <a:prstClr val="black"/>
                </a:solidFill>
              </a:rPr>
              <a:t>• </a:t>
            </a:r>
            <a:r>
              <a:rPr lang="en-US" altLang="ja-JP" b="1" dirty="0">
                <a:solidFill>
                  <a:srgbClr val="FF0000"/>
                </a:solidFill>
              </a:rPr>
              <a:t>Cold mass		820 ton</a:t>
            </a:r>
          </a:p>
          <a:p>
            <a:pPr eaLnBrk="1" hangingPunct="1"/>
            <a:r>
              <a:rPr lang="en-US" altLang="ja-JP" b="1" dirty="0">
                <a:solidFill>
                  <a:prstClr val="black"/>
                </a:solidFill>
              </a:rPr>
              <a:t>• Total weight	</a:t>
            </a:r>
            <a:r>
              <a:rPr lang="en-US" altLang="ja-JP" b="1" dirty="0" smtClean="0">
                <a:solidFill>
                  <a:prstClr val="black"/>
                </a:solidFill>
              </a:rPr>
              <a:t>1500 </a:t>
            </a:r>
            <a:r>
              <a:rPr lang="en-US" altLang="ja-JP" b="1" dirty="0">
                <a:solidFill>
                  <a:prstClr val="black"/>
                </a:solidFill>
              </a:rPr>
              <a:t>ton</a:t>
            </a:r>
          </a:p>
          <a:p>
            <a:pPr eaLnBrk="1" hangingPunct="1"/>
            <a:r>
              <a:rPr lang="en-US" altLang="ja-JP" b="1" dirty="0">
                <a:solidFill>
                  <a:prstClr val="black"/>
                </a:solidFill>
              </a:rPr>
              <a:t>• </a:t>
            </a:r>
            <a:r>
              <a:rPr lang="en-US" altLang="ja-JP" b="1" dirty="0">
                <a:solidFill>
                  <a:srgbClr val="FF0000"/>
                </a:solidFill>
              </a:rPr>
              <a:t>Magnetic field    	3 T</a:t>
            </a:r>
          </a:p>
          <a:p>
            <a:pPr eaLnBrk="1" hangingPunct="1"/>
            <a:r>
              <a:rPr lang="en-US" altLang="ja-JP" b="1" dirty="0">
                <a:solidFill>
                  <a:prstClr val="black"/>
                </a:solidFill>
              </a:rPr>
              <a:t>• Magnetic energy    0.77 </a:t>
            </a:r>
            <a:r>
              <a:rPr lang="en-US" altLang="ja-JP" b="1" dirty="0" smtClean="0">
                <a:solidFill>
                  <a:prstClr val="black"/>
                </a:solidFill>
              </a:rPr>
              <a:t>GJ</a:t>
            </a:r>
          </a:p>
          <a:p>
            <a:pPr eaLnBrk="1" hangingPunct="1"/>
            <a:r>
              <a:rPr lang="en-US" altLang="ja-JP" b="1" dirty="0" smtClean="0">
                <a:solidFill>
                  <a:prstClr val="black"/>
                </a:solidFill>
              </a:rPr>
              <a:t>• </a:t>
            </a:r>
            <a:r>
              <a:rPr lang="en-US" altLang="ja-JP" b="1" dirty="0" smtClean="0">
                <a:solidFill>
                  <a:prstClr val="black"/>
                </a:solidFill>
                <a:sym typeface="Wingdings" pitchFamily="2" charset="2"/>
              </a:rPr>
              <a:t>Operation </a:t>
            </a:r>
            <a:r>
              <a:rPr lang="en-US" altLang="ja-JP" b="1" dirty="0">
                <a:solidFill>
                  <a:prstClr val="black"/>
                </a:solidFill>
                <a:sym typeface="Wingdings" pitchFamily="2" charset="2"/>
              </a:rPr>
              <a:t>for 16 years since </a:t>
            </a:r>
            <a:r>
              <a:rPr lang="en-US" altLang="ja-JP" b="1" dirty="0" smtClean="0">
                <a:solidFill>
                  <a:prstClr val="black"/>
                </a:solidFill>
                <a:sym typeface="Wingdings" pitchFamily="2" charset="2"/>
              </a:rPr>
              <a:t>1998 </a:t>
            </a:r>
            <a:r>
              <a:rPr lang="en-US" altLang="ja-JP" dirty="0" smtClean="0">
                <a:solidFill>
                  <a:prstClr val="black"/>
                </a:solidFill>
                <a:sym typeface="Wingdings" pitchFamily="2" charset="2"/>
              </a:rPr>
              <a:t> </a:t>
            </a:r>
            <a:r>
              <a:rPr lang="en-US" altLang="ja-JP" dirty="0">
                <a:solidFill>
                  <a:srgbClr val="3333FF"/>
                </a:solidFill>
              </a:rPr>
              <a:t> </a:t>
            </a:r>
            <a:r>
              <a:rPr lang="en-US" altLang="ja-JP" dirty="0" smtClean="0">
                <a:solidFill>
                  <a:srgbClr val="3333FF"/>
                </a:solidFill>
              </a:rPr>
              <a:t>Engineering Base 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ja-JP" b="1" dirty="0">
                <a:solidFill>
                  <a:prstClr val="black"/>
                </a:solidFill>
              </a:rPr>
              <a:t>• </a:t>
            </a:r>
            <a:r>
              <a:rPr lang="en-US" altLang="ja-JP" b="1" dirty="0" smtClean="0">
                <a:solidFill>
                  <a:srgbClr val="FF0000"/>
                </a:solidFill>
              </a:rPr>
              <a:t>Several-month-long </a:t>
            </a:r>
            <a:r>
              <a:rPr lang="en-US" altLang="ja-JP" b="1" dirty="0">
                <a:solidFill>
                  <a:srgbClr val="FF0000"/>
                </a:solidFill>
              </a:rPr>
              <a:t>operation, 17 times since 1998</a:t>
            </a:r>
          </a:p>
          <a:p>
            <a:pPr eaLnBrk="1" hangingPunct="1"/>
            <a:r>
              <a:rPr lang="en-US" altLang="ja-JP" dirty="0">
                <a:solidFill>
                  <a:prstClr val="black"/>
                </a:solidFill>
              </a:rPr>
              <a:t>• Operational time of He </a:t>
            </a:r>
            <a:r>
              <a:rPr lang="en-US" altLang="ja-JP" dirty="0" smtClean="0">
                <a:solidFill>
                  <a:prstClr val="black"/>
                </a:solidFill>
              </a:rPr>
              <a:t>compressor:</a:t>
            </a:r>
            <a:r>
              <a:rPr lang="en-US" altLang="ja-JP" dirty="0" smtClean="0">
                <a:solidFill>
                  <a:srgbClr val="FF0000"/>
                </a:solidFill>
              </a:rPr>
              <a:t>76,400 hours </a:t>
            </a:r>
            <a:r>
              <a:rPr lang="en-US" altLang="ja-JP" dirty="0" smtClean="0">
                <a:solidFill>
                  <a:prstClr val="black"/>
                </a:solidFill>
                <a:sym typeface="Wingdings" pitchFamily="2" charset="2"/>
              </a:rPr>
              <a:t> </a:t>
            </a:r>
            <a:r>
              <a:rPr lang="en-US" altLang="ja-JP" dirty="0">
                <a:solidFill>
                  <a:srgbClr val="FF0000"/>
                </a:solidFill>
                <a:sym typeface="Wingdings" pitchFamily="2" charset="2"/>
              </a:rPr>
              <a:t>Duty &gt; 99 %</a:t>
            </a:r>
            <a:endParaRPr lang="en-US" altLang="ja-JP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ja-JP" dirty="0">
                <a:solidFill>
                  <a:prstClr val="black"/>
                </a:solidFill>
              </a:rPr>
              <a:t>• </a:t>
            </a:r>
            <a:r>
              <a:rPr lang="en-US" altLang="ja-JP" dirty="0">
                <a:solidFill>
                  <a:srgbClr val="3333FF"/>
                </a:solidFill>
              </a:rPr>
              <a:t>Coil excitation </a:t>
            </a:r>
            <a:r>
              <a:rPr lang="en-US" altLang="ja-JP" dirty="0" smtClean="0">
                <a:solidFill>
                  <a:srgbClr val="3333FF"/>
                </a:solidFill>
              </a:rPr>
              <a:t>number   1,580 </a:t>
            </a:r>
            <a:r>
              <a:rPr lang="en-US" altLang="ja-JP" dirty="0">
                <a:solidFill>
                  <a:srgbClr val="3333FF"/>
                </a:solidFill>
              </a:rPr>
              <a:t>times</a:t>
            </a:r>
          </a:p>
          <a:p>
            <a:pPr eaLnBrk="1" hangingPunct="1"/>
            <a:r>
              <a:rPr lang="en-US" altLang="ja-JP" dirty="0">
                <a:solidFill>
                  <a:srgbClr val="FF0000"/>
                </a:solidFill>
              </a:rPr>
              <a:t>• Plasma </a:t>
            </a:r>
            <a:r>
              <a:rPr lang="en-US" altLang="ja-JP" dirty="0" smtClean="0">
                <a:solidFill>
                  <a:srgbClr val="FF0000"/>
                </a:solidFill>
              </a:rPr>
              <a:t>discharges: </a:t>
            </a:r>
            <a:r>
              <a:rPr lang="en-US" altLang="ja-JP" dirty="0">
                <a:solidFill>
                  <a:srgbClr val="FF0000"/>
                </a:solidFill>
              </a:rPr>
              <a:t>125,000 </a:t>
            </a:r>
            <a:r>
              <a:rPr lang="en-US" altLang="ja-JP" dirty="0" smtClean="0">
                <a:solidFill>
                  <a:srgbClr val="FF0000"/>
                </a:solidFill>
              </a:rPr>
              <a:t>shots </a:t>
            </a:r>
            <a:r>
              <a:rPr lang="en-US" altLang="ja-JP" sz="1600" dirty="0" smtClean="0">
                <a:solidFill>
                  <a:srgbClr val="FF0000"/>
                </a:solidFill>
              </a:rPr>
              <a:t>(</a:t>
            </a:r>
            <a:r>
              <a:rPr lang="en-US" altLang="ja-JP" sz="1600" dirty="0">
                <a:solidFill>
                  <a:srgbClr val="FF0000"/>
                </a:solidFill>
              </a:rPr>
              <a:t>Plasma </a:t>
            </a:r>
            <a:r>
              <a:rPr lang="en-US" altLang="ja-JP" sz="1600" dirty="0" smtClean="0">
                <a:solidFill>
                  <a:srgbClr val="FF0000"/>
                </a:solidFill>
              </a:rPr>
              <a:t>pulse </a:t>
            </a:r>
            <a:r>
              <a:rPr lang="en-US" altLang="ja-JP" sz="1600" dirty="0">
                <a:solidFill>
                  <a:srgbClr val="FF0000"/>
                </a:solidFill>
              </a:rPr>
              <a:t>every 3 min)</a:t>
            </a: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7156450" y="3381682"/>
            <a:ext cx="2333625" cy="1200329"/>
          </a:xfrm>
          <a:prstGeom prst="rect">
            <a:avLst/>
          </a:prstGeom>
          <a:solidFill>
            <a:srgbClr val="FFFFCC"/>
          </a:solidFill>
          <a:ln w="28575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tabLst>
                <a:tab pos="1257300" algn="r"/>
                <a:tab pos="161925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tabLst>
                <a:tab pos="1257300" algn="r"/>
                <a:tab pos="161925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tabLst>
                <a:tab pos="1257300" algn="r"/>
                <a:tab pos="161925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tabLst>
                <a:tab pos="1257300" algn="r"/>
                <a:tab pos="161925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1257300" algn="r"/>
                <a:tab pos="161925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r"/>
                <a:tab pos="161925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r"/>
                <a:tab pos="161925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r"/>
                <a:tab pos="161925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r"/>
                <a:tab pos="161925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b="1" dirty="0">
                <a:solidFill>
                  <a:srgbClr val="FF0000"/>
                </a:solidFill>
              </a:rPr>
              <a:t>Heating capability</a:t>
            </a:r>
          </a:p>
          <a:p>
            <a:pPr eaLnBrk="1" hangingPunct="1">
              <a:tabLst>
                <a:tab pos="1258888" algn="r"/>
                <a:tab pos="1619250" algn="l"/>
              </a:tabLst>
            </a:pPr>
            <a:r>
              <a:rPr lang="en-US" altLang="ja-JP" dirty="0">
                <a:solidFill>
                  <a:prstClr val="black"/>
                </a:solidFill>
              </a:rPr>
              <a:t>     NBI    28		MW</a:t>
            </a:r>
          </a:p>
          <a:p>
            <a:pPr eaLnBrk="1" hangingPunct="1">
              <a:tabLst>
                <a:tab pos="1073150" algn="l"/>
                <a:tab pos="1619250" algn="l"/>
              </a:tabLst>
            </a:pPr>
            <a:r>
              <a:rPr lang="en-US" altLang="ja-JP" dirty="0">
                <a:solidFill>
                  <a:prstClr val="black"/>
                </a:solidFill>
              </a:rPr>
              <a:t>     ECH  	4.6	MW</a:t>
            </a:r>
          </a:p>
          <a:p>
            <a:pPr eaLnBrk="1" hangingPunct="1">
              <a:tabLst>
                <a:tab pos="1073150" algn="l"/>
                <a:tab pos="1619250" algn="l"/>
              </a:tabLst>
            </a:pPr>
            <a:r>
              <a:rPr lang="en-US" altLang="ja-JP" dirty="0">
                <a:solidFill>
                  <a:prstClr val="black"/>
                </a:solidFill>
              </a:rPr>
              <a:t>     ICH   	3.5	MW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20" name="テキスト ボックス 10"/>
          <p:cNvSpPr txBox="1">
            <a:spLocks noChangeArrowheads="1"/>
          </p:cNvSpPr>
          <p:nvPr/>
        </p:nvSpPr>
        <p:spPr bwMode="auto">
          <a:xfrm>
            <a:off x="3098976" y="6152852"/>
            <a:ext cx="700971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b="1" dirty="0">
                <a:solidFill>
                  <a:prstClr val="black"/>
                </a:solidFill>
              </a:rPr>
              <a:t>A large number of </a:t>
            </a:r>
            <a:r>
              <a:rPr lang="en-US" altLang="ja-JP" b="1" dirty="0" smtClean="0">
                <a:solidFill>
                  <a:prstClr val="black"/>
                </a:solidFill>
              </a:rPr>
              <a:t>opportunities for </a:t>
            </a:r>
            <a:r>
              <a:rPr lang="en-US" altLang="ja-JP" b="1" dirty="0">
                <a:solidFill>
                  <a:prstClr val="black"/>
                </a:solidFill>
              </a:rPr>
              <a:t>diversified collaboration on </a:t>
            </a:r>
            <a:r>
              <a:rPr lang="en-US" altLang="ja-JP" b="1" dirty="0" smtClean="0">
                <a:solidFill>
                  <a:prstClr val="black"/>
                </a:solidFill>
              </a:rPr>
              <a:t>physics.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038591" y="2942889"/>
            <a:ext cx="11642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In-Vessel View of</a:t>
            </a:r>
          </a:p>
          <a:p>
            <a:r>
              <a:rPr lang="en-US" altLang="ja-JP" b="1" dirty="0" smtClean="0">
                <a:solidFill>
                  <a:prstClr val="black"/>
                </a:solidFill>
              </a:rPr>
              <a:t>LHD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729311" y="6492875"/>
            <a:ext cx="2228850" cy="365125"/>
          </a:xfrm>
        </p:spPr>
        <p:txBody>
          <a:bodyPr/>
          <a:lstStyle/>
          <a:p>
            <a:fld id="{1112357A-DF78-4068-8CFB-383B81269F86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978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 26"/>
          <p:cNvSpPr txBox="1">
            <a:spLocks/>
          </p:cNvSpPr>
          <p:nvPr/>
        </p:nvSpPr>
        <p:spPr bwMode="auto">
          <a:xfrm>
            <a:off x="8747940" y="6492875"/>
            <a:ext cx="10795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D434759-717C-4ECB-BDFE-6798A616CF63}" type="slidenum">
              <a:rPr lang="ja-JP" altLang="en-US" sz="2000" smtClean="0">
                <a:solidFill>
                  <a:srgbClr val="000000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ja-JP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9" name="Picture 11" descr="LH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2" y="82134"/>
            <a:ext cx="8778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タイトル 1"/>
          <p:cNvSpPr txBox="1">
            <a:spLocks/>
          </p:cNvSpPr>
          <p:nvPr/>
        </p:nvSpPr>
        <p:spPr>
          <a:xfrm>
            <a:off x="1115501" y="-21772"/>
            <a:ext cx="8172189" cy="8837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>
                <a:solidFill>
                  <a:prstClr val="black"/>
                </a:solidFill>
                <a:cs typeface="Arial"/>
              </a:rPr>
              <a:t>Achieved plasma parameters encourage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>
                <a:solidFill>
                  <a:prstClr val="black"/>
                </a:solidFill>
                <a:cs typeface="Arial"/>
              </a:rPr>
              <a:t> the further next step.</a:t>
            </a:r>
          </a:p>
        </p:txBody>
      </p:sp>
      <p:graphicFrame>
        <p:nvGraphicFramePr>
          <p:cNvPr id="12" name="表 11"/>
          <p:cNvGraphicFramePr>
            <a:graphicFrameLocks noGrp="1"/>
          </p:cNvGraphicFramePr>
          <p:nvPr/>
        </p:nvGraphicFramePr>
        <p:xfrm>
          <a:off x="631825" y="1247776"/>
          <a:ext cx="8642350" cy="44848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7207"/>
                <a:gridCol w="3528122"/>
                <a:gridCol w="2467021"/>
              </a:tblGrid>
              <a:tr h="365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ja-JP" sz="2400" kern="100" dirty="0">
                        <a:effectLst/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2875" marR="628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Achieved</a:t>
                      </a:r>
                      <a:endParaRPr lang="ja-JP" sz="2400" kern="100">
                        <a:effectLst/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2875" marR="628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endParaRPr lang="ja-JP" sz="2400" kern="100">
                        <a:effectLst/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2875" marR="62875" marT="0" marB="0" anchor="ctr"/>
                </a:tc>
              </a:tr>
              <a:tr h="7314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2400" kern="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i0</a:t>
                      </a:r>
                      <a:endParaRPr lang="ja-JP" sz="2400" kern="100">
                        <a:effectLst/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2875" marR="628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 keV </a:t>
                      </a:r>
                      <a:b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(1x10</a:t>
                      </a:r>
                      <a:r>
                        <a:rPr lang="en-US" sz="2400" kern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r>
                        <a:rPr lang="en-US" sz="24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lang="en-US" sz="2400" kern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US" sz="24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ja-JP" sz="2400" kern="100" dirty="0">
                        <a:effectLst/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2875" marR="628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keV </a:t>
                      </a:r>
                      <a:b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(2x10</a:t>
                      </a:r>
                      <a:r>
                        <a:rPr lang="en-US" sz="24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lang="en-US" sz="24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ja-JP" sz="2400" kern="100">
                        <a:effectLst/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2875" marR="62875" marT="0" marB="0" anchor="ctr"/>
                </a:tc>
              </a:tr>
              <a:tr h="7314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2400" kern="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e0</a:t>
                      </a:r>
                      <a:endParaRPr lang="ja-JP" sz="2400" kern="100">
                        <a:effectLst/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2875" marR="628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keV</a:t>
                      </a:r>
                      <a:b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(1x10</a:t>
                      </a:r>
                      <a:r>
                        <a:rPr lang="en-US" sz="24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lang="en-US" sz="24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ja-JP" sz="2400" kern="100">
                        <a:effectLst/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2875" marR="628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keV</a:t>
                      </a:r>
                      <a:b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(2x10</a:t>
                      </a:r>
                      <a:r>
                        <a:rPr lang="en-US" sz="24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lang="en-US" sz="24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ja-JP" sz="2400" kern="100">
                        <a:effectLst/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2875" marR="62875" marT="0" marB="0" anchor="ctr"/>
                </a:tc>
              </a:tr>
              <a:tr h="7314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2400" kern="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e0</a:t>
                      </a:r>
                      <a:endParaRPr lang="ja-JP" sz="2400" kern="100">
                        <a:effectLst/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2875" marR="628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1.2x10</a:t>
                      </a:r>
                      <a:r>
                        <a:rPr lang="en-US" sz="24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lang="en-US" sz="24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br>
                        <a:rPr lang="en-US" sz="24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(0.26 keV)</a:t>
                      </a:r>
                      <a:endParaRPr lang="ja-JP" sz="2400" kern="100">
                        <a:effectLst/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2875" marR="628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4x10</a:t>
                      </a:r>
                      <a:r>
                        <a:rPr lang="en-US" sz="24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lang="en-US" sz="24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br>
                        <a:rPr lang="en-US" sz="24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(1.3 keV)</a:t>
                      </a:r>
                      <a:endParaRPr lang="ja-JP" sz="2400" kern="100">
                        <a:effectLst/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2875" marR="62875" marT="0" marB="0" anchor="ctr"/>
                </a:tc>
              </a:tr>
              <a:tr h="41542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400" kern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Symbol"/>
                        </a:rPr>
                        <a:t></a:t>
                      </a:r>
                      <a:endParaRPr lang="ja-JP" sz="2400" kern="100" dirty="0">
                        <a:effectLst/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2875" marR="628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5.1 % (0.425 T)</a:t>
                      </a:r>
                      <a:endParaRPr lang="ja-JP" sz="2400" kern="100">
                        <a:effectLst/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2875" marR="6287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5 % (1-2 T)</a:t>
                      </a:r>
                      <a:endParaRPr lang="ja-JP" sz="2400" kern="100">
                        <a:effectLst/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2875" marR="62875" marT="0" marB="0" anchor="ctr"/>
                </a:tc>
              </a:tr>
              <a:tr h="42147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3.7 % (1 T)</a:t>
                      </a:r>
                      <a:endParaRPr lang="ja-JP" sz="2400" kern="100">
                        <a:effectLst/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2875" marR="62875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0876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400" kern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ischarge</a:t>
                      </a:r>
                      <a:r>
                        <a:rPr lang="en-US" sz="24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</a:t>
                      </a:r>
                      <a:endParaRPr lang="ja-JP" sz="2400" kern="100" dirty="0">
                        <a:effectLst/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2875" marR="628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min. (500 kW)</a:t>
                      </a:r>
                      <a:br>
                        <a:rPr lang="en-US" sz="24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 min. (1,200 kW)</a:t>
                      </a:r>
                      <a:endParaRPr lang="ja-JP" sz="24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2875" marR="628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hour </a:t>
                      </a:r>
                      <a:endParaRPr lang="ja-JP" sz="24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400" kern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3,000 </a:t>
                      </a:r>
                      <a:r>
                        <a:rPr lang="en-US" sz="24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kW)</a:t>
                      </a:r>
                      <a:endParaRPr lang="ja-JP" sz="2400" kern="100" dirty="0">
                        <a:effectLst/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2875" marR="62875" marT="0" marB="0" anchor="ctr"/>
                </a:tc>
              </a:tr>
            </a:tbl>
          </a:graphicData>
        </a:graphic>
      </p:graphicFrame>
      <p:sp>
        <p:nvSpPr>
          <p:cNvPr id="13" name="テキスト ボックス 3"/>
          <p:cNvSpPr txBox="1">
            <a:spLocks noChangeArrowheads="1"/>
          </p:cNvSpPr>
          <p:nvPr/>
        </p:nvSpPr>
        <p:spPr bwMode="auto">
          <a:xfrm>
            <a:off x="3584575" y="5922963"/>
            <a:ext cx="3168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i="1">
                <a:solidFill>
                  <a:srgbClr val="FF0000"/>
                </a:solidFill>
                <a:cs typeface="Arial" pitchFamily="34" charset="0"/>
              </a:rPr>
              <a:t>Red: achieved in FY2013</a:t>
            </a:r>
            <a:endParaRPr lang="ja-JP" altLang="en-US" sz="2000" b="1" i="1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01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線コネクタ 50"/>
          <p:cNvCxnSpPr/>
          <p:nvPr/>
        </p:nvCxnSpPr>
        <p:spPr>
          <a:xfrm>
            <a:off x="4592638" y="1989138"/>
            <a:ext cx="0" cy="4824412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2289175" y="1989138"/>
            <a:ext cx="0" cy="4824412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3440113" y="1989138"/>
            <a:ext cx="0" cy="4824412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右矢印 69"/>
          <p:cNvSpPr/>
          <p:nvPr/>
        </p:nvSpPr>
        <p:spPr>
          <a:xfrm>
            <a:off x="1208089" y="3284538"/>
            <a:ext cx="2879725" cy="431800"/>
          </a:xfrm>
          <a:prstGeom prst="rightArrow">
            <a:avLst>
              <a:gd name="adj1" fmla="val 58613"/>
              <a:gd name="adj2" fmla="val 64379"/>
            </a:avLst>
          </a:prstGeom>
          <a:gradFill flip="none" rotWithShape="1">
            <a:gsLst>
              <a:gs pos="0">
                <a:schemeClr val="bg1"/>
              </a:gs>
              <a:gs pos="99000">
                <a:srgbClr val="FFCC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400" b="1" dirty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7972425" y="1989138"/>
            <a:ext cx="0" cy="4824412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右矢印 41"/>
          <p:cNvSpPr/>
          <p:nvPr/>
        </p:nvSpPr>
        <p:spPr>
          <a:xfrm>
            <a:off x="1208089" y="5589589"/>
            <a:ext cx="2879725" cy="719137"/>
          </a:xfrm>
          <a:prstGeom prst="rightArrow">
            <a:avLst>
              <a:gd name="adj1" fmla="val 58613"/>
              <a:gd name="adj2" fmla="val 64379"/>
            </a:avLst>
          </a:prstGeom>
          <a:gradFill>
            <a:gsLst>
              <a:gs pos="0">
                <a:schemeClr val="bg1"/>
              </a:gs>
              <a:gs pos="99000">
                <a:srgbClr val="33CC33"/>
              </a:gs>
            </a:gsLst>
            <a:lin ang="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400" b="1" dirty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43" name="右矢印 42"/>
          <p:cNvSpPr/>
          <p:nvPr/>
        </p:nvSpPr>
        <p:spPr>
          <a:xfrm>
            <a:off x="1208089" y="4724400"/>
            <a:ext cx="2879725" cy="719138"/>
          </a:xfrm>
          <a:prstGeom prst="rightArrow">
            <a:avLst>
              <a:gd name="adj1" fmla="val 58613"/>
              <a:gd name="adj2" fmla="val 64379"/>
            </a:avLst>
          </a:prstGeom>
          <a:gradFill>
            <a:gsLst>
              <a:gs pos="0">
                <a:schemeClr val="bg1"/>
              </a:gs>
              <a:gs pos="99000">
                <a:srgbClr val="33CC33"/>
              </a:gs>
            </a:gsLst>
            <a:lin ang="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400" b="1" dirty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11977" name="角丸四角形 39"/>
          <p:cNvSpPr>
            <a:spLocks noChangeArrowheads="1"/>
          </p:cNvSpPr>
          <p:nvPr/>
        </p:nvSpPr>
        <p:spPr bwMode="auto">
          <a:xfrm>
            <a:off x="4513263" y="2727326"/>
            <a:ext cx="417512" cy="4068763"/>
          </a:xfrm>
          <a:prstGeom prst="roundRect">
            <a:avLst>
              <a:gd name="adj" fmla="val 13074"/>
            </a:avLst>
          </a:prstGeom>
          <a:solidFill>
            <a:srgbClr val="CC00FF"/>
          </a:solidFill>
          <a:ln w="9525">
            <a:noFill/>
            <a:round/>
            <a:headEnd/>
            <a:tailEnd/>
          </a:ln>
        </p:spPr>
        <p:txBody>
          <a:bodyPr vert="eaVert" anchor="ctr" anchorCtr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>
                <a:solidFill>
                  <a:srgbClr val="FFFFFF"/>
                </a:solidFill>
                <a:latin typeface="Calibri" pitchFamily="34" charset="0"/>
              </a:rPr>
              <a:t>Preliminary Experiments for Commissioning</a:t>
            </a:r>
          </a:p>
        </p:txBody>
      </p:sp>
      <p:sp>
        <p:nvSpPr>
          <p:cNvPr id="68617" name="角丸四角形 39"/>
          <p:cNvSpPr>
            <a:spLocks noChangeArrowheads="1"/>
          </p:cNvSpPr>
          <p:nvPr/>
        </p:nvSpPr>
        <p:spPr bwMode="auto">
          <a:xfrm>
            <a:off x="4106863" y="2727326"/>
            <a:ext cx="360362" cy="4068763"/>
          </a:xfrm>
          <a:prstGeom prst="roundRect">
            <a:avLst>
              <a:gd name="adj" fmla="val 13074"/>
            </a:avLst>
          </a:prstGeom>
          <a:solidFill>
            <a:srgbClr val="CC99FF"/>
          </a:solidFill>
          <a:ln>
            <a:noFill/>
          </a:ln>
          <a:extLst/>
        </p:spPr>
        <p:txBody>
          <a:bodyPr vert="vert" anchor="ctr" anchorCtr="1"/>
          <a:lstStyle/>
          <a:p>
            <a:pPr>
              <a:defRPr/>
            </a:pPr>
            <a:r>
              <a:rPr lang="en-US" altLang="ja-JP" sz="1400" b="1" dirty="0">
                <a:solidFill>
                  <a:srgbClr val="FFFFFF"/>
                </a:solidFill>
                <a:latin typeface="Calibri" pitchFamily="34" charset="0"/>
              </a:rPr>
              <a:t>Calibration Experiments for Neutron Diagnostics</a:t>
            </a:r>
            <a:endParaRPr lang="en-US" altLang="ja-JP" sz="1400" b="1" baseline="30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8621" name="テキスト ボックス 3"/>
          <p:cNvSpPr txBox="1">
            <a:spLocks noChangeArrowheads="1"/>
          </p:cNvSpPr>
          <p:nvPr/>
        </p:nvSpPr>
        <p:spPr bwMode="auto">
          <a:xfrm>
            <a:off x="1136651" y="1939925"/>
            <a:ext cx="1152525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>
              <a:defRPr/>
            </a:pPr>
            <a:r>
              <a:rPr lang="en-US" altLang="ja-JP" sz="1800" b="1" dirty="0">
                <a:solidFill>
                  <a:srgbClr val="000000"/>
                </a:solidFill>
                <a:latin typeface="Arial"/>
              </a:rPr>
              <a:t>FY2013</a:t>
            </a:r>
            <a:endParaRPr lang="ja-JP" altLang="en-US" sz="18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980" name="テキスト ボックス 34"/>
          <p:cNvSpPr txBox="1">
            <a:spLocks noChangeArrowheads="1"/>
          </p:cNvSpPr>
          <p:nvPr/>
        </p:nvSpPr>
        <p:spPr bwMode="auto">
          <a:xfrm>
            <a:off x="1281114" y="4814889"/>
            <a:ext cx="2784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>
                <a:solidFill>
                  <a:srgbClr val="000000"/>
                </a:solidFill>
                <a:latin typeface="ＭＳ Ｐゴシック" pitchFamily="50" charset="-128"/>
              </a:rPr>
              <a:t>Upgrade for Diagnostics System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>
                <a:solidFill>
                  <a:srgbClr val="000000"/>
                </a:solidFill>
                <a:latin typeface="ＭＳ Ｐゴシック" pitchFamily="50" charset="-128"/>
              </a:rPr>
              <a:t>(Neutron diagnostics, etc.)</a:t>
            </a:r>
            <a:endParaRPr lang="en-US" altLang="ja-JP" sz="1100" b="1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11981" name="テキスト ボックス 37"/>
          <p:cNvSpPr txBox="1">
            <a:spLocks noChangeArrowheads="1"/>
          </p:cNvSpPr>
          <p:nvPr/>
        </p:nvSpPr>
        <p:spPr bwMode="auto">
          <a:xfrm>
            <a:off x="1281114" y="5681664"/>
            <a:ext cx="2784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>
                <a:solidFill>
                  <a:srgbClr val="000000"/>
                </a:solidFill>
                <a:latin typeface="ＭＳ Ｐゴシック" pitchFamily="50" charset="-128"/>
              </a:rPr>
              <a:t>Installation of Safety </a:t>
            </a:r>
            <a:r>
              <a:rPr lang="en-US" altLang="ja-JP" sz="1400" b="1" dirty="0" err="1">
                <a:solidFill>
                  <a:srgbClr val="000000"/>
                </a:solidFill>
                <a:latin typeface="ＭＳ Ｐゴシック" pitchFamily="50" charset="-128"/>
              </a:rPr>
              <a:t>Equipments</a:t>
            </a:r>
            <a:endParaRPr lang="en-US" altLang="ja-JP" sz="1400" b="1" dirty="0">
              <a:solidFill>
                <a:srgbClr val="000000"/>
              </a:solidFill>
              <a:latin typeface="ＭＳ Ｐゴシック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>
                <a:solidFill>
                  <a:srgbClr val="000000"/>
                </a:solidFill>
                <a:latin typeface="ＭＳ Ｐゴシック" pitchFamily="50" charset="-128"/>
              </a:rPr>
              <a:t>(Tritium removal system, etc.)</a:t>
            </a:r>
            <a:endParaRPr lang="en-US" altLang="ja-JP" sz="1100" b="1" dirty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39" name="右矢印 38"/>
          <p:cNvSpPr/>
          <p:nvPr/>
        </p:nvSpPr>
        <p:spPr>
          <a:xfrm>
            <a:off x="1208089" y="6381750"/>
            <a:ext cx="2879725" cy="431800"/>
          </a:xfrm>
          <a:prstGeom prst="rightArrow">
            <a:avLst>
              <a:gd name="adj1" fmla="val 58613"/>
              <a:gd name="adj2" fmla="val 64379"/>
            </a:avLst>
          </a:prstGeom>
          <a:gradFill>
            <a:gsLst>
              <a:gs pos="0">
                <a:schemeClr val="bg1"/>
              </a:gs>
              <a:gs pos="99000">
                <a:srgbClr val="FF6600"/>
              </a:gs>
            </a:gsLst>
            <a:lin ang="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400" b="1" dirty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11983" name="テキスト ボックス 39"/>
          <p:cNvSpPr txBox="1">
            <a:spLocks noChangeArrowheads="1"/>
          </p:cNvSpPr>
          <p:nvPr/>
        </p:nvSpPr>
        <p:spPr bwMode="auto">
          <a:xfrm>
            <a:off x="992189" y="6418264"/>
            <a:ext cx="3189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>
                <a:solidFill>
                  <a:srgbClr val="000000"/>
                </a:solidFill>
                <a:latin typeface="ＭＳ Ｐゴシック" pitchFamily="50" charset="-128"/>
              </a:rPr>
              <a:t>Remodeling of Building and Facilities</a:t>
            </a:r>
            <a:endParaRPr lang="en-US" altLang="ja-JP" sz="1100" b="1" dirty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44" name="右矢印 43"/>
          <p:cNvSpPr/>
          <p:nvPr/>
        </p:nvSpPr>
        <p:spPr>
          <a:xfrm>
            <a:off x="1208089" y="3862389"/>
            <a:ext cx="2879725" cy="719137"/>
          </a:xfrm>
          <a:prstGeom prst="rightArrow">
            <a:avLst>
              <a:gd name="adj1" fmla="val 58613"/>
              <a:gd name="adj2" fmla="val 64379"/>
            </a:avLst>
          </a:prstGeom>
          <a:gradFill flip="none" rotWithShape="1">
            <a:gsLst>
              <a:gs pos="0">
                <a:schemeClr val="bg1"/>
              </a:gs>
              <a:gs pos="99000">
                <a:srgbClr val="33CC33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400" b="1" dirty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11985" name="テキスト ボックス 44"/>
          <p:cNvSpPr txBox="1">
            <a:spLocks noChangeArrowheads="1"/>
          </p:cNvSpPr>
          <p:nvPr/>
        </p:nvSpPr>
        <p:spPr bwMode="auto">
          <a:xfrm>
            <a:off x="1587500" y="3968750"/>
            <a:ext cx="25019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>
                <a:solidFill>
                  <a:srgbClr val="000000"/>
                </a:solidFill>
                <a:latin typeface="ＭＳ Ｐゴシック" pitchFamily="50" charset="-128"/>
              </a:rPr>
              <a:t>Upgrade for Heating System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>
                <a:solidFill>
                  <a:srgbClr val="000000"/>
                </a:solidFill>
                <a:latin typeface="ＭＳ Ｐゴシック" pitchFamily="50" charset="-128"/>
              </a:rPr>
              <a:t>(NBI, ECH, ICRF)</a:t>
            </a:r>
            <a:endParaRPr lang="en-US" altLang="ja-JP" sz="1100" b="1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11986" name="テキスト ボックス 53"/>
          <p:cNvSpPr txBox="1">
            <a:spLocks noChangeArrowheads="1"/>
          </p:cNvSpPr>
          <p:nvPr/>
        </p:nvSpPr>
        <p:spPr bwMode="auto">
          <a:xfrm>
            <a:off x="7977188" y="2808288"/>
            <a:ext cx="1511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err="1">
                <a:solidFill>
                  <a:srgbClr val="FF0000"/>
                </a:solidFill>
              </a:rPr>
              <a:t>T</a:t>
            </a:r>
            <a:r>
              <a:rPr lang="en-US" altLang="ja-JP" sz="1600" b="1" baseline="-25000" dirty="0" err="1">
                <a:solidFill>
                  <a:srgbClr val="FF0000"/>
                </a:solidFill>
              </a:rPr>
              <a:t>i</a:t>
            </a:r>
            <a:r>
              <a:rPr lang="en-US" altLang="ja-JP" sz="1600" b="1" baseline="-25000" dirty="0">
                <a:solidFill>
                  <a:srgbClr val="FF0000"/>
                </a:solidFill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</a:rPr>
              <a:t>= 10keV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FF0000"/>
                </a:solidFill>
              </a:rPr>
              <a:t>  at 2</a:t>
            </a:r>
            <a:r>
              <a:rPr lang="en-US" altLang="ja-JP" sz="1600" b="1" dirty="0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US" altLang="ja-JP" sz="1600" b="1" dirty="0">
                <a:solidFill>
                  <a:srgbClr val="FF0000"/>
                </a:solidFill>
              </a:rPr>
              <a:t>10</a:t>
            </a:r>
            <a:r>
              <a:rPr lang="en-US" altLang="ja-JP" sz="1600" b="1" baseline="30000" dirty="0">
                <a:solidFill>
                  <a:srgbClr val="FF0000"/>
                </a:solidFill>
              </a:rPr>
              <a:t>19</a:t>
            </a:r>
            <a:r>
              <a:rPr lang="en-US" altLang="ja-JP" sz="1600" b="1" dirty="0">
                <a:solidFill>
                  <a:srgbClr val="FF0000"/>
                </a:solidFill>
              </a:rPr>
              <a:t> m</a:t>
            </a:r>
            <a:r>
              <a:rPr lang="en-US" altLang="ja-JP" sz="1600" b="1" baseline="30000" dirty="0">
                <a:solidFill>
                  <a:srgbClr val="FF0000"/>
                </a:solidFill>
              </a:rPr>
              <a:t>-3</a:t>
            </a:r>
            <a:endParaRPr lang="ja-JP" altLang="en-US" sz="1200" b="1" dirty="0">
              <a:solidFill>
                <a:srgbClr val="FF0000"/>
              </a:solidFill>
              <a:latin typeface="ＭＳ Ｐゴシック" pitchFamily="50" charset="-128"/>
            </a:endParaRPr>
          </a:p>
        </p:txBody>
      </p:sp>
      <p:sp>
        <p:nvSpPr>
          <p:cNvPr id="17" name="フローチャート: 組合せ 16"/>
          <p:cNvSpPr/>
          <p:nvPr/>
        </p:nvSpPr>
        <p:spPr>
          <a:xfrm>
            <a:off x="1028700" y="3074989"/>
            <a:ext cx="215900" cy="179387"/>
          </a:xfrm>
          <a:prstGeom prst="flowChartMerge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400" b="1" dirty="0">
              <a:solidFill>
                <a:srgbClr val="990000"/>
              </a:solidFill>
              <a:latin typeface="ＭＳ Ｐゴシック" pitchFamily="50" charset="-128"/>
            </a:endParaRPr>
          </a:p>
        </p:txBody>
      </p:sp>
      <p:sp>
        <p:nvSpPr>
          <p:cNvPr id="211988" name="テキスト ボックス 19"/>
          <p:cNvSpPr txBox="1">
            <a:spLocks noChangeArrowheads="1"/>
          </p:cNvSpPr>
          <p:nvPr/>
        </p:nvSpPr>
        <p:spPr bwMode="auto">
          <a:xfrm>
            <a:off x="657226" y="3255964"/>
            <a:ext cx="11271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>
                <a:solidFill>
                  <a:srgbClr val="FF0000"/>
                </a:solidFill>
              </a:rPr>
              <a:t>Agreements for D-exp.</a:t>
            </a:r>
            <a:endParaRPr lang="en-US" altLang="ja-JP" sz="1200" b="1">
              <a:solidFill>
                <a:srgbClr val="FF0000"/>
              </a:solidFill>
              <a:latin typeface="ＭＳ Ｐゴシック" pitchFamily="50" charset="-128"/>
            </a:endParaRPr>
          </a:p>
        </p:txBody>
      </p:sp>
      <p:grpSp>
        <p:nvGrpSpPr>
          <p:cNvPr id="2" name="グループ化 12"/>
          <p:cNvGrpSpPr>
            <a:grpSpLocks/>
          </p:cNvGrpSpPr>
          <p:nvPr/>
        </p:nvGrpSpPr>
        <p:grpSpPr bwMode="auto">
          <a:xfrm>
            <a:off x="1352550" y="2689226"/>
            <a:ext cx="755650" cy="339725"/>
            <a:chOff x="1818898" y="1481056"/>
            <a:chExt cx="1215050" cy="611614"/>
          </a:xfrm>
        </p:grpSpPr>
        <p:sp>
          <p:nvSpPr>
            <p:cNvPr id="9" name="正方形/長方形 8"/>
            <p:cNvSpPr/>
            <p:nvPr/>
          </p:nvSpPr>
          <p:spPr>
            <a:xfrm>
              <a:off x="1818898" y="1515352"/>
              <a:ext cx="1215050" cy="577318"/>
            </a:xfrm>
            <a:prstGeom prst="rect">
              <a:avLst/>
            </a:prstGeom>
            <a:solidFill>
              <a:srgbClr val="0066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400" b="1" dirty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212016" name="テキスト ボックス 45"/>
            <p:cNvSpPr txBox="1">
              <a:spLocks noChangeArrowheads="1"/>
            </p:cNvSpPr>
            <p:nvPr/>
          </p:nvSpPr>
          <p:spPr bwMode="auto">
            <a:xfrm>
              <a:off x="1906544" y="1481056"/>
              <a:ext cx="1127404" cy="555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 b="1" dirty="0">
                  <a:solidFill>
                    <a:srgbClr val="FFFFFF"/>
                  </a:solidFill>
                  <a:latin typeface="ＭＳ Ｐゴシック" pitchFamily="50" charset="-128"/>
                </a:rPr>
                <a:t>H-Exp.</a:t>
              </a:r>
              <a:endParaRPr lang="ja-JP" altLang="en-US" sz="1400" b="1" dirty="0">
                <a:solidFill>
                  <a:srgbClr val="FFFFFF"/>
                </a:solidFill>
                <a:latin typeface="ＭＳ Ｐゴシック" pitchFamily="50" charset="-128"/>
              </a:endParaRPr>
            </a:p>
          </p:txBody>
        </p:sp>
      </p:grpSp>
      <p:grpSp>
        <p:nvGrpSpPr>
          <p:cNvPr id="4" name="グループ化 64"/>
          <p:cNvGrpSpPr>
            <a:grpSpLocks/>
          </p:cNvGrpSpPr>
          <p:nvPr/>
        </p:nvGrpSpPr>
        <p:grpSpPr bwMode="auto">
          <a:xfrm>
            <a:off x="5024438" y="2708276"/>
            <a:ext cx="2736850" cy="360363"/>
            <a:chOff x="1818898" y="1516670"/>
            <a:chExt cx="1215050" cy="576000"/>
          </a:xfrm>
        </p:grpSpPr>
        <p:sp>
          <p:nvSpPr>
            <p:cNvPr id="66" name="正方形/長方形 65"/>
            <p:cNvSpPr/>
            <p:nvPr/>
          </p:nvSpPr>
          <p:spPr>
            <a:xfrm>
              <a:off x="1818898" y="1516670"/>
              <a:ext cx="1215050" cy="576000"/>
            </a:xfrm>
            <a:prstGeom prst="rect">
              <a:avLst/>
            </a:prstGeom>
            <a:solidFill>
              <a:srgbClr val="FF66C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400" b="1" dirty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68648" name="テキスト ボックス 66"/>
            <p:cNvSpPr txBox="1">
              <a:spLocks noChangeArrowheads="1"/>
            </p:cNvSpPr>
            <p:nvPr/>
          </p:nvSpPr>
          <p:spPr bwMode="auto">
            <a:xfrm>
              <a:off x="1818898" y="1557269"/>
              <a:ext cx="1215050" cy="49226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rIns="0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ctr">
                <a:defRPr/>
              </a:pPr>
              <a:r>
                <a:rPr lang="en-US" altLang="ja-JP" sz="1400" b="1" dirty="0">
                  <a:solidFill>
                    <a:srgbClr val="FFFFFF"/>
                  </a:solidFill>
                  <a:latin typeface="Arial"/>
                </a:rPr>
                <a:t>Deuterium Experiments</a:t>
              </a:r>
              <a:endParaRPr lang="ja-JP" altLang="en-US" sz="14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11991" name="テキスト ボックス 30"/>
          <p:cNvSpPr txBox="1">
            <a:spLocks noChangeArrowheads="1"/>
          </p:cNvSpPr>
          <p:nvPr/>
        </p:nvSpPr>
        <p:spPr bwMode="auto">
          <a:xfrm>
            <a:off x="2289176" y="3336926"/>
            <a:ext cx="201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>
                <a:solidFill>
                  <a:srgbClr val="000000"/>
                </a:solidFill>
                <a:latin typeface="ＭＳ Ｐゴシック" pitchFamily="50" charset="-128"/>
              </a:rPr>
              <a:t>Legal License</a:t>
            </a:r>
            <a:endParaRPr lang="ja-JP" altLang="en-US" sz="1400" b="1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1208088" y="737515"/>
            <a:ext cx="8064500" cy="127727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179388" indent="-179388">
              <a:spcBef>
                <a:spcPts val="600"/>
              </a:spcBef>
              <a:buFontTx/>
              <a:buChar char="-"/>
              <a:defRPr/>
            </a:pPr>
            <a:r>
              <a:rPr kumimoji="0" lang="en-US" altLang="ja-JP" sz="1800" b="1" dirty="0">
                <a:solidFill>
                  <a:srgbClr val="000099"/>
                </a:solidFill>
                <a:latin typeface="Arial"/>
              </a:rPr>
              <a:t>Concluding the Agreements for the LHD deuterium experiment with local government bodies on March 28, 2013.</a:t>
            </a:r>
          </a:p>
          <a:p>
            <a:pPr marL="179388" indent="-179388">
              <a:spcBef>
                <a:spcPts val="600"/>
              </a:spcBef>
              <a:buFontTx/>
              <a:buChar char="-"/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latin typeface="Arial"/>
              </a:rPr>
              <a:t>Deuterium experiment will start in 2016</a:t>
            </a:r>
            <a:r>
              <a:rPr kumimoji="0" lang="en-US" altLang="ja-JP" sz="1800" b="1" dirty="0">
                <a:solidFill>
                  <a:srgbClr val="000099"/>
                </a:solidFill>
                <a:latin typeface="Arial"/>
              </a:rPr>
              <a:t>, and during the planned 9-years’ experiments, 10keV of the T</a:t>
            </a:r>
            <a:r>
              <a:rPr kumimoji="0" lang="en-US" altLang="ja-JP" sz="1800" b="1" baseline="-25000" dirty="0">
                <a:solidFill>
                  <a:srgbClr val="000099"/>
                </a:solidFill>
                <a:latin typeface="Arial"/>
              </a:rPr>
              <a:t>i</a:t>
            </a:r>
            <a:r>
              <a:rPr kumimoji="0" lang="en-US" altLang="ja-JP" sz="1800" b="1" dirty="0">
                <a:solidFill>
                  <a:srgbClr val="000099"/>
                </a:solidFill>
                <a:latin typeface="Arial"/>
              </a:rPr>
              <a:t> should be achieved.</a:t>
            </a:r>
            <a:endParaRPr kumimoji="0" lang="ja-JP" altLang="en-US" sz="1800" b="1" dirty="0">
              <a:solidFill>
                <a:srgbClr val="000099"/>
              </a:solidFill>
              <a:latin typeface="Arial"/>
            </a:endParaRPr>
          </a:p>
        </p:txBody>
      </p:sp>
      <p:sp>
        <p:nvSpPr>
          <p:cNvPr id="49" name="テキスト ボックス 3"/>
          <p:cNvSpPr txBox="1">
            <a:spLocks noChangeArrowheads="1"/>
          </p:cNvSpPr>
          <p:nvPr/>
        </p:nvSpPr>
        <p:spPr bwMode="auto">
          <a:xfrm>
            <a:off x="2289175" y="1936750"/>
            <a:ext cx="1150938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>
              <a:defRPr/>
            </a:pPr>
            <a:r>
              <a:rPr lang="en-US" altLang="ja-JP" sz="1800" b="1" dirty="0">
                <a:solidFill>
                  <a:srgbClr val="000000"/>
                </a:solidFill>
                <a:latin typeface="Arial"/>
              </a:rPr>
              <a:t>FY2014</a:t>
            </a:r>
            <a:endParaRPr lang="ja-JP" altLang="en-US" sz="18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テキスト ボックス 3"/>
          <p:cNvSpPr txBox="1">
            <a:spLocks noChangeArrowheads="1"/>
          </p:cNvSpPr>
          <p:nvPr/>
        </p:nvSpPr>
        <p:spPr bwMode="auto">
          <a:xfrm>
            <a:off x="3440114" y="1938338"/>
            <a:ext cx="1152525" cy="368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>
              <a:defRPr/>
            </a:pPr>
            <a:r>
              <a:rPr lang="en-US" altLang="ja-JP" sz="1800" b="1" dirty="0">
                <a:solidFill>
                  <a:srgbClr val="000000"/>
                </a:solidFill>
                <a:latin typeface="Arial"/>
              </a:rPr>
              <a:t>FY2015</a:t>
            </a:r>
            <a:endParaRPr lang="ja-JP" altLang="en-US" sz="1800" b="1" i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" name="グループ化 12"/>
          <p:cNvGrpSpPr>
            <a:grpSpLocks/>
          </p:cNvGrpSpPr>
          <p:nvPr/>
        </p:nvGrpSpPr>
        <p:grpSpPr bwMode="auto">
          <a:xfrm>
            <a:off x="2505075" y="2689226"/>
            <a:ext cx="755650" cy="339725"/>
            <a:chOff x="1818898" y="1481056"/>
            <a:chExt cx="1215050" cy="611614"/>
          </a:xfrm>
        </p:grpSpPr>
        <p:sp>
          <p:nvSpPr>
            <p:cNvPr id="53" name="正方形/長方形 52"/>
            <p:cNvSpPr/>
            <p:nvPr/>
          </p:nvSpPr>
          <p:spPr>
            <a:xfrm>
              <a:off x="1818898" y="1515352"/>
              <a:ext cx="1215050" cy="577318"/>
            </a:xfrm>
            <a:prstGeom prst="rect">
              <a:avLst/>
            </a:prstGeom>
            <a:solidFill>
              <a:srgbClr val="0066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400" b="1" dirty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212012" name="テキスト ボックス 45"/>
            <p:cNvSpPr txBox="1">
              <a:spLocks noChangeArrowheads="1"/>
            </p:cNvSpPr>
            <p:nvPr/>
          </p:nvSpPr>
          <p:spPr bwMode="auto">
            <a:xfrm>
              <a:off x="1818898" y="1481056"/>
              <a:ext cx="1183713" cy="555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 b="1" dirty="0">
                  <a:solidFill>
                    <a:srgbClr val="FFFFFF"/>
                  </a:solidFill>
                  <a:latin typeface="ＭＳ Ｐゴシック" pitchFamily="50" charset="-128"/>
                </a:rPr>
                <a:t>H-Exp.</a:t>
              </a:r>
              <a:endParaRPr lang="ja-JP" altLang="en-US" sz="1400" b="1" dirty="0">
                <a:solidFill>
                  <a:srgbClr val="FFFFFF"/>
                </a:solidFill>
                <a:latin typeface="ＭＳ Ｐゴシック" pitchFamily="50" charset="-128"/>
              </a:endParaRPr>
            </a:p>
          </p:txBody>
        </p:sp>
      </p:grpSp>
      <p:sp>
        <p:nvSpPr>
          <p:cNvPr id="211998" name="テキスト ボックス 21"/>
          <p:cNvSpPr txBox="1">
            <a:spLocks noChangeArrowheads="1"/>
          </p:cNvSpPr>
          <p:nvPr/>
        </p:nvSpPr>
        <p:spPr bwMode="auto">
          <a:xfrm>
            <a:off x="1281114" y="2298700"/>
            <a:ext cx="32400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8000"/>
                </a:solidFill>
              </a:rPr>
              <a:t>Preparation for D-exp. (3 years)</a:t>
            </a:r>
            <a:endParaRPr lang="ja-JP" altLang="en-US" sz="1600" b="1">
              <a:solidFill>
                <a:srgbClr val="008000"/>
              </a:solidFill>
            </a:endParaRPr>
          </a:p>
        </p:txBody>
      </p:sp>
      <p:cxnSp>
        <p:nvCxnSpPr>
          <p:cNvPr id="3" name="直線コネクタ 2"/>
          <p:cNvCxnSpPr/>
          <p:nvPr/>
        </p:nvCxnSpPr>
        <p:spPr>
          <a:xfrm>
            <a:off x="1136650" y="1989138"/>
            <a:ext cx="0" cy="4824412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000" name="テキスト ボックス 21"/>
          <p:cNvSpPr txBox="1">
            <a:spLocks noChangeArrowheads="1"/>
          </p:cNvSpPr>
          <p:nvPr/>
        </p:nvSpPr>
        <p:spPr bwMode="auto">
          <a:xfrm>
            <a:off x="4665663" y="2287589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8000"/>
                </a:solidFill>
              </a:rPr>
              <a:t>Deuterium Experiments (9 years)</a:t>
            </a:r>
            <a:endParaRPr lang="ja-JP" altLang="en-US" sz="1600" b="1">
              <a:solidFill>
                <a:srgbClr val="008000"/>
              </a:solidFill>
            </a:endParaRPr>
          </a:p>
        </p:txBody>
      </p:sp>
      <p:sp>
        <p:nvSpPr>
          <p:cNvPr id="212001" name="テキスト ボックス 44"/>
          <p:cNvSpPr txBox="1">
            <a:spLocks noChangeArrowheads="1"/>
          </p:cNvSpPr>
          <p:nvPr/>
        </p:nvSpPr>
        <p:spPr bwMode="auto">
          <a:xfrm>
            <a:off x="5043488" y="3790950"/>
            <a:ext cx="25019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>
                <a:solidFill>
                  <a:srgbClr val="0070C0"/>
                </a:solidFill>
                <a:latin typeface="ＭＳ Ｐゴシック" pitchFamily="50" charset="-128"/>
              </a:rPr>
              <a:t>NBI: 18MW (60-80keV, 2sec)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>
                <a:solidFill>
                  <a:srgbClr val="0070C0"/>
                </a:solidFill>
                <a:latin typeface="ＭＳ Ｐゴシック" pitchFamily="50" charset="-128"/>
              </a:rPr>
              <a:t>       14MW (180keV, 2sec)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>
                <a:solidFill>
                  <a:srgbClr val="0070C0"/>
                </a:solidFill>
                <a:latin typeface="ＭＳ Ｐゴシック" pitchFamily="50" charset="-128"/>
              </a:rPr>
              <a:t>ECH: 6MW-3sec, 1MW-CW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>
                <a:solidFill>
                  <a:srgbClr val="0070C0"/>
                </a:solidFill>
                <a:latin typeface="ＭＳ Ｐゴシック" pitchFamily="50" charset="-128"/>
              </a:rPr>
              <a:t>        (77GHz &amp; 154GHz)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>
                <a:solidFill>
                  <a:srgbClr val="0070C0"/>
                </a:solidFill>
                <a:latin typeface="ＭＳ Ｐゴシック" pitchFamily="50" charset="-128"/>
              </a:rPr>
              <a:t>ICRF: 6MW-5sec, 2-3MW-CW</a:t>
            </a:r>
            <a:endParaRPr lang="en-US" altLang="ja-JP" sz="1100" b="1">
              <a:solidFill>
                <a:srgbClr val="0070C0"/>
              </a:solidFill>
              <a:latin typeface="ＭＳ Ｐゴシック" pitchFamily="50" charset="-128"/>
            </a:endParaRPr>
          </a:p>
        </p:txBody>
      </p:sp>
      <p:sp>
        <p:nvSpPr>
          <p:cNvPr id="212002" name="テキスト ボックス 44"/>
          <p:cNvSpPr txBox="1">
            <a:spLocks noChangeArrowheads="1"/>
          </p:cNvSpPr>
          <p:nvPr/>
        </p:nvSpPr>
        <p:spPr bwMode="auto">
          <a:xfrm>
            <a:off x="5024438" y="3213101"/>
            <a:ext cx="250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>
                <a:solidFill>
                  <a:prstClr val="black"/>
                </a:solidFill>
                <a:latin typeface="ＭＳ Ｐゴシック" pitchFamily="50" charset="-128"/>
              </a:rPr>
              <a:t>Closed Helical Divertor with Pumping System</a:t>
            </a:r>
            <a:endParaRPr lang="en-US" altLang="ja-JP" sz="1100" b="1">
              <a:solidFill>
                <a:prstClr val="black"/>
              </a:solidFill>
              <a:latin typeface="ＭＳ Ｐゴシック" pitchFamily="50" charset="-128"/>
            </a:endParaRPr>
          </a:p>
        </p:txBody>
      </p:sp>
      <p:sp>
        <p:nvSpPr>
          <p:cNvPr id="212003" name="テキスト ボックス 44"/>
          <p:cNvSpPr txBox="1">
            <a:spLocks noChangeArrowheads="1"/>
          </p:cNvSpPr>
          <p:nvPr/>
        </p:nvSpPr>
        <p:spPr bwMode="auto">
          <a:xfrm>
            <a:off x="5043488" y="4992689"/>
            <a:ext cx="2862262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>
                <a:solidFill>
                  <a:srgbClr val="000000"/>
                </a:solidFill>
                <a:latin typeface="ＭＳ Ｐゴシック" pitchFamily="50" charset="-128"/>
              </a:rPr>
              <a:t>Neutron Diagnostics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>
                <a:solidFill>
                  <a:srgbClr val="000000"/>
                </a:solidFill>
                <a:latin typeface="ＭＳ Ｐゴシック" pitchFamily="50" charset="-128"/>
              </a:rPr>
              <a:t>High-Energy Particle Measurement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>
                <a:solidFill>
                  <a:srgbClr val="000000"/>
                </a:solidFill>
                <a:latin typeface="ＭＳ Ｐゴシック" pitchFamily="50" charset="-128"/>
              </a:rPr>
              <a:t>3-Dimensional Measurement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>
                <a:solidFill>
                  <a:srgbClr val="000000"/>
                </a:solidFill>
                <a:latin typeface="ＭＳ Ｐゴシック" pitchFamily="50" charset="-128"/>
              </a:rPr>
              <a:t>High-Accuracy Measurement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 err="1">
                <a:solidFill>
                  <a:srgbClr val="000000"/>
                </a:solidFill>
                <a:latin typeface="ＭＳ Ｐゴシック" pitchFamily="50" charset="-128"/>
              </a:rPr>
              <a:t>Divertor</a:t>
            </a:r>
            <a:r>
              <a:rPr lang="en-US" altLang="ja-JP" sz="1400" b="1" dirty="0">
                <a:solidFill>
                  <a:srgbClr val="000000"/>
                </a:solidFill>
                <a:latin typeface="ＭＳ Ｐゴシック" pitchFamily="50" charset="-128"/>
              </a:rPr>
              <a:t> Diagnostics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>
                <a:solidFill>
                  <a:srgbClr val="000000"/>
                </a:solidFill>
                <a:latin typeface="ＭＳ Ｐゴシック" pitchFamily="50" charset="-128"/>
              </a:rPr>
              <a:t>Steady-State Data Acquisition</a:t>
            </a:r>
            <a:endParaRPr lang="en-US" altLang="ja-JP" sz="1100" b="1" dirty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12004" name="テキスト ボックス 44"/>
          <p:cNvSpPr txBox="1">
            <a:spLocks noChangeArrowheads="1"/>
          </p:cNvSpPr>
          <p:nvPr/>
        </p:nvSpPr>
        <p:spPr bwMode="auto">
          <a:xfrm>
            <a:off x="5043488" y="6434139"/>
            <a:ext cx="2501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>
                <a:solidFill>
                  <a:srgbClr val="0070C0"/>
                </a:solidFill>
                <a:latin typeface="ＭＳ Ｐゴシック" pitchFamily="50" charset="-128"/>
              </a:rPr>
              <a:t>PWI Laboratory</a:t>
            </a:r>
            <a:endParaRPr lang="en-US" altLang="ja-JP" sz="1100" b="1">
              <a:solidFill>
                <a:srgbClr val="0070C0"/>
              </a:solidFill>
              <a:latin typeface="ＭＳ Ｐゴシック" pitchFamily="50" charset="-128"/>
            </a:endParaRPr>
          </a:p>
        </p:txBody>
      </p:sp>
      <p:sp>
        <p:nvSpPr>
          <p:cNvPr id="64" name="テキスト ボックス 3"/>
          <p:cNvSpPr txBox="1">
            <a:spLocks noChangeArrowheads="1"/>
          </p:cNvSpPr>
          <p:nvPr/>
        </p:nvSpPr>
        <p:spPr bwMode="auto">
          <a:xfrm>
            <a:off x="4737101" y="1938338"/>
            <a:ext cx="2879725" cy="368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>
              <a:defRPr/>
            </a:pPr>
            <a:r>
              <a:rPr lang="en-US" altLang="ja-JP" sz="1800" b="1" dirty="0">
                <a:solidFill>
                  <a:srgbClr val="000000"/>
                </a:solidFill>
                <a:latin typeface="Arial"/>
              </a:rPr>
              <a:t>FY2016 – FY2024</a:t>
            </a:r>
            <a:endParaRPr lang="ja-JP" altLang="en-US" sz="18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テキスト ボックス 3"/>
          <p:cNvSpPr txBox="1">
            <a:spLocks noChangeArrowheads="1"/>
          </p:cNvSpPr>
          <p:nvPr/>
        </p:nvSpPr>
        <p:spPr bwMode="auto">
          <a:xfrm>
            <a:off x="8121651" y="1927226"/>
            <a:ext cx="1152525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eaLnBrk="0" fontAlgn="base" hangingPunct="0"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>
              <a:defRPr/>
            </a:pPr>
            <a:r>
              <a:rPr lang="en-US" altLang="ja-JP" sz="1800" b="1" dirty="0">
                <a:solidFill>
                  <a:srgbClr val="0000FF"/>
                </a:solidFill>
                <a:latin typeface="Arial"/>
              </a:rPr>
              <a:t>Target</a:t>
            </a:r>
          </a:p>
          <a:p>
            <a:pPr algn="ctr">
              <a:defRPr/>
            </a:pPr>
            <a:r>
              <a:rPr lang="en-US" altLang="ja-JP" sz="1800" b="1" dirty="0">
                <a:solidFill>
                  <a:srgbClr val="0000FF"/>
                </a:solidFill>
                <a:latin typeface="Arial"/>
              </a:rPr>
              <a:t>in D-Exp.</a:t>
            </a:r>
            <a:endParaRPr lang="ja-JP" altLang="en-US" sz="1800" b="1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12007" name="テキスト ボックス 53"/>
          <p:cNvSpPr txBox="1">
            <a:spLocks noChangeArrowheads="1"/>
          </p:cNvSpPr>
          <p:nvPr/>
        </p:nvSpPr>
        <p:spPr bwMode="auto">
          <a:xfrm>
            <a:off x="7977188" y="3573464"/>
            <a:ext cx="15113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8080"/>
                </a:solidFill>
              </a:rPr>
              <a:t>W</a:t>
            </a:r>
            <a:r>
              <a:rPr lang="en-US" altLang="ja-JP" sz="1600" b="1" baseline="-25000">
                <a:solidFill>
                  <a:srgbClr val="008080"/>
                </a:solidFill>
              </a:rPr>
              <a:t>p</a:t>
            </a:r>
            <a:r>
              <a:rPr lang="en-US" altLang="ja-JP" sz="1600" b="1">
                <a:solidFill>
                  <a:srgbClr val="008080"/>
                </a:solidFill>
              </a:rPr>
              <a:t> = 3.8MJ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8080"/>
                </a:solidFill>
              </a:rPr>
              <a:t>  at 1</a:t>
            </a:r>
            <a:r>
              <a:rPr lang="en-US" altLang="ja-JP" sz="1600" b="1">
                <a:solidFill>
                  <a:srgbClr val="008080"/>
                </a:solidFill>
                <a:sym typeface="Symbol" pitchFamily="18" charset="2"/>
              </a:rPr>
              <a:t></a:t>
            </a:r>
            <a:r>
              <a:rPr lang="en-US" altLang="ja-JP" sz="1600" b="1">
                <a:solidFill>
                  <a:srgbClr val="008080"/>
                </a:solidFill>
              </a:rPr>
              <a:t>10</a:t>
            </a:r>
            <a:r>
              <a:rPr lang="en-US" altLang="ja-JP" sz="1600" b="1" baseline="30000">
                <a:solidFill>
                  <a:srgbClr val="008080"/>
                </a:solidFill>
              </a:rPr>
              <a:t>20</a:t>
            </a:r>
            <a:r>
              <a:rPr lang="en-US" altLang="ja-JP" sz="1600" b="1">
                <a:solidFill>
                  <a:srgbClr val="008080"/>
                </a:solidFill>
              </a:rPr>
              <a:t> m</a:t>
            </a:r>
            <a:r>
              <a:rPr lang="en-US" altLang="ja-JP" sz="1600" b="1" baseline="30000">
                <a:solidFill>
                  <a:srgbClr val="008080"/>
                </a:solidFill>
              </a:rPr>
              <a:t>-3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8080"/>
                </a:solidFill>
              </a:rPr>
              <a:t>&lt;β&gt; ~ 3%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8080"/>
                </a:solidFill>
              </a:rPr>
              <a:t>  at T(0)~5keV</a:t>
            </a:r>
            <a:endParaRPr lang="ja-JP" altLang="en-US" sz="1200" b="1">
              <a:solidFill>
                <a:srgbClr val="008080"/>
              </a:solidFill>
              <a:latin typeface="ＭＳ Ｐゴシック" pitchFamily="50" charset="-128"/>
            </a:endParaRPr>
          </a:p>
        </p:txBody>
      </p:sp>
      <p:sp>
        <p:nvSpPr>
          <p:cNvPr id="212008" name="テキスト ボックス 53"/>
          <p:cNvSpPr txBox="1">
            <a:spLocks noChangeArrowheads="1"/>
          </p:cNvSpPr>
          <p:nvPr/>
        </p:nvSpPr>
        <p:spPr bwMode="auto">
          <a:xfrm>
            <a:off x="7977188" y="4797426"/>
            <a:ext cx="15113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C00000"/>
                </a:solidFill>
                <a:sym typeface="Wingdings" pitchFamily="2" charset="2"/>
              </a:rPr>
              <a:t>nT</a:t>
            </a:r>
            <a:r>
              <a:rPr lang="en-US" altLang="ja-JP" sz="1600" b="1">
                <a:solidFill>
                  <a:srgbClr val="C00000"/>
                </a:solidFill>
                <a:latin typeface="Symbol" pitchFamily="18" charset="2"/>
                <a:sym typeface="Wingdings" pitchFamily="2" charset="2"/>
              </a:rPr>
              <a:t>t</a:t>
            </a:r>
            <a:r>
              <a:rPr lang="en-US" altLang="ja-JP" sz="1600" b="1">
                <a:solidFill>
                  <a:srgbClr val="C00000"/>
                </a:solidFill>
                <a:sym typeface="Wingdings" pitchFamily="2" charset="2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C00000"/>
                </a:solidFill>
                <a:sym typeface="Wingdings" pitchFamily="2" charset="2"/>
              </a:rPr>
              <a:t>  ~1.4</a:t>
            </a:r>
            <a:r>
              <a:rPr lang="en-US" altLang="ja-JP" b="1">
                <a:solidFill>
                  <a:srgbClr val="C00000"/>
                </a:solidFill>
                <a:sym typeface="Symbol" pitchFamily="18" charset="2"/>
              </a:rPr>
              <a:t></a:t>
            </a:r>
            <a:r>
              <a:rPr lang="en-US" altLang="ja-JP" sz="1600" b="1">
                <a:solidFill>
                  <a:srgbClr val="C00000"/>
                </a:solidFill>
              </a:rPr>
              <a:t>10</a:t>
            </a:r>
            <a:r>
              <a:rPr lang="en-US" altLang="ja-JP" sz="1600" b="1" baseline="30000">
                <a:solidFill>
                  <a:srgbClr val="C00000"/>
                </a:solidFill>
              </a:rPr>
              <a:t>20</a:t>
            </a:r>
            <a:r>
              <a:rPr lang="en-US" altLang="ja-JP" sz="1600" b="1">
                <a:solidFill>
                  <a:srgbClr val="C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C00000"/>
                </a:solidFill>
              </a:rPr>
              <a:t>        m</a:t>
            </a:r>
            <a:r>
              <a:rPr lang="en-US" altLang="ja-JP" sz="1600" b="1" baseline="30000">
                <a:solidFill>
                  <a:srgbClr val="C00000"/>
                </a:solidFill>
              </a:rPr>
              <a:t>-3 </a:t>
            </a:r>
            <a:r>
              <a:rPr lang="en-US" altLang="ja-JP" sz="1600" b="1">
                <a:solidFill>
                  <a:srgbClr val="C00000"/>
                </a:solidFill>
              </a:rPr>
              <a:t>keV s</a:t>
            </a:r>
            <a:endParaRPr lang="ja-JP" altLang="en-US" sz="1200" b="1">
              <a:solidFill>
                <a:srgbClr val="C00000"/>
              </a:solidFill>
              <a:latin typeface="ＭＳ Ｐゴシック" pitchFamily="50" charset="-128"/>
            </a:endParaRPr>
          </a:p>
        </p:txBody>
      </p:sp>
      <p:sp>
        <p:nvSpPr>
          <p:cNvPr id="212009" name="テキスト ボックス 53"/>
          <p:cNvSpPr txBox="1">
            <a:spLocks noChangeArrowheads="1"/>
          </p:cNvSpPr>
          <p:nvPr/>
        </p:nvSpPr>
        <p:spPr bwMode="auto">
          <a:xfrm>
            <a:off x="7977188" y="5795964"/>
            <a:ext cx="15113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2060"/>
                </a:solidFill>
              </a:rPr>
              <a:t>3MW Heating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2060"/>
                </a:solidFill>
              </a:rPr>
              <a:t>   for 1 hour</a:t>
            </a:r>
            <a:endParaRPr lang="ja-JP" altLang="en-US" sz="1200" b="1">
              <a:solidFill>
                <a:srgbClr val="002060"/>
              </a:solidFill>
              <a:latin typeface="ＭＳ Ｐゴシック" pitchFamily="50" charset="-128"/>
            </a:endParaRPr>
          </a:p>
        </p:txBody>
      </p:sp>
      <p:pic>
        <p:nvPicPr>
          <p:cNvPr id="52" name="Picture 11" descr="LH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2" y="27704"/>
            <a:ext cx="8778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タイトル 1"/>
          <p:cNvSpPr txBox="1">
            <a:spLocks/>
          </p:cNvSpPr>
          <p:nvPr/>
        </p:nvSpPr>
        <p:spPr>
          <a:xfrm>
            <a:off x="1230297" y="9236"/>
            <a:ext cx="8172189" cy="70080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3000" b="1" dirty="0">
                <a:solidFill>
                  <a:prstClr val="black"/>
                </a:solidFill>
                <a:cs typeface="Arial"/>
              </a:rPr>
              <a:t>Schedule for LHD deuterium experiment </a:t>
            </a:r>
            <a:r>
              <a:rPr lang="en-US" altLang="ja-JP" sz="2600" b="1" dirty="0">
                <a:solidFill>
                  <a:prstClr val="black"/>
                </a:solidFill>
                <a:cs typeface="Arial"/>
              </a:rPr>
              <a:t>(tentative)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672462" y="6486984"/>
            <a:ext cx="2228850" cy="365125"/>
          </a:xfrm>
        </p:spPr>
        <p:txBody>
          <a:bodyPr/>
          <a:lstStyle/>
          <a:p>
            <a:fld id="{1112357A-DF78-4068-8CFB-383B81269F86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554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909816" y="2940576"/>
            <a:ext cx="8077200" cy="558800"/>
          </a:xfrm>
          <a:effectLst>
            <a:outerShdw dist="35921" dir="2700000" algn="ctr" rotWithShape="0">
              <a:srgbClr val="808080"/>
            </a:outerShdw>
          </a:effectLst>
        </p:spPr>
        <p:txBody>
          <a:bodyPr>
            <a:normAutofit fontScale="90000"/>
          </a:bodyPr>
          <a:lstStyle/>
          <a:p>
            <a:r>
              <a:rPr lang="en-US" altLang="ja-JP" sz="4000" b="1" dirty="0" smtClean="0">
                <a:latin typeface="Helvetica" panose="020B0604020202020204" pitchFamily="34" charset="0"/>
              </a:rPr>
              <a:t>DEMO Design Activities in Japan</a:t>
            </a:r>
            <a:endParaRPr lang="en-US" altLang="ja-JP" sz="4000" b="1" dirty="0">
              <a:latin typeface="Helvetica" panose="020B0604020202020204" pitchFamily="34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681930" y="6470655"/>
            <a:ext cx="2228850" cy="365125"/>
          </a:xfrm>
        </p:spPr>
        <p:txBody>
          <a:bodyPr/>
          <a:lstStyle/>
          <a:p>
            <a:fld id="{1112357A-DF78-4068-8CFB-383B81269F86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909816" y="2284292"/>
            <a:ext cx="576084" cy="52422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6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</a:t>
            </a:r>
            <a:endParaRPr kumimoji="1" lang="ja-JP" altLang="en-US" sz="3600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57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/>
          <p:cNvSpPr/>
          <p:nvPr/>
        </p:nvSpPr>
        <p:spPr>
          <a:xfrm>
            <a:off x="5317407" y="810654"/>
            <a:ext cx="3097874" cy="1282554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2286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b="1">
                <a:solidFill>
                  <a:schemeClr val="bg1"/>
                </a:solidFill>
                <a:latin typeface="Calibri" panose="020F0502020204030204" pitchFamily="34" charset="0"/>
              </a:rPr>
              <a:t>JAEA, NIFS, Universities, etc.</a:t>
            </a:r>
            <a:endParaRPr lang="ja-JP" altLang="en-US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1368740" y="767855"/>
            <a:ext cx="2808312" cy="1368152"/>
          </a:xfrm>
          <a:prstGeom prst="ellipse">
            <a:avLst/>
          </a:prstGeom>
          <a:solidFill>
            <a:srgbClr val="990000"/>
          </a:solidFill>
          <a:ln>
            <a:noFill/>
          </a:ln>
          <a:effectLst>
            <a:glow rad="228600">
              <a:srgbClr val="99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b="1">
                <a:solidFill>
                  <a:schemeClr val="bg1"/>
                </a:solidFill>
                <a:latin typeface="Calibri" panose="020F0502020204030204" pitchFamily="34" charset="0"/>
              </a:rPr>
              <a:t>Industry</a:t>
            </a:r>
            <a:endParaRPr lang="ja-JP" altLang="en-US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2702366" y="2620196"/>
            <a:ext cx="4281047" cy="1620693"/>
          </a:xfrm>
          <a:prstGeom prst="ellipse">
            <a:avLst/>
          </a:prstGeom>
          <a:solidFill>
            <a:srgbClr val="FF9933"/>
          </a:solidFill>
          <a:ln>
            <a:noFill/>
          </a:ln>
          <a:effectLst>
            <a:glow rad="1905000">
              <a:schemeClr val="accent6">
                <a:satMod val="17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Joint Core </a:t>
            </a:r>
            <a:r>
              <a:rPr lang="en-US" altLang="ja-JP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Team</a:t>
            </a:r>
          </a:p>
          <a:p>
            <a:pPr algn="ctr"/>
            <a:r>
              <a:rPr lang="en-US" altLang="ja-JP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(organized 2013-14)</a:t>
            </a:r>
            <a:endParaRPr lang="ja-JP" altLang="en-US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3331931" y="5136931"/>
            <a:ext cx="2611438" cy="1504950"/>
          </a:xfrm>
          <a:prstGeom prst="ellipse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kumimoji="0" lang="en-US" altLang="ja-JP" sz="2000" b="1">
                <a:latin typeface="Calibri" panose="020F0502020204030204" pitchFamily="34" charset="0"/>
              </a:rPr>
              <a:t>Government</a:t>
            </a:r>
            <a:endParaRPr lang="en-US" altLang="ja-JP" sz="2000" b="1">
              <a:latin typeface="Calibri" panose="020F0502020204030204" pitchFamily="34" charset="0"/>
            </a:endParaRPr>
          </a:p>
          <a:p>
            <a:pPr algn="ctr"/>
            <a:r>
              <a:rPr kumimoji="0" lang="en-US" altLang="ja-JP" sz="2000" b="1">
                <a:latin typeface="Calibri" panose="020F0502020204030204" pitchFamily="34" charset="0"/>
              </a:rPr>
              <a:t>MEXT, CSTP</a:t>
            </a:r>
            <a:endParaRPr lang="ja-JP" altLang="en-US" sz="2000" b="1">
              <a:latin typeface="Calibri" panose="020F0502020204030204" pitchFamily="34" charset="0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256248" y="3599869"/>
            <a:ext cx="2964329" cy="1831397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glow rad="2286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2000" b="1">
                <a:latin typeface="Calibri" panose="020F0502020204030204" pitchFamily="34" charset="0"/>
              </a:rPr>
              <a:t>Academic Societies, Associations</a:t>
            </a:r>
          </a:p>
          <a:p>
            <a:pPr algn="ctr"/>
            <a:r>
              <a:rPr kumimoji="0" lang="en-US" altLang="ja-JP" sz="2000" b="1">
                <a:latin typeface="Calibri" panose="020F0502020204030204" pitchFamily="34" charset="0"/>
              </a:rPr>
              <a:t>AESJ, JSME, CSSJ, JPSF, etc. </a:t>
            </a:r>
            <a:endParaRPr lang="ja-JP" altLang="en-US" sz="2000" b="1">
              <a:latin typeface="Calibri" panose="020F0502020204030204" pitchFamily="34" charset="0"/>
            </a:endParaRPr>
          </a:p>
        </p:txBody>
      </p:sp>
      <p:sp>
        <p:nvSpPr>
          <p:cNvPr id="18446" name="テキスト ボックス 9"/>
          <p:cNvSpPr txBox="1">
            <a:spLocks noChangeArrowheads="1"/>
          </p:cNvSpPr>
          <p:nvPr/>
        </p:nvSpPr>
        <p:spPr bwMode="auto">
          <a:xfrm>
            <a:off x="2300288" y="2122268"/>
            <a:ext cx="2343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800" i="1"/>
              <a:t>Japan Atomic</a:t>
            </a:r>
          </a:p>
          <a:p>
            <a:r>
              <a:rPr kumimoji="0" lang="en-US" altLang="ja-JP" sz="1800" i="1"/>
              <a:t>Industrial Forum Inc.</a:t>
            </a:r>
            <a:endParaRPr lang="en-US" altLang="ja-JP" sz="1800" i="1"/>
          </a:p>
        </p:txBody>
      </p:sp>
      <p:sp>
        <p:nvSpPr>
          <p:cNvPr id="18447" name="テキスト ボックス 10"/>
          <p:cNvSpPr txBox="1">
            <a:spLocks noChangeArrowheads="1"/>
          </p:cNvSpPr>
          <p:nvPr/>
        </p:nvSpPr>
        <p:spPr bwMode="auto">
          <a:xfrm>
            <a:off x="4640263" y="2196881"/>
            <a:ext cx="3870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ja-JP" altLang="en-US" sz="1800" i="1"/>
              <a:t>　　　</a:t>
            </a:r>
            <a:r>
              <a:rPr kumimoji="0" lang="en-US" altLang="ja-JP" sz="1800" i="1"/>
              <a:t>Fusion Energy Forum of Japan</a:t>
            </a:r>
            <a:endParaRPr lang="en-US" altLang="ja-JP" sz="1800" i="1"/>
          </a:p>
          <a:p>
            <a:r>
              <a:rPr kumimoji="0" lang="ja-JP" altLang="en-US" sz="1800" i="1"/>
              <a:t>　　　　　　</a:t>
            </a:r>
            <a:r>
              <a:rPr kumimoji="0" lang="en-US" altLang="ja-JP" sz="1800" i="1"/>
              <a:t>Fusion Network</a:t>
            </a:r>
            <a:endParaRPr lang="ja-JP" altLang="en-US" sz="1800" i="1"/>
          </a:p>
        </p:txBody>
      </p:sp>
      <p:sp>
        <p:nvSpPr>
          <p:cNvPr id="18448" name="テキスト ボックス 11"/>
          <p:cNvSpPr txBox="1">
            <a:spLocks noChangeArrowheads="1"/>
          </p:cNvSpPr>
          <p:nvPr/>
        </p:nvSpPr>
        <p:spPr bwMode="auto">
          <a:xfrm>
            <a:off x="3316739" y="4233869"/>
            <a:ext cx="2778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kumimoji="0" lang="en-US" altLang="ja-JP" sz="1800" i="1" dirty="0"/>
              <a:t>WG for Fusion Research</a:t>
            </a:r>
          </a:p>
          <a:p>
            <a:pPr algn="ctr"/>
            <a:r>
              <a:rPr kumimoji="0" lang="en-US" altLang="ja-JP" sz="1800" i="1" dirty="0">
                <a:cs typeface="Arial" panose="020B0604020202020204" pitchFamily="34" charset="0"/>
              </a:rPr>
              <a:t>Council for Science </a:t>
            </a:r>
          </a:p>
          <a:p>
            <a:pPr algn="ctr"/>
            <a:r>
              <a:rPr kumimoji="0" lang="en-US" altLang="ja-JP" sz="1800" i="1" dirty="0">
                <a:cs typeface="Arial" panose="020B0604020202020204" pitchFamily="34" charset="0"/>
              </a:rPr>
              <a:t>and Technology, MEXT</a:t>
            </a:r>
            <a:endParaRPr lang="ja-JP" altLang="en-US" sz="1800" i="1" dirty="0"/>
          </a:p>
        </p:txBody>
      </p:sp>
      <p:sp>
        <p:nvSpPr>
          <p:cNvPr id="18449" name="テキスト ボックス 13"/>
          <p:cNvSpPr txBox="1">
            <a:spLocks noChangeArrowheads="1"/>
          </p:cNvSpPr>
          <p:nvPr/>
        </p:nvSpPr>
        <p:spPr bwMode="auto">
          <a:xfrm>
            <a:off x="2442931" y="5705256"/>
            <a:ext cx="80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kumimoji="0" lang="en-US" altLang="ja-JP" sz="1800"/>
              <a:t>Policy</a:t>
            </a:r>
          </a:p>
        </p:txBody>
      </p:sp>
      <p:sp>
        <p:nvSpPr>
          <p:cNvPr id="18450" name="テキスト ボックス 14"/>
          <p:cNvSpPr txBox="1">
            <a:spLocks noChangeArrowheads="1"/>
          </p:cNvSpPr>
          <p:nvPr/>
        </p:nvSpPr>
        <p:spPr bwMode="auto">
          <a:xfrm>
            <a:off x="256248" y="5382199"/>
            <a:ext cx="1198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800" dirty="0"/>
              <a:t>Codes &amp;</a:t>
            </a:r>
          </a:p>
          <a:p>
            <a:r>
              <a:rPr kumimoji="0" lang="en-US" altLang="ja-JP" sz="1800" dirty="0"/>
              <a:t>standards</a:t>
            </a:r>
            <a:endParaRPr lang="ja-JP" altLang="en-US" sz="1800" dirty="0"/>
          </a:p>
        </p:txBody>
      </p:sp>
      <p:sp>
        <p:nvSpPr>
          <p:cNvPr id="18451" name="テキスト ボックス 15"/>
          <p:cNvSpPr txBox="1">
            <a:spLocks noChangeArrowheads="1"/>
          </p:cNvSpPr>
          <p:nvPr/>
        </p:nvSpPr>
        <p:spPr bwMode="auto">
          <a:xfrm>
            <a:off x="195263" y="1619031"/>
            <a:ext cx="15319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800"/>
              <a:t>Industrial </a:t>
            </a:r>
          </a:p>
          <a:p>
            <a:r>
              <a:rPr lang="en-US" altLang="ja-JP" sz="1800"/>
              <a:t>soundness,</a:t>
            </a:r>
          </a:p>
          <a:p>
            <a:r>
              <a:rPr kumimoji="0" lang="en-US" altLang="ja-JP" sz="1800"/>
              <a:t>Manufacture,</a:t>
            </a:r>
          </a:p>
          <a:p>
            <a:r>
              <a:rPr kumimoji="0" lang="en-US" altLang="ja-JP" sz="1800"/>
              <a:t>Economy</a:t>
            </a:r>
          </a:p>
          <a:p>
            <a:endParaRPr lang="en-US" altLang="ja-JP" sz="1800"/>
          </a:p>
        </p:txBody>
      </p:sp>
      <p:sp>
        <p:nvSpPr>
          <p:cNvPr id="17" name="円/楕円 16"/>
          <p:cNvSpPr/>
          <p:nvPr/>
        </p:nvSpPr>
        <p:spPr>
          <a:xfrm>
            <a:off x="7095669" y="3510536"/>
            <a:ext cx="2445661" cy="1224136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glow rad="228600">
              <a:srgbClr val="7030A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1800" b="1">
                <a:solidFill>
                  <a:schemeClr val="bg1"/>
                </a:solidFill>
                <a:latin typeface="Calibri" panose="020F0502020204030204" pitchFamily="34" charset="0"/>
              </a:rPr>
              <a:t>EU, USA, </a:t>
            </a:r>
            <a:r>
              <a:rPr kumimoji="0" lang="en-US" altLang="ja-JP" sz="1800" b="1">
                <a:solidFill>
                  <a:schemeClr val="bg1"/>
                </a:solidFill>
                <a:latin typeface="Calibri" panose="020F0502020204030204" pitchFamily="34" charset="0"/>
              </a:rPr>
              <a:t>China, Korea, IAEA</a:t>
            </a:r>
            <a:endParaRPr lang="ja-JP" altLang="en-US" sz="18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455" name="テキスト ボックス 18"/>
          <p:cNvSpPr txBox="1">
            <a:spLocks noChangeArrowheads="1"/>
          </p:cNvSpPr>
          <p:nvPr/>
        </p:nvSpPr>
        <p:spPr bwMode="auto">
          <a:xfrm>
            <a:off x="8077341" y="2734166"/>
            <a:ext cx="17363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kumimoji="0" lang="en-US" altLang="ja-JP" sz="1800" dirty="0" smtClean="0"/>
              <a:t>Int’l Relation, &amp;</a:t>
            </a:r>
          </a:p>
          <a:p>
            <a:pPr algn="ctr"/>
            <a:r>
              <a:rPr kumimoji="0" lang="en-US" altLang="ja-JP" sz="1800" dirty="0" smtClean="0"/>
              <a:t>Roadmap</a:t>
            </a:r>
            <a:endParaRPr kumimoji="0" lang="en-US" altLang="ja-JP" sz="1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110056" y="4977740"/>
            <a:ext cx="3643532" cy="1631216"/>
          </a:xfrm>
          <a:prstGeom prst="rect">
            <a:avLst/>
          </a:prstGeom>
          <a:solidFill>
            <a:srgbClr val="FFFFCC"/>
          </a:solidFill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>
            <a:lvl1pPr marL="285750" indent="-285750">
              <a:tabLst>
                <a:tab pos="266700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tabLst>
                <a:tab pos="266700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tabLst>
                <a:tab pos="266700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tabLst>
                <a:tab pos="266700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tabLst>
                <a:tab pos="266700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indent="0"/>
            <a:r>
              <a:rPr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The </a:t>
            </a:r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joint core team </a:t>
            </a:r>
            <a:r>
              <a:rPr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should </a:t>
            </a:r>
            <a:r>
              <a:rPr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discuss and show the grand</a:t>
            </a:r>
            <a:r>
              <a:rPr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strategy</a:t>
            </a:r>
            <a:r>
              <a:rPr kumimoji="0"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to DEMO</a:t>
            </a:r>
            <a:r>
              <a:rPr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which is </a:t>
            </a:r>
            <a:r>
              <a:rPr kumimoji="0"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cooperated</a:t>
            </a:r>
            <a:r>
              <a:rPr kumimoji="0"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with </a:t>
            </a:r>
            <a:r>
              <a:rPr kumimoji="0"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fusion </a:t>
            </a:r>
            <a:r>
              <a:rPr kumimoji="0"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community in </a:t>
            </a:r>
            <a:r>
              <a:rPr kumimoji="0" lang="en-US" altLang="ja-JP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Japan.</a:t>
            </a:r>
            <a:endParaRPr kumimoji="0" lang="en-US" altLang="ja-JP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457" name="テキスト ボックス 19"/>
          <p:cNvSpPr txBox="1">
            <a:spLocks noChangeArrowheads="1"/>
          </p:cNvSpPr>
          <p:nvPr/>
        </p:nvSpPr>
        <p:spPr bwMode="auto">
          <a:xfrm>
            <a:off x="8318500" y="1404718"/>
            <a:ext cx="1069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kumimoji="0" lang="en-US" altLang="ja-JP" sz="1800"/>
              <a:t>R&amp;D</a:t>
            </a:r>
          </a:p>
          <a:p>
            <a:pPr algn="r"/>
            <a:r>
              <a:rPr kumimoji="0" lang="en-US" altLang="ja-JP" sz="1800"/>
              <a:t>Program</a:t>
            </a:r>
          </a:p>
        </p:txBody>
      </p:sp>
      <p:sp>
        <p:nvSpPr>
          <p:cNvPr id="18458" name="スライド番号プレースホルダ 11"/>
          <p:cNvSpPr>
            <a:spLocks noGrp="1"/>
          </p:cNvSpPr>
          <p:nvPr>
            <p:ph type="sldNum" sz="quarter" idx="12"/>
          </p:nvPr>
        </p:nvSpPr>
        <p:spPr bwMode="auto">
          <a:xfrm>
            <a:off x="9466275" y="6552749"/>
            <a:ext cx="4127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1A8EFC0B-5E85-4434-A8FF-93F83DB0DBBB}" type="slidenum">
              <a:rPr kumimoji="0" lang="ja-JP" altLang="en-US" sz="1600" b="1"/>
              <a:pPr/>
              <a:t>26</a:t>
            </a:fld>
            <a:endParaRPr kumimoji="0" lang="ja-JP" altLang="en-US" sz="1600" b="1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11275" y="1288"/>
            <a:ext cx="8077200" cy="558800"/>
          </a:xfrm>
          <a:effectLst>
            <a:outerShdw dist="35921" dir="2700000" algn="ctr" rotWithShape="0">
              <a:srgbClr val="808080"/>
            </a:outerShdw>
          </a:effectLst>
        </p:spPr>
        <p:txBody>
          <a:bodyPr>
            <a:normAutofit/>
          </a:bodyPr>
          <a:lstStyle/>
          <a:p>
            <a:r>
              <a:rPr lang="en-US" altLang="ja-JP" sz="2800" b="1" dirty="0" smtClean="0">
                <a:latin typeface="Helvetica" panose="020B0604020202020204" pitchFamily="34" charset="0"/>
              </a:rPr>
              <a:t>Fusion Community for DEMO Design in Japan</a:t>
            </a:r>
            <a:endParaRPr lang="en-US" altLang="ja-JP" sz="2800" b="1" dirty="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72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正方形/長方形 4"/>
          <p:cNvSpPr>
            <a:spLocks noChangeArrowheads="1"/>
          </p:cNvSpPr>
          <p:nvPr/>
        </p:nvSpPr>
        <p:spPr bwMode="auto">
          <a:xfrm>
            <a:off x="215447" y="341313"/>
            <a:ext cx="9652453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endParaRPr lang="en-US" altLang="ja-JP" sz="1800" b="1" dirty="0" smtClean="0">
              <a:solidFill>
                <a:srgbClr val="000000"/>
              </a:solidFill>
            </a:endParaRPr>
          </a:p>
          <a:p>
            <a:pPr algn="ctr" eaLnBrk="1" hangingPunct="1"/>
            <a:r>
              <a:rPr lang="en-US" altLang="ja-JP" sz="1800" b="1" dirty="0" smtClean="0">
                <a:solidFill>
                  <a:srgbClr val="000000"/>
                </a:solidFill>
              </a:rPr>
              <a:t>Report </a:t>
            </a:r>
            <a:r>
              <a:rPr lang="en-US" altLang="ja-JP" sz="1800" b="1" dirty="0">
                <a:solidFill>
                  <a:srgbClr val="000000"/>
                </a:solidFill>
              </a:rPr>
              <a:t>by the Joint-Core Team </a:t>
            </a:r>
            <a:endParaRPr lang="ja-JP" altLang="ja-JP" sz="1800" dirty="0">
              <a:solidFill>
                <a:srgbClr val="000000"/>
              </a:solidFill>
            </a:endParaRPr>
          </a:p>
          <a:p>
            <a:pPr algn="ctr" eaLnBrk="1" hangingPunct="1"/>
            <a:r>
              <a:rPr lang="en-US" altLang="ja-JP" sz="1800" b="1" dirty="0">
                <a:solidFill>
                  <a:srgbClr val="000000"/>
                </a:solidFill>
              </a:rPr>
              <a:t>for the Establishment of Technology Bases </a:t>
            </a:r>
            <a:endParaRPr lang="ja-JP" altLang="ja-JP" sz="1800" dirty="0">
              <a:solidFill>
                <a:srgbClr val="000000"/>
              </a:solidFill>
            </a:endParaRPr>
          </a:p>
          <a:p>
            <a:pPr algn="ctr" eaLnBrk="1" hangingPunct="1"/>
            <a:r>
              <a:rPr lang="en-US" altLang="ja-JP" sz="1800" b="1" dirty="0">
                <a:solidFill>
                  <a:srgbClr val="000000"/>
                </a:solidFill>
              </a:rPr>
              <a:t>Required for the Development of a Demonstration Fusion Reactor</a:t>
            </a:r>
            <a:endParaRPr lang="ja-JP" altLang="ja-JP" sz="1800" dirty="0">
              <a:solidFill>
                <a:srgbClr val="000000"/>
              </a:solidFill>
            </a:endParaRPr>
          </a:p>
          <a:p>
            <a:pPr algn="ctr" eaLnBrk="1" hangingPunct="1"/>
            <a:r>
              <a:rPr lang="en-US" altLang="ja-JP" sz="1600" dirty="0">
                <a:solidFill>
                  <a:srgbClr val="000000"/>
                </a:solidFill>
              </a:rPr>
              <a:t> </a:t>
            </a:r>
            <a:r>
              <a:rPr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July 2014 [ in Japanese ]    </a:t>
            </a:r>
            <a:r>
              <a:rPr lang="en-US" altLang="ja-JP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version will be released in </a:t>
            </a:r>
            <a:r>
              <a:rPr lang="en-US" altLang="ja-JP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Jan.</a:t>
            </a:r>
            <a:r>
              <a:rPr lang="ja-JP" alt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  <a:endParaRPr lang="en-US" altLang="ja-JP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GB" altLang="ja-JP" sz="1600" dirty="0">
                <a:solidFill>
                  <a:srgbClr val="000000"/>
                </a:solidFill>
              </a:rPr>
              <a:t>1. Introduction</a:t>
            </a:r>
            <a:endParaRPr lang="ja-JP" altLang="ja-JP" sz="1600" dirty="0">
              <a:solidFill>
                <a:srgbClr val="000000"/>
              </a:solidFill>
            </a:endParaRPr>
          </a:p>
          <a:p>
            <a:pPr eaLnBrk="1" hangingPunct="1"/>
            <a:r>
              <a:rPr lang="en-GB" altLang="ja-JP" sz="1600" b="1" dirty="0">
                <a:solidFill>
                  <a:srgbClr val="000000"/>
                </a:solidFill>
              </a:rPr>
              <a:t>2. On the Concept of DEMO Premised for Investigation</a:t>
            </a:r>
            <a:endParaRPr lang="ja-JP" altLang="ja-JP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en-GB" altLang="ja-JP" sz="1600" dirty="0">
                <a:solidFill>
                  <a:srgbClr val="000000"/>
                </a:solidFill>
              </a:rPr>
              <a:t>	2-1.  Change of Energy Situation and Social Requirement</a:t>
            </a:r>
            <a:endParaRPr lang="ja-JP" altLang="ja-JP" sz="1600" dirty="0">
              <a:solidFill>
                <a:srgbClr val="000000"/>
              </a:solidFill>
            </a:endParaRPr>
          </a:p>
          <a:p>
            <a:pPr eaLnBrk="1" hangingPunct="1"/>
            <a:r>
              <a:rPr lang="en-GB" altLang="ja-JP" sz="1600" dirty="0">
                <a:solidFill>
                  <a:srgbClr val="000000"/>
                </a:solidFill>
              </a:rPr>
              <a:t>	2-2.  Fundamental Strategy</a:t>
            </a:r>
            <a:endParaRPr lang="ja-JP" altLang="ja-JP" sz="1600" dirty="0">
              <a:solidFill>
                <a:srgbClr val="000000"/>
              </a:solidFill>
            </a:endParaRPr>
          </a:p>
          <a:p>
            <a:pPr eaLnBrk="1" hangingPunct="1"/>
            <a:r>
              <a:rPr lang="en-GB" altLang="ja-JP" sz="1600" dirty="0">
                <a:solidFill>
                  <a:srgbClr val="000000"/>
                </a:solidFill>
              </a:rPr>
              <a:t>	2-3.  Development Strategy</a:t>
            </a:r>
            <a:endParaRPr lang="ja-JP" altLang="ja-JP" sz="1600" dirty="0">
              <a:solidFill>
                <a:srgbClr val="000000"/>
              </a:solidFill>
            </a:endParaRPr>
          </a:p>
          <a:p>
            <a:pPr eaLnBrk="1" hangingPunct="1"/>
            <a:r>
              <a:rPr lang="en-GB" altLang="ja-JP" sz="1600" dirty="0">
                <a:solidFill>
                  <a:srgbClr val="000000"/>
                </a:solidFill>
              </a:rPr>
              <a:t>	2-4.  Basic Concept Required for DEMO</a:t>
            </a:r>
            <a:endParaRPr lang="ja-JP" altLang="ja-JP" sz="1600" dirty="0">
              <a:solidFill>
                <a:srgbClr val="000000"/>
              </a:solidFill>
            </a:endParaRPr>
          </a:p>
          <a:p>
            <a:pPr eaLnBrk="1" hangingPunct="1"/>
            <a:r>
              <a:rPr lang="en-GB" altLang="ja-JP" sz="1600" dirty="0">
                <a:solidFill>
                  <a:srgbClr val="000000"/>
                </a:solidFill>
              </a:rPr>
              <a:t>	2-5.  Points of View for Changeover to DEMO Phase and Assessment </a:t>
            </a:r>
            <a:r>
              <a:rPr lang="en-GB" altLang="ja-JP" sz="1600" dirty="0" smtClean="0">
                <a:solidFill>
                  <a:srgbClr val="000000"/>
                </a:solidFill>
              </a:rPr>
              <a:t>of Transition </a:t>
            </a:r>
            <a:r>
              <a:rPr lang="en-GB" altLang="ja-JP" sz="1600" dirty="0">
                <a:solidFill>
                  <a:srgbClr val="000000"/>
                </a:solidFill>
              </a:rPr>
              <a:t>Conditions</a:t>
            </a:r>
            <a:endParaRPr lang="ja-JP" altLang="ja-JP" sz="1600" dirty="0">
              <a:solidFill>
                <a:srgbClr val="000000"/>
              </a:solidFill>
            </a:endParaRPr>
          </a:p>
          <a:p>
            <a:pPr eaLnBrk="1" hangingPunct="1"/>
            <a:r>
              <a:rPr lang="en-GB" altLang="ja-JP" sz="1600" b="1" dirty="0">
                <a:solidFill>
                  <a:srgbClr val="000000"/>
                </a:solidFill>
              </a:rPr>
              <a:t>3. Technological Issues of Elements of DEMO</a:t>
            </a:r>
            <a:endParaRPr lang="ja-JP" altLang="ja-JP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en-GB" altLang="ja-JP" sz="1600" dirty="0">
                <a:solidFill>
                  <a:srgbClr val="000000"/>
                </a:solidFill>
              </a:rPr>
              <a:t>	3-1.  Superconducting Coils	3-2.  Blanket</a:t>
            </a:r>
            <a:endParaRPr lang="ja-JP" altLang="ja-JP" sz="1600" dirty="0">
              <a:solidFill>
                <a:srgbClr val="000000"/>
              </a:solidFill>
            </a:endParaRPr>
          </a:p>
          <a:p>
            <a:pPr eaLnBrk="1" hangingPunct="1"/>
            <a:r>
              <a:rPr lang="en-GB" altLang="ja-JP" sz="1600" dirty="0">
                <a:solidFill>
                  <a:srgbClr val="000000"/>
                </a:solidFill>
              </a:rPr>
              <a:t>	3-3.  </a:t>
            </a:r>
            <a:r>
              <a:rPr lang="en-GB" altLang="ja-JP" sz="1600" dirty="0" err="1">
                <a:solidFill>
                  <a:srgbClr val="000000"/>
                </a:solidFill>
              </a:rPr>
              <a:t>Divertor</a:t>
            </a:r>
            <a:r>
              <a:rPr lang="en-US" altLang="ja-JP" sz="1600" dirty="0">
                <a:solidFill>
                  <a:srgbClr val="000000"/>
                </a:solidFill>
              </a:rPr>
              <a:t>	</a:t>
            </a:r>
            <a:r>
              <a:rPr lang="en-GB" altLang="ja-JP" sz="1600" dirty="0">
                <a:solidFill>
                  <a:srgbClr val="000000"/>
                </a:solidFill>
              </a:rPr>
              <a:t>3-4.  Heating and Current Drive Systems</a:t>
            </a:r>
            <a:endParaRPr lang="ja-JP" altLang="ja-JP" sz="1600" dirty="0">
              <a:solidFill>
                <a:srgbClr val="000000"/>
              </a:solidFill>
            </a:endParaRPr>
          </a:p>
          <a:p>
            <a:pPr eaLnBrk="1" hangingPunct="1"/>
            <a:r>
              <a:rPr lang="en-GB" altLang="ja-JP" sz="1600" dirty="0">
                <a:solidFill>
                  <a:srgbClr val="000000"/>
                </a:solidFill>
              </a:rPr>
              <a:t>	3-5.  Theory and Numerical Simulation Research</a:t>
            </a:r>
            <a:endParaRPr lang="ja-JP" altLang="ja-JP" sz="1600" dirty="0">
              <a:solidFill>
                <a:srgbClr val="000000"/>
              </a:solidFill>
            </a:endParaRPr>
          </a:p>
          <a:p>
            <a:pPr eaLnBrk="1" hangingPunct="1"/>
            <a:r>
              <a:rPr lang="en-GB" altLang="ja-JP" sz="1600" dirty="0">
                <a:solidFill>
                  <a:srgbClr val="000000"/>
                </a:solidFill>
              </a:rPr>
              <a:t>	3-6.  Reactor Plasma Research</a:t>
            </a:r>
            <a:r>
              <a:rPr lang="en-US" altLang="ja-JP" sz="1600" dirty="0">
                <a:solidFill>
                  <a:srgbClr val="000000"/>
                </a:solidFill>
              </a:rPr>
              <a:t>	</a:t>
            </a:r>
            <a:r>
              <a:rPr lang="en-GB" altLang="ja-JP" sz="1600" dirty="0">
                <a:solidFill>
                  <a:srgbClr val="000000"/>
                </a:solidFill>
              </a:rPr>
              <a:t>3-7.  Fuel Systems</a:t>
            </a:r>
            <a:endParaRPr lang="ja-JP" altLang="ja-JP" sz="1600" dirty="0">
              <a:solidFill>
                <a:srgbClr val="000000"/>
              </a:solidFill>
            </a:endParaRPr>
          </a:p>
          <a:p>
            <a:pPr eaLnBrk="1" hangingPunct="1"/>
            <a:r>
              <a:rPr lang="en-GB" altLang="ja-JP" sz="1600" dirty="0">
                <a:solidFill>
                  <a:srgbClr val="000000"/>
                </a:solidFill>
              </a:rPr>
              <a:t>	3-8.  Material Development and Standards / Criteria</a:t>
            </a:r>
            <a:endParaRPr lang="ja-JP" altLang="ja-JP" sz="1600" dirty="0">
              <a:solidFill>
                <a:srgbClr val="000000"/>
              </a:solidFill>
            </a:endParaRPr>
          </a:p>
          <a:p>
            <a:pPr eaLnBrk="1" hangingPunct="1"/>
            <a:r>
              <a:rPr lang="en-GB" altLang="ja-JP" sz="1600" dirty="0">
                <a:solidFill>
                  <a:srgbClr val="000000"/>
                </a:solidFill>
              </a:rPr>
              <a:t>	3-9.  Safety of DEMO Reactor and Safety Research</a:t>
            </a:r>
            <a:endParaRPr lang="ja-JP" altLang="ja-JP" sz="1600" dirty="0">
              <a:solidFill>
                <a:srgbClr val="000000"/>
              </a:solidFill>
            </a:endParaRPr>
          </a:p>
          <a:p>
            <a:pPr eaLnBrk="1" hangingPunct="1"/>
            <a:r>
              <a:rPr lang="en-GB" altLang="ja-JP" sz="1600" dirty="0">
                <a:solidFill>
                  <a:srgbClr val="000000"/>
                </a:solidFill>
              </a:rPr>
              <a:t>	3-10.Availability and Maintainability</a:t>
            </a:r>
            <a:r>
              <a:rPr lang="en-US" altLang="ja-JP" sz="1600" dirty="0">
                <a:solidFill>
                  <a:srgbClr val="000000"/>
                </a:solidFill>
              </a:rPr>
              <a:t>	</a:t>
            </a:r>
            <a:r>
              <a:rPr lang="en-GB" altLang="ja-JP" sz="1600" dirty="0">
                <a:solidFill>
                  <a:srgbClr val="000000"/>
                </a:solidFill>
              </a:rPr>
              <a:t>3-11. Diagnostics and Control Systems</a:t>
            </a:r>
            <a:endParaRPr lang="ja-JP" altLang="ja-JP" sz="1600" dirty="0">
              <a:solidFill>
                <a:srgbClr val="000000"/>
              </a:solidFill>
            </a:endParaRPr>
          </a:p>
          <a:p>
            <a:pPr eaLnBrk="1" hangingPunct="1"/>
            <a:r>
              <a:rPr lang="en-GB" altLang="ja-JP" sz="1600" dirty="0">
                <a:solidFill>
                  <a:srgbClr val="000000"/>
                </a:solidFill>
              </a:rPr>
              <a:t>	3-12.Newly Required Facilities and Platforms</a:t>
            </a:r>
            <a:endParaRPr lang="ja-JP" altLang="ja-JP" sz="1600" dirty="0">
              <a:solidFill>
                <a:srgbClr val="000000"/>
              </a:solidFill>
            </a:endParaRPr>
          </a:p>
          <a:p>
            <a:pPr eaLnBrk="1" hangingPunct="1"/>
            <a:r>
              <a:rPr lang="en-GB" altLang="ja-JP" sz="1600" b="1" dirty="0">
                <a:solidFill>
                  <a:srgbClr val="000000"/>
                </a:solidFill>
              </a:rPr>
              <a:t>4. Points of Reactor Design Activity</a:t>
            </a:r>
            <a:endParaRPr lang="ja-JP" altLang="ja-JP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en-GB" altLang="ja-JP" sz="1600" b="1" dirty="0">
                <a:solidFill>
                  <a:srgbClr val="000000"/>
                </a:solidFill>
              </a:rPr>
              <a:t>5. International Cooperation and Collaboration</a:t>
            </a:r>
            <a:endParaRPr lang="ja-JP" altLang="ja-JP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en-GB" altLang="ja-JP" sz="1600" dirty="0">
                <a:solidFill>
                  <a:srgbClr val="000000"/>
                </a:solidFill>
              </a:rPr>
              <a:t>6. Summary - Development of Grand Strategy towards Future Establishment of   </a:t>
            </a:r>
          </a:p>
          <a:p>
            <a:pPr eaLnBrk="1" hangingPunct="1"/>
            <a:r>
              <a:rPr lang="en-GB" altLang="ja-JP" sz="1600" dirty="0">
                <a:solidFill>
                  <a:srgbClr val="000000"/>
                </a:solidFill>
              </a:rPr>
              <a:t>    Technological Bases for DEMO -</a:t>
            </a:r>
            <a:endParaRPr lang="ja-JP" altLang="ja-JP" sz="1600" dirty="0">
              <a:solidFill>
                <a:srgbClr val="000000"/>
              </a:solidFill>
            </a:endParaRPr>
          </a:p>
        </p:txBody>
      </p:sp>
      <p:sp>
        <p:nvSpPr>
          <p:cNvPr id="17410" name="スライド番号プレースホルダー 1"/>
          <p:cNvSpPr>
            <a:spLocks noGrp="1"/>
          </p:cNvSpPr>
          <p:nvPr>
            <p:ph type="sldNum" sz="quarter" idx="12"/>
          </p:nvPr>
        </p:nvSpPr>
        <p:spPr bwMode="auto">
          <a:xfrm>
            <a:off x="7556500" y="6450013"/>
            <a:ext cx="23114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917F09C6-4EED-44A8-8E20-9F93EACD46D7}" type="slidenum">
              <a:rPr lang="en-US" altLang="ja-JP" sz="1800"/>
              <a:pPr/>
              <a:t>27</a:t>
            </a:fld>
            <a:endParaRPr lang="en-US" altLang="ja-JP" sz="1800"/>
          </a:p>
        </p:txBody>
      </p:sp>
      <p:sp>
        <p:nvSpPr>
          <p:cNvPr id="17411" name="正方形/長方形 9"/>
          <p:cNvSpPr>
            <a:spLocks noChangeArrowheads="1"/>
          </p:cNvSpPr>
          <p:nvPr/>
        </p:nvSpPr>
        <p:spPr bwMode="auto">
          <a:xfrm>
            <a:off x="215447" y="111125"/>
            <a:ext cx="92387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kumimoji="0"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Joint Core Team </a:t>
            </a:r>
            <a:r>
              <a:rPr kumimoji="0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Submitted </a:t>
            </a:r>
            <a:r>
              <a:rPr kumimoji="0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a Special Report in July 2014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61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角丸四角形 41"/>
          <p:cNvSpPr/>
          <p:nvPr/>
        </p:nvSpPr>
        <p:spPr>
          <a:xfrm>
            <a:off x="1685925" y="2616200"/>
            <a:ext cx="8031163" cy="422751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458" name="テキスト ボックス 3"/>
          <p:cNvSpPr txBox="1">
            <a:spLocks noChangeArrowheads="1"/>
          </p:cNvSpPr>
          <p:nvPr/>
        </p:nvSpPr>
        <p:spPr bwMode="auto">
          <a:xfrm>
            <a:off x="0" y="-26988"/>
            <a:ext cx="9906000" cy="83099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Organized Framework for Implementation throughout Japan towards Establishment of Technology </a:t>
            </a:r>
            <a:r>
              <a:rPr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Bases </a:t>
            </a:r>
            <a:r>
              <a:rPr lang="en-US" altLang="ja-JP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for </a:t>
            </a:r>
            <a:r>
              <a:rPr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DEMO </a:t>
            </a:r>
            <a:r>
              <a:rPr lang="en-US" altLang="ja-JP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(in plan)</a:t>
            </a:r>
            <a:endParaRPr lang="ja-JP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459" name="テキスト ボックス 4"/>
          <p:cNvSpPr txBox="1">
            <a:spLocks noChangeArrowheads="1"/>
          </p:cNvSpPr>
          <p:nvPr/>
        </p:nvSpPr>
        <p:spPr bwMode="auto">
          <a:xfrm>
            <a:off x="1693863" y="868363"/>
            <a:ext cx="6321425" cy="237013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GB" altLang="ja-JP" sz="1800" b="1">
                <a:solidFill>
                  <a:srgbClr val="C00000"/>
                </a:solidFill>
              </a:rPr>
              <a:t>Discussion towards DEMO Development Roadmap</a:t>
            </a:r>
          </a:p>
          <a:p>
            <a:pPr algn="ctr" eaLnBrk="1" hangingPunct="1"/>
            <a:r>
              <a:rPr lang="en-GB" altLang="ja-JP" sz="1800">
                <a:solidFill>
                  <a:srgbClr val="000000"/>
                </a:solidFill>
              </a:rPr>
              <a:t>by </a:t>
            </a:r>
            <a:r>
              <a:rPr lang="en-GB" altLang="ja-JP" sz="1800" b="1" i="1">
                <a:solidFill>
                  <a:srgbClr val="000000"/>
                </a:solidFill>
              </a:rPr>
              <a:t>Working Group on Fusion Research</a:t>
            </a:r>
          </a:p>
          <a:p>
            <a:pPr algn="ctr" eaLnBrk="1" hangingPunct="1"/>
            <a:r>
              <a:rPr lang="en-GB" altLang="ja-JP" sz="1600" i="1">
                <a:solidFill>
                  <a:srgbClr val="000000"/>
                </a:solidFill>
              </a:rPr>
              <a:t>Council for Science and Technology, MEXT</a:t>
            </a:r>
          </a:p>
          <a:p>
            <a:pPr algn="ctr" eaLnBrk="1" hangingPunct="1"/>
            <a:endParaRPr lang="en-GB" altLang="ja-JP" sz="1600" i="1">
              <a:solidFill>
                <a:srgbClr val="000000"/>
              </a:solidFill>
            </a:endParaRPr>
          </a:p>
          <a:p>
            <a:pPr algn="ctr" eaLnBrk="1" hangingPunct="1"/>
            <a:endParaRPr lang="en-GB" altLang="ja-JP" sz="1600" i="1">
              <a:solidFill>
                <a:srgbClr val="000000"/>
              </a:solidFill>
            </a:endParaRPr>
          </a:p>
          <a:p>
            <a:pPr algn="ctr" eaLnBrk="1" hangingPunct="1"/>
            <a:endParaRPr lang="en-GB" altLang="ja-JP" sz="1600" i="1">
              <a:solidFill>
                <a:srgbClr val="000000"/>
              </a:solidFill>
            </a:endParaRPr>
          </a:p>
          <a:p>
            <a:pPr algn="ctr" eaLnBrk="1" hangingPunct="1"/>
            <a:endParaRPr lang="en-GB" altLang="ja-JP" sz="1600" i="1">
              <a:solidFill>
                <a:srgbClr val="000000"/>
              </a:solidFill>
            </a:endParaRPr>
          </a:p>
          <a:p>
            <a:pPr algn="ctr" eaLnBrk="1" hangingPunct="1"/>
            <a:endParaRPr lang="en-GB" altLang="ja-JP" sz="1600" i="1">
              <a:solidFill>
                <a:srgbClr val="000000"/>
              </a:solidFill>
            </a:endParaRPr>
          </a:p>
          <a:p>
            <a:pPr algn="ctr" eaLnBrk="1" hangingPunct="1"/>
            <a:endParaRPr lang="ja-JP" altLang="en-US" sz="1600" i="1">
              <a:solidFill>
                <a:srgbClr val="000000"/>
              </a:solidFill>
            </a:endParaRPr>
          </a:p>
        </p:txBody>
      </p:sp>
      <p:sp>
        <p:nvSpPr>
          <p:cNvPr id="19460" name="テキスト ボックス 5"/>
          <p:cNvSpPr txBox="1">
            <a:spLocks noChangeArrowheads="1"/>
          </p:cNvSpPr>
          <p:nvPr/>
        </p:nvSpPr>
        <p:spPr bwMode="auto">
          <a:xfrm>
            <a:off x="2255838" y="2276475"/>
            <a:ext cx="5145087" cy="892175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1800" b="1" i="1" dirty="0">
                <a:solidFill>
                  <a:srgbClr val="FF0000"/>
                </a:solidFill>
              </a:rPr>
              <a:t>Taskforce</a:t>
            </a:r>
            <a:r>
              <a:rPr lang="en-US" altLang="ja-JP" sz="1800" i="1" dirty="0">
                <a:solidFill>
                  <a:srgbClr val="000000"/>
                </a:solidFill>
              </a:rPr>
              <a:t> for Grand Strategy </a:t>
            </a:r>
          </a:p>
          <a:p>
            <a:pPr algn="ctr" eaLnBrk="1" hangingPunct="1"/>
            <a:r>
              <a:rPr lang="en-US" altLang="ja-JP" sz="1800" i="1" dirty="0">
                <a:solidFill>
                  <a:srgbClr val="000000"/>
                </a:solidFill>
              </a:rPr>
              <a:t>of Technology </a:t>
            </a:r>
            <a:r>
              <a:rPr lang="en-US" altLang="ja-JP" sz="1800" i="1" dirty="0" smtClean="0">
                <a:solidFill>
                  <a:srgbClr val="000000"/>
                </a:solidFill>
              </a:rPr>
              <a:t>Bases </a:t>
            </a:r>
            <a:r>
              <a:rPr lang="en-US" altLang="ja-JP" sz="1800" i="1" dirty="0">
                <a:solidFill>
                  <a:srgbClr val="000000"/>
                </a:solidFill>
              </a:rPr>
              <a:t>for Development of DEMO</a:t>
            </a:r>
          </a:p>
          <a:p>
            <a:pPr algn="ctr" eaLnBrk="1" hangingPunct="1"/>
            <a:r>
              <a:rPr lang="en-US" altLang="ja-JP" sz="1600" i="1" dirty="0">
                <a:solidFill>
                  <a:srgbClr val="000000"/>
                </a:solidFill>
                <a:sym typeface="Wingdings" panose="05000000000000000000" pitchFamily="2" charset="2"/>
              </a:rPr>
              <a:t>                                                  </a:t>
            </a:r>
            <a:r>
              <a:rPr lang="en-US" altLang="ja-JP" sz="1600" i="1" dirty="0">
                <a:solidFill>
                  <a:srgbClr val="FF0000"/>
                </a:solidFill>
                <a:sym typeface="Wingdings" panose="05000000000000000000" pitchFamily="2" charset="2"/>
              </a:rPr>
              <a:t> Joint-Core Team</a:t>
            </a:r>
            <a:endParaRPr lang="ja-JP" altLang="en-US" sz="1600" i="1" dirty="0">
              <a:solidFill>
                <a:srgbClr val="FF0000"/>
              </a:solidFill>
            </a:endParaRPr>
          </a:p>
        </p:txBody>
      </p:sp>
      <p:grpSp>
        <p:nvGrpSpPr>
          <p:cNvPr id="19461" name="グループ化 21"/>
          <p:cNvGrpSpPr>
            <a:grpSpLocks/>
          </p:cNvGrpSpPr>
          <p:nvPr/>
        </p:nvGrpSpPr>
        <p:grpSpPr bwMode="auto">
          <a:xfrm>
            <a:off x="238125" y="3640138"/>
            <a:ext cx="2328863" cy="2862262"/>
            <a:chOff x="241998" y="2902787"/>
            <a:chExt cx="2151091" cy="2862383"/>
          </a:xfrm>
        </p:grpSpPr>
        <p:sp>
          <p:nvSpPr>
            <p:cNvPr id="19495" name="テキスト ボックス 6"/>
            <p:cNvSpPr txBox="1">
              <a:spLocks noChangeArrowheads="1"/>
            </p:cNvSpPr>
            <p:nvPr/>
          </p:nvSpPr>
          <p:spPr bwMode="auto">
            <a:xfrm>
              <a:off x="241998" y="2902787"/>
              <a:ext cx="2151091" cy="2862383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/>
              <a:r>
                <a:rPr lang="en-US" altLang="ja-JP" sz="1800" b="1" i="1" dirty="0">
                  <a:solidFill>
                    <a:srgbClr val="0000FF"/>
                  </a:solidFill>
                </a:rPr>
                <a:t>Ad hoc Team of </a:t>
              </a:r>
            </a:p>
            <a:p>
              <a:pPr algn="ctr" eaLnBrk="1" hangingPunct="1"/>
              <a:r>
                <a:rPr lang="en-US" altLang="ja-JP" sz="1800" b="1" i="1" dirty="0">
                  <a:solidFill>
                    <a:srgbClr val="0000FF"/>
                  </a:solidFill>
                </a:rPr>
                <a:t>Conceptual Design </a:t>
              </a:r>
            </a:p>
            <a:p>
              <a:pPr algn="ctr" eaLnBrk="1" hangingPunct="1"/>
              <a:r>
                <a:rPr lang="en-US" altLang="ja-JP" sz="1800" b="1" i="1" dirty="0">
                  <a:solidFill>
                    <a:srgbClr val="0000FF"/>
                  </a:solidFill>
                </a:rPr>
                <a:t>of DEMO </a:t>
              </a:r>
            </a:p>
            <a:p>
              <a:pPr algn="ctr" eaLnBrk="1" hangingPunct="1"/>
              <a:endParaRPr lang="en-US" altLang="ja-JP" sz="1800" dirty="0">
                <a:solidFill>
                  <a:srgbClr val="000000"/>
                </a:solidFill>
              </a:endParaRPr>
            </a:p>
            <a:p>
              <a:pPr algn="ctr" eaLnBrk="1" hangingPunct="1"/>
              <a:endParaRPr lang="en-US" altLang="ja-JP" sz="1800" dirty="0">
                <a:solidFill>
                  <a:srgbClr val="000000"/>
                </a:solidFill>
              </a:endParaRPr>
            </a:p>
            <a:p>
              <a:pPr algn="ctr" eaLnBrk="1" hangingPunct="1"/>
              <a:endParaRPr lang="en-US" altLang="ja-JP" sz="1800" dirty="0">
                <a:solidFill>
                  <a:srgbClr val="000000"/>
                </a:solidFill>
              </a:endParaRPr>
            </a:p>
            <a:p>
              <a:pPr algn="ctr" eaLnBrk="1" hangingPunct="1"/>
              <a:endParaRPr lang="en-US" altLang="ja-JP" sz="1800" dirty="0">
                <a:solidFill>
                  <a:srgbClr val="000000"/>
                </a:solidFill>
              </a:endParaRPr>
            </a:p>
            <a:p>
              <a:pPr algn="ctr" eaLnBrk="1" hangingPunct="1"/>
              <a:endParaRPr lang="en-US" altLang="ja-JP" sz="1800" dirty="0">
                <a:solidFill>
                  <a:srgbClr val="000000"/>
                </a:solidFill>
              </a:endParaRPr>
            </a:p>
            <a:p>
              <a:pPr algn="ctr" eaLnBrk="1" hangingPunct="1"/>
              <a:r>
                <a:rPr lang="en-US" altLang="ja-JP" sz="1800" dirty="0">
                  <a:solidFill>
                    <a:srgbClr val="000000"/>
                  </a:solidFill>
                </a:rPr>
                <a:t>at </a:t>
              </a:r>
              <a:r>
                <a:rPr lang="en-US" altLang="ja-JP" sz="1800" dirty="0" err="1">
                  <a:solidFill>
                    <a:srgbClr val="000000"/>
                  </a:solidFill>
                </a:rPr>
                <a:t>Rokkasho</a:t>
              </a:r>
              <a:r>
                <a:rPr lang="en-US" altLang="ja-JP" sz="1800" dirty="0">
                  <a:solidFill>
                    <a:srgbClr val="000000"/>
                  </a:solidFill>
                </a:rPr>
                <a:t> Fusion </a:t>
              </a:r>
            </a:p>
            <a:p>
              <a:pPr algn="ctr" eaLnBrk="1" hangingPunct="1"/>
              <a:r>
                <a:rPr lang="en-US" altLang="ja-JP" sz="1800" dirty="0">
                  <a:solidFill>
                    <a:srgbClr val="000000"/>
                  </a:solidFill>
                </a:rPr>
                <a:t>Institute of JAEA</a:t>
              </a:r>
              <a:endParaRPr lang="ja-JP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9496" name="テキスト ボックス 7"/>
            <p:cNvSpPr txBox="1">
              <a:spLocks noChangeArrowheads="1"/>
            </p:cNvSpPr>
            <p:nvPr/>
          </p:nvSpPr>
          <p:spPr bwMode="auto">
            <a:xfrm>
              <a:off x="538182" y="3988488"/>
              <a:ext cx="1512594" cy="923330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rgbClr val="0066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/>
              <a:r>
                <a:rPr lang="en-US" altLang="ja-JP" sz="1800" b="1" i="1" dirty="0">
                  <a:solidFill>
                    <a:srgbClr val="FF0000"/>
                  </a:solidFill>
                </a:rPr>
                <a:t>General </a:t>
              </a:r>
            </a:p>
            <a:p>
              <a:pPr algn="ctr" eaLnBrk="1" hangingPunct="1"/>
              <a:r>
                <a:rPr lang="en-US" altLang="ja-JP" sz="1800" b="1" i="1" dirty="0">
                  <a:solidFill>
                    <a:srgbClr val="FF0000"/>
                  </a:solidFill>
                </a:rPr>
                <a:t>Coordination </a:t>
              </a:r>
            </a:p>
            <a:p>
              <a:pPr algn="ctr" eaLnBrk="1" hangingPunct="1"/>
              <a:r>
                <a:rPr lang="en-US" altLang="ja-JP" sz="1800" b="1" i="1" dirty="0">
                  <a:solidFill>
                    <a:srgbClr val="FF0000"/>
                  </a:solidFill>
                </a:rPr>
                <a:t>Group</a:t>
              </a:r>
              <a:endParaRPr lang="ja-JP" altLang="en-US" sz="1800" b="1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正方形/長方形 9"/>
          <p:cNvSpPr/>
          <p:nvPr/>
        </p:nvSpPr>
        <p:spPr>
          <a:xfrm>
            <a:off x="3900488" y="4032250"/>
            <a:ext cx="2520950" cy="277813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600" b="1">
                <a:solidFill>
                  <a:srgbClr val="FFFFFF"/>
                </a:solidFill>
                <a:latin typeface="Calibri" panose="020F0502020204030204" pitchFamily="34" charset="0"/>
              </a:rPr>
              <a:t>Superconducting coil</a:t>
            </a:r>
            <a:endParaRPr kumimoji="0" lang="ja-JP" altLang="en-US" sz="16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573463" y="4397375"/>
            <a:ext cx="1041400" cy="276225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600" b="1">
                <a:solidFill>
                  <a:srgbClr val="FFFFFF"/>
                </a:solidFill>
                <a:latin typeface="Calibri" panose="020F0502020204030204" pitchFamily="34" charset="0"/>
              </a:rPr>
              <a:t>Blanket</a:t>
            </a:r>
            <a:endParaRPr kumimoji="0" lang="ja-JP" altLang="en-US" sz="16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615113" y="4032250"/>
            <a:ext cx="1109662" cy="277813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600" b="1">
                <a:solidFill>
                  <a:srgbClr val="FFFFFF"/>
                </a:solidFill>
                <a:latin typeface="Calibri" panose="020F0502020204030204" pitchFamily="34" charset="0"/>
              </a:rPr>
              <a:t>Divertor</a:t>
            </a:r>
            <a:endParaRPr kumimoji="0" lang="ja-JP" altLang="en-US" sz="16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770438" y="4397375"/>
            <a:ext cx="3536950" cy="277813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600" b="1">
                <a:solidFill>
                  <a:srgbClr val="FFFFFF"/>
                </a:solidFill>
                <a:latin typeface="Calibri" panose="020F0502020204030204" pitchFamily="34" charset="0"/>
              </a:rPr>
              <a:t>Heating &amp; current-drive system</a:t>
            </a:r>
            <a:endParaRPr kumimoji="0" lang="ja-JP" altLang="en-US" sz="16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3000375" y="5745163"/>
            <a:ext cx="6107113" cy="2524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spc="-30" dirty="0">
                <a:solidFill>
                  <a:prstClr val="white"/>
                </a:solidFill>
              </a:rPr>
              <a:t>Fusion materials &amp; establishment of codes and standards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3887788" y="4749800"/>
            <a:ext cx="4184650" cy="250825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600" b="1">
                <a:solidFill>
                  <a:srgbClr val="FFFFFF"/>
                </a:solidFill>
                <a:latin typeface="Calibri" panose="020F0502020204030204" pitchFamily="34" charset="0"/>
              </a:rPr>
              <a:t>Theory and computational simulation</a:t>
            </a:r>
            <a:endParaRPr kumimoji="0" lang="ja-JP" altLang="en-US" sz="16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443288" y="6102350"/>
            <a:ext cx="4841875" cy="25082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600" b="1">
                <a:solidFill>
                  <a:srgbClr val="FFFFFF"/>
                </a:solidFill>
                <a:latin typeface="Calibri" panose="020F0502020204030204" pitchFamily="34" charset="0"/>
              </a:rPr>
              <a:t>Safety of fusion reactor and safety research</a:t>
            </a:r>
            <a:endParaRPr kumimoji="0" lang="ja-JP" altLang="en-US" sz="16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330700" y="6429375"/>
            <a:ext cx="3049588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600" b="1">
                <a:solidFill>
                  <a:srgbClr val="FFFFFF"/>
                </a:solidFill>
                <a:latin typeface="Calibri" panose="020F0502020204030204" pitchFamily="34" charset="0"/>
              </a:rPr>
              <a:t>Availability &amp; maintenance</a:t>
            </a:r>
            <a:endParaRPr kumimoji="0" lang="ja-JP" altLang="en-US" sz="16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9470" name="図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4437063"/>
            <a:ext cx="6413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図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4483100"/>
            <a:ext cx="84296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テキスト ボックス 25"/>
          <p:cNvSpPr txBox="1"/>
          <p:nvPr/>
        </p:nvSpPr>
        <p:spPr>
          <a:xfrm>
            <a:off x="1868488" y="5486400"/>
            <a:ext cx="614362" cy="246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600" b="1">
                <a:solidFill>
                  <a:srgbClr val="000000"/>
                </a:solidFill>
              </a:rPr>
              <a:t>Univs.</a:t>
            </a:r>
            <a:endParaRPr kumimoji="0" lang="ja-JP" altLang="en-US" sz="1600" b="1">
              <a:solidFill>
                <a:srgbClr val="000000"/>
              </a:solidFill>
            </a:endParaRPr>
          </a:p>
        </p:txBody>
      </p:sp>
      <p:sp>
        <p:nvSpPr>
          <p:cNvPr id="19473" name="テキスト ボックス 26"/>
          <p:cNvSpPr txBox="1">
            <a:spLocks noChangeArrowheads="1"/>
          </p:cNvSpPr>
          <p:nvPr/>
        </p:nvSpPr>
        <p:spPr bwMode="auto">
          <a:xfrm>
            <a:off x="271463" y="5516563"/>
            <a:ext cx="604837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00" b="1">
                <a:solidFill>
                  <a:srgbClr val="000000"/>
                </a:solidFill>
              </a:rPr>
              <a:t>Indus.</a:t>
            </a:r>
            <a:endParaRPr lang="ja-JP" altLang="en-US" sz="1600" b="1">
              <a:solidFill>
                <a:srgbClr val="00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860800" y="3141663"/>
            <a:ext cx="3965575" cy="6921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1800"/>
              </a:lnSpc>
            </a:pPr>
            <a:r>
              <a:rPr kumimoji="0" lang="en-US" altLang="ja-JP" sz="1600" dirty="0">
                <a:solidFill>
                  <a:srgbClr val="000000"/>
                </a:solidFill>
              </a:rPr>
              <a:t>Optimization of grand strategy and management based on comprehensive overlooking of technology</a:t>
            </a:r>
            <a:endParaRPr kumimoji="0"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29" name="上下矢印 28"/>
          <p:cNvSpPr/>
          <p:nvPr/>
        </p:nvSpPr>
        <p:spPr>
          <a:xfrm>
            <a:off x="3314700" y="1700213"/>
            <a:ext cx="588963" cy="560387"/>
          </a:xfrm>
          <a:prstGeom prst="upDownArrow">
            <a:avLst>
              <a:gd name="adj1" fmla="val 50000"/>
              <a:gd name="adj2" fmla="val 30904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476" name="テキスト ボックス 29"/>
          <p:cNvSpPr txBox="1">
            <a:spLocks noChangeArrowheads="1"/>
          </p:cNvSpPr>
          <p:nvPr/>
        </p:nvSpPr>
        <p:spPr bwMode="auto">
          <a:xfrm>
            <a:off x="4097338" y="1749425"/>
            <a:ext cx="204311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en-US" altLang="ja-JP" sz="1600">
                <a:solidFill>
                  <a:srgbClr val="000000"/>
                </a:solidFill>
              </a:rPr>
              <a:t>Report and approval </a:t>
            </a:r>
          </a:p>
          <a:p>
            <a:pPr eaLnBrk="1" hangingPunct="1">
              <a:lnSpc>
                <a:spcPts val="1600"/>
              </a:lnSpc>
            </a:pPr>
            <a:r>
              <a:rPr lang="en-US" altLang="ja-JP" sz="1600">
                <a:solidFill>
                  <a:srgbClr val="000000"/>
                </a:solidFill>
              </a:rPr>
              <a:t>of overall policy</a:t>
            </a:r>
            <a:endParaRPr lang="ja-JP" altLang="en-US" sz="1600">
              <a:solidFill>
                <a:srgbClr val="000000"/>
              </a:solidFill>
            </a:endParaRPr>
          </a:p>
        </p:txBody>
      </p:sp>
      <p:sp>
        <p:nvSpPr>
          <p:cNvPr id="31" name="曲折矢印 30"/>
          <p:cNvSpPr/>
          <p:nvPr/>
        </p:nvSpPr>
        <p:spPr>
          <a:xfrm rot="5400000" flipV="1">
            <a:off x="52388" y="1990725"/>
            <a:ext cx="2112962" cy="1100138"/>
          </a:xfrm>
          <a:prstGeom prst="bentArrow">
            <a:avLst>
              <a:gd name="adj1" fmla="val 21468"/>
              <a:gd name="adj2" fmla="val 21448"/>
              <a:gd name="adj3" fmla="val 21054"/>
              <a:gd name="adj4" fmla="val 43750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9478" name="テキスト ボックス 31"/>
          <p:cNvSpPr txBox="1">
            <a:spLocks noChangeArrowheads="1"/>
          </p:cNvSpPr>
          <p:nvPr/>
        </p:nvSpPr>
        <p:spPr bwMode="auto">
          <a:xfrm>
            <a:off x="271463" y="1146175"/>
            <a:ext cx="1143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00">
                <a:solidFill>
                  <a:srgbClr val="000000"/>
                </a:solidFill>
              </a:rPr>
              <a:t>Evaluation</a:t>
            </a:r>
            <a:endParaRPr lang="ja-JP" altLang="en-US" sz="1600">
              <a:solidFill>
                <a:srgbClr val="000000"/>
              </a:solidFill>
            </a:endParaRPr>
          </a:p>
        </p:txBody>
      </p:sp>
      <p:sp>
        <p:nvSpPr>
          <p:cNvPr id="33" name="曲折矢印 32"/>
          <p:cNvSpPr/>
          <p:nvPr/>
        </p:nvSpPr>
        <p:spPr>
          <a:xfrm rot="5400000" flipV="1">
            <a:off x="1120775" y="2673350"/>
            <a:ext cx="914400" cy="933450"/>
          </a:xfrm>
          <a:prstGeom prst="bentArrow">
            <a:avLst>
              <a:gd name="adj1" fmla="val 25655"/>
              <a:gd name="adj2" fmla="val 24600"/>
              <a:gd name="adj3" fmla="val 23836"/>
              <a:gd name="adj4" fmla="val 42477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9480" name="テキスト ボックス 33"/>
          <p:cNvSpPr txBox="1">
            <a:spLocks noChangeArrowheads="1"/>
          </p:cNvSpPr>
          <p:nvPr/>
        </p:nvSpPr>
        <p:spPr bwMode="auto">
          <a:xfrm>
            <a:off x="1052513" y="2420938"/>
            <a:ext cx="877887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00">
                <a:solidFill>
                  <a:srgbClr val="000000"/>
                </a:solidFill>
              </a:rPr>
              <a:t>Guidance</a:t>
            </a:r>
            <a:endParaRPr lang="ja-JP" altLang="en-US" sz="1600">
              <a:solidFill>
                <a:srgbClr val="000000"/>
              </a:solidFill>
            </a:endParaRPr>
          </a:p>
        </p:txBody>
      </p:sp>
      <p:sp>
        <p:nvSpPr>
          <p:cNvPr id="19481" name="テキスト ボックス 38"/>
          <p:cNvSpPr txBox="1">
            <a:spLocks noChangeArrowheads="1"/>
          </p:cNvSpPr>
          <p:nvPr/>
        </p:nvSpPr>
        <p:spPr bwMode="auto">
          <a:xfrm>
            <a:off x="7348538" y="1741488"/>
            <a:ext cx="1462087" cy="509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en-US" altLang="ja-JP" sz="1600">
                <a:solidFill>
                  <a:srgbClr val="000000"/>
                </a:solidFill>
              </a:rPr>
              <a:t>Strengthening</a:t>
            </a:r>
          </a:p>
          <a:p>
            <a:pPr eaLnBrk="1" hangingPunct="1">
              <a:lnSpc>
                <a:spcPts val="1600"/>
              </a:lnSpc>
            </a:pPr>
            <a:r>
              <a:rPr lang="en-US" altLang="ja-JP" sz="1600">
                <a:solidFill>
                  <a:srgbClr val="000000"/>
                </a:solidFill>
              </a:rPr>
              <a:t>cooperation</a:t>
            </a:r>
            <a:endParaRPr lang="ja-JP" altLang="en-US" sz="1600">
              <a:solidFill>
                <a:srgbClr val="000000"/>
              </a:solidFill>
            </a:endParaRPr>
          </a:p>
        </p:txBody>
      </p:sp>
      <p:sp>
        <p:nvSpPr>
          <p:cNvPr id="40" name="曲折矢印 39"/>
          <p:cNvSpPr/>
          <p:nvPr/>
        </p:nvSpPr>
        <p:spPr>
          <a:xfrm rot="16200000" flipV="1">
            <a:off x="4714082" y="888206"/>
            <a:ext cx="2070100" cy="7043737"/>
          </a:xfrm>
          <a:prstGeom prst="bentArrow">
            <a:avLst>
              <a:gd name="adj1" fmla="val 9683"/>
              <a:gd name="adj2" fmla="val 10257"/>
              <a:gd name="adj3" fmla="val 12328"/>
              <a:gd name="adj4" fmla="val 4247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965450" y="5402263"/>
            <a:ext cx="6180138" cy="2508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600" b="1">
                <a:solidFill>
                  <a:srgbClr val="FFFFFF"/>
                </a:solidFill>
                <a:latin typeface="Calibri" panose="020F0502020204030204" pitchFamily="34" charset="0"/>
              </a:rPr>
              <a:t>Fusion fuel system &amp; establishment of codes and standards</a:t>
            </a:r>
            <a:endParaRPr kumimoji="0" lang="ja-JP" altLang="en-US" sz="16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340100" y="5059363"/>
            <a:ext cx="2670175" cy="25241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600" b="1">
                <a:solidFill>
                  <a:srgbClr val="FFFFFF"/>
                </a:solidFill>
                <a:latin typeface="Calibri" panose="020F0502020204030204" pitchFamily="34" charset="0"/>
              </a:rPr>
              <a:t>Fusion-relevant plasma </a:t>
            </a:r>
            <a:endParaRPr kumimoji="0" lang="ja-JP" altLang="en-US" sz="16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203950" y="5057775"/>
            <a:ext cx="2517775" cy="252413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600" b="1">
                <a:solidFill>
                  <a:srgbClr val="FFFFFF"/>
                </a:solidFill>
                <a:latin typeface="Calibri" panose="020F0502020204030204" pitchFamily="34" charset="0"/>
              </a:rPr>
              <a:t>Diagnostics &amp; control</a:t>
            </a:r>
            <a:endParaRPr kumimoji="0" lang="ja-JP" altLang="en-US" sz="16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雲 36"/>
          <p:cNvSpPr/>
          <p:nvPr/>
        </p:nvSpPr>
        <p:spPr>
          <a:xfrm>
            <a:off x="8204200" y="2060575"/>
            <a:ext cx="1701800" cy="1296988"/>
          </a:xfrm>
          <a:prstGeom prst="cloud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kumimoji="0" lang="en-US" altLang="ja-JP" sz="1800">
                <a:solidFill>
                  <a:srgbClr val="002060"/>
                </a:solidFill>
                <a:latin typeface="Calibri" panose="020F0502020204030204" pitchFamily="34" charset="0"/>
              </a:rPr>
              <a:t>Related</a:t>
            </a:r>
          </a:p>
          <a:p>
            <a:pPr algn="ctr"/>
            <a:r>
              <a:rPr kumimoji="0" lang="en-US" altLang="ja-JP" sz="1800">
                <a:solidFill>
                  <a:srgbClr val="002060"/>
                </a:solidFill>
                <a:latin typeface="Calibri" panose="020F0502020204030204" pitchFamily="34" charset="0"/>
              </a:rPr>
              <a:t>Academic</a:t>
            </a:r>
          </a:p>
          <a:p>
            <a:pPr algn="ctr"/>
            <a:r>
              <a:rPr kumimoji="0" lang="en-US" altLang="ja-JP" sz="1800">
                <a:solidFill>
                  <a:srgbClr val="002060"/>
                </a:solidFill>
                <a:latin typeface="Calibri" panose="020F0502020204030204" pitchFamily="34" charset="0"/>
              </a:rPr>
              <a:t>Societies</a:t>
            </a:r>
            <a:endParaRPr kumimoji="0" lang="ja-JP" altLang="en-US" sz="18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上下矢印 37"/>
          <p:cNvSpPr/>
          <p:nvPr/>
        </p:nvSpPr>
        <p:spPr>
          <a:xfrm rot="5400000">
            <a:off x="7677944" y="2370932"/>
            <a:ext cx="542925" cy="674687"/>
          </a:xfrm>
          <a:prstGeom prst="upDownArrow">
            <a:avLst>
              <a:gd name="adj1" fmla="val 50000"/>
              <a:gd name="adj2" fmla="val 30904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19488" name="グループ化 45"/>
          <p:cNvGrpSpPr>
            <a:grpSpLocks/>
          </p:cNvGrpSpPr>
          <p:nvPr/>
        </p:nvGrpSpPr>
        <p:grpSpPr bwMode="auto">
          <a:xfrm>
            <a:off x="2181225" y="3190875"/>
            <a:ext cx="1211263" cy="2008188"/>
            <a:chOff x="2013127" y="3191050"/>
            <a:chExt cx="1118712" cy="2008217"/>
          </a:xfrm>
        </p:grpSpPr>
        <p:sp>
          <p:nvSpPr>
            <p:cNvPr id="35" name="曲折矢印 34"/>
            <p:cNvSpPr/>
            <p:nvPr/>
          </p:nvSpPr>
          <p:spPr>
            <a:xfrm rot="16200000" flipV="1">
              <a:off x="1725425" y="3730939"/>
              <a:ext cx="1946303" cy="866525"/>
            </a:xfrm>
            <a:prstGeom prst="bentArrow">
              <a:avLst>
                <a:gd name="adj1" fmla="val 24788"/>
                <a:gd name="adj2" fmla="val 24927"/>
                <a:gd name="adj3" fmla="val 26466"/>
                <a:gd name="adj4" fmla="val 42477"/>
              </a:avLst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右矢印 43"/>
            <p:cNvSpPr/>
            <p:nvPr/>
          </p:nvSpPr>
          <p:spPr>
            <a:xfrm rot="10800000">
              <a:off x="2013127" y="4859537"/>
              <a:ext cx="473583" cy="339730"/>
            </a:xfrm>
            <a:prstGeom prst="rightArrow">
              <a:avLst>
                <a:gd name="adj1" fmla="val 62960"/>
                <a:gd name="adj2" fmla="val 56480"/>
              </a:avLst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2419265" y="4929388"/>
              <a:ext cx="92370" cy="19526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489" name="テキスト ボックス 35"/>
          <p:cNvSpPr txBox="1">
            <a:spLocks noChangeArrowheads="1"/>
          </p:cNvSpPr>
          <p:nvPr/>
        </p:nvSpPr>
        <p:spPr bwMode="auto">
          <a:xfrm>
            <a:off x="2646363" y="3678238"/>
            <a:ext cx="12112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00">
                <a:solidFill>
                  <a:srgbClr val="000000"/>
                </a:solidFill>
              </a:rPr>
              <a:t>Information</a:t>
            </a:r>
          </a:p>
          <a:p>
            <a:pPr eaLnBrk="1" hangingPunct="1"/>
            <a:r>
              <a:rPr lang="en-US" altLang="ja-JP" sz="1600">
                <a:solidFill>
                  <a:srgbClr val="000000"/>
                </a:solidFill>
              </a:rPr>
              <a:t>sharing,</a:t>
            </a:r>
          </a:p>
          <a:p>
            <a:pPr eaLnBrk="1" hangingPunct="1"/>
            <a:r>
              <a:rPr lang="en-US" altLang="ja-JP" sz="1600">
                <a:solidFill>
                  <a:srgbClr val="000000"/>
                </a:solidFill>
              </a:rPr>
              <a:t>Request</a:t>
            </a:r>
            <a:endParaRPr lang="ja-JP" altLang="en-US" sz="1600">
              <a:solidFill>
                <a:srgbClr val="000000"/>
              </a:solidFill>
            </a:endParaRPr>
          </a:p>
        </p:txBody>
      </p:sp>
      <p:sp>
        <p:nvSpPr>
          <p:cNvPr id="19490" name="テキスト ボックス 46"/>
          <p:cNvSpPr txBox="1">
            <a:spLocks noChangeArrowheads="1"/>
          </p:cNvSpPr>
          <p:nvPr/>
        </p:nvSpPr>
        <p:spPr bwMode="auto">
          <a:xfrm>
            <a:off x="7788275" y="3287713"/>
            <a:ext cx="1712913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en-US" altLang="ja-JP" sz="1600">
                <a:solidFill>
                  <a:srgbClr val="000000"/>
                </a:solidFill>
              </a:rPr>
              <a:t>Provision </a:t>
            </a:r>
          </a:p>
          <a:p>
            <a:pPr eaLnBrk="1" hangingPunct="1">
              <a:lnSpc>
                <a:spcPts val="1600"/>
              </a:lnSpc>
            </a:pPr>
            <a:r>
              <a:rPr lang="en-US" altLang="ja-JP" sz="1600">
                <a:solidFill>
                  <a:srgbClr val="000000"/>
                </a:solidFill>
              </a:rPr>
              <a:t>of information,</a:t>
            </a:r>
          </a:p>
          <a:p>
            <a:pPr eaLnBrk="1" hangingPunct="1">
              <a:lnSpc>
                <a:spcPts val="1600"/>
              </a:lnSpc>
            </a:pPr>
            <a:r>
              <a:rPr lang="en-US" altLang="ja-JP" sz="1600">
                <a:solidFill>
                  <a:srgbClr val="000000"/>
                </a:solidFill>
              </a:rPr>
              <a:t>Facilitation of </a:t>
            </a:r>
          </a:p>
          <a:p>
            <a:pPr eaLnBrk="1" hangingPunct="1">
              <a:lnSpc>
                <a:spcPts val="1600"/>
              </a:lnSpc>
            </a:pPr>
            <a:r>
              <a:rPr lang="en-US" altLang="ja-JP" sz="1600">
                <a:solidFill>
                  <a:srgbClr val="000000"/>
                </a:solidFill>
              </a:rPr>
              <a:t>new involvement</a:t>
            </a:r>
            <a:endParaRPr lang="ja-JP" altLang="en-US" sz="1600">
              <a:solidFill>
                <a:srgbClr val="000000"/>
              </a:solidFill>
            </a:endParaRPr>
          </a:p>
        </p:txBody>
      </p:sp>
      <p:sp>
        <p:nvSpPr>
          <p:cNvPr id="46" name="スライド番号プレースホルダ 11"/>
          <p:cNvSpPr>
            <a:spLocks noGrp="1"/>
          </p:cNvSpPr>
          <p:nvPr>
            <p:ph type="sldNum" sz="quarter" idx="12"/>
          </p:nvPr>
        </p:nvSpPr>
        <p:spPr bwMode="auto">
          <a:xfrm>
            <a:off x="9271001" y="6520091"/>
            <a:ext cx="657011" cy="3410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800" dirty="0" smtClean="0">
                <a:latin typeface="Helvetica" panose="020B0604020202020204" pitchFamily="34" charset="0"/>
              </a:rPr>
              <a:t>28</a:t>
            </a:r>
            <a:endParaRPr kumimoji="0" lang="ja-JP" altLang="en-US" sz="1800" dirty="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77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97085" y="-8351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  <a:endParaRPr kumimoji="1" lang="ja-JP" altLang="en-US" sz="24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スライド番号プレースホルダ 11"/>
          <p:cNvSpPr>
            <a:spLocks noGrp="1"/>
          </p:cNvSpPr>
          <p:nvPr>
            <p:ph type="sldNum" sz="quarter" idx="12"/>
          </p:nvPr>
        </p:nvSpPr>
        <p:spPr bwMode="auto">
          <a:xfrm>
            <a:off x="9372603" y="6492875"/>
            <a:ext cx="51706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kumimoji="0" lang="en-US" altLang="ja-JP" sz="1800" dirty="0" smtClean="0">
                <a:latin typeface="Helvetica" panose="020B0604020202020204" pitchFamily="34" charset="0"/>
              </a:rPr>
              <a:t>29</a:t>
            </a:r>
            <a:endParaRPr kumimoji="0" lang="ja-JP" altLang="en-US" sz="1800" dirty="0">
              <a:latin typeface="Helvetica" panose="020B0604020202020204" pitchFamily="34" charset="0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24560" y="355340"/>
            <a:ext cx="9652534" cy="7004482"/>
            <a:chOff x="173547" y="453314"/>
            <a:chExt cx="9652534" cy="7004482"/>
          </a:xfrm>
        </p:grpSpPr>
        <p:sp>
          <p:nvSpPr>
            <p:cNvPr id="7" name="テキスト ボックス 7"/>
            <p:cNvSpPr txBox="1">
              <a:spLocks noChangeArrowheads="1"/>
            </p:cNvSpPr>
            <p:nvPr/>
          </p:nvSpPr>
          <p:spPr bwMode="auto">
            <a:xfrm>
              <a:off x="415751" y="453314"/>
              <a:ext cx="9410330" cy="7004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Toward the earlier realization of a Magnetic Fusion DEMO reactor, </a:t>
              </a:r>
            </a:p>
            <a:p>
              <a:pPr algn="just"/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ITER Project and BA Activities are intensively being promoted in Japan.</a:t>
              </a:r>
            </a:p>
            <a:p>
              <a:pPr algn="just">
                <a:lnSpc>
                  <a:spcPts val="1000"/>
                </a:lnSpc>
              </a:pPr>
              <a:endParaRPr lang="en-US" altLang="ja-JP" sz="2000" b="1" dirty="0" smtClean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endParaRPr>
            </a:p>
            <a:p>
              <a:pPr algn="just"/>
              <a:r>
                <a:rPr lang="en-US" altLang="ja-JP" sz="2000" b="1" i="1" dirty="0" smtClean="0">
                  <a:solidFill>
                    <a:srgbClr val="0070C0"/>
                  </a:solidFill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In ITER Project: </a:t>
              </a: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In-kind procurement activities have come to a peak of manufacturing processes at the factory in Japan (TFC, CS, etc.).  </a:t>
              </a:r>
            </a:p>
            <a:p>
              <a:pPr algn="just">
                <a:lnSpc>
                  <a:spcPts val="1000"/>
                </a:lnSpc>
              </a:pPr>
              <a:endParaRPr lang="en-US" altLang="ja-JP" sz="2000" b="1" dirty="0" smtClean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endParaRPr>
            </a:p>
            <a:p>
              <a:pPr algn="just"/>
              <a:r>
                <a:rPr lang="en-US" altLang="ja-JP" sz="2000" b="1" i="1" dirty="0" smtClean="0">
                  <a:solidFill>
                    <a:srgbClr val="0070C0"/>
                  </a:solidFill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In BA Activities</a:t>
              </a:r>
            </a:p>
            <a:p>
              <a:pPr marL="0" lvl="1" algn="just"/>
              <a:r>
                <a:rPr lang="en-US" altLang="ja-JP" sz="2000" b="1" dirty="0" smtClean="0">
                  <a:solidFill>
                    <a:srgbClr val="FF0000"/>
                  </a:solidFill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JT-60SA Project</a:t>
              </a: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: Manufacture is running well on schedule by EU &amp; JA:</a:t>
              </a:r>
            </a:p>
            <a:p>
              <a:pPr marL="0" lvl="1" algn="just"/>
              <a:r>
                <a:rPr kumimoji="0"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   - </a:t>
              </a:r>
              <a:r>
                <a:rPr lang="en-US" altLang="ja-JP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VV</a:t>
              </a:r>
              <a:r>
                <a:rPr lang="en-US" altLang="ja-JP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kumimoji="0"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assembly was started in May 2014.</a:t>
              </a: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 </a:t>
              </a:r>
            </a:p>
            <a:p>
              <a:pPr marL="0" lvl="1" algn="just"/>
              <a:r>
                <a:rPr kumimoji="0"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   - Research </a:t>
              </a:r>
              <a:r>
                <a:rPr kumimoji="0" lang="en-US" altLang="ja-JP" sz="2000" b="1" dirty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Plan </a:t>
              </a:r>
              <a:r>
                <a:rPr kumimoji="0"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Ver3.1 </a:t>
              </a:r>
              <a:r>
                <a:rPr kumimoji="0" lang="en-US" altLang="ja-JP" sz="2000" b="1" dirty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was </a:t>
              </a:r>
              <a:r>
                <a:rPr kumimoji="0"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released </a:t>
              </a:r>
              <a:r>
                <a:rPr kumimoji="0"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in </a:t>
              </a:r>
              <a:r>
                <a:rPr kumimoji="0"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2013 (</a:t>
              </a:r>
              <a:r>
                <a:rPr kumimoji="0" lang="en-US" altLang="ja-JP" sz="2000" b="1" i="1" dirty="0" smtClean="0">
                  <a:solidFill>
                    <a:srgbClr val="FFC000"/>
                  </a:solidFill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available </a:t>
              </a:r>
              <a:r>
                <a:rPr kumimoji="0" lang="en-US" altLang="ja-JP" sz="2000" b="1" i="1" dirty="0" smtClean="0">
                  <a:solidFill>
                    <a:srgbClr val="FFC000"/>
                  </a:solidFill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on the website</a:t>
              </a:r>
              <a:r>
                <a:rPr kumimoji="0"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)</a:t>
              </a:r>
              <a:endParaRPr lang="en-US" altLang="ja-JP" sz="2000" b="1" dirty="0" smtClean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endParaRPr>
            </a:p>
            <a:p>
              <a:pPr algn="just"/>
              <a:r>
                <a:rPr lang="en-US" altLang="ja-JP" sz="2000" b="1" dirty="0" smtClean="0">
                  <a:solidFill>
                    <a:srgbClr val="FF0000"/>
                  </a:solidFill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IFMIF/EVEDA Project</a:t>
              </a: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:</a:t>
              </a:r>
            </a:p>
            <a:p>
              <a:pPr algn="just"/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  - The injector for </a:t>
              </a:r>
              <a:r>
                <a:rPr lang="en-US" altLang="ja-JP" sz="2000" b="1" dirty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the Linear IFMIF Prototype Accelerator </a:t>
              </a: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was installed. </a:t>
              </a:r>
            </a:p>
            <a:p>
              <a:pPr algn="just"/>
              <a:r>
                <a:rPr lang="en-US" altLang="ja-JP" sz="2000" b="1" dirty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 </a:t>
              </a: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 - The first beam of the injector has achieved in last Nov. 2014. </a:t>
              </a:r>
            </a:p>
            <a:p>
              <a:pPr algn="just"/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  - The other components are ready for installation.</a:t>
              </a:r>
            </a:p>
            <a:p>
              <a:pPr algn="just"/>
              <a:r>
                <a:rPr lang="en-US" altLang="ja-JP" sz="2000" b="1" dirty="0" smtClean="0">
                  <a:solidFill>
                    <a:srgbClr val="FF0000"/>
                  </a:solidFill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IFERC Project </a:t>
              </a: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(</a:t>
              </a:r>
              <a:r>
                <a:rPr lang="en-US" altLang="ja-JP" sz="2000" b="1" dirty="0" smtClean="0">
                  <a:solidFill>
                    <a:srgbClr val="00B0F0"/>
                  </a:solidFill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DEMO Design, DEMO R&amp;D, Computer Simulation Center, ITER Remote Experiment Center</a:t>
              </a: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) is producing many results on each field.   </a:t>
              </a:r>
            </a:p>
            <a:p>
              <a:pPr>
                <a:lnSpc>
                  <a:spcPts val="1500"/>
                </a:lnSpc>
              </a:pPr>
              <a:endParaRPr lang="en-US" altLang="ja-JP" sz="2000" b="1" dirty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endParaRPr>
            </a:p>
            <a:p>
              <a:pPr>
                <a:lnSpc>
                  <a:spcPts val="2200"/>
                </a:lnSpc>
              </a:pPr>
              <a:r>
                <a:rPr lang="en-US" altLang="ja-JP" sz="2000" b="1" i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The </a:t>
              </a:r>
              <a:r>
                <a:rPr lang="en-US" altLang="ja-JP" sz="2000" b="1" i="1" dirty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alternative to a </a:t>
              </a:r>
              <a:r>
                <a:rPr lang="en-US" altLang="ja-JP" sz="2000" b="1" i="1" dirty="0" err="1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tokamak</a:t>
              </a:r>
              <a:r>
                <a:rPr lang="en-US" altLang="ja-JP" sz="2000" b="1" dirty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: </a:t>
              </a:r>
              <a:r>
                <a:rPr lang="en-US" altLang="ja-JP" sz="2000" b="1" dirty="0">
                  <a:solidFill>
                    <a:srgbClr val="00B050"/>
                  </a:solidFill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LHD will start Deuterium experiment in 2016 </a:t>
              </a:r>
              <a:endParaRPr lang="en-US" altLang="ja-JP" sz="2000" b="1" dirty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endParaRPr>
            </a:p>
            <a:p>
              <a:pPr>
                <a:lnSpc>
                  <a:spcPts val="1500"/>
                </a:lnSpc>
              </a:pPr>
              <a:endParaRPr lang="en-US" altLang="ja-JP" sz="2000" b="1" dirty="0" smtClean="0">
                <a:solidFill>
                  <a:srgbClr val="FF0000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endParaRPr>
            </a:p>
            <a:p>
              <a:pPr>
                <a:lnSpc>
                  <a:spcPts val="2200"/>
                </a:lnSpc>
              </a:pPr>
              <a:r>
                <a:rPr lang="en-US" altLang="ja-JP" sz="2000" b="1" dirty="0" smtClean="0">
                  <a:solidFill>
                    <a:srgbClr val="FF0000"/>
                  </a:solidFill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DEMO </a:t>
              </a:r>
              <a:r>
                <a:rPr lang="en-US" altLang="ja-JP" sz="2000" b="1" dirty="0" smtClean="0">
                  <a:solidFill>
                    <a:srgbClr val="FF0000"/>
                  </a:solidFill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Design Activities</a:t>
              </a: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:</a:t>
              </a:r>
            </a:p>
            <a:p>
              <a:pPr>
                <a:lnSpc>
                  <a:spcPts val="2200"/>
                </a:lnSpc>
              </a:pP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  </a:t>
              </a: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- </a:t>
              </a:r>
              <a:r>
                <a:rPr lang="en-US" altLang="ja-JP" sz="2000" b="1" dirty="0" smtClean="0">
                  <a:solidFill>
                    <a:srgbClr val="00B0F0"/>
                  </a:solidFill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Joint Core Team </a:t>
              </a: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discussing the </a:t>
              </a: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grand strategy </a:t>
              </a: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submitted a Special </a:t>
              </a:r>
              <a:endParaRPr lang="en-US" altLang="ja-JP" sz="2000" b="1" dirty="0" smtClean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endParaRPr>
            </a:p>
            <a:p>
              <a:pPr>
                <a:lnSpc>
                  <a:spcPts val="2200"/>
                </a:lnSpc>
              </a:pPr>
              <a:r>
                <a:rPr lang="en-US" altLang="ja-JP" sz="2000" b="1" dirty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 </a:t>
              </a: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     </a:t>
              </a: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Report</a:t>
              </a: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 </a:t>
              </a: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to MEXT</a:t>
              </a: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, in July 2014. </a:t>
              </a:r>
              <a:r>
                <a:rPr kumimoji="0"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(</a:t>
              </a:r>
              <a:r>
                <a:rPr kumimoji="0" lang="en-US" altLang="ja-JP" sz="2000" b="1" i="1" dirty="0" smtClean="0">
                  <a:solidFill>
                    <a:srgbClr val="FFC000"/>
                  </a:solidFill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English version soon available</a:t>
              </a:r>
              <a:r>
                <a:rPr kumimoji="0"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)</a:t>
              </a:r>
              <a:endParaRPr lang="en-US" altLang="ja-JP" sz="2000" b="1" dirty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endParaRPr>
            </a:p>
            <a:p>
              <a:pPr>
                <a:lnSpc>
                  <a:spcPts val="2200"/>
                </a:lnSpc>
              </a:pPr>
              <a:r>
                <a:rPr lang="en-US" altLang="ja-JP" sz="2000" b="1" dirty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 </a:t>
              </a: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 </a:t>
              </a:r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- </a:t>
              </a:r>
              <a:r>
                <a:rPr lang="en-US" altLang="ja-JP" sz="2000" b="1" dirty="0" smtClean="0">
                  <a:solidFill>
                    <a:srgbClr val="00B0F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General Coordination Group for DEMO CDA </a:t>
              </a:r>
              <a:r>
                <a:rPr lang="en-US" altLang="ja-JP" sz="2000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will be newly organized soon.</a:t>
              </a:r>
              <a:endParaRPr lang="en-US" altLang="ja-JP" sz="2000" b="1" dirty="0" smtClean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endParaRPr>
            </a:p>
            <a:p>
              <a:pPr algn="just">
                <a:lnSpc>
                  <a:spcPts val="1400"/>
                </a:lnSpc>
              </a:pPr>
              <a:endParaRPr lang="en-US" altLang="ja-JP" sz="2000" b="1" dirty="0" smtClean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endParaRPr>
            </a:p>
            <a:p>
              <a:pPr algn="just"/>
              <a:r>
                <a:rPr lang="en-US" altLang="ja-JP" sz="2000" b="1" dirty="0" smtClean="0">
                  <a:latin typeface="Helvetica" panose="020B0604020202020204" pitchFamily="34" charset="0"/>
                  <a:ea typeface="Arial" charset="0"/>
                  <a:cs typeface="Helvetica" panose="020B0604020202020204" pitchFamily="34" charset="0"/>
                </a:rPr>
                <a:t>. </a:t>
              </a:r>
              <a:endParaRPr lang="en-US" altLang="ja-JP" sz="20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" name="角丸四角形 5"/>
            <p:cNvSpPr/>
            <p:nvPr/>
          </p:nvSpPr>
          <p:spPr>
            <a:xfrm>
              <a:off x="173547" y="1271921"/>
              <a:ext cx="274862" cy="30182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sx="1000" sy="1000" algn="ctr" rotWithShape="0">
                <a:schemeClr val="bg1"/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 smtClean="0">
                  <a:solidFill>
                    <a:srgbClr val="7030A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</a:t>
              </a:r>
              <a:endParaRPr kumimoji="1" lang="ja-JP" altLang="en-US" sz="24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" name="角丸四角形 7"/>
            <p:cNvSpPr/>
            <p:nvPr/>
          </p:nvSpPr>
          <p:spPr>
            <a:xfrm>
              <a:off x="173547" y="2271902"/>
              <a:ext cx="274862" cy="30182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sx="1000" sy="1000" algn="ctr" rotWithShape="0">
                <a:schemeClr val="bg1"/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>
                  <a:solidFill>
                    <a:srgbClr val="7030A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</a:t>
              </a:r>
              <a:endParaRPr kumimoji="1" lang="ja-JP" altLang="en-US" sz="24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" name="角丸四角形 8"/>
            <p:cNvSpPr/>
            <p:nvPr/>
          </p:nvSpPr>
          <p:spPr>
            <a:xfrm>
              <a:off x="173547" y="3191986"/>
              <a:ext cx="274862" cy="30182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sx="1000" sy="1000" algn="ctr" rotWithShape="0">
                <a:schemeClr val="bg1"/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>
                  <a:solidFill>
                    <a:srgbClr val="7030A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</a:t>
              </a:r>
              <a:endParaRPr kumimoji="1" lang="ja-JP" altLang="en-US" sz="24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" name="角丸四角形 9"/>
            <p:cNvSpPr/>
            <p:nvPr/>
          </p:nvSpPr>
          <p:spPr>
            <a:xfrm>
              <a:off x="178365" y="4415649"/>
              <a:ext cx="274862" cy="30182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sx="1000" sy="1000" algn="ctr" rotWithShape="0">
                <a:schemeClr val="bg1"/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>
                  <a:solidFill>
                    <a:srgbClr val="7030A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4</a:t>
              </a:r>
              <a:endParaRPr kumimoji="1" lang="ja-JP" altLang="en-US" sz="24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1" name="角丸四角形 10"/>
            <p:cNvSpPr/>
            <p:nvPr/>
          </p:nvSpPr>
          <p:spPr>
            <a:xfrm>
              <a:off x="173547" y="5639312"/>
              <a:ext cx="274862" cy="30182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sx="1000" sy="1000" algn="ctr" rotWithShape="0">
                <a:schemeClr val="bg1"/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>
                  <a:solidFill>
                    <a:srgbClr val="7030A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6</a:t>
              </a:r>
              <a:endParaRPr kumimoji="1" lang="ja-JP" altLang="en-US" sz="24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2" name="角丸四角形 11"/>
            <p:cNvSpPr/>
            <p:nvPr/>
          </p:nvSpPr>
          <p:spPr>
            <a:xfrm>
              <a:off x="173547" y="5189303"/>
              <a:ext cx="274862" cy="30182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sx="1000" sy="1000" algn="ctr" rotWithShape="0">
                <a:schemeClr val="bg1"/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>
                  <a:solidFill>
                    <a:srgbClr val="7030A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5</a:t>
              </a:r>
              <a:endParaRPr kumimoji="1" lang="ja-JP" altLang="en-US" sz="24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4443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599" y="3104147"/>
            <a:ext cx="8077200" cy="558800"/>
          </a:xfrm>
          <a:effectLst>
            <a:outerShdw dist="35921" dir="2700000" algn="ctr" rotWithShape="0">
              <a:srgbClr val="808080"/>
            </a:outerShdw>
          </a:effectLst>
        </p:spPr>
        <p:txBody>
          <a:bodyPr>
            <a:normAutofit fontScale="90000"/>
          </a:bodyPr>
          <a:lstStyle/>
          <a:p>
            <a:r>
              <a:rPr lang="en-US" altLang="ja-JP" sz="4000" b="1" dirty="0" smtClean="0">
                <a:latin typeface="Helvetica" panose="020B0604020202020204" pitchFamily="34" charset="0"/>
              </a:rPr>
              <a:t>ITER Project</a:t>
            </a:r>
            <a:br>
              <a:rPr lang="en-US" altLang="ja-JP" sz="4000" b="1" dirty="0" smtClean="0">
                <a:latin typeface="Helvetica" panose="020B0604020202020204" pitchFamily="34" charset="0"/>
              </a:rPr>
            </a:br>
            <a:r>
              <a:rPr lang="en-US" altLang="ja-JP" sz="4000" b="1" dirty="0" smtClean="0">
                <a:latin typeface="Helvetica" panose="020B0604020202020204" pitchFamily="34" charset="0"/>
              </a:rPr>
              <a:t>- In-Kind Procurement Activities -</a:t>
            </a:r>
            <a:endParaRPr lang="en-US" altLang="ja-JP" sz="4000" b="1" dirty="0">
              <a:latin typeface="Helvetica" panose="020B0604020202020204" pitchFamily="34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572374" y="6492875"/>
            <a:ext cx="2228850" cy="365125"/>
          </a:xfrm>
        </p:spPr>
        <p:txBody>
          <a:bodyPr/>
          <a:lstStyle/>
          <a:p>
            <a:fld id="{1112357A-DF78-4068-8CFB-383B81269F86}" type="slidenum">
              <a:rPr kumimoji="1" lang="ja-JP" altLang="en-US" b="1" smtClean="0">
                <a:solidFill>
                  <a:schemeClr val="tx1"/>
                </a:solidFill>
              </a:rPr>
              <a:t>3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741017" y="2414921"/>
            <a:ext cx="434640" cy="42625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 smtClean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kumimoji="1" lang="ja-JP" altLang="en-US" sz="3600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355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1" descr="名称未設定-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2" y="53515"/>
            <a:ext cx="741702" cy="36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161"/>
          <p:cNvSpPr>
            <a:spLocks noChangeArrowheads="1"/>
          </p:cNvSpPr>
          <p:nvPr/>
        </p:nvSpPr>
        <p:spPr bwMode="auto">
          <a:xfrm>
            <a:off x="2193553" y="-62187"/>
            <a:ext cx="58352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800" b="1" dirty="0" smtClean="0">
                <a:latin typeface="Helvetica" panose="020B0604020202020204" pitchFamily="34" charset="0"/>
                <a:ea typeface="ＭＳ Ｐゴシック" pitchFamily="32" charset="-128"/>
                <a:cs typeface="Helvetica" panose="020B0604020202020204" pitchFamily="34" charset="0"/>
              </a:rPr>
              <a:t>Roadmap </a:t>
            </a:r>
            <a:r>
              <a:rPr lang="en-US" altLang="ja-JP" sz="2800" b="1" dirty="0" err="1" smtClean="0">
                <a:latin typeface="Helvetica" panose="020B0604020202020204" pitchFamily="34" charset="0"/>
                <a:ea typeface="ＭＳ Ｐゴシック" pitchFamily="32" charset="-128"/>
                <a:cs typeface="Helvetica" panose="020B0604020202020204" pitchFamily="34" charset="0"/>
              </a:rPr>
              <a:t>towawd</a:t>
            </a:r>
            <a:r>
              <a:rPr lang="en-US" altLang="ja-JP" sz="2800" b="1" dirty="0" smtClean="0">
                <a:latin typeface="Helvetica" panose="020B0604020202020204" pitchFamily="34" charset="0"/>
                <a:ea typeface="ＭＳ Ｐゴシック" pitchFamily="32" charset="-128"/>
                <a:cs typeface="Helvetica" panose="020B0604020202020204" pitchFamily="34" charset="0"/>
              </a:rPr>
              <a:t> </a:t>
            </a:r>
            <a:r>
              <a:rPr lang="en-US" altLang="ja-JP" sz="2800" b="1" dirty="0">
                <a:latin typeface="Helvetica" panose="020B0604020202020204" pitchFamily="34" charset="0"/>
                <a:ea typeface="ＭＳ Ｐゴシック" pitchFamily="32" charset="-128"/>
                <a:cs typeface="Helvetica" panose="020B0604020202020204" pitchFamily="34" charset="0"/>
              </a:rPr>
              <a:t>Fusion Energy</a:t>
            </a:r>
          </a:p>
        </p:txBody>
      </p:sp>
      <p:sp>
        <p:nvSpPr>
          <p:cNvPr id="4101" name="テキスト ボックス 68"/>
          <p:cNvSpPr txBox="1">
            <a:spLocks noChangeArrowheads="1"/>
          </p:cNvSpPr>
          <p:nvPr/>
        </p:nvSpPr>
        <p:spPr bwMode="auto">
          <a:xfrm>
            <a:off x="226343" y="342359"/>
            <a:ext cx="9589641" cy="169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342900" indent="-342900" eaLnBrk="1" hangingPunct="1">
              <a:lnSpc>
                <a:spcPts val="2500"/>
              </a:lnSpc>
              <a:buFontTx/>
              <a:buChar char="-"/>
            </a:pPr>
            <a:r>
              <a:rPr lang="en-US" altLang="ja-JP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en-US" altLang="ja-JP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first </a:t>
            </a:r>
            <a:r>
              <a:rPr lang="en-US" altLang="ja-JP" sz="2400" dirty="0">
                <a:latin typeface="Helvetica" panose="020B0604020202020204" pitchFamily="34" charset="0"/>
                <a:cs typeface="Helvetica" panose="020B0604020202020204" pitchFamily="34" charset="0"/>
              </a:rPr>
              <a:t>plasma and Q&gt;10 in ITER </a:t>
            </a:r>
            <a:r>
              <a:rPr lang="en-US" altLang="ja-JP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will </a:t>
            </a:r>
            <a:r>
              <a:rPr lang="en-US" altLang="ja-JP" sz="2400" dirty="0">
                <a:latin typeface="Helvetica" panose="020B0604020202020204" pitchFamily="34" charset="0"/>
                <a:cs typeface="Helvetica" panose="020B0604020202020204" pitchFamily="34" charset="0"/>
              </a:rPr>
              <a:t>be possibly the </a:t>
            </a:r>
            <a:r>
              <a:rPr lang="en-US" altLang="ja-JP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trigger </a:t>
            </a:r>
          </a:p>
          <a:p>
            <a:pPr eaLnBrk="1" hangingPunct="1">
              <a:lnSpc>
                <a:spcPts val="2500"/>
              </a:lnSpc>
            </a:pPr>
            <a:r>
              <a:rPr lang="en-US" altLang="ja-JP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ja-JP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  <a:r>
              <a:rPr lang="en-US" altLang="ja-JP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points to </a:t>
            </a:r>
            <a:r>
              <a:rPr lang="en-US" altLang="ja-JP" sz="2400" dirty="0">
                <a:latin typeface="Helvetica" panose="020B0604020202020204" pitchFamily="34" charset="0"/>
                <a:cs typeface="Helvetica" panose="020B0604020202020204" pitchFamily="34" charset="0"/>
              </a:rPr>
              <a:t>DEMO EDA and </a:t>
            </a:r>
            <a:r>
              <a:rPr lang="en-US" altLang="ja-JP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its construction, respectively.</a:t>
            </a:r>
          </a:p>
          <a:p>
            <a:pPr marL="342900" indent="-342900" eaLnBrk="1" hangingPunct="1">
              <a:lnSpc>
                <a:spcPts val="2500"/>
              </a:lnSpc>
              <a:buFontTx/>
              <a:buChar char="-"/>
            </a:pPr>
            <a:r>
              <a:rPr lang="en-US" altLang="ja-JP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BA will reach the assumed period in 2019 (JT-60SA), and 2017 (the other projects). Post BA activities are under discussion. </a:t>
            </a:r>
            <a:endParaRPr lang="en-US" altLang="ja-JP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eaLnBrk="1" hangingPunct="1">
              <a:lnSpc>
                <a:spcPts val="2500"/>
              </a:lnSpc>
              <a:buFontTx/>
              <a:buChar char="-"/>
            </a:pPr>
            <a:r>
              <a:rPr lang="en-US" altLang="ja-JP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DEMO </a:t>
            </a:r>
            <a:r>
              <a:rPr lang="en-US" altLang="ja-JP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is expected to go into operation in a middle of 2040s.</a:t>
            </a:r>
            <a:endParaRPr lang="en-US" altLang="ja-JP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102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1" y="2010197"/>
            <a:ext cx="9744077" cy="481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717766" y="6463866"/>
            <a:ext cx="2228850" cy="365125"/>
          </a:xfrm>
        </p:spPr>
        <p:txBody>
          <a:bodyPr/>
          <a:lstStyle/>
          <a:p>
            <a:r>
              <a:rPr lang="en-US" altLang="ja-JP" sz="1800" dirty="0" smtClean="0">
                <a:solidFill>
                  <a:schemeClr val="tx1"/>
                </a:solidFill>
              </a:rPr>
              <a:t>30</a:t>
            </a:r>
            <a:endParaRPr kumimoji="1" lang="ja-JP" alt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43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コンテンツ プレースホルダ 3" descr="01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9"/>
          <a:stretch>
            <a:fillRect/>
          </a:stretch>
        </p:blipFill>
        <p:spPr bwMode="auto">
          <a:xfrm>
            <a:off x="6245225" y="2362200"/>
            <a:ext cx="1622425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7"/>
          <p:cNvSpPr>
            <a:spLocks noChangeArrowheads="1"/>
          </p:cNvSpPr>
          <p:nvPr/>
        </p:nvSpPr>
        <p:spPr bwMode="auto">
          <a:xfrm>
            <a:off x="1299708" y="70758"/>
            <a:ext cx="7773987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anose="020B0604020202020204" pitchFamily="34" charset="0"/>
              </a:rPr>
              <a:t>Japanese Contribution in ITER </a:t>
            </a: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anose="020B0604020202020204" pitchFamily="34" charset="0"/>
              </a:rPr>
              <a:t>In-Kind </a:t>
            </a: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anose="020B0604020202020204" pitchFamily="34" charset="0"/>
              </a:rPr>
              <a:t>Procurement</a:t>
            </a:r>
            <a:endParaRPr kumimoji="0" lang="en-US" altLang="ja-JP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Helvetica" panose="020B0604020202020204" pitchFamily="34" charset="0"/>
            </a:endParaRPr>
          </a:p>
          <a:p>
            <a:pPr algn="ctr"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kumimoji="0" lang="en-US" altLang="ja-JP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anose="020B0604020202020204" pitchFamily="34" charset="0"/>
              </a:rPr>
              <a:t>Now Achieved 88% in Contracted Credit!</a:t>
            </a:r>
            <a:endParaRPr kumimoji="0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Helvetica" panose="020B0604020202020204" pitchFamily="34" charset="0"/>
            </a:endParaRPr>
          </a:p>
        </p:txBody>
      </p:sp>
      <p:sp>
        <p:nvSpPr>
          <p:cNvPr id="44" name="フリーフォーム 43"/>
          <p:cNvSpPr/>
          <p:nvPr/>
        </p:nvSpPr>
        <p:spPr>
          <a:xfrm>
            <a:off x="203200" y="838200"/>
            <a:ext cx="3540125" cy="1976438"/>
          </a:xfrm>
          <a:custGeom>
            <a:avLst/>
            <a:gdLst>
              <a:gd name="connsiteX0" fmla="*/ 3157538 w 3171825"/>
              <a:gd name="connsiteY0" fmla="*/ 0 h 1976438"/>
              <a:gd name="connsiteX1" fmla="*/ 0 w 3171825"/>
              <a:gd name="connsiteY1" fmla="*/ 0 h 1976438"/>
              <a:gd name="connsiteX2" fmla="*/ 0 w 3171825"/>
              <a:gd name="connsiteY2" fmla="*/ 1976438 h 1976438"/>
              <a:gd name="connsiteX3" fmla="*/ 3171825 w 3171825"/>
              <a:gd name="connsiteY3" fmla="*/ 1976438 h 1976438"/>
              <a:gd name="connsiteX4" fmla="*/ 3157538 w 3171825"/>
              <a:gd name="connsiteY4" fmla="*/ 0 h 197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1825" h="1976438">
                <a:moveTo>
                  <a:pt x="3157538" y="0"/>
                </a:moveTo>
                <a:lnTo>
                  <a:pt x="0" y="0"/>
                </a:lnTo>
                <a:lnTo>
                  <a:pt x="0" y="1976438"/>
                </a:lnTo>
                <a:lnTo>
                  <a:pt x="3171825" y="1976438"/>
                </a:lnTo>
                <a:lnTo>
                  <a:pt x="3157538" y="0"/>
                </a:lnTo>
                <a:close/>
              </a:path>
            </a:pathLst>
          </a:cu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cs typeface="Helvetica" panose="020B0604020202020204" pitchFamily="34" charset="0"/>
            </a:endParaRPr>
          </a:p>
        </p:txBody>
      </p:sp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2962275"/>
            <a:ext cx="25654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-303716" y="827088"/>
            <a:ext cx="3505704" cy="9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2400" b="1" dirty="0">
                <a:solidFill>
                  <a:srgbClr val="FF0000"/>
                </a:solidFill>
                <a:cs typeface="Helvetica" panose="020B0604020202020204" pitchFamily="34" charset="0"/>
              </a:rPr>
              <a:t>Toroidal Field (TF) Coil</a:t>
            </a:r>
          </a:p>
          <a:p>
            <a:pPr>
              <a:tabLst>
                <a:tab pos="2157413" algn="r"/>
              </a:tabLst>
              <a:defRPr/>
            </a:pPr>
            <a:r>
              <a:rPr lang="en-US" altLang="ja-JP" sz="1050" dirty="0">
                <a:solidFill>
                  <a:srgbClr val="FF0000"/>
                </a:solidFill>
                <a:cs typeface="Helvetica" panose="020B0604020202020204" pitchFamily="34" charset="0"/>
              </a:rPr>
              <a:t>	TF Conductors: 25%</a:t>
            </a:r>
          </a:p>
          <a:p>
            <a:pPr>
              <a:tabLst>
                <a:tab pos="2157413" algn="r"/>
              </a:tabLst>
              <a:defRPr/>
            </a:pPr>
            <a:r>
              <a:rPr lang="en-US" altLang="ja-JP" sz="1050" dirty="0">
                <a:solidFill>
                  <a:srgbClr val="FF0000"/>
                </a:solidFill>
                <a:cs typeface="Helvetica" panose="020B0604020202020204" pitchFamily="34" charset="0"/>
              </a:rPr>
              <a:t>	TF winding, assembly: 47%</a:t>
            </a:r>
          </a:p>
          <a:p>
            <a:pPr>
              <a:tabLst>
                <a:tab pos="2157413" algn="r"/>
              </a:tabLst>
              <a:defRPr/>
            </a:pPr>
            <a:r>
              <a:rPr lang="en-US" altLang="ja-JP" sz="1050" dirty="0">
                <a:solidFill>
                  <a:srgbClr val="FF0000"/>
                </a:solidFill>
                <a:cs typeface="Helvetica" panose="020B0604020202020204" pitchFamily="34" charset="0"/>
              </a:rPr>
              <a:t>	TF Structures: 100%</a:t>
            </a:r>
            <a:endParaRPr lang="ja-JP" altLang="en-US" sz="1050" dirty="0">
              <a:solidFill>
                <a:srgbClr val="FF0000"/>
              </a:solidFill>
              <a:cs typeface="Helvetica" panose="020B0604020202020204" pitchFamily="34" charset="0"/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7300396" y="3270126"/>
            <a:ext cx="2473325" cy="86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b="1" dirty="0">
                <a:cs typeface="Helvetica" panose="020B0604020202020204" pitchFamily="34" charset="0"/>
              </a:rPr>
              <a:t>Electron Cyclotron </a:t>
            </a:r>
            <a:r>
              <a:rPr lang="en-US" altLang="ja-JP" sz="2000" b="1" dirty="0" smtClean="0">
                <a:cs typeface="Helvetica" panose="020B0604020202020204" pitchFamily="34" charset="0"/>
              </a:rPr>
              <a:t>H&amp;CD </a:t>
            </a:r>
            <a:r>
              <a:rPr lang="en-US" altLang="ja-JP" sz="2000" dirty="0" smtClean="0">
                <a:cs typeface="Helvetica" panose="020B0604020202020204" pitchFamily="34" charset="0"/>
              </a:rPr>
              <a:t>(under </a:t>
            </a:r>
            <a:r>
              <a:rPr lang="en-US" altLang="ja-JP" sz="2000" dirty="0">
                <a:cs typeface="Helvetica" panose="020B0604020202020204" pitchFamily="34" charset="0"/>
              </a:rPr>
              <a:t>design)</a:t>
            </a:r>
          </a:p>
          <a:p>
            <a:pPr algn="r">
              <a:defRPr/>
            </a:pPr>
            <a:r>
              <a:rPr lang="en-US" altLang="ja-JP" sz="1050" dirty="0" err="1" smtClean="0">
                <a:cs typeface="Helvetica" panose="020B0604020202020204" pitchFamily="34" charset="0"/>
              </a:rPr>
              <a:t>Gyrotron</a:t>
            </a:r>
            <a:r>
              <a:rPr lang="en-US" altLang="ja-JP" sz="1050" dirty="0" smtClean="0">
                <a:cs typeface="Helvetica" panose="020B0604020202020204" pitchFamily="34" charset="0"/>
              </a:rPr>
              <a:t>, Equatorial </a:t>
            </a:r>
            <a:r>
              <a:rPr lang="en-US" altLang="ja-JP" sz="1050" dirty="0">
                <a:cs typeface="Helvetica" panose="020B0604020202020204" pitchFamily="34" charset="0"/>
              </a:rPr>
              <a:t>Launcher</a:t>
            </a:r>
            <a:endParaRPr lang="ja-JP" altLang="en-US" sz="825" dirty="0">
              <a:cs typeface="Helvetica" panose="020B0604020202020204" pitchFamily="34" charset="0"/>
            </a:endParaRPr>
          </a:p>
        </p:txBody>
      </p:sp>
      <p:sp>
        <p:nvSpPr>
          <p:cNvPr id="51" name="Line 9"/>
          <p:cNvSpPr>
            <a:spLocks noChangeShapeType="1"/>
          </p:cNvSpPr>
          <p:nvPr/>
        </p:nvSpPr>
        <p:spPr bwMode="auto">
          <a:xfrm flipH="1">
            <a:off x="4367213" y="2809875"/>
            <a:ext cx="369887" cy="1003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ja-JP" altLang="en-US" sz="1350" dirty="0">
              <a:solidFill>
                <a:prstClr val="black"/>
              </a:solidFill>
              <a:cs typeface="Helvetica" panose="020B0604020202020204" pitchFamily="34" charset="0"/>
            </a:endParaRPr>
          </a:p>
        </p:txBody>
      </p:sp>
      <p:sp>
        <p:nvSpPr>
          <p:cNvPr id="52" name="Line 10"/>
          <p:cNvSpPr>
            <a:spLocks noChangeShapeType="1"/>
          </p:cNvSpPr>
          <p:nvPr/>
        </p:nvSpPr>
        <p:spPr bwMode="auto">
          <a:xfrm flipH="1">
            <a:off x="5170487" y="3519235"/>
            <a:ext cx="2129908" cy="54794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ja-JP" altLang="en-US" sz="1350" dirty="0">
              <a:solidFill>
                <a:prstClr val="black"/>
              </a:solidFill>
              <a:cs typeface="Helvetica" panose="020B0604020202020204" pitchFamily="34" charset="0"/>
            </a:endParaRPr>
          </a:p>
        </p:txBody>
      </p:sp>
      <p:sp>
        <p:nvSpPr>
          <p:cNvPr id="56" name="Text Box 17"/>
          <p:cNvSpPr txBox="1">
            <a:spLocks noChangeArrowheads="1"/>
          </p:cNvSpPr>
          <p:nvPr/>
        </p:nvSpPr>
        <p:spPr bwMode="auto">
          <a:xfrm>
            <a:off x="5871261" y="4221163"/>
            <a:ext cx="2768600" cy="94641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400" b="1" dirty="0">
                <a:solidFill>
                  <a:prstClr val="black"/>
                </a:solidFill>
                <a:cs typeface="Helvetica" panose="020B0604020202020204" pitchFamily="34" charset="0"/>
              </a:rPr>
              <a:t>Neutral Beam H&amp;CD</a:t>
            </a:r>
          </a:p>
          <a:p>
            <a:pPr algn="ctr">
              <a:defRPr/>
            </a:pPr>
            <a:r>
              <a:rPr lang="en-US" altLang="ja-JP" sz="1050" dirty="0">
                <a:solidFill>
                  <a:prstClr val="black"/>
                </a:solidFill>
                <a:cs typeface="Helvetica" panose="020B0604020202020204" pitchFamily="34" charset="0"/>
              </a:rPr>
              <a:t>HV Bushing: 100%</a:t>
            </a:r>
          </a:p>
          <a:p>
            <a:pPr algn="ctr">
              <a:defRPr/>
            </a:pPr>
            <a:r>
              <a:rPr lang="en-US" altLang="ja-JP" sz="1050" dirty="0">
                <a:solidFill>
                  <a:prstClr val="black"/>
                </a:solidFill>
                <a:cs typeface="Helvetica" panose="020B0604020202020204" pitchFamily="34" charset="0"/>
              </a:rPr>
              <a:t>1 MV Power Supply HV part: 100%)</a:t>
            </a:r>
          </a:p>
          <a:p>
            <a:pPr algn="ctr">
              <a:defRPr/>
            </a:pPr>
            <a:r>
              <a:rPr lang="en-US" altLang="ja-JP" sz="1050" dirty="0">
                <a:solidFill>
                  <a:prstClr val="black"/>
                </a:solidFill>
                <a:cs typeface="Helvetica" panose="020B0604020202020204" pitchFamily="34" charset="0"/>
              </a:rPr>
              <a:t>1 MeV Accelerator: 33%</a:t>
            </a:r>
          </a:p>
        </p:txBody>
      </p:sp>
      <p:sp>
        <p:nvSpPr>
          <p:cNvPr id="58" name="Line 18"/>
          <p:cNvSpPr>
            <a:spLocks noChangeShapeType="1"/>
          </p:cNvSpPr>
          <p:nvPr/>
        </p:nvSpPr>
        <p:spPr bwMode="auto">
          <a:xfrm flipH="1" flipV="1">
            <a:off x="5087937" y="4160837"/>
            <a:ext cx="826861" cy="307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ja-JP" altLang="en-US" sz="1350" dirty="0">
              <a:solidFill>
                <a:prstClr val="black"/>
              </a:solidFill>
              <a:cs typeface="Helvetica" panose="020B0604020202020204" pitchFamily="34" charset="0"/>
            </a:endParaRPr>
          </a:p>
        </p:txBody>
      </p:sp>
      <p:sp>
        <p:nvSpPr>
          <p:cNvPr id="60" name="Line 22"/>
          <p:cNvSpPr>
            <a:spLocks noChangeShapeType="1"/>
          </p:cNvSpPr>
          <p:nvPr/>
        </p:nvSpPr>
        <p:spPr bwMode="auto">
          <a:xfrm flipV="1">
            <a:off x="3670300" y="4468813"/>
            <a:ext cx="428625" cy="831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ja-JP" altLang="en-US" sz="1350" dirty="0">
              <a:solidFill>
                <a:prstClr val="black"/>
              </a:solidFill>
              <a:cs typeface="Helvetica" panose="020B0604020202020204" pitchFamily="34" charset="0"/>
            </a:endParaRPr>
          </a:p>
        </p:txBody>
      </p:sp>
      <p:pic>
        <p:nvPicPr>
          <p:cNvPr id="61" name="Picture 39" descr="Mat2(3)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752" y="865492"/>
            <a:ext cx="966628" cy="182957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1" y="4125119"/>
            <a:ext cx="671512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41" descr="MeV_photo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61" y="5103813"/>
            <a:ext cx="2054225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2" descr="From Clipboar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1382210"/>
            <a:ext cx="12192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Line 11"/>
          <p:cNvSpPr>
            <a:spLocks noChangeShapeType="1"/>
          </p:cNvSpPr>
          <p:nvPr/>
        </p:nvSpPr>
        <p:spPr bwMode="auto">
          <a:xfrm flipH="1">
            <a:off x="4856163" y="3260725"/>
            <a:ext cx="1416050" cy="606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ja-JP" altLang="en-US" sz="1350" dirty="0">
              <a:solidFill>
                <a:prstClr val="black"/>
              </a:solidFill>
              <a:cs typeface="Helvetica" panose="020B0604020202020204" pitchFamily="34" charset="0"/>
            </a:endParaRPr>
          </a:p>
        </p:txBody>
      </p:sp>
      <p:sp>
        <p:nvSpPr>
          <p:cNvPr id="67" name="Line 15"/>
          <p:cNvSpPr>
            <a:spLocks noChangeShapeType="1"/>
          </p:cNvSpPr>
          <p:nvPr/>
        </p:nvSpPr>
        <p:spPr bwMode="auto">
          <a:xfrm flipV="1">
            <a:off x="2497138" y="4135438"/>
            <a:ext cx="1435100" cy="271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ja-JP" altLang="en-US" sz="1350" dirty="0">
              <a:solidFill>
                <a:prstClr val="black"/>
              </a:solidFill>
              <a:cs typeface="Helvetica" panose="020B0604020202020204" pitchFamily="34" charset="0"/>
            </a:endParaRPr>
          </a:p>
        </p:txBody>
      </p:sp>
      <p:sp>
        <p:nvSpPr>
          <p:cNvPr id="68" name="Line 9"/>
          <p:cNvSpPr>
            <a:spLocks noChangeShapeType="1"/>
          </p:cNvSpPr>
          <p:nvPr/>
        </p:nvSpPr>
        <p:spPr bwMode="auto">
          <a:xfrm>
            <a:off x="3332163" y="2822575"/>
            <a:ext cx="601662" cy="947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ja-JP" altLang="en-US" sz="1350" dirty="0">
              <a:solidFill>
                <a:prstClr val="black"/>
              </a:solidFill>
              <a:cs typeface="Helvetica" panose="020B0604020202020204" pitchFamily="34" charset="0"/>
            </a:endParaRPr>
          </a:p>
        </p:txBody>
      </p:sp>
      <p:sp>
        <p:nvSpPr>
          <p:cNvPr id="69" name="Line 18"/>
          <p:cNvSpPr>
            <a:spLocks noChangeShapeType="1"/>
          </p:cNvSpPr>
          <p:nvPr/>
        </p:nvSpPr>
        <p:spPr bwMode="auto">
          <a:xfrm>
            <a:off x="4630738" y="4484688"/>
            <a:ext cx="0" cy="644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ja-JP" altLang="en-US" sz="1350" dirty="0">
              <a:solidFill>
                <a:prstClr val="black"/>
              </a:solidFill>
              <a:cs typeface="Helvetica" panose="020B0604020202020204" pitchFamily="34" charset="0"/>
            </a:endParaRPr>
          </a:p>
        </p:txBody>
      </p:sp>
      <p:grpSp>
        <p:nvGrpSpPr>
          <p:cNvPr id="70" name="グループ化 69"/>
          <p:cNvGrpSpPr/>
          <p:nvPr/>
        </p:nvGrpSpPr>
        <p:grpSpPr>
          <a:xfrm>
            <a:off x="173809" y="2780750"/>
            <a:ext cx="2942216" cy="2250002"/>
            <a:chOff x="-207192" y="2780749"/>
            <a:chExt cx="2942216" cy="2250002"/>
          </a:xfrm>
          <a:solidFill>
            <a:schemeClr val="bg1"/>
          </a:solidFill>
        </p:grpSpPr>
        <p:pic>
          <p:nvPicPr>
            <p:cNvPr id="71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345" y="3415334"/>
              <a:ext cx="1927893" cy="16154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Rectangle 25"/>
            <p:cNvSpPr>
              <a:spLocks noChangeArrowheads="1"/>
            </p:cNvSpPr>
            <p:nvPr/>
          </p:nvSpPr>
          <p:spPr bwMode="auto">
            <a:xfrm>
              <a:off x="154051" y="3584942"/>
              <a:ext cx="618544" cy="3628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dirty="0">
                  <a:solidFill>
                    <a:prstClr val="black"/>
                  </a:solidFill>
                  <a:latin typeface="+mn-lt"/>
                  <a:cs typeface="Helvetica" panose="020B0604020202020204" pitchFamily="34" charset="0"/>
                </a:rPr>
                <a:t>Blanket</a:t>
              </a:r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dirty="0">
                  <a:solidFill>
                    <a:prstClr val="black"/>
                  </a:solidFill>
                  <a:latin typeface="+mn-lt"/>
                  <a:cs typeface="Helvetica" panose="020B0604020202020204" pitchFamily="34" charset="0"/>
                </a:rPr>
                <a:t>module</a:t>
              </a:r>
              <a:endParaRPr lang="ja-JP" altLang="en-US" sz="1100" dirty="0">
                <a:solidFill>
                  <a:prstClr val="black"/>
                </a:solidFill>
                <a:latin typeface="+mn-lt"/>
                <a:cs typeface="Helvetica" panose="020B0604020202020204" pitchFamily="34" charset="0"/>
              </a:endParaRPr>
            </a:p>
          </p:txBody>
        </p:sp>
        <p:cxnSp>
          <p:nvCxnSpPr>
            <p:cNvPr id="73" name="直線コネクタ 72"/>
            <p:cNvCxnSpPr/>
            <p:nvPr/>
          </p:nvCxnSpPr>
          <p:spPr>
            <a:xfrm>
              <a:off x="608191" y="3819223"/>
              <a:ext cx="328808" cy="403817"/>
            </a:xfrm>
            <a:prstGeom prst="line">
              <a:avLst/>
            </a:prstGeom>
            <a:grpFill/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>
            <a:xfrm>
              <a:off x="496196" y="4125737"/>
              <a:ext cx="208156" cy="114403"/>
            </a:xfrm>
            <a:prstGeom prst="line">
              <a:avLst/>
            </a:prstGeom>
            <a:grpFill/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正方形/長方形 74"/>
            <p:cNvSpPr/>
            <p:nvPr/>
          </p:nvSpPr>
          <p:spPr>
            <a:xfrm>
              <a:off x="174424" y="3933056"/>
              <a:ext cx="437136" cy="202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cs typeface="Helvetica" panose="020B0604020202020204" pitchFamily="34" charset="0"/>
              </a:endParaRPr>
            </a:p>
          </p:txBody>
        </p:sp>
        <p:sp>
          <p:nvSpPr>
            <p:cNvPr id="76" name="Rectangle 25"/>
            <p:cNvSpPr>
              <a:spLocks noChangeArrowheads="1"/>
            </p:cNvSpPr>
            <p:nvPr/>
          </p:nvSpPr>
          <p:spPr bwMode="auto">
            <a:xfrm>
              <a:off x="-188634" y="3954019"/>
              <a:ext cx="618544" cy="3628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dirty="0">
                  <a:solidFill>
                    <a:prstClr val="black"/>
                  </a:solidFill>
                  <a:latin typeface="+mn-lt"/>
                  <a:cs typeface="Helvetica" panose="020B0604020202020204" pitchFamily="34" charset="0"/>
                </a:rPr>
                <a:t>Vacuum</a:t>
              </a:r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dirty="0">
                  <a:solidFill>
                    <a:prstClr val="black"/>
                  </a:solidFill>
                  <a:latin typeface="+mn-lt"/>
                  <a:cs typeface="Helvetica" panose="020B0604020202020204" pitchFamily="34" charset="0"/>
                </a:rPr>
                <a:t>Vessel</a:t>
              </a:r>
              <a:endParaRPr lang="ja-JP" altLang="en-US" sz="1100" dirty="0">
                <a:solidFill>
                  <a:prstClr val="black"/>
                </a:solidFill>
                <a:latin typeface="+mn-lt"/>
                <a:cs typeface="Helvetica" panose="020B0604020202020204" pitchFamily="34" charset="0"/>
              </a:endParaRPr>
            </a:p>
          </p:txBody>
        </p:sp>
        <p:cxnSp>
          <p:nvCxnSpPr>
            <p:cNvPr id="77" name="直線コネクタ 76"/>
            <p:cNvCxnSpPr/>
            <p:nvPr/>
          </p:nvCxnSpPr>
          <p:spPr>
            <a:xfrm flipV="1">
              <a:off x="936151" y="4699736"/>
              <a:ext cx="403330" cy="162945"/>
            </a:xfrm>
            <a:prstGeom prst="line">
              <a:avLst/>
            </a:prstGeom>
            <a:grpFill/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25"/>
            <p:cNvSpPr>
              <a:spLocks noChangeArrowheads="1"/>
            </p:cNvSpPr>
            <p:nvPr/>
          </p:nvSpPr>
          <p:spPr bwMode="auto">
            <a:xfrm>
              <a:off x="270920" y="4784469"/>
              <a:ext cx="798245" cy="165951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dirty="0">
                  <a:solidFill>
                    <a:prstClr val="black"/>
                  </a:solidFill>
                  <a:latin typeface="+mn-lt"/>
                  <a:cs typeface="Helvetica" panose="020B0604020202020204" pitchFamily="34" charset="0"/>
                </a:rPr>
                <a:t>Manipulator</a:t>
              </a:r>
              <a:endParaRPr lang="ja-JP" altLang="en-US" sz="1100" dirty="0">
                <a:solidFill>
                  <a:prstClr val="black"/>
                </a:solidFill>
                <a:latin typeface="+mn-lt"/>
                <a:cs typeface="Helvetica" panose="020B0604020202020204" pitchFamily="34" charset="0"/>
              </a:endParaRPr>
            </a:p>
          </p:txBody>
        </p:sp>
        <p:cxnSp>
          <p:nvCxnSpPr>
            <p:cNvPr id="79" name="直線コネクタ 78"/>
            <p:cNvCxnSpPr/>
            <p:nvPr/>
          </p:nvCxnSpPr>
          <p:spPr>
            <a:xfrm flipV="1">
              <a:off x="1446662" y="4725146"/>
              <a:ext cx="72284" cy="205081"/>
            </a:xfrm>
            <a:prstGeom prst="line">
              <a:avLst/>
            </a:prstGeom>
            <a:grpFill/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25"/>
            <p:cNvSpPr>
              <a:spLocks noChangeArrowheads="1"/>
            </p:cNvSpPr>
            <p:nvPr/>
          </p:nvSpPr>
          <p:spPr bwMode="auto">
            <a:xfrm>
              <a:off x="1259632" y="4847225"/>
              <a:ext cx="517213" cy="165951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dirty="0">
                  <a:solidFill>
                    <a:prstClr val="black"/>
                  </a:solidFill>
                  <a:latin typeface="+mn-lt"/>
                  <a:cs typeface="Helvetica" panose="020B0604020202020204" pitchFamily="34" charset="0"/>
                </a:rPr>
                <a:t>Vehicle</a:t>
              </a:r>
              <a:endParaRPr lang="ja-JP" altLang="en-US" sz="1100" dirty="0">
                <a:solidFill>
                  <a:prstClr val="black"/>
                </a:solidFill>
                <a:latin typeface="+mn-lt"/>
                <a:cs typeface="Helvetica" panose="020B0604020202020204" pitchFamily="34" charset="0"/>
              </a:endParaRPr>
            </a:p>
          </p:txBody>
        </p:sp>
        <p:sp>
          <p:nvSpPr>
            <p:cNvPr id="81" name="Rectangle 25"/>
            <p:cNvSpPr>
              <a:spLocks noChangeArrowheads="1"/>
            </p:cNvSpPr>
            <p:nvPr/>
          </p:nvSpPr>
          <p:spPr bwMode="auto">
            <a:xfrm>
              <a:off x="1742147" y="4509120"/>
              <a:ext cx="309573" cy="165951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dirty="0">
                  <a:solidFill>
                    <a:prstClr val="black"/>
                  </a:solidFill>
                  <a:latin typeface="+mn-lt"/>
                  <a:cs typeface="Helvetica" panose="020B0604020202020204" pitchFamily="34" charset="0"/>
                </a:rPr>
                <a:t>Rail</a:t>
              </a:r>
              <a:endParaRPr lang="ja-JP" altLang="en-US" sz="1100" dirty="0">
                <a:solidFill>
                  <a:prstClr val="black"/>
                </a:solidFill>
                <a:latin typeface="+mn-lt"/>
                <a:cs typeface="Helvetica" panose="020B0604020202020204" pitchFamily="34" charset="0"/>
              </a:endParaRPr>
            </a:p>
          </p:txBody>
        </p:sp>
        <p:cxnSp>
          <p:nvCxnSpPr>
            <p:cNvPr id="82" name="直線コネクタ 81"/>
            <p:cNvCxnSpPr>
              <a:stCxn id="81" idx="2"/>
            </p:cNvCxnSpPr>
            <p:nvPr/>
          </p:nvCxnSpPr>
          <p:spPr>
            <a:xfrm flipH="1">
              <a:off x="1847935" y="4675071"/>
              <a:ext cx="48999" cy="150820"/>
            </a:xfrm>
            <a:prstGeom prst="line">
              <a:avLst/>
            </a:prstGeom>
            <a:grpFill/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 Box 6"/>
            <p:cNvSpPr txBox="1">
              <a:spLocks noChangeArrowheads="1"/>
            </p:cNvSpPr>
            <p:nvPr/>
          </p:nvSpPr>
          <p:spPr bwMode="auto">
            <a:xfrm>
              <a:off x="-207192" y="2780749"/>
              <a:ext cx="29422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ja-JP" sz="2000" b="1" dirty="0">
                  <a:solidFill>
                    <a:prstClr val="black"/>
                  </a:solidFill>
                  <a:cs typeface="Helvetica" panose="020B0604020202020204" pitchFamily="34" charset="0"/>
                </a:rPr>
                <a:t>Blanket Remote Handling </a:t>
              </a:r>
            </a:p>
            <a:p>
              <a:pPr algn="ctr">
                <a:defRPr/>
              </a:pPr>
              <a:r>
                <a:rPr lang="en-US" altLang="ja-JP" sz="2000" b="1" dirty="0">
                  <a:solidFill>
                    <a:prstClr val="black"/>
                  </a:solidFill>
                  <a:cs typeface="Helvetica" panose="020B0604020202020204" pitchFamily="34" charset="0"/>
                </a:rPr>
                <a:t>System </a:t>
              </a:r>
              <a:r>
                <a:rPr lang="en-US" altLang="ja-JP" sz="2000" dirty="0">
                  <a:solidFill>
                    <a:prstClr val="black"/>
                  </a:solidFill>
                  <a:cs typeface="Helvetica" panose="020B0604020202020204" pitchFamily="34" charset="0"/>
                </a:rPr>
                <a:t>(under design</a:t>
              </a:r>
              <a:r>
                <a:rPr lang="en-US" altLang="ja-JP" sz="2000" dirty="0" smtClean="0">
                  <a:solidFill>
                    <a:prstClr val="black"/>
                  </a:solidFill>
                  <a:cs typeface="Helvetica" panose="020B0604020202020204" pitchFamily="34" charset="0"/>
                </a:rPr>
                <a:t>)</a:t>
              </a:r>
              <a:endParaRPr lang="en-US" altLang="ja-JP" sz="2000" dirty="0">
                <a:solidFill>
                  <a:prstClr val="black"/>
                </a:solidFill>
                <a:cs typeface="Helvetica" panose="020B0604020202020204" pitchFamily="34" charset="0"/>
              </a:endParaRPr>
            </a:p>
          </p:txBody>
        </p:sp>
      </p:grpSp>
      <p:grpSp>
        <p:nvGrpSpPr>
          <p:cNvPr id="8215" name="グループ化 83"/>
          <p:cNvGrpSpPr>
            <a:grpSpLocks/>
          </p:cNvGrpSpPr>
          <p:nvPr/>
        </p:nvGrpSpPr>
        <p:grpSpPr bwMode="auto">
          <a:xfrm>
            <a:off x="5265738" y="1530600"/>
            <a:ext cx="2286000" cy="1214437"/>
            <a:chOff x="5004045" y="4073660"/>
            <a:chExt cx="3987120" cy="2120695"/>
          </a:xfrm>
        </p:grpSpPr>
        <p:grpSp>
          <p:nvGrpSpPr>
            <p:cNvPr id="9952" name="グループ化 84"/>
            <p:cNvGrpSpPr>
              <a:grpSpLocks/>
            </p:cNvGrpSpPr>
            <p:nvPr/>
          </p:nvGrpSpPr>
          <p:grpSpPr bwMode="auto">
            <a:xfrm>
              <a:off x="5004045" y="4139523"/>
              <a:ext cx="3839259" cy="2054832"/>
              <a:chOff x="1259629" y="1619243"/>
              <a:chExt cx="3839259" cy="2054832"/>
            </a:xfrm>
          </p:grpSpPr>
          <p:pic>
            <p:nvPicPr>
              <p:cNvPr id="9955" name="Picture 2" descr="C:\WORK\Data_E\MSW\ConductorPhoto\ITER_CS_Conductor\CS導体C060622c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3130" y="1844824"/>
                <a:ext cx="3525758" cy="1425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956" name="テキスト ボックス 88"/>
              <p:cNvSpPr txBox="1">
                <a:spLocks noChangeArrowheads="1"/>
              </p:cNvSpPr>
              <p:nvPr/>
            </p:nvSpPr>
            <p:spPr bwMode="auto">
              <a:xfrm>
                <a:off x="3339729" y="2819672"/>
                <a:ext cx="1753268" cy="403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ja-JP" sz="900">
                    <a:latin typeface="+mn-lt"/>
                    <a:cs typeface="Helvetica" panose="020B0604020202020204" pitchFamily="34" charset="0"/>
                  </a:rPr>
                  <a:t>Jacket (JK2LB)</a:t>
                </a:r>
                <a:endParaRPr lang="ja-JP" altLang="en-US" sz="900">
                  <a:latin typeface="+mn-lt"/>
                  <a:cs typeface="Helvetica" panose="020B0604020202020204" pitchFamily="34" charset="0"/>
                </a:endParaRPr>
              </a:p>
            </p:txBody>
          </p:sp>
          <p:cxnSp>
            <p:nvCxnSpPr>
              <p:cNvPr id="90" name="直線矢印コネクタ 89"/>
              <p:cNvCxnSpPr/>
              <p:nvPr/>
            </p:nvCxnSpPr>
            <p:spPr>
              <a:xfrm flipH="1" flipV="1">
                <a:off x="3782036" y="2709366"/>
                <a:ext cx="384869" cy="17741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58" name="テキスト ボックス 90"/>
              <p:cNvSpPr txBox="1">
                <a:spLocks noChangeArrowheads="1"/>
              </p:cNvSpPr>
              <p:nvPr/>
            </p:nvSpPr>
            <p:spPr bwMode="auto">
              <a:xfrm>
                <a:off x="1925656" y="1904036"/>
                <a:ext cx="1804972" cy="403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ja-JP" sz="900">
                    <a:latin typeface="+mn-lt"/>
                    <a:cs typeface="Helvetica" panose="020B0604020202020204" pitchFamily="34" charset="0"/>
                  </a:rPr>
                  <a:t>Final Wrap</a:t>
                </a:r>
                <a:r>
                  <a:rPr kumimoji="0" lang="en-US" altLang="ja-JP" sz="900">
                    <a:latin typeface="+mn-lt"/>
                    <a:cs typeface="Helvetica" panose="020B0604020202020204" pitchFamily="34" charset="0"/>
                  </a:rPr>
                  <a:t> (s.s.)</a:t>
                </a:r>
                <a:endParaRPr lang="ja-JP" altLang="en-US" sz="900">
                  <a:latin typeface="+mn-lt"/>
                  <a:cs typeface="Helvetica" panose="020B0604020202020204" pitchFamily="34" charset="0"/>
                </a:endParaRPr>
              </a:p>
            </p:txBody>
          </p:sp>
          <p:sp>
            <p:nvSpPr>
              <p:cNvPr id="9959" name="テキスト ボックス 91"/>
              <p:cNvSpPr txBox="1">
                <a:spLocks noChangeArrowheads="1"/>
              </p:cNvSpPr>
              <p:nvPr/>
            </p:nvSpPr>
            <p:spPr bwMode="auto">
              <a:xfrm>
                <a:off x="2432343" y="3094678"/>
                <a:ext cx="1773000" cy="403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ja-JP" sz="900">
                    <a:latin typeface="+mn-lt"/>
                    <a:cs typeface="Helvetica" panose="020B0604020202020204" pitchFamily="34" charset="0"/>
                  </a:rPr>
                  <a:t>Sub Wrap (s.s</a:t>
                </a:r>
                <a:r>
                  <a:rPr kumimoji="0" lang="en-US" altLang="ja-JP" sz="900">
                    <a:latin typeface="+mn-lt"/>
                    <a:cs typeface="Helvetica" panose="020B0604020202020204" pitchFamily="34" charset="0"/>
                  </a:rPr>
                  <a:t>.)</a:t>
                </a:r>
                <a:endParaRPr lang="ja-JP" altLang="en-US" sz="900">
                  <a:latin typeface="+mn-lt"/>
                  <a:cs typeface="Helvetica" panose="020B0604020202020204" pitchFamily="34" charset="0"/>
                </a:endParaRPr>
              </a:p>
            </p:txBody>
          </p:sp>
          <p:sp>
            <p:nvSpPr>
              <p:cNvPr id="9960" name="テキスト ボックス 92"/>
              <p:cNvSpPr txBox="1">
                <a:spLocks noChangeArrowheads="1"/>
              </p:cNvSpPr>
              <p:nvPr/>
            </p:nvSpPr>
            <p:spPr bwMode="auto">
              <a:xfrm>
                <a:off x="1384680" y="2281212"/>
                <a:ext cx="1546779" cy="403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ja-JP" sz="900">
                    <a:latin typeface="+mn-lt"/>
                    <a:cs typeface="Helvetica" panose="020B0604020202020204" pitchFamily="34" charset="0"/>
                  </a:rPr>
                  <a:t>Nb</a:t>
                </a:r>
                <a:r>
                  <a:rPr lang="en-US" altLang="ja-JP" sz="900" baseline="-25000">
                    <a:latin typeface="+mn-lt"/>
                    <a:cs typeface="Helvetica" panose="020B0604020202020204" pitchFamily="34" charset="0"/>
                  </a:rPr>
                  <a:t>3</a:t>
                </a:r>
                <a:r>
                  <a:rPr lang="en-US" altLang="ja-JP" sz="900">
                    <a:latin typeface="+mn-lt"/>
                    <a:cs typeface="Helvetica" panose="020B0604020202020204" pitchFamily="34" charset="0"/>
                  </a:rPr>
                  <a:t>Sn Cable</a:t>
                </a:r>
                <a:endParaRPr lang="ja-JP" altLang="en-US" sz="900">
                  <a:latin typeface="+mn-lt"/>
                  <a:cs typeface="Helvetica" panose="020B0604020202020204" pitchFamily="34" charset="0"/>
                </a:endParaRPr>
              </a:p>
            </p:txBody>
          </p:sp>
          <p:sp>
            <p:nvSpPr>
              <p:cNvPr id="9961" name="テキスト ボックス 93"/>
              <p:cNvSpPr txBox="1">
                <a:spLocks noChangeArrowheads="1"/>
              </p:cNvSpPr>
              <p:nvPr/>
            </p:nvSpPr>
            <p:spPr bwMode="auto">
              <a:xfrm>
                <a:off x="1259629" y="3271045"/>
                <a:ext cx="1590324" cy="403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ja-JP" sz="900">
                    <a:latin typeface="+mn-lt"/>
                    <a:cs typeface="Helvetica" panose="020B0604020202020204" pitchFamily="34" charset="0"/>
                  </a:rPr>
                  <a:t>Central Spiral</a:t>
                </a:r>
                <a:endParaRPr lang="ja-JP" altLang="en-US" sz="900">
                  <a:latin typeface="+mn-lt"/>
                  <a:cs typeface="Helvetica" panose="020B0604020202020204" pitchFamily="34" charset="0"/>
                </a:endParaRPr>
              </a:p>
            </p:txBody>
          </p:sp>
          <p:cxnSp>
            <p:nvCxnSpPr>
              <p:cNvPr id="95" name="直線矢印コネクタ 94"/>
              <p:cNvCxnSpPr/>
              <p:nvPr/>
            </p:nvCxnSpPr>
            <p:spPr>
              <a:xfrm>
                <a:off x="3062139" y="2276911"/>
                <a:ext cx="371024" cy="1552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線矢印コネクタ 95"/>
              <p:cNvCxnSpPr/>
              <p:nvPr/>
            </p:nvCxnSpPr>
            <p:spPr>
              <a:xfrm flipH="1" flipV="1">
                <a:off x="2585900" y="2939456"/>
                <a:ext cx="49839" cy="23286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線矢印コネクタ 96"/>
              <p:cNvCxnSpPr/>
              <p:nvPr/>
            </p:nvCxnSpPr>
            <p:spPr>
              <a:xfrm>
                <a:off x="2483454" y="2565215"/>
                <a:ext cx="224275" cy="15246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矢印コネクタ 97"/>
              <p:cNvCxnSpPr/>
              <p:nvPr/>
            </p:nvCxnSpPr>
            <p:spPr>
              <a:xfrm flipH="1" flipV="1">
                <a:off x="1818933" y="3169543"/>
                <a:ext cx="52607" cy="1968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66" name="テキスト ボックス 98"/>
              <p:cNvSpPr txBox="1">
                <a:spLocks noChangeArrowheads="1"/>
              </p:cNvSpPr>
              <p:nvPr/>
            </p:nvSpPr>
            <p:spPr bwMode="auto">
              <a:xfrm>
                <a:off x="3136215" y="1619243"/>
                <a:ext cx="1224301" cy="403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ja-JP" sz="900">
                    <a:latin typeface="+mn-lt"/>
                    <a:cs typeface="Helvetica" panose="020B0604020202020204" pitchFamily="34" charset="0"/>
                  </a:rPr>
                  <a:t>Insulation</a:t>
                </a:r>
                <a:endParaRPr lang="ja-JP" altLang="en-US" sz="900">
                  <a:latin typeface="+mn-lt"/>
                  <a:cs typeface="Helvetica" panose="020B0604020202020204" pitchFamily="34" charset="0"/>
                </a:endParaRPr>
              </a:p>
            </p:txBody>
          </p:sp>
          <p:cxnSp>
            <p:nvCxnSpPr>
              <p:cNvPr id="100" name="直線矢印コネクタ 99"/>
              <p:cNvCxnSpPr/>
              <p:nvPr/>
            </p:nvCxnSpPr>
            <p:spPr>
              <a:xfrm>
                <a:off x="3854026" y="1916531"/>
                <a:ext cx="359948" cy="21622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6" name="直線矢印コネクタ 85"/>
            <p:cNvCxnSpPr/>
            <p:nvPr/>
          </p:nvCxnSpPr>
          <p:spPr>
            <a:xfrm>
              <a:off x="8373714" y="4378597"/>
              <a:ext cx="359948" cy="21622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54" name="テキスト ボックス 86"/>
            <p:cNvSpPr txBox="1">
              <a:spLocks noChangeArrowheads="1"/>
            </p:cNvSpPr>
            <p:nvPr/>
          </p:nvSpPr>
          <p:spPr bwMode="auto">
            <a:xfrm>
              <a:off x="8021452" y="4073660"/>
              <a:ext cx="969713" cy="403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900">
                  <a:latin typeface="+mn-lt"/>
                  <a:cs typeface="Helvetica" panose="020B0604020202020204" pitchFamily="34" charset="0"/>
                </a:rPr>
                <a:t>49 mm</a:t>
              </a:r>
              <a:endParaRPr lang="ja-JP" altLang="en-US" sz="900">
                <a:latin typeface="+mn-lt"/>
                <a:cs typeface="Helvetica" panose="020B0604020202020204" pitchFamily="34" charset="0"/>
              </a:endParaRPr>
            </a:p>
          </p:txBody>
        </p:sp>
      </p:grpSp>
      <p:sp>
        <p:nvSpPr>
          <p:cNvPr id="101" name="Text Box 16"/>
          <p:cNvSpPr txBox="1">
            <a:spLocks noChangeArrowheads="1"/>
          </p:cNvSpPr>
          <p:nvPr/>
        </p:nvSpPr>
        <p:spPr bwMode="auto">
          <a:xfrm>
            <a:off x="3800475" y="836613"/>
            <a:ext cx="3819525" cy="733534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en-US" altLang="ja-JP" sz="2400" b="1" dirty="0" smtClean="0">
                <a:solidFill>
                  <a:prstClr val="black"/>
                </a:solidFill>
                <a:cs typeface="Helvetica" panose="020B0604020202020204" pitchFamily="34" charset="0"/>
              </a:rPr>
              <a:t>Central </a:t>
            </a:r>
            <a:r>
              <a:rPr lang="en-US" altLang="ja-JP" sz="2400" b="1" dirty="0">
                <a:solidFill>
                  <a:prstClr val="black"/>
                </a:solidFill>
                <a:cs typeface="Helvetica" panose="020B0604020202020204" pitchFamily="34" charset="0"/>
              </a:rPr>
              <a:t>Solenoid (CS) </a:t>
            </a:r>
            <a:r>
              <a:rPr lang="en-US" altLang="ja-JP" sz="2400" b="1" dirty="0" smtClean="0">
                <a:solidFill>
                  <a:prstClr val="black"/>
                </a:solidFill>
                <a:cs typeface="Helvetica" panose="020B0604020202020204" pitchFamily="34" charset="0"/>
              </a:rPr>
              <a:t>Coil </a:t>
            </a:r>
          </a:p>
          <a:p>
            <a:pPr>
              <a:lnSpc>
                <a:spcPts val="2500"/>
              </a:lnSpc>
              <a:defRPr/>
            </a:pPr>
            <a:r>
              <a:rPr lang="en-US" altLang="ja-JP" sz="2400" b="1" dirty="0" smtClean="0">
                <a:solidFill>
                  <a:prstClr val="black"/>
                </a:solidFill>
                <a:cs typeface="Helvetica" panose="020B0604020202020204" pitchFamily="34" charset="0"/>
              </a:rPr>
              <a:t>Conductors   </a:t>
            </a:r>
            <a:r>
              <a:rPr lang="en-US" altLang="ja-JP" sz="1050" dirty="0" smtClean="0">
                <a:solidFill>
                  <a:prstClr val="black"/>
                </a:solidFill>
                <a:cs typeface="Helvetica" panose="020B0604020202020204" pitchFamily="34" charset="0"/>
              </a:rPr>
              <a:t>CS </a:t>
            </a:r>
            <a:r>
              <a:rPr lang="en-US" altLang="ja-JP" sz="1050" dirty="0">
                <a:solidFill>
                  <a:prstClr val="black"/>
                </a:solidFill>
                <a:cs typeface="Helvetica" panose="020B0604020202020204" pitchFamily="34" charset="0"/>
              </a:rPr>
              <a:t>conductors: 100%</a:t>
            </a:r>
            <a:endParaRPr lang="ja-JP" altLang="en-US" sz="1050" dirty="0">
              <a:solidFill>
                <a:prstClr val="black"/>
              </a:solidFill>
              <a:cs typeface="Helvetica" panose="020B0604020202020204" pitchFamily="34" charset="0"/>
            </a:endParaRPr>
          </a:p>
        </p:txBody>
      </p:sp>
      <p:grpSp>
        <p:nvGrpSpPr>
          <p:cNvPr id="8217" name="Group 966"/>
          <p:cNvGrpSpPr>
            <a:grpSpLocks noChangeAspect="1"/>
          </p:cNvGrpSpPr>
          <p:nvPr/>
        </p:nvGrpSpPr>
        <p:grpSpPr bwMode="auto">
          <a:xfrm>
            <a:off x="268288" y="1673225"/>
            <a:ext cx="1819275" cy="823913"/>
            <a:chOff x="380" y="1535"/>
            <a:chExt cx="3483" cy="1663"/>
          </a:xfrm>
        </p:grpSpPr>
        <p:grpSp>
          <p:nvGrpSpPr>
            <p:cNvPr id="8231" name="Group 967"/>
            <p:cNvGrpSpPr>
              <a:grpSpLocks noChangeAspect="1"/>
            </p:cNvGrpSpPr>
            <p:nvPr/>
          </p:nvGrpSpPr>
          <p:grpSpPr bwMode="auto">
            <a:xfrm>
              <a:off x="482" y="1535"/>
              <a:ext cx="3381" cy="785"/>
              <a:chOff x="482" y="1535"/>
              <a:chExt cx="3381" cy="785"/>
            </a:xfrm>
          </p:grpSpPr>
          <p:sp>
            <p:nvSpPr>
              <p:cNvPr id="9752" name="Rectangle 968"/>
              <p:cNvSpPr>
                <a:spLocks noChangeAspect="1" noChangeArrowheads="1"/>
              </p:cNvSpPr>
              <p:nvPr/>
            </p:nvSpPr>
            <p:spPr bwMode="auto">
              <a:xfrm>
                <a:off x="482" y="1535"/>
                <a:ext cx="74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57263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defTabSz="957263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defTabSz="957263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defTabSz="957263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defTabSz="957263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300">
                    <a:solidFill>
                      <a:srgbClr val="000000"/>
                    </a:solidFill>
                    <a:latin typeface="+mn-lt"/>
                    <a:cs typeface="Helvetica" panose="020B0604020202020204" pitchFamily="34" charset="0"/>
                  </a:rPr>
                  <a:t> </a:t>
                </a:r>
              </a:p>
            </p:txBody>
          </p:sp>
          <p:sp>
            <p:nvSpPr>
              <p:cNvPr id="9753" name="Freeform 969"/>
              <p:cNvSpPr>
                <a:spLocks noChangeAspect="1"/>
              </p:cNvSpPr>
              <p:nvPr/>
            </p:nvSpPr>
            <p:spPr bwMode="auto">
              <a:xfrm>
                <a:off x="3313" y="1700"/>
                <a:ext cx="384" cy="142"/>
              </a:xfrm>
              <a:custGeom>
                <a:avLst/>
                <a:gdLst>
                  <a:gd name="T0" fmla="*/ 19 w 384"/>
                  <a:gd name="T1" fmla="*/ 142 h 142"/>
                  <a:gd name="T2" fmla="*/ 0 w 384"/>
                  <a:gd name="T3" fmla="*/ 139 h 142"/>
                  <a:gd name="T4" fmla="*/ 368 w 384"/>
                  <a:gd name="T5" fmla="*/ 0 h 142"/>
                  <a:gd name="T6" fmla="*/ 384 w 384"/>
                  <a:gd name="T7" fmla="*/ 3 h 142"/>
                  <a:gd name="T8" fmla="*/ 19 w 384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4"/>
                  <a:gd name="T16" fmla="*/ 0 h 142"/>
                  <a:gd name="T17" fmla="*/ 384 w 384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4" h="142">
                    <a:moveTo>
                      <a:pt x="19" y="142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84" y="3"/>
                    </a:lnTo>
                    <a:lnTo>
                      <a:pt x="19" y="142"/>
                    </a:lnTo>
                    <a:close/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54" name="Line 970"/>
              <p:cNvSpPr>
                <a:spLocks noChangeAspect="1" noChangeShapeType="1"/>
              </p:cNvSpPr>
              <p:nvPr/>
            </p:nvSpPr>
            <p:spPr bwMode="auto">
              <a:xfrm flipV="1">
                <a:off x="3332" y="1703"/>
                <a:ext cx="365" cy="139"/>
              </a:xfrm>
              <a:prstGeom prst="line">
                <a:avLst/>
              </a:prstGeom>
              <a:noFill/>
              <a:ln w="3175">
                <a:solidFill>
                  <a:srgbClr val="6565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55" name="Freeform 971"/>
              <p:cNvSpPr>
                <a:spLocks noChangeAspect="1"/>
              </p:cNvSpPr>
              <p:nvPr/>
            </p:nvSpPr>
            <p:spPr bwMode="auto">
              <a:xfrm>
                <a:off x="3327" y="1703"/>
                <a:ext cx="370" cy="139"/>
              </a:xfrm>
              <a:custGeom>
                <a:avLst/>
                <a:gdLst>
                  <a:gd name="T0" fmla="*/ 5 w 370"/>
                  <a:gd name="T1" fmla="*/ 139 h 139"/>
                  <a:gd name="T2" fmla="*/ 0 w 370"/>
                  <a:gd name="T3" fmla="*/ 137 h 139"/>
                  <a:gd name="T4" fmla="*/ 367 w 370"/>
                  <a:gd name="T5" fmla="*/ 0 h 139"/>
                  <a:gd name="T6" fmla="*/ 370 w 370"/>
                  <a:gd name="T7" fmla="*/ 0 h 139"/>
                  <a:gd name="T8" fmla="*/ 5 w 370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39"/>
                  <a:gd name="T17" fmla="*/ 370 w 370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39">
                    <a:moveTo>
                      <a:pt x="5" y="139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70" y="0"/>
                    </a:lnTo>
                    <a:lnTo>
                      <a:pt x="5" y="139"/>
                    </a:lnTo>
                    <a:close/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56" name="Freeform 972"/>
              <p:cNvSpPr>
                <a:spLocks noChangeAspect="1"/>
              </p:cNvSpPr>
              <p:nvPr/>
            </p:nvSpPr>
            <p:spPr bwMode="auto">
              <a:xfrm>
                <a:off x="3323" y="1702"/>
                <a:ext cx="371" cy="138"/>
              </a:xfrm>
              <a:custGeom>
                <a:avLst/>
                <a:gdLst>
                  <a:gd name="T0" fmla="*/ 4 w 371"/>
                  <a:gd name="T1" fmla="*/ 138 h 138"/>
                  <a:gd name="T2" fmla="*/ 0 w 371"/>
                  <a:gd name="T3" fmla="*/ 138 h 138"/>
                  <a:gd name="T4" fmla="*/ 367 w 371"/>
                  <a:gd name="T5" fmla="*/ 0 h 138"/>
                  <a:gd name="T6" fmla="*/ 371 w 371"/>
                  <a:gd name="T7" fmla="*/ 1 h 138"/>
                  <a:gd name="T8" fmla="*/ 4 w 371"/>
                  <a:gd name="T9" fmla="*/ 138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38"/>
                  <a:gd name="T17" fmla="*/ 371 w 371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38">
                    <a:moveTo>
                      <a:pt x="4" y="138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1" y="1"/>
                    </a:lnTo>
                    <a:lnTo>
                      <a:pt x="4" y="138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57" name="Freeform 973"/>
              <p:cNvSpPr>
                <a:spLocks noChangeAspect="1"/>
              </p:cNvSpPr>
              <p:nvPr/>
            </p:nvSpPr>
            <p:spPr bwMode="auto">
              <a:xfrm>
                <a:off x="3318" y="1700"/>
                <a:ext cx="372" cy="140"/>
              </a:xfrm>
              <a:custGeom>
                <a:avLst/>
                <a:gdLst>
                  <a:gd name="T0" fmla="*/ 5 w 372"/>
                  <a:gd name="T1" fmla="*/ 140 h 140"/>
                  <a:gd name="T2" fmla="*/ 0 w 372"/>
                  <a:gd name="T3" fmla="*/ 139 h 140"/>
                  <a:gd name="T4" fmla="*/ 367 w 372"/>
                  <a:gd name="T5" fmla="*/ 0 h 140"/>
                  <a:gd name="T6" fmla="*/ 372 w 372"/>
                  <a:gd name="T7" fmla="*/ 2 h 140"/>
                  <a:gd name="T8" fmla="*/ 5 w 372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40"/>
                  <a:gd name="T17" fmla="*/ 372 w 372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40">
                    <a:moveTo>
                      <a:pt x="5" y="140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2" y="2"/>
                    </a:lnTo>
                    <a:lnTo>
                      <a:pt x="5" y="140"/>
                    </a:lnTo>
                    <a:close/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58" name="Freeform 974"/>
              <p:cNvSpPr>
                <a:spLocks noChangeAspect="1"/>
              </p:cNvSpPr>
              <p:nvPr/>
            </p:nvSpPr>
            <p:spPr bwMode="auto">
              <a:xfrm>
                <a:off x="3313" y="1700"/>
                <a:ext cx="372" cy="139"/>
              </a:xfrm>
              <a:custGeom>
                <a:avLst/>
                <a:gdLst>
                  <a:gd name="T0" fmla="*/ 5 w 372"/>
                  <a:gd name="T1" fmla="*/ 139 h 139"/>
                  <a:gd name="T2" fmla="*/ 0 w 372"/>
                  <a:gd name="T3" fmla="*/ 139 h 139"/>
                  <a:gd name="T4" fmla="*/ 368 w 372"/>
                  <a:gd name="T5" fmla="*/ 0 h 139"/>
                  <a:gd name="T6" fmla="*/ 372 w 372"/>
                  <a:gd name="T7" fmla="*/ 0 h 139"/>
                  <a:gd name="T8" fmla="*/ 5 w 372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39"/>
                  <a:gd name="T17" fmla="*/ 372 w 372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39">
                    <a:moveTo>
                      <a:pt x="5" y="139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72" y="0"/>
                    </a:lnTo>
                    <a:lnTo>
                      <a:pt x="5" y="139"/>
                    </a:lnTo>
                    <a:close/>
                  </a:path>
                </a:pathLst>
              </a:custGeom>
              <a:solidFill>
                <a:srgbClr val="68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59" name="Freeform 975"/>
              <p:cNvSpPr>
                <a:spLocks noChangeAspect="1"/>
              </p:cNvSpPr>
              <p:nvPr/>
            </p:nvSpPr>
            <p:spPr bwMode="auto">
              <a:xfrm>
                <a:off x="3298" y="1700"/>
                <a:ext cx="383" cy="139"/>
              </a:xfrm>
              <a:custGeom>
                <a:avLst/>
                <a:gdLst>
                  <a:gd name="T0" fmla="*/ 15 w 383"/>
                  <a:gd name="T1" fmla="*/ 139 h 139"/>
                  <a:gd name="T2" fmla="*/ 0 w 383"/>
                  <a:gd name="T3" fmla="*/ 137 h 139"/>
                  <a:gd name="T4" fmla="*/ 368 w 383"/>
                  <a:gd name="T5" fmla="*/ 0 h 139"/>
                  <a:gd name="T6" fmla="*/ 383 w 383"/>
                  <a:gd name="T7" fmla="*/ 0 h 139"/>
                  <a:gd name="T8" fmla="*/ 15 w 383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3"/>
                  <a:gd name="T16" fmla="*/ 0 h 139"/>
                  <a:gd name="T17" fmla="*/ 383 w 383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3" h="139">
                    <a:moveTo>
                      <a:pt x="15" y="139"/>
                    </a:moveTo>
                    <a:lnTo>
                      <a:pt x="0" y="137"/>
                    </a:lnTo>
                    <a:lnTo>
                      <a:pt x="368" y="0"/>
                    </a:lnTo>
                    <a:lnTo>
                      <a:pt x="383" y="0"/>
                    </a:lnTo>
                    <a:lnTo>
                      <a:pt x="15" y="139"/>
                    </a:lnTo>
                    <a:close/>
                  </a:path>
                </a:pathLst>
              </a:custGeom>
              <a:solidFill>
                <a:srgbClr val="696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60" name="Line 976"/>
              <p:cNvSpPr>
                <a:spLocks noChangeAspect="1" noChangeShapeType="1"/>
              </p:cNvSpPr>
              <p:nvPr/>
            </p:nvSpPr>
            <p:spPr bwMode="auto">
              <a:xfrm flipV="1">
                <a:off x="3313" y="1700"/>
                <a:ext cx="368" cy="139"/>
              </a:xfrm>
              <a:prstGeom prst="line">
                <a:avLst/>
              </a:prstGeom>
              <a:noFill/>
              <a:ln w="3175">
                <a:solidFill>
                  <a:srgbClr val="69696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61" name="Freeform 977"/>
              <p:cNvSpPr>
                <a:spLocks noChangeAspect="1"/>
              </p:cNvSpPr>
              <p:nvPr/>
            </p:nvSpPr>
            <p:spPr bwMode="auto">
              <a:xfrm>
                <a:off x="3306" y="1700"/>
                <a:ext cx="375" cy="139"/>
              </a:xfrm>
              <a:custGeom>
                <a:avLst/>
                <a:gdLst>
                  <a:gd name="T0" fmla="*/ 7 w 375"/>
                  <a:gd name="T1" fmla="*/ 139 h 139"/>
                  <a:gd name="T2" fmla="*/ 0 w 375"/>
                  <a:gd name="T3" fmla="*/ 139 h 139"/>
                  <a:gd name="T4" fmla="*/ 367 w 375"/>
                  <a:gd name="T5" fmla="*/ 0 h 139"/>
                  <a:gd name="T6" fmla="*/ 375 w 375"/>
                  <a:gd name="T7" fmla="*/ 0 h 139"/>
                  <a:gd name="T8" fmla="*/ 7 w 375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139"/>
                  <a:gd name="T17" fmla="*/ 375 w 375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139">
                    <a:moveTo>
                      <a:pt x="7" y="139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5" y="0"/>
                    </a:lnTo>
                    <a:lnTo>
                      <a:pt x="7" y="139"/>
                    </a:lnTo>
                    <a:close/>
                  </a:path>
                </a:pathLst>
              </a:custGeom>
              <a:solidFill>
                <a:srgbClr val="696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62" name="Freeform 978"/>
              <p:cNvSpPr>
                <a:spLocks noChangeAspect="1"/>
              </p:cNvSpPr>
              <p:nvPr/>
            </p:nvSpPr>
            <p:spPr bwMode="auto">
              <a:xfrm>
                <a:off x="3298" y="1700"/>
                <a:ext cx="375" cy="139"/>
              </a:xfrm>
              <a:custGeom>
                <a:avLst/>
                <a:gdLst>
                  <a:gd name="T0" fmla="*/ 8 w 375"/>
                  <a:gd name="T1" fmla="*/ 139 h 139"/>
                  <a:gd name="T2" fmla="*/ 0 w 375"/>
                  <a:gd name="T3" fmla="*/ 137 h 139"/>
                  <a:gd name="T4" fmla="*/ 368 w 375"/>
                  <a:gd name="T5" fmla="*/ 0 h 139"/>
                  <a:gd name="T6" fmla="*/ 375 w 375"/>
                  <a:gd name="T7" fmla="*/ 0 h 139"/>
                  <a:gd name="T8" fmla="*/ 8 w 375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139"/>
                  <a:gd name="T17" fmla="*/ 375 w 375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139">
                    <a:moveTo>
                      <a:pt x="8" y="139"/>
                    </a:moveTo>
                    <a:lnTo>
                      <a:pt x="0" y="137"/>
                    </a:lnTo>
                    <a:lnTo>
                      <a:pt x="368" y="0"/>
                    </a:lnTo>
                    <a:lnTo>
                      <a:pt x="375" y="0"/>
                    </a:lnTo>
                    <a:lnTo>
                      <a:pt x="8" y="139"/>
                    </a:lnTo>
                    <a:close/>
                  </a:path>
                </a:pathLst>
              </a:custGeom>
              <a:solidFill>
                <a:srgbClr val="6B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63" name="Freeform 979"/>
              <p:cNvSpPr>
                <a:spLocks noChangeAspect="1"/>
              </p:cNvSpPr>
              <p:nvPr/>
            </p:nvSpPr>
            <p:spPr bwMode="auto">
              <a:xfrm>
                <a:off x="3282" y="1700"/>
                <a:ext cx="384" cy="140"/>
              </a:xfrm>
              <a:custGeom>
                <a:avLst/>
                <a:gdLst>
                  <a:gd name="T0" fmla="*/ 16 w 384"/>
                  <a:gd name="T1" fmla="*/ 137 h 140"/>
                  <a:gd name="T2" fmla="*/ 0 w 384"/>
                  <a:gd name="T3" fmla="*/ 140 h 140"/>
                  <a:gd name="T4" fmla="*/ 367 w 384"/>
                  <a:gd name="T5" fmla="*/ 2 h 140"/>
                  <a:gd name="T6" fmla="*/ 384 w 384"/>
                  <a:gd name="T7" fmla="*/ 0 h 140"/>
                  <a:gd name="T8" fmla="*/ 16 w 384"/>
                  <a:gd name="T9" fmla="*/ 137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4"/>
                  <a:gd name="T16" fmla="*/ 0 h 140"/>
                  <a:gd name="T17" fmla="*/ 384 w 384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4" h="140">
                    <a:moveTo>
                      <a:pt x="16" y="137"/>
                    </a:moveTo>
                    <a:lnTo>
                      <a:pt x="0" y="140"/>
                    </a:lnTo>
                    <a:lnTo>
                      <a:pt x="367" y="2"/>
                    </a:lnTo>
                    <a:lnTo>
                      <a:pt x="384" y="0"/>
                    </a:lnTo>
                    <a:lnTo>
                      <a:pt x="16" y="137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64" name="Line 980"/>
              <p:cNvSpPr>
                <a:spLocks noChangeAspect="1" noChangeShapeType="1"/>
              </p:cNvSpPr>
              <p:nvPr/>
            </p:nvSpPr>
            <p:spPr bwMode="auto">
              <a:xfrm flipV="1">
                <a:off x="3298" y="1700"/>
                <a:ext cx="368" cy="137"/>
              </a:xfrm>
              <a:prstGeom prst="line">
                <a:avLst/>
              </a:prstGeom>
              <a:noFill/>
              <a:ln w="3175">
                <a:solidFill>
                  <a:srgbClr val="6D6D6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65" name="Freeform 981"/>
              <p:cNvSpPr>
                <a:spLocks noChangeAspect="1"/>
              </p:cNvSpPr>
              <p:nvPr/>
            </p:nvSpPr>
            <p:spPr bwMode="auto">
              <a:xfrm>
                <a:off x="3266" y="1702"/>
                <a:ext cx="383" cy="141"/>
              </a:xfrm>
              <a:custGeom>
                <a:avLst/>
                <a:gdLst>
                  <a:gd name="T0" fmla="*/ 16 w 383"/>
                  <a:gd name="T1" fmla="*/ 138 h 141"/>
                  <a:gd name="T2" fmla="*/ 0 w 383"/>
                  <a:gd name="T3" fmla="*/ 141 h 141"/>
                  <a:gd name="T4" fmla="*/ 368 w 383"/>
                  <a:gd name="T5" fmla="*/ 4 h 141"/>
                  <a:gd name="T6" fmla="*/ 383 w 383"/>
                  <a:gd name="T7" fmla="*/ 0 h 141"/>
                  <a:gd name="T8" fmla="*/ 16 w 383"/>
                  <a:gd name="T9" fmla="*/ 138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3"/>
                  <a:gd name="T16" fmla="*/ 0 h 141"/>
                  <a:gd name="T17" fmla="*/ 383 w 383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3" h="141">
                    <a:moveTo>
                      <a:pt x="16" y="138"/>
                    </a:moveTo>
                    <a:lnTo>
                      <a:pt x="0" y="141"/>
                    </a:lnTo>
                    <a:lnTo>
                      <a:pt x="368" y="4"/>
                    </a:lnTo>
                    <a:lnTo>
                      <a:pt x="383" y="0"/>
                    </a:lnTo>
                    <a:lnTo>
                      <a:pt x="16" y="138"/>
                    </a:lnTo>
                    <a:close/>
                  </a:path>
                </a:pathLst>
              </a:custGeom>
              <a:solidFill>
                <a:srgbClr val="70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66" name="Line 982"/>
              <p:cNvSpPr>
                <a:spLocks noChangeAspect="1" noChangeShapeType="1"/>
              </p:cNvSpPr>
              <p:nvPr/>
            </p:nvSpPr>
            <p:spPr bwMode="auto">
              <a:xfrm flipV="1">
                <a:off x="3282" y="1702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70707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67" name="Freeform 983"/>
              <p:cNvSpPr>
                <a:spLocks noChangeAspect="1"/>
              </p:cNvSpPr>
              <p:nvPr/>
            </p:nvSpPr>
            <p:spPr bwMode="auto">
              <a:xfrm>
                <a:off x="3395" y="2169"/>
                <a:ext cx="381" cy="145"/>
              </a:xfrm>
              <a:custGeom>
                <a:avLst/>
                <a:gdLst>
                  <a:gd name="T0" fmla="*/ 0 w 381"/>
                  <a:gd name="T1" fmla="*/ 145 h 145"/>
                  <a:gd name="T2" fmla="*/ 14 w 381"/>
                  <a:gd name="T3" fmla="*/ 139 h 145"/>
                  <a:gd name="T4" fmla="*/ 381 w 381"/>
                  <a:gd name="T5" fmla="*/ 0 h 145"/>
                  <a:gd name="T6" fmla="*/ 368 w 381"/>
                  <a:gd name="T7" fmla="*/ 6 h 145"/>
                  <a:gd name="T8" fmla="*/ 0 w 381"/>
                  <a:gd name="T9" fmla="*/ 145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1"/>
                  <a:gd name="T16" fmla="*/ 0 h 145"/>
                  <a:gd name="T17" fmla="*/ 381 w 381"/>
                  <a:gd name="T18" fmla="*/ 145 h 1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1" h="145">
                    <a:moveTo>
                      <a:pt x="0" y="145"/>
                    </a:moveTo>
                    <a:lnTo>
                      <a:pt x="14" y="139"/>
                    </a:lnTo>
                    <a:lnTo>
                      <a:pt x="381" y="0"/>
                    </a:lnTo>
                    <a:lnTo>
                      <a:pt x="368" y="6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68" name="Line 984"/>
              <p:cNvSpPr>
                <a:spLocks noChangeAspect="1" noChangeShapeType="1"/>
              </p:cNvSpPr>
              <p:nvPr/>
            </p:nvSpPr>
            <p:spPr bwMode="auto">
              <a:xfrm flipV="1">
                <a:off x="3395" y="2175"/>
                <a:ext cx="368" cy="139"/>
              </a:xfrm>
              <a:prstGeom prst="line">
                <a:avLst/>
              </a:prstGeom>
              <a:noFill/>
              <a:ln w="3175">
                <a:solidFill>
                  <a:srgbClr val="7C7C7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69" name="Freeform 985"/>
              <p:cNvSpPr>
                <a:spLocks noChangeAspect="1"/>
              </p:cNvSpPr>
              <p:nvPr/>
            </p:nvSpPr>
            <p:spPr bwMode="auto">
              <a:xfrm>
                <a:off x="3409" y="2160"/>
                <a:ext cx="381" cy="148"/>
              </a:xfrm>
              <a:custGeom>
                <a:avLst/>
                <a:gdLst>
                  <a:gd name="T0" fmla="*/ 0 w 381"/>
                  <a:gd name="T1" fmla="*/ 148 h 148"/>
                  <a:gd name="T2" fmla="*/ 14 w 381"/>
                  <a:gd name="T3" fmla="*/ 139 h 148"/>
                  <a:gd name="T4" fmla="*/ 381 w 381"/>
                  <a:gd name="T5" fmla="*/ 0 h 148"/>
                  <a:gd name="T6" fmla="*/ 367 w 381"/>
                  <a:gd name="T7" fmla="*/ 9 h 148"/>
                  <a:gd name="T8" fmla="*/ 0 w 381"/>
                  <a:gd name="T9" fmla="*/ 148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1"/>
                  <a:gd name="T16" fmla="*/ 0 h 148"/>
                  <a:gd name="T17" fmla="*/ 381 w 381"/>
                  <a:gd name="T18" fmla="*/ 148 h 1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1" h="148">
                    <a:moveTo>
                      <a:pt x="0" y="148"/>
                    </a:moveTo>
                    <a:lnTo>
                      <a:pt x="14" y="139"/>
                    </a:lnTo>
                    <a:lnTo>
                      <a:pt x="381" y="0"/>
                    </a:lnTo>
                    <a:lnTo>
                      <a:pt x="367" y="9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70" name="Line 986"/>
              <p:cNvSpPr>
                <a:spLocks noChangeAspect="1" noChangeShapeType="1"/>
              </p:cNvSpPr>
              <p:nvPr/>
            </p:nvSpPr>
            <p:spPr bwMode="auto">
              <a:xfrm flipV="1">
                <a:off x="3409" y="2169"/>
                <a:ext cx="367" cy="139"/>
              </a:xfrm>
              <a:prstGeom prst="line">
                <a:avLst/>
              </a:prstGeom>
              <a:noFill/>
              <a:ln w="3175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71" name="Freeform 987"/>
              <p:cNvSpPr>
                <a:spLocks noChangeAspect="1"/>
              </p:cNvSpPr>
              <p:nvPr/>
            </p:nvSpPr>
            <p:spPr bwMode="auto">
              <a:xfrm>
                <a:off x="3423" y="2150"/>
                <a:ext cx="381" cy="149"/>
              </a:xfrm>
              <a:custGeom>
                <a:avLst/>
                <a:gdLst>
                  <a:gd name="T0" fmla="*/ 0 w 381"/>
                  <a:gd name="T1" fmla="*/ 149 h 149"/>
                  <a:gd name="T2" fmla="*/ 13 w 381"/>
                  <a:gd name="T3" fmla="*/ 138 h 149"/>
                  <a:gd name="T4" fmla="*/ 381 w 381"/>
                  <a:gd name="T5" fmla="*/ 0 h 149"/>
                  <a:gd name="T6" fmla="*/ 367 w 381"/>
                  <a:gd name="T7" fmla="*/ 10 h 149"/>
                  <a:gd name="T8" fmla="*/ 0 w 381"/>
                  <a:gd name="T9" fmla="*/ 149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1"/>
                  <a:gd name="T16" fmla="*/ 0 h 149"/>
                  <a:gd name="T17" fmla="*/ 381 w 381"/>
                  <a:gd name="T18" fmla="*/ 149 h 1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1" h="149">
                    <a:moveTo>
                      <a:pt x="0" y="149"/>
                    </a:moveTo>
                    <a:lnTo>
                      <a:pt x="13" y="138"/>
                    </a:lnTo>
                    <a:lnTo>
                      <a:pt x="381" y="0"/>
                    </a:lnTo>
                    <a:lnTo>
                      <a:pt x="367" y="10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85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72" name="Line 988"/>
              <p:cNvSpPr>
                <a:spLocks noChangeAspect="1" noChangeShapeType="1"/>
              </p:cNvSpPr>
              <p:nvPr/>
            </p:nvSpPr>
            <p:spPr bwMode="auto">
              <a:xfrm flipV="1">
                <a:off x="3423" y="2160"/>
                <a:ext cx="367" cy="139"/>
              </a:xfrm>
              <a:prstGeom prst="line">
                <a:avLst/>
              </a:prstGeom>
              <a:noFill/>
              <a:ln w="3175">
                <a:solidFill>
                  <a:srgbClr val="85858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73" name="Freeform 989"/>
              <p:cNvSpPr>
                <a:spLocks noChangeAspect="1"/>
              </p:cNvSpPr>
              <p:nvPr/>
            </p:nvSpPr>
            <p:spPr bwMode="auto">
              <a:xfrm>
                <a:off x="3423" y="2156"/>
                <a:ext cx="373" cy="143"/>
              </a:xfrm>
              <a:custGeom>
                <a:avLst/>
                <a:gdLst>
                  <a:gd name="T0" fmla="*/ 0 w 373"/>
                  <a:gd name="T1" fmla="*/ 143 h 143"/>
                  <a:gd name="T2" fmla="*/ 7 w 373"/>
                  <a:gd name="T3" fmla="*/ 137 h 143"/>
                  <a:gd name="T4" fmla="*/ 373 w 373"/>
                  <a:gd name="T5" fmla="*/ 0 h 143"/>
                  <a:gd name="T6" fmla="*/ 367 w 373"/>
                  <a:gd name="T7" fmla="*/ 4 h 143"/>
                  <a:gd name="T8" fmla="*/ 0 w 373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3"/>
                  <a:gd name="T16" fmla="*/ 0 h 143"/>
                  <a:gd name="T17" fmla="*/ 373 w 373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3" h="143">
                    <a:moveTo>
                      <a:pt x="0" y="143"/>
                    </a:moveTo>
                    <a:lnTo>
                      <a:pt x="7" y="137"/>
                    </a:lnTo>
                    <a:lnTo>
                      <a:pt x="373" y="0"/>
                    </a:lnTo>
                    <a:lnTo>
                      <a:pt x="367" y="4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85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74" name="Freeform 990"/>
              <p:cNvSpPr>
                <a:spLocks noChangeAspect="1"/>
              </p:cNvSpPr>
              <p:nvPr/>
            </p:nvSpPr>
            <p:spPr bwMode="auto">
              <a:xfrm>
                <a:off x="3430" y="2150"/>
                <a:ext cx="374" cy="143"/>
              </a:xfrm>
              <a:custGeom>
                <a:avLst/>
                <a:gdLst>
                  <a:gd name="T0" fmla="*/ 0 w 374"/>
                  <a:gd name="T1" fmla="*/ 143 h 143"/>
                  <a:gd name="T2" fmla="*/ 6 w 374"/>
                  <a:gd name="T3" fmla="*/ 138 h 143"/>
                  <a:gd name="T4" fmla="*/ 374 w 374"/>
                  <a:gd name="T5" fmla="*/ 0 h 143"/>
                  <a:gd name="T6" fmla="*/ 366 w 374"/>
                  <a:gd name="T7" fmla="*/ 6 h 143"/>
                  <a:gd name="T8" fmla="*/ 0 w 374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4"/>
                  <a:gd name="T16" fmla="*/ 0 h 143"/>
                  <a:gd name="T17" fmla="*/ 374 w 374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4" h="143">
                    <a:moveTo>
                      <a:pt x="0" y="143"/>
                    </a:moveTo>
                    <a:lnTo>
                      <a:pt x="6" y="138"/>
                    </a:lnTo>
                    <a:lnTo>
                      <a:pt x="374" y="0"/>
                    </a:lnTo>
                    <a:lnTo>
                      <a:pt x="366" y="6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8787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75" name="Freeform 991"/>
              <p:cNvSpPr>
                <a:spLocks noChangeAspect="1"/>
              </p:cNvSpPr>
              <p:nvPr/>
            </p:nvSpPr>
            <p:spPr bwMode="auto">
              <a:xfrm>
                <a:off x="3436" y="2138"/>
                <a:ext cx="378" cy="150"/>
              </a:xfrm>
              <a:custGeom>
                <a:avLst/>
                <a:gdLst>
                  <a:gd name="T0" fmla="*/ 0 w 378"/>
                  <a:gd name="T1" fmla="*/ 150 h 150"/>
                  <a:gd name="T2" fmla="*/ 11 w 378"/>
                  <a:gd name="T3" fmla="*/ 138 h 150"/>
                  <a:gd name="T4" fmla="*/ 378 w 378"/>
                  <a:gd name="T5" fmla="*/ 0 h 150"/>
                  <a:gd name="T6" fmla="*/ 368 w 378"/>
                  <a:gd name="T7" fmla="*/ 12 h 150"/>
                  <a:gd name="T8" fmla="*/ 0 w 378"/>
                  <a:gd name="T9" fmla="*/ 150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8"/>
                  <a:gd name="T16" fmla="*/ 0 h 150"/>
                  <a:gd name="T17" fmla="*/ 378 w 378"/>
                  <a:gd name="T18" fmla="*/ 150 h 1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8" h="150">
                    <a:moveTo>
                      <a:pt x="0" y="150"/>
                    </a:moveTo>
                    <a:lnTo>
                      <a:pt x="11" y="138"/>
                    </a:lnTo>
                    <a:lnTo>
                      <a:pt x="378" y="0"/>
                    </a:lnTo>
                    <a:lnTo>
                      <a:pt x="368" y="12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76" name="Line 992"/>
              <p:cNvSpPr>
                <a:spLocks noChangeAspect="1" noChangeShapeType="1"/>
              </p:cNvSpPr>
              <p:nvPr/>
            </p:nvSpPr>
            <p:spPr bwMode="auto">
              <a:xfrm flipV="1">
                <a:off x="3436" y="2150"/>
                <a:ext cx="368" cy="138"/>
              </a:xfrm>
              <a:prstGeom prst="line">
                <a:avLst/>
              </a:prstGeom>
              <a:noFill/>
              <a:ln w="3175">
                <a:solidFill>
                  <a:srgbClr val="89898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77" name="Freeform 993"/>
              <p:cNvSpPr>
                <a:spLocks noChangeAspect="1"/>
              </p:cNvSpPr>
              <p:nvPr/>
            </p:nvSpPr>
            <p:spPr bwMode="auto">
              <a:xfrm>
                <a:off x="3436" y="2145"/>
                <a:ext cx="371" cy="143"/>
              </a:xfrm>
              <a:custGeom>
                <a:avLst/>
                <a:gdLst>
                  <a:gd name="T0" fmla="*/ 0 w 371"/>
                  <a:gd name="T1" fmla="*/ 143 h 143"/>
                  <a:gd name="T2" fmla="*/ 3 w 371"/>
                  <a:gd name="T3" fmla="*/ 139 h 143"/>
                  <a:gd name="T4" fmla="*/ 371 w 371"/>
                  <a:gd name="T5" fmla="*/ 0 h 143"/>
                  <a:gd name="T6" fmla="*/ 368 w 371"/>
                  <a:gd name="T7" fmla="*/ 5 h 143"/>
                  <a:gd name="T8" fmla="*/ 0 w 371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3"/>
                  <a:gd name="T17" fmla="*/ 371 w 371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3">
                    <a:moveTo>
                      <a:pt x="0" y="143"/>
                    </a:moveTo>
                    <a:lnTo>
                      <a:pt x="3" y="139"/>
                    </a:lnTo>
                    <a:lnTo>
                      <a:pt x="371" y="0"/>
                    </a:lnTo>
                    <a:lnTo>
                      <a:pt x="368" y="5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78" name="Freeform 994"/>
              <p:cNvSpPr>
                <a:spLocks noChangeAspect="1"/>
              </p:cNvSpPr>
              <p:nvPr/>
            </p:nvSpPr>
            <p:spPr bwMode="auto">
              <a:xfrm>
                <a:off x="3439" y="2142"/>
                <a:ext cx="372" cy="142"/>
              </a:xfrm>
              <a:custGeom>
                <a:avLst/>
                <a:gdLst>
                  <a:gd name="T0" fmla="*/ 0 w 372"/>
                  <a:gd name="T1" fmla="*/ 142 h 142"/>
                  <a:gd name="T2" fmla="*/ 5 w 372"/>
                  <a:gd name="T3" fmla="*/ 139 h 142"/>
                  <a:gd name="T4" fmla="*/ 372 w 372"/>
                  <a:gd name="T5" fmla="*/ 0 h 142"/>
                  <a:gd name="T6" fmla="*/ 368 w 372"/>
                  <a:gd name="T7" fmla="*/ 3 h 142"/>
                  <a:gd name="T8" fmla="*/ 0 w 372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42"/>
                  <a:gd name="T17" fmla="*/ 372 w 372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42">
                    <a:moveTo>
                      <a:pt x="0" y="142"/>
                    </a:moveTo>
                    <a:lnTo>
                      <a:pt x="5" y="139"/>
                    </a:lnTo>
                    <a:lnTo>
                      <a:pt x="372" y="0"/>
                    </a:lnTo>
                    <a:lnTo>
                      <a:pt x="368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8A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79" name="Freeform 995"/>
              <p:cNvSpPr>
                <a:spLocks noChangeAspect="1"/>
              </p:cNvSpPr>
              <p:nvPr/>
            </p:nvSpPr>
            <p:spPr bwMode="auto">
              <a:xfrm>
                <a:off x="3444" y="2138"/>
                <a:ext cx="370" cy="143"/>
              </a:xfrm>
              <a:custGeom>
                <a:avLst/>
                <a:gdLst>
                  <a:gd name="T0" fmla="*/ 0 w 370"/>
                  <a:gd name="T1" fmla="*/ 143 h 143"/>
                  <a:gd name="T2" fmla="*/ 3 w 370"/>
                  <a:gd name="T3" fmla="*/ 138 h 143"/>
                  <a:gd name="T4" fmla="*/ 370 w 370"/>
                  <a:gd name="T5" fmla="*/ 0 h 143"/>
                  <a:gd name="T6" fmla="*/ 367 w 370"/>
                  <a:gd name="T7" fmla="*/ 4 h 143"/>
                  <a:gd name="T8" fmla="*/ 0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0" y="143"/>
                    </a:moveTo>
                    <a:lnTo>
                      <a:pt x="3" y="138"/>
                    </a:lnTo>
                    <a:lnTo>
                      <a:pt x="370" y="0"/>
                    </a:lnTo>
                    <a:lnTo>
                      <a:pt x="367" y="4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80" name="Freeform 996"/>
              <p:cNvSpPr>
                <a:spLocks noChangeAspect="1"/>
              </p:cNvSpPr>
              <p:nvPr/>
            </p:nvSpPr>
            <p:spPr bwMode="auto">
              <a:xfrm>
                <a:off x="3447" y="2124"/>
                <a:ext cx="378" cy="152"/>
              </a:xfrm>
              <a:custGeom>
                <a:avLst/>
                <a:gdLst>
                  <a:gd name="T0" fmla="*/ 0 w 378"/>
                  <a:gd name="T1" fmla="*/ 152 h 152"/>
                  <a:gd name="T2" fmla="*/ 11 w 378"/>
                  <a:gd name="T3" fmla="*/ 137 h 152"/>
                  <a:gd name="T4" fmla="*/ 378 w 378"/>
                  <a:gd name="T5" fmla="*/ 0 h 152"/>
                  <a:gd name="T6" fmla="*/ 367 w 378"/>
                  <a:gd name="T7" fmla="*/ 14 h 152"/>
                  <a:gd name="T8" fmla="*/ 0 w 378"/>
                  <a:gd name="T9" fmla="*/ 152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8"/>
                  <a:gd name="T16" fmla="*/ 0 h 152"/>
                  <a:gd name="T17" fmla="*/ 378 w 378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8" h="152">
                    <a:moveTo>
                      <a:pt x="0" y="152"/>
                    </a:moveTo>
                    <a:lnTo>
                      <a:pt x="11" y="137"/>
                    </a:lnTo>
                    <a:lnTo>
                      <a:pt x="378" y="0"/>
                    </a:lnTo>
                    <a:lnTo>
                      <a:pt x="367" y="14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8D8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81" name="Line 997"/>
              <p:cNvSpPr>
                <a:spLocks noChangeAspect="1" noChangeShapeType="1"/>
              </p:cNvSpPr>
              <p:nvPr/>
            </p:nvSpPr>
            <p:spPr bwMode="auto">
              <a:xfrm flipV="1">
                <a:off x="3447" y="2138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8D8D8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82" name="Freeform 998"/>
              <p:cNvSpPr>
                <a:spLocks noChangeAspect="1"/>
              </p:cNvSpPr>
              <p:nvPr/>
            </p:nvSpPr>
            <p:spPr bwMode="auto">
              <a:xfrm>
                <a:off x="3447" y="2135"/>
                <a:ext cx="370" cy="141"/>
              </a:xfrm>
              <a:custGeom>
                <a:avLst/>
                <a:gdLst>
                  <a:gd name="T0" fmla="*/ 0 w 370"/>
                  <a:gd name="T1" fmla="*/ 141 h 141"/>
                  <a:gd name="T2" fmla="*/ 3 w 370"/>
                  <a:gd name="T3" fmla="*/ 137 h 141"/>
                  <a:gd name="T4" fmla="*/ 370 w 370"/>
                  <a:gd name="T5" fmla="*/ 0 h 141"/>
                  <a:gd name="T6" fmla="*/ 367 w 370"/>
                  <a:gd name="T7" fmla="*/ 3 h 141"/>
                  <a:gd name="T8" fmla="*/ 0 w 370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1"/>
                  <a:gd name="T17" fmla="*/ 370 w 370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1">
                    <a:moveTo>
                      <a:pt x="0" y="141"/>
                    </a:moveTo>
                    <a:lnTo>
                      <a:pt x="3" y="137"/>
                    </a:lnTo>
                    <a:lnTo>
                      <a:pt x="370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8D8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83" name="Freeform 999"/>
              <p:cNvSpPr>
                <a:spLocks noChangeAspect="1"/>
              </p:cNvSpPr>
              <p:nvPr/>
            </p:nvSpPr>
            <p:spPr bwMode="auto">
              <a:xfrm>
                <a:off x="3450" y="2130"/>
                <a:ext cx="370" cy="142"/>
              </a:xfrm>
              <a:custGeom>
                <a:avLst/>
                <a:gdLst>
                  <a:gd name="T0" fmla="*/ 0 w 370"/>
                  <a:gd name="T1" fmla="*/ 142 h 142"/>
                  <a:gd name="T2" fmla="*/ 3 w 370"/>
                  <a:gd name="T3" fmla="*/ 139 h 142"/>
                  <a:gd name="T4" fmla="*/ 370 w 370"/>
                  <a:gd name="T5" fmla="*/ 0 h 142"/>
                  <a:gd name="T6" fmla="*/ 367 w 370"/>
                  <a:gd name="T7" fmla="*/ 5 h 142"/>
                  <a:gd name="T8" fmla="*/ 0 w 370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2"/>
                  <a:gd name="T17" fmla="*/ 370 w 370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2">
                    <a:moveTo>
                      <a:pt x="0" y="142"/>
                    </a:moveTo>
                    <a:lnTo>
                      <a:pt x="3" y="139"/>
                    </a:lnTo>
                    <a:lnTo>
                      <a:pt x="370" y="0"/>
                    </a:lnTo>
                    <a:lnTo>
                      <a:pt x="367" y="5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8E8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84" name="Freeform 1000"/>
              <p:cNvSpPr>
                <a:spLocks noChangeAspect="1"/>
              </p:cNvSpPr>
              <p:nvPr/>
            </p:nvSpPr>
            <p:spPr bwMode="auto">
              <a:xfrm>
                <a:off x="3453" y="2127"/>
                <a:ext cx="370" cy="142"/>
              </a:xfrm>
              <a:custGeom>
                <a:avLst/>
                <a:gdLst>
                  <a:gd name="T0" fmla="*/ 0 w 370"/>
                  <a:gd name="T1" fmla="*/ 142 h 142"/>
                  <a:gd name="T2" fmla="*/ 3 w 370"/>
                  <a:gd name="T3" fmla="*/ 139 h 142"/>
                  <a:gd name="T4" fmla="*/ 370 w 370"/>
                  <a:gd name="T5" fmla="*/ 0 h 142"/>
                  <a:gd name="T6" fmla="*/ 367 w 370"/>
                  <a:gd name="T7" fmla="*/ 3 h 142"/>
                  <a:gd name="T8" fmla="*/ 0 w 370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2"/>
                  <a:gd name="T17" fmla="*/ 370 w 370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2">
                    <a:moveTo>
                      <a:pt x="0" y="142"/>
                    </a:moveTo>
                    <a:lnTo>
                      <a:pt x="3" y="139"/>
                    </a:lnTo>
                    <a:lnTo>
                      <a:pt x="370" y="0"/>
                    </a:lnTo>
                    <a:lnTo>
                      <a:pt x="367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85" name="Freeform 1001"/>
              <p:cNvSpPr>
                <a:spLocks noChangeAspect="1"/>
              </p:cNvSpPr>
              <p:nvPr/>
            </p:nvSpPr>
            <p:spPr bwMode="auto">
              <a:xfrm>
                <a:off x="3456" y="2124"/>
                <a:ext cx="369" cy="142"/>
              </a:xfrm>
              <a:custGeom>
                <a:avLst/>
                <a:gdLst>
                  <a:gd name="T0" fmla="*/ 0 w 369"/>
                  <a:gd name="T1" fmla="*/ 142 h 142"/>
                  <a:gd name="T2" fmla="*/ 2 w 369"/>
                  <a:gd name="T3" fmla="*/ 137 h 142"/>
                  <a:gd name="T4" fmla="*/ 369 w 369"/>
                  <a:gd name="T5" fmla="*/ 0 h 142"/>
                  <a:gd name="T6" fmla="*/ 367 w 369"/>
                  <a:gd name="T7" fmla="*/ 3 h 142"/>
                  <a:gd name="T8" fmla="*/ 0 w 369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2"/>
                  <a:gd name="T17" fmla="*/ 369 w 36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2">
                    <a:moveTo>
                      <a:pt x="0" y="142"/>
                    </a:moveTo>
                    <a:lnTo>
                      <a:pt x="2" y="137"/>
                    </a:lnTo>
                    <a:lnTo>
                      <a:pt x="369" y="0"/>
                    </a:lnTo>
                    <a:lnTo>
                      <a:pt x="367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90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86" name="Freeform 1002"/>
              <p:cNvSpPr>
                <a:spLocks noChangeAspect="1"/>
              </p:cNvSpPr>
              <p:nvPr/>
            </p:nvSpPr>
            <p:spPr bwMode="auto">
              <a:xfrm>
                <a:off x="3458" y="2108"/>
                <a:ext cx="377" cy="153"/>
              </a:xfrm>
              <a:custGeom>
                <a:avLst/>
                <a:gdLst>
                  <a:gd name="T0" fmla="*/ 0 w 377"/>
                  <a:gd name="T1" fmla="*/ 153 h 153"/>
                  <a:gd name="T2" fmla="*/ 10 w 377"/>
                  <a:gd name="T3" fmla="*/ 138 h 153"/>
                  <a:gd name="T4" fmla="*/ 377 w 377"/>
                  <a:gd name="T5" fmla="*/ 0 h 153"/>
                  <a:gd name="T6" fmla="*/ 367 w 377"/>
                  <a:gd name="T7" fmla="*/ 16 h 153"/>
                  <a:gd name="T8" fmla="*/ 0 w 377"/>
                  <a:gd name="T9" fmla="*/ 153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7"/>
                  <a:gd name="T16" fmla="*/ 0 h 153"/>
                  <a:gd name="T17" fmla="*/ 377 w 377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7" h="153">
                    <a:moveTo>
                      <a:pt x="0" y="153"/>
                    </a:moveTo>
                    <a:lnTo>
                      <a:pt x="10" y="138"/>
                    </a:lnTo>
                    <a:lnTo>
                      <a:pt x="377" y="0"/>
                    </a:lnTo>
                    <a:lnTo>
                      <a:pt x="367" y="16"/>
                    </a:lnTo>
                    <a:lnTo>
                      <a:pt x="0" y="153"/>
                    </a:ln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87" name="Line 1003"/>
              <p:cNvSpPr>
                <a:spLocks noChangeAspect="1" noChangeShapeType="1"/>
              </p:cNvSpPr>
              <p:nvPr/>
            </p:nvSpPr>
            <p:spPr bwMode="auto">
              <a:xfrm flipV="1">
                <a:off x="3458" y="2124"/>
                <a:ext cx="367" cy="137"/>
              </a:xfrm>
              <a:prstGeom prst="line">
                <a:avLst/>
              </a:prstGeom>
              <a:noFill/>
              <a:ln w="3175">
                <a:solidFill>
                  <a:srgbClr val="91919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88" name="Freeform 1004"/>
              <p:cNvSpPr>
                <a:spLocks noChangeAspect="1"/>
              </p:cNvSpPr>
              <p:nvPr/>
            </p:nvSpPr>
            <p:spPr bwMode="auto">
              <a:xfrm>
                <a:off x="3458" y="2118"/>
                <a:ext cx="370" cy="143"/>
              </a:xfrm>
              <a:custGeom>
                <a:avLst/>
                <a:gdLst>
                  <a:gd name="T0" fmla="*/ 0 w 370"/>
                  <a:gd name="T1" fmla="*/ 143 h 143"/>
                  <a:gd name="T2" fmla="*/ 4 w 370"/>
                  <a:gd name="T3" fmla="*/ 139 h 143"/>
                  <a:gd name="T4" fmla="*/ 370 w 370"/>
                  <a:gd name="T5" fmla="*/ 0 h 143"/>
                  <a:gd name="T6" fmla="*/ 367 w 370"/>
                  <a:gd name="T7" fmla="*/ 6 h 143"/>
                  <a:gd name="T8" fmla="*/ 0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0" y="143"/>
                    </a:moveTo>
                    <a:lnTo>
                      <a:pt x="4" y="139"/>
                    </a:lnTo>
                    <a:lnTo>
                      <a:pt x="370" y="0"/>
                    </a:lnTo>
                    <a:lnTo>
                      <a:pt x="367" y="6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89" name="Freeform 1005"/>
              <p:cNvSpPr>
                <a:spLocks noChangeAspect="1"/>
              </p:cNvSpPr>
              <p:nvPr/>
            </p:nvSpPr>
            <p:spPr bwMode="auto">
              <a:xfrm>
                <a:off x="3462" y="2114"/>
                <a:ext cx="369" cy="143"/>
              </a:xfrm>
              <a:custGeom>
                <a:avLst/>
                <a:gdLst>
                  <a:gd name="T0" fmla="*/ 0 w 369"/>
                  <a:gd name="T1" fmla="*/ 143 h 143"/>
                  <a:gd name="T2" fmla="*/ 3 w 369"/>
                  <a:gd name="T3" fmla="*/ 137 h 143"/>
                  <a:gd name="T4" fmla="*/ 369 w 369"/>
                  <a:gd name="T5" fmla="*/ 0 h 143"/>
                  <a:gd name="T6" fmla="*/ 366 w 369"/>
                  <a:gd name="T7" fmla="*/ 4 h 143"/>
                  <a:gd name="T8" fmla="*/ 0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0" y="143"/>
                    </a:moveTo>
                    <a:lnTo>
                      <a:pt x="3" y="137"/>
                    </a:lnTo>
                    <a:lnTo>
                      <a:pt x="369" y="0"/>
                    </a:lnTo>
                    <a:lnTo>
                      <a:pt x="366" y="4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90" name="Freeform 1006"/>
              <p:cNvSpPr>
                <a:spLocks noChangeAspect="1"/>
              </p:cNvSpPr>
              <p:nvPr/>
            </p:nvSpPr>
            <p:spPr bwMode="auto">
              <a:xfrm>
                <a:off x="3465" y="2108"/>
                <a:ext cx="370" cy="143"/>
              </a:xfrm>
              <a:custGeom>
                <a:avLst/>
                <a:gdLst>
                  <a:gd name="T0" fmla="*/ 0 w 370"/>
                  <a:gd name="T1" fmla="*/ 143 h 143"/>
                  <a:gd name="T2" fmla="*/ 3 w 370"/>
                  <a:gd name="T3" fmla="*/ 138 h 143"/>
                  <a:gd name="T4" fmla="*/ 370 w 370"/>
                  <a:gd name="T5" fmla="*/ 0 h 143"/>
                  <a:gd name="T6" fmla="*/ 366 w 370"/>
                  <a:gd name="T7" fmla="*/ 6 h 143"/>
                  <a:gd name="T8" fmla="*/ 0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0" y="143"/>
                    </a:moveTo>
                    <a:lnTo>
                      <a:pt x="3" y="138"/>
                    </a:lnTo>
                    <a:lnTo>
                      <a:pt x="370" y="0"/>
                    </a:lnTo>
                    <a:lnTo>
                      <a:pt x="366" y="6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91" name="Freeform 1007"/>
              <p:cNvSpPr>
                <a:spLocks noChangeAspect="1"/>
              </p:cNvSpPr>
              <p:nvPr/>
            </p:nvSpPr>
            <p:spPr bwMode="auto">
              <a:xfrm>
                <a:off x="3468" y="2090"/>
                <a:ext cx="375" cy="156"/>
              </a:xfrm>
              <a:custGeom>
                <a:avLst/>
                <a:gdLst>
                  <a:gd name="T0" fmla="*/ 0 w 375"/>
                  <a:gd name="T1" fmla="*/ 156 h 156"/>
                  <a:gd name="T2" fmla="*/ 8 w 375"/>
                  <a:gd name="T3" fmla="*/ 138 h 156"/>
                  <a:gd name="T4" fmla="*/ 375 w 375"/>
                  <a:gd name="T5" fmla="*/ 0 h 156"/>
                  <a:gd name="T6" fmla="*/ 367 w 375"/>
                  <a:gd name="T7" fmla="*/ 18 h 156"/>
                  <a:gd name="T8" fmla="*/ 0 w 375"/>
                  <a:gd name="T9" fmla="*/ 156 h 1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156"/>
                  <a:gd name="T17" fmla="*/ 375 w 375"/>
                  <a:gd name="T18" fmla="*/ 156 h 1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156">
                    <a:moveTo>
                      <a:pt x="0" y="156"/>
                    </a:moveTo>
                    <a:lnTo>
                      <a:pt x="8" y="138"/>
                    </a:lnTo>
                    <a:lnTo>
                      <a:pt x="375" y="0"/>
                    </a:lnTo>
                    <a:lnTo>
                      <a:pt x="367" y="18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92" name="Line 1008"/>
              <p:cNvSpPr>
                <a:spLocks noChangeAspect="1" noChangeShapeType="1"/>
              </p:cNvSpPr>
              <p:nvPr/>
            </p:nvSpPr>
            <p:spPr bwMode="auto">
              <a:xfrm flipV="1">
                <a:off x="3468" y="2108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94949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93" name="Freeform 1009"/>
              <p:cNvSpPr>
                <a:spLocks noChangeAspect="1"/>
              </p:cNvSpPr>
              <p:nvPr/>
            </p:nvSpPr>
            <p:spPr bwMode="auto">
              <a:xfrm>
                <a:off x="3468" y="2102"/>
                <a:ext cx="369" cy="144"/>
              </a:xfrm>
              <a:custGeom>
                <a:avLst/>
                <a:gdLst>
                  <a:gd name="T0" fmla="*/ 0 w 369"/>
                  <a:gd name="T1" fmla="*/ 144 h 144"/>
                  <a:gd name="T2" fmla="*/ 3 w 369"/>
                  <a:gd name="T3" fmla="*/ 138 h 144"/>
                  <a:gd name="T4" fmla="*/ 369 w 369"/>
                  <a:gd name="T5" fmla="*/ 0 h 144"/>
                  <a:gd name="T6" fmla="*/ 367 w 369"/>
                  <a:gd name="T7" fmla="*/ 6 h 144"/>
                  <a:gd name="T8" fmla="*/ 0 w 369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4"/>
                  <a:gd name="T17" fmla="*/ 369 w 369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4">
                    <a:moveTo>
                      <a:pt x="0" y="144"/>
                    </a:moveTo>
                    <a:lnTo>
                      <a:pt x="3" y="138"/>
                    </a:lnTo>
                    <a:lnTo>
                      <a:pt x="369" y="0"/>
                    </a:lnTo>
                    <a:lnTo>
                      <a:pt x="367" y="6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94" name="Freeform 1010"/>
              <p:cNvSpPr>
                <a:spLocks noChangeAspect="1"/>
              </p:cNvSpPr>
              <p:nvPr/>
            </p:nvSpPr>
            <p:spPr bwMode="auto">
              <a:xfrm>
                <a:off x="3471" y="2096"/>
                <a:ext cx="369" cy="144"/>
              </a:xfrm>
              <a:custGeom>
                <a:avLst/>
                <a:gdLst>
                  <a:gd name="T0" fmla="*/ 0 w 369"/>
                  <a:gd name="T1" fmla="*/ 144 h 144"/>
                  <a:gd name="T2" fmla="*/ 2 w 369"/>
                  <a:gd name="T3" fmla="*/ 138 h 144"/>
                  <a:gd name="T4" fmla="*/ 369 w 369"/>
                  <a:gd name="T5" fmla="*/ 0 h 144"/>
                  <a:gd name="T6" fmla="*/ 366 w 369"/>
                  <a:gd name="T7" fmla="*/ 6 h 144"/>
                  <a:gd name="T8" fmla="*/ 0 w 369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4"/>
                  <a:gd name="T17" fmla="*/ 369 w 369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4">
                    <a:moveTo>
                      <a:pt x="0" y="144"/>
                    </a:moveTo>
                    <a:lnTo>
                      <a:pt x="2" y="138"/>
                    </a:lnTo>
                    <a:lnTo>
                      <a:pt x="369" y="0"/>
                    </a:lnTo>
                    <a:lnTo>
                      <a:pt x="366" y="6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959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95" name="Freeform 1011"/>
              <p:cNvSpPr>
                <a:spLocks noChangeAspect="1"/>
              </p:cNvSpPr>
              <p:nvPr/>
            </p:nvSpPr>
            <p:spPr bwMode="auto">
              <a:xfrm>
                <a:off x="3473" y="2090"/>
                <a:ext cx="370" cy="144"/>
              </a:xfrm>
              <a:custGeom>
                <a:avLst/>
                <a:gdLst>
                  <a:gd name="T0" fmla="*/ 0 w 370"/>
                  <a:gd name="T1" fmla="*/ 144 h 144"/>
                  <a:gd name="T2" fmla="*/ 3 w 370"/>
                  <a:gd name="T3" fmla="*/ 138 h 144"/>
                  <a:gd name="T4" fmla="*/ 370 w 370"/>
                  <a:gd name="T5" fmla="*/ 0 h 144"/>
                  <a:gd name="T6" fmla="*/ 367 w 370"/>
                  <a:gd name="T7" fmla="*/ 6 h 144"/>
                  <a:gd name="T8" fmla="*/ 0 w 370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4"/>
                  <a:gd name="T17" fmla="*/ 370 w 370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4">
                    <a:moveTo>
                      <a:pt x="0" y="144"/>
                    </a:moveTo>
                    <a:lnTo>
                      <a:pt x="3" y="138"/>
                    </a:lnTo>
                    <a:lnTo>
                      <a:pt x="370" y="0"/>
                    </a:lnTo>
                    <a:lnTo>
                      <a:pt x="367" y="6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96" name="Freeform 1012"/>
              <p:cNvSpPr>
                <a:spLocks noChangeAspect="1"/>
              </p:cNvSpPr>
              <p:nvPr/>
            </p:nvSpPr>
            <p:spPr bwMode="auto">
              <a:xfrm>
                <a:off x="3476" y="2072"/>
                <a:ext cx="375" cy="156"/>
              </a:xfrm>
              <a:custGeom>
                <a:avLst/>
                <a:gdLst>
                  <a:gd name="T0" fmla="*/ 0 w 375"/>
                  <a:gd name="T1" fmla="*/ 156 h 156"/>
                  <a:gd name="T2" fmla="*/ 7 w 375"/>
                  <a:gd name="T3" fmla="*/ 138 h 156"/>
                  <a:gd name="T4" fmla="*/ 375 w 375"/>
                  <a:gd name="T5" fmla="*/ 0 h 156"/>
                  <a:gd name="T6" fmla="*/ 367 w 375"/>
                  <a:gd name="T7" fmla="*/ 18 h 156"/>
                  <a:gd name="T8" fmla="*/ 0 w 375"/>
                  <a:gd name="T9" fmla="*/ 156 h 1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156"/>
                  <a:gd name="T17" fmla="*/ 375 w 375"/>
                  <a:gd name="T18" fmla="*/ 156 h 1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156">
                    <a:moveTo>
                      <a:pt x="0" y="156"/>
                    </a:moveTo>
                    <a:lnTo>
                      <a:pt x="7" y="138"/>
                    </a:lnTo>
                    <a:lnTo>
                      <a:pt x="375" y="0"/>
                    </a:lnTo>
                    <a:lnTo>
                      <a:pt x="367" y="18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97" name="Line 1013"/>
              <p:cNvSpPr>
                <a:spLocks noChangeAspect="1" noChangeShapeType="1"/>
              </p:cNvSpPr>
              <p:nvPr/>
            </p:nvSpPr>
            <p:spPr bwMode="auto">
              <a:xfrm flipV="1">
                <a:off x="3476" y="2090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97979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98" name="Freeform 1014"/>
              <p:cNvSpPr>
                <a:spLocks noChangeAspect="1"/>
              </p:cNvSpPr>
              <p:nvPr/>
            </p:nvSpPr>
            <p:spPr bwMode="auto">
              <a:xfrm>
                <a:off x="3476" y="2085"/>
                <a:ext cx="369" cy="143"/>
              </a:xfrm>
              <a:custGeom>
                <a:avLst/>
                <a:gdLst>
                  <a:gd name="T0" fmla="*/ 0 w 369"/>
                  <a:gd name="T1" fmla="*/ 143 h 143"/>
                  <a:gd name="T2" fmla="*/ 1 w 369"/>
                  <a:gd name="T3" fmla="*/ 139 h 143"/>
                  <a:gd name="T4" fmla="*/ 369 w 369"/>
                  <a:gd name="T5" fmla="*/ 0 h 143"/>
                  <a:gd name="T6" fmla="*/ 367 w 369"/>
                  <a:gd name="T7" fmla="*/ 5 h 143"/>
                  <a:gd name="T8" fmla="*/ 0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0" y="143"/>
                    </a:moveTo>
                    <a:lnTo>
                      <a:pt x="1" y="139"/>
                    </a:lnTo>
                    <a:lnTo>
                      <a:pt x="369" y="0"/>
                    </a:lnTo>
                    <a:lnTo>
                      <a:pt x="367" y="5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99" name="Freeform 1015"/>
              <p:cNvSpPr>
                <a:spLocks noChangeAspect="1"/>
              </p:cNvSpPr>
              <p:nvPr/>
            </p:nvSpPr>
            <p:spPr bwMode="auto">
              <a:xfrm>
                <a:off x="3477" y="2081"/>
                <a:ext cx="369" cy="143"/>
              </a:xfrm>
              <a:custGeom>
                <a:avLst/>
                <a:gdLst>
                  <a:gd name="T0" fmla="*/ 0 w 369"/>
                  <a:gd name="T1" fmla="*/ 143 h 143"/>
                  <a:gd name="T2" fmla="*/ 2 w 369"/>
                  <a:gd name="T3" fmla="*/ 138 h 143"/>
                  <a:gd name="T4" fmla="*/ 369 w 369"/>
                  <a:gd name="T5" fmla="*/ 0 h 143"/>
                  <a:gd name="T6" fmla="*/ 368 w 369"/>
                  <a:gd name="T7" fmla="*/ 4 h 143"/>
                  <a:gd name="T8" fmla="*/ 0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0" y="143"/>
                    </a:moveTo>
                    <a:lnTo>
                      <a:pt x="2" y="138"/>
                    </a:lnTo>
                    <a:lnTo>
                      <a:pt x="369" y="0"/>
                    </a:lnTo>
                    <a:lnTo>
                      <a:pt x="368" y="4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00" name="Freeform 1016"/>
              <p:cNvSpPr>
                <a:spLocks noChangeAspect="1"/>
              </p:cNvSpPr>
              <p:nvPr/>
            </p:nvSpPr>
            <p:spPr bwMode="auto">
              <a:xfrm>
                <a:off x="3479" y="2076"/>
                <a:ext cx="369" cy="143"/>
              </a:xfrm>
              <a:custGeom>
                <a:avLst/>
                <a:gdLst>
                  <a:gd name="T0" fmla="*/ 0 w 369"/>
                  <a:gd name="T1" fmla="*/ 143 h 143"/>
                  <a:gd name="T2" fmla="*/ 3 w 369"/>
                  <a:gd name="T3" fmla="*/ 138 h 143"/>
                  <a:gd name="T4" fmla="*/ 369 w 369"/>
                  <a:gd name="T5" fmla="*/ 0 h 143"/>
                  <a:gd name="T6" fmla="*/ 367 w 369"/>
                  <a:gd name="T7" fmla="*/ 5 h 143"/>
                  <a:gd name="T8" fmla="*/ 0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0" y="143"/>
                    </a:moveTo>
                    <a:lnTo>
                      <a:pt x="3" y="138"/>
                    </a:lnTo>
                    <a:lnTo>
                      <a:pt x="369" y="0"/>
                    </a:lnTo>
                    <a:lnTo>
                      <a:pt x="367" y="5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01" name="Freeform 1017"/>
              <p:cNvSpPr>
                <a:spLocks noChangeAspect="1"/>
              </p:cNvSpPr>
              <p:nvPr/>
            </p:nvSpPr>
            <p:spPr bwMode="auto">
              <a:xfrm>
                <a:off x="3482" y="2072"/>
                <a:ext cx="369" cy="142"/>
              </a:xfrm>
              <a:custGeom>
                <a:avLst/>
                <a:gdLst>
                  <a:gd name="T0" fmla="*/ 0 w 369"/>
                  <a:gd name="T1" fmla="*/ 142 h 142"/>
                  <a:gd name="T2" fmla="*/ 1 w 369"/>
                  <a:gd name="T3" fmla="*/ 138 h 142"/>
                  <a:gd name="T4" fmla="*/ 369 w 369"/>
                  <a:gd name="T5" fmla="*/ 0 h 142"/>
                  <a:gd name="T6" fmla="*/ 366 w 369"/>
                  <a:gd name="T7" fmla="*/ 4 h 142"/>
                  <a:gd name="T8" fmla="*/ 0 w 369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2"/>
                  <a:gd name="T17" fmla="*/ 369 w 36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2">
                    <a:moveTo>
                      <a:pt x="0" y="142"/>
                    </a:moveTo>
                    <a:lnTo>
                      <a:pt x="1" y="138"/>
                    </a:lnTo>
                    <a:lnTo>
                      <a:pt x="369" y="0"/>
                    </a:lnTo>
                    <a:lnTo>
                      <a:pt x="366" y="4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02" name="Freeform 1018"/>
              <p:cNvSpPr>
                <a:spLocks noChangeAspect="1"/>
              </p:cNvSpPr>
              <p:nvPr/>
            </p:nvSpPr>
            <p:spPr bwMode="auto">
              <a:xfrm>
                <a:off x="3483" y="2051"/>
                <a:ext cx="372" cy="159"/>
              </a:xfrm>
              <a:custGeom>
                <a:avLst/>
                <a:gdLst>
                  <a:gd name="T0" fmla="*/ 0 w 372"/>
                  <a:gd name="T1" fmla="*/ 159 h 159"/>
                  <a:gd name="T2" fmla="*/ 5 w 372"/>
                  <a:gd name="T3" fmla="*/ 138 h 159"/>
                  <a:gd name="T4" fmla="*/ 372 w 372"/>
                  <a:gd name="T5" fmla="*/ 0 h 159"/>
                  <a:gd name="T6" fmla="*/ 368 w 372"/>
                  <a:gd name="T7" fmla="*/ 21 h 159"/>
                  <a:gd name="T8" fmla="*/ 0 w 372"/>
                  <a:gd name="T9" fmla="*/ 159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59"/>
                  <a:gd name="T17" fmla="*/ 372 w 372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59">
                    <a:moveTo>
                      <a:pt x="0" y="159"/>
                    </a:moveTo>
                    <a:lnTo>
                      <a:pt x="5" y="138"/>
                    </a:lnTo>
                    <a:lnTo>
                      <a:pt x="372" y="0"/>
                    </a:lnTo>
                    <a:lnTo>
                      <a:pt x="368" y="21"/>
                    </a:lnTo>
                    <a:lnTo>
                      <a:pt x="0" y="159"/>
                    </a:ln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03" name="Line 1019"/>
              <p:cNvSpPr>
                <a:spLocks noChangeAspect="1" noChangeShapeType="1"/>
              </p:cNvSpPr>
              <p:nvPr/>
            </p:nvSpPr>
            <p:spPr bwMode="auto">
              <a:xfrm flipV="1">
                <a:off x="3483" y="2072"/>
                <a:ext cx="368" cy="138"/>
              </a:xfrm>
              <a:prstGeom prst="line">
                <a:avLst/>
              </a:prstGeom>
              <a:noFill/>
              <a:ln w="3175">
                <a:solidFill>
                  <a:srgbClr val="9B9B9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04" name="Freeform 1020"/>
              <p:cNvSpPr>
                <a:spLocks noChangeAspect="1"/>
              </p:cNvSpPr>
              <p:nvPr/>
            </p:nvSpPr>
            <p:spPr bwMode="auto">
              <a:xfrm>
                <a:off x="3483" y="2067"/>
                <a:ext cx="368" cy="143"/>
              </a:xfrm>
              <a:custGeom>
                <a:avLst/>
                <a:gdLst>
                  <a:gd name="T0" fmla="*/ 0 w 368"/>
                  <a:gd name="T1" fmla="*/ 143 h 143"/>
                  <a:gd name="T2" fmla="*/ 0 w 368"/>
                  <a:gd name="T3" fmla="*/ 138 h 143"/>
                  <a:gd name="T4" fmla="*/ 368 w 368"/>
                  <a:gd name="T5" fmla="*/ 0 h 143"/>
                  <a:gd name="T6" fmla="*/ 368 w 368"/>
                  <a:gd name="T7" fmla="*/ 5 h 143"/>
                  <a:gd name="T8" fmla="*/ 0 w 368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3"/>
                  <a:gd name="T17" fmla="*/ 368 w 368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3">
                    <a:moveTo>
                      <a:pt x="0" y="143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68" y="5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05" name="Freeform 1021"/>
              <p:cNvSpPr>
                <a:spLocks noChangeAspect="1"/>
              </p:cNvSpPr>
              <p:nvPr/>
            </p:nvSpPr>
            <p:spPr bwMode="auto">
              <a:xfrm>
                <a:off x="3483" y="2063"/>
                <a:ext cx="369" cy="142"/>
              </a:xfrm>
              <a:custGeom>
                <a:avLst/>
                <a:gdLst>
                  <a:gd name="T0" fmla="*/ 0 w 369"/>
                  <a:gd name="T1" fmla="*/ 142 h 142"/>
                  <a:gd name="T2" fmla="*/ 2 w 369"/>
                  <a:gd name="T3" fmla="*/ 138 h 142"/>
                  <a:gd name="T4" fmla="*/ 369 w 369"/>
                  <a:gd name="T5" fmla="*/ 0 h 142"/>
                  <a:gd name="T6" fmla="*/ 368 w 369"/>
                  <a:gd name="T7" fmla="*/ 4 h 142"/>
                  <a:gd name="T8" fmla="*/ 0 w 369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2"/>
                  <a:gd name="T17" fmla="*/ 369 w 36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2">
                    <a:moveTo>
                      <a:pt x="0" y="142"/>
                    </a:moveTo>
                    <a:lnTo>
                      <a:pt x="2" y="138"/>
                    </a:lnTo>
                    <a:lnTo>
                      <a:pt x="369" y="0"/>
                    </a:lnTo>
                    <a:lnTo>
                      <a:pt x="368" y="4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9C9C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06" name="Freeform 1022"/>
              <p:cNvSpPr>
                <a:spLocks noChangeAspect="1"/>
              </p:cNvSpPr>
              <p:nvPr/>
            </p:nvSpPr>
            <p:spPr bwMode="auto">
              <a:xfrm>
                <a:off x="3485" y="2060"/>
                <a:ext cx="369" cy="141"/>
              </a:xfrm>
              <a:custGeom>
                <a:avLst/>
                <a:gdLst>
                  <a:gd name="T0" fmla="*/ 0 w 369"/>
                  <a:gd name="T1" fmla="*/ 141 h 141"/>
                  <a:gd name="T2" fmla="*/ 1 w 369"/>
                  <a:gd name="T3" fmla="*/ 138 h 141"/>
                  <a:gd name="T4" fmla="*/ 369 w 369"/>
                  <a:gd name="T5" fmla="*/ 0 h 141"/>
                  <a:gd name="T6" fmla="*/ 367 w 369"/>
                  <a:gd name="T7" fmla="*/ 3 h 141"/>
                  <a:gd name="T8" fmla="*/ 0 w 369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1"/>
                  <a:gd name="T17" fmla="*/ 369 w 36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1">
                    <a:moveTo>
                      <a:pt x="0" y="141"/>
                    </a:moveTo>
                    <a:lnTo>
                      <a:pt x="1" y="138"/>
                    </a:lnTo>
                    <a:lnTo>
                      <a:pt x="369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07" name="Freeform 1023"/>
              <p:cNvSpPr>
                <a:spLocks noChangeAspect="1"/>
              </p:cNvSpPr>
              <p:nvPr/>
            </p:nvSpPr>
            <p:spPr bwMode="auto">
              <a:xfrm>
                <a:off x="3486" y="2055"/>
                <a:ext cx="369" cy="143"/>
              </a:xfrm>
              <a:custGeom>
                <a:avLst/>
                <a:gdLst>
                  <a:gd name="T0" fmla="*/ 0 w 369"/>
                  <a:gd name="T1" fmla="*/ 143 h 143"/>
                  <a:gd name="T2" fmla="*/ 2 w 369"/>
                  <a:gd name="T3" fmla="*/ 138 h 143"/>
                  <a:gd name="T4" fmla="*/ 369 w 369"/>
                  <a:gd name="T5" fmla="*/ 0 h 143"/>
                  <a:gd name="T6" fmla="*/ 368 w 369"/>
                  <a:gd name="T7" fmla="*/ 5 h 143"/>
                  <a:gd name="T8" fmla="*/ 0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0" y="143"/>
                    </a:moveTo>
                    <a:lnTo>
                      <a:pt x="2" y="138"/>
                    </a:lnTo>
                    <a:lnTo>
                      <a:pt x="369" y="0"/>
                    </a:lnTo>
                    <a:lnTo>
                      <a:pt x="368" y="5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E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08" name="Freeform 1024"/>
              <p:cNvSpPr>
                <a:spLocks noChangeAspect="1"/>
              </p:cNvSpPr>
              <p:nvPr/>
            </p:nvSpPr>
            <p:spPr bwMode="auto">
              <a:xfrm>
                <a:off x="3488" y="2051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8 h 142"/>
                  <a:gd name="T4" fmla="*/ 367 w 367"/>
                  <a:gd name="T5" fmla="*/ 0 h 142"/>
                  <a:gd name="T6" fmla="*/ 367 w 367"/>
                  <a:gd name="T7" fmla="*/ 4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4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9F9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09" name="Freeform 1025"/>
              <p:cNvSpPr>
                <a:spLocks noChangeAspect="1"/>
              </p:cNvSpPr>
              <p:nvPr/>
            </p:nvSpPr>
            <p:spPr bwMode="auto">
              <a:xfrm>
                <a:off x="3488" y="2030"/>
                <a:ext cx="372" cy="159"/>
              </a:xfrm>
              <a:custGeom>
                <a:avLst/>
                <a:gdLst>
                  <a:gd name="T0" fmla="*/ 0 w 372"/>
                  <a:gd name="T1" fmla="*/ 159 h 159"/>
                  <a:gd name="T2" fmla="*/ 5 w 372"/>
                  <a:gd name="T3" fmla="*/ 138 h 159"/>
                  <a:gd name="T4" fmla="*/ 372 w 372"/>
                  <a:gd name="T5" fmla="*/ 0 h 159"/>
                  <a:gd name="T6" fmla="*/ 367 w 372"/>
                  <a:gd name="T7" fmla="*/ 21 h 159"/>
                  <a:gd name="T8" fmla="*/ 0 w 372"/>
                  <a:gd name="T9" fmla="*/ 159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59"/>
                  <a:gd name="T17" fmla="*/ 372 w 372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59">
                    <a:moveTo>
                      <a:pt x="0" y="159"/>
                    </a:moveTo>
                    <a:lnTo>
                      <a:pt x="5" y="138"/>
                    </a:lnTo>
                    <a:lnTo>
                      <a:pt x="372" y="0"/>
                    </a:lnTo>
                    <a:lnTo>
                      <a:pt x="367" y="21"/>
                    </a:lnTo>
                    <a:lnTo>
                      <a:pt x="0" y="159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10" name="Line 1026"/>
              <p:cNvSpPr>
                <a:spLocks noChangeAspect="1" noChangeShapeType="1"/>
              </p:cNvSpPr>
              <p:nvPr/>
            </p:nvSpPr>
            <p:spPr bwMode="auto">
              <a:xfrm flipV="1">
                <a:off x="3488" y="2051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A0A0A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11" name="Freeform 1027"/>
              <p:cNvSpPr>
                <a:spLocks noChangeAspect="1"/>
              </p:cNvSpPr>
              <p:nvPr/>
            </p:nvSpPr>
            <p:spPr bwMode="auto">
              <a:xfrm>
                <a:off x="3488" y="2048"/>
                <a:ext cx="369" cy="141"/>
              </a:xfrm>
              <a:custGeom>
                <a:avLst/>
                <a:gdLst>
                  <a:gd name="T0" fmla="*/ 0 w 369"/>
                  <a:gd name="T1" fmla="*/ 141 h 141"/>
                  <a:gd name="T2" fmla="*/ 1 w 369"/>
                  <a:gd name="T3" fmla="*/ 138 h 141"/>
                  <a:gd name="T4" fmla="*/ 369 w 369"/>
                  <a:gd name="T5" fmla="*/ 0 h 141"/>
                  <a:gd name="T6" fmla="*/ 367 w 369"/>
                  <a:gd name="T7" fmla="*/ 3 h 141"/>
                  <a:gd name="T8" fmla="*/ 0 w 369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1"/>
                  <a:gd name="T17" fmla="*/ 369 w 36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1">
                    <a:moveTo>
                      <a:pt x="0" y="141"/>
                    </a:moveTo>
                    <a:lnTo>
                      <a:pt x="1" y="138"/>
                    </a:lnTo>
                    <a:lnTo>
                      <a:pt x="369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12" name="Freeform 1028"/>
              <p:cNvSpPr>
                <a:spLocks noChangeAspect="1"/>
              </p:cNvSpPr>
              <p:nvPr/>
            </p:nvSpPr>
            <p:spPr bwMode="auto">
              <a:xfrm>
                <a:off x="3489" y="2046"/>
                <a:ext cx="368" cy="140"/>
              </a:xfrm>
              <a:custGeom>
                <a:avLst/>
                <a:gdLst>
                  <a:gd name="T0" fmla="*/ 0 w 368"/>
                  <a:gd name="T1" fmla="*/ 140 h 140"/>
                  <a:gd name="T2" fmla="*/ 0 w 368"/>
                  <a:gd name="T3" fmla="*/ 137 h 140"/>
                  <a:gd name="T4" fmla="*/ 368 w 368"/>
                  <a:gd name="T5" fmla="*/ 0 h 140"/>
                  <a:gd name="T6" fmla="*/ 368 w 368"/>
                  <a:gd name="T7" fmla="*/ 2 h 140"/>
                  <a:gd name="T8" fmla="*/ 0 w 368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0"/>
                  <a:gd name="T17" fmla="*/ 368 w 368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0">
                    <a:moveTo>
                      <a:pt x="0" y="140"/>
                    </a:moveTo>
                    <a:lnTo>
                      <a:pt x="0" y="137"/>
                    </a:lnTo>
                    <a:lnTo>
                      <a:pt x="368" y="0"/>
                    </a:lnTo>
                    <a:lnTo>
                      <a:pt x="368" y="2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A1A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13" name="Freeform 1029"/>
              <p:cNvSpPr>
                <a:spLocks noChangeAspect="1"/>
              </p:cNvSpPr>
              <p:nvPr/>
            </p:nvSpPr>
            <p:spPr bwMode="auto">
              <a:xfrm>
                <a:off x="3489" y="2043"/>
                <a:ext cx="368" cy="140"/>
              </a:xfrm>
              <a:custGeom>
                <a:avLst/>
                <a:gdLst>
                  <a:gd name="T0" fmla="*/ 0 w 368"/>
                  <a:gd name="T1" fmla="*/ 140 h 140"/>
                  <a:gd name="T2" fmla="*/ 0 w 368"/>
                  <a:gd name="T3" fmla="*/ 138 h 140"/>
                  <a:gd name="T4" fmla="*/ 368 w 368"/>
                  <a:gd name="T5" fmla="*/ 0 h 140"/>
                  <a:gd name="T6" fmla="*/ 368 w 368"/>
                  <a:gd name="T7" fmla="*/ 3 h 140"/>
                  <a:gd name="T8" fmla="*/ 0 w 368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0"/>
                  <a:gd name="T17" fmla="*/ 368 w 368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0">
                    <a:moveTo>
                      <a:pt x="0" y="140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68" y="3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A2A2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14" name="Freeform 1030"/>
              <p:cNvSpPr>
                <a:spLocks noChangeAspect="1"/>
              </p:cNvSpPr>
              <p:nvPr/>
            </p:nvSpPr>
            <p:spPr bwMode="auto">
              <a:xfrm>
                <a:off x="3489" y="2040"/>
                <a:ext cx="369" cy="141"/>
              </a:xfrm>
              <a:custGeom>
                <a:avLst/>
                <a:gdLst>
                  <a:gd name="T0" fmla="*/ 0 w 369"/>
                  <a:gd name="T1" fmla="*/ 141 h 141"/>
                  <a:gd name="T2" fmla="*/ 2 w 369"/>
                  <a:gd name="T3" fmla="*/ 138 h 141"/>
                  <a:gd name="T4" fmla="*/ 369 w 369"/>
                  <a:gd name="T5" fmla="*/ 0 h 141"/>
                  <a:gd name="T6" fmla="*/ 368 w 369"/>
                  <a:gd name="T7" fmla="*/ 3 h 141"/>
                  <a:gd name="T8" fmla="*/ 0 w 369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1"/>
                  <a:gd name="T17" fmla="*/ 369 w 36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1">
                    <a:moveTo>
                      <a:pt x="0" y="141"/>
                    </a:moveTo>
                    <a:lnTo>
                      <a:pt x="2" y="138"/>
                    </a:lnTo>
                    <a:lnTo>
                      <a:pt x="369" y="0"/>
                    </a:lnTo>
                    <a:lnTo>
                      <a:pt x="368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3A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15" name="Freeform 1031"/>
              <p:cNvSpPr>
                <a:spLocks noChangeAspect="1"/>
              </p:cNvSpPr>
              <p:nvPr/>
            </p:nvSpPr>
            <p:spPr bwMode="auto">
              <a:xfrm>
                <a:off x="3491" y="2037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0 w 367"/>
                  <a:gd name="T3" fmla="*/ 138 h 141"/>
                  <a:gd name="T4" fmla="*/ 367 w 367"/>
                  <a:gd name="T5" fmla="*/ 0 h 141"/>
                  <a:gd name="T6" fmla="*/ 367 w 367"/>
                  <a:gd name="T7" fmla="*/ 3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16" name="Freeform 1032"/>
              <p:cNvSpPr>
                <a:spLocks noChangeAspect="1"/>
              </p:cNvSpPr>
              <p:nvPr/>
            </p:nvSpPr>
            <p:spPr bwMode="auto">
              <a:xfrm>
                <a:off x="3491" y="2034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0 w 367"/>
                  <a:gd name="T3" fmla="*/ 138 h 141"/>
                  <a:gd name="T4" fmla="*/ 367 w 367"/>
                  <a:gd name="T5" fmla="*/ 0 h 141"/>
                  <a:gd name="T6" fmla="*/ 367 w 367"/>
                  <a:gd name="T7" fmla="*/ 3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17" name="Freeform 1033"/>
              <p:cNvSpPr>
                <a:spLocks noChangeAspect="1"/>
              </p:cNvSpPr>
              <p:nvPr/>
            </p:nvSpPr>
            <p:spPr bwMode="auto">
              <a:xfrm>
                <a:off x="3491" y="2033"/>
                <a:ext cx="369" cy="139"/>
              </a:xfrm>
              <a:custGeom>
                <a:avLst/>
                <a:gdLst>
                  <a:gd name="T0" fmla="*/ 0 w 369"/>
                  <a:gd name="T1" fmla="*/ 139 h 139"/>
                  <a:gd name="T2" fmla="*/ 2 w 369"/>
                  <a:gd name="T3" fmla="*/ 136 h 139"/>
                  <a:gd name="T4" fmla="*/ 369 w 369"/>
                  <a:gd name="T5" fmla="*/ 0 h 139"/>
                  <a:gd name="T6" fmla="*/ 367 w 369"/>
                  <a:gd name="T7" fmla="*/ 1 h 139"/>
                  <a:gd name="T8" fmla="*/ 0 w 369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39"/>
                  <a:gd name="T17" fmla="*/ 369 w 369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39">
                    <a:moveTo>
                      <a:pt x="0" y="139"/>
                    </a:moveTo>
                    <a:lnTo>
                      <a:pt x="2" y="136"/>
                    </a:lnTo>
                    <a:lnTo>
                      <a:pt x="369" y="0"/>
                    </a:lnTo>
                    <a:lnTo>
                      <a:pt x="367" y="1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18" name="Freeform 1034"/>
              <p:cNvSpPr>
                <a:spLocks noChangeAspect="1"/>
              </p:cNvSpPr>
              <p:nvPr/>
            </p:nvSpPr>
            <p:spPr bwMode="auto">
              <a:xfrm>
                <a:off x="3493" y="2030"/>
                <a:ext cx="367" cy="139"/>
              </a:xfrm>
              <a:custGeom>
                <a:avLst/>
                <a:gdLst>
                  <a:gd name="T0" fmla="*/ 0 w 367"/>
                  <a:gd name="T1" fmla="*/ 139 h 139"/>
                  <a:gd name="T2" fmla="*/ 0 w 367"/>
                  <a:gd name="T3" fmla="*/ 138 h 139"/>
                  <a:gd name="T4" fmla="*/ 367 w 367"/>
                  <a:gd name="T5" fmla="*/ 0 h 139"/>
                  <a:gd name="T6" fmla="*/ 367 w 367"/>
                  <a:gd name="T7" fmla="*/ 3 h 139"/>
                  <a:gd name="T8" fmla="*/ 0 w 367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39"/>
                  <a:gd name="T17" fmla="*/ 367 w 367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39">
                    <a:moveTo>
                      <a:pt x="0" y="139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A7A7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19" name="Freeform 1035"/>
              <p:cNvSpPr>
                <a:spLocks noChangeAspect="1"/>
              </p:cNvSpPr>
              <p:nvPr/>
            </p:nvSpPr>
            <p:spPr bwMode="auto">
              <a:xfrm>
                <a:off x="3493" y="2007"/>
                <a:ext cx="370" cy="161"/>
              </a:xfrm>
              <a:custGeom>
                <a:avLst/>
                <a:gdLst>
                  <a:gd name="T0" fmla="*/ 0 w 370"/>
                  <a:gd name="T1" fmla="*/ 161 h 161"/>
                  <a:gd name="T2" fmla="*/ 3 w 370"/>
                  <a:gd name="T3" fmla="*/ 137 h 161"/>
                  <a:gd name="T4" fmla="*/ 370 w 370"/>
                  <a:gd name="T5" fmla="*/ 0 h 161"/>
                  <a:gd name="T6" fmla="*/ 367 w 370"/>
                  <a:gd name="T7" fmla="*/ 23 h 161"/>
                  <a:gd name="T8" fmla="*/ 0 w 370"/>
                  <a:gd name="T9" fmla="*/ 16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61"/>
                  <a:gd name="T17" fmla="*/ 370 w 370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61">
                    <a:moveTo>
                      <a:pt x="0" y="161"/>
                    </a:moveTo>
                    <a:lnTo>
                      <a:pt x="3" y="137"/>
                    </a:lnTo>
                    <a:lnTo>
                      <a:pt x="370" y="0"/>
                    </a:lnTo>
                    <a:lnTo>
                      <a:pt x="367" y="23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A8A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20" name="Line 1036"/>
              <p:cNvSpPr>
                <a:spLocks noChangeAspect="1" noChangeShapeType="1"/>
              </p:cNvSpPr>
              <p:nvPr/>
            </p:nvSpPr>
            <p:spPr bwMode="auto">
              <a:xfrm flipV="1">
                <a:off x="3493" y="2030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A8A8A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21" name="Freeform 1037"/>
              <p:cNvSpPr>
                <a:spLocks noChangeAspect="1"/>
              </p:cNvSpPr>
              <p:nvPr/>
            </p:nvSpPr>
            <p:spPr bwMode="auto">
              <a:xfrm>
                <a:off x="3493" y="2027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0 w 367"/>
                  <a:gd name="T3" fmla="*/ 138 h 141"/>
                  <a:gd name="T4" fmla="*/ 367 w 367"/>
                  <a:gd name="T5" fmla="*/ 0 h 141"/>
                  <a:gd name="T6" fmla="*/ 367 w 367"/>
                  <a:gd name="T7" fmla="*/ 3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8A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22" name="Freeform 1038"/>
              <p:cNvSpPr>
                <a:spLocks noChangeAspect="1"/>
              </p:cNvSpPr>
              <p:nvPr/>
            </p:nvSpPr>
            <p:spPr bwMode="auto">
              <a:xfrm>
                <a:off x="3493" y="2024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0 w 367"/>
                  <a:gd name="T3" fmla="*/ 138 h 141"/>
                  <a:gd name="T4" fmla="*/ 367 w 367"/>
                  <a:gd name="T5" fmla="*/ 0 h 141"/>
                  <a:gd name="T6" fmla="*/ 367 w 367"/>
                  <a:gd name="T7" fmla="*/ 3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9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23" name="Freeform 1039"/>
              <p:cNvSpPr>
                <a:spLocks noChangeAspect="1"/>
              </p:cNvSpPr>
              <p:nvPr/>
            </p:nvSpPr>
            <p:spPr bwMode="auto">
              <a:xfrm>
                <a:off x="3493" y="2021"/>
                <a:ext cx="368" cy="141"/>
              </a:xfrm>
              <a:custGeom>
                <a:avLst/>
                <a:gdLst>
                  <a:gd name="T0" fmla="*/ 0 w 368"/>
                  <a:gd name="T1" fmla="*/ 141 h 141"/>
                  <a:gd name="T2" fmla="*/ 1 w 368"/>
                  <a:gd name="T3" fmla="*/ 138 h 141"/>
                  <a:gd name="T4" fmla="*/ 368 w 368"/>
                  <a:gd name="T5" fmla="*/ 0 h 141"/>
                  <a:gd name="T6" fmla="*/ 367 w 368"/>
                  <a:gd name="T7" fmla="*/ 3 h 141"/>
                  <a:gd name="T8" fmla="*/ 0 w 368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1"/>
                  <a:gd name="T17" fmla="*/ 368 w 368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1">
                    <a:moveTo>
                      <a:pt x="0" y="141"/>
                    </a:moveTo>
                    <a:lnTo>
                      <a:pt x="1" y="138"/>
                    </a:lnTo>
                    <a:lnTo>
                      <a:pt x="368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24" name="Freeform 1040"/>
              <p:cNvSpPr>
                <a:spLocks noChangeAspect="1"/>
              </p:cNvSpPr>
              <p:nvPr/>
            </p:nvSpPr>
            <p:spPr bwMode="auto">
              <a:xfrm>
                <a:off x="3494" y="2018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0 w 367"/>
                  <a:gd name="T3" fmla="*/ 138 h 141"/>
                  <a:gd name="T4" fmla="*/ 367 w 367"/>
                  <a:gd name="T5" fmla="*/ 0 h 141"/>
                  <a:gd name="T6" fmla="*/ 367 w 367"/>
                  <a:gd name="T7" fmla="*/ 3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BAB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25" name="Freeform 1041"/>
              <p:cNvSpPr>
                <a:spLocks noChangeAspect="1"/>
              </p:cNvSpPr>
              <p:nvPr/>
            </p:nvSpPr>
            <p:spPr bwMode="auto">
              <a:xfrm>
                <a:off x="3494" y="2015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0 w 367"/>
                  <a:gd name="T3" fmla="*/ 138 h 141"/>
                  <a:gd name="T4" fmla="*/ 367 w 367"/>
                  <a:gd name="T5" fmla="*/ 0 h 141"/>
                  <a:gd name="T6" fmla="*/ 367 w 367"/>
                  <a:gd name="T7" fmla="*/ 3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CA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26" name="Freeform 1042"/>
              <p:cNvSpPr>
                <a:spLocks noChangeAspect="1"/>
              </p:cNvSpPr>
              <p:nvPr/>
            </p:nvSpPr>
            <p:spPr bwMode="auto">
              <a:xfrm>
                <a:off x="3494" y="2012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0 w 367"/>
                  <a:gd name="T3" fmla="*/ 138 h 141"/>
                  <a:gd name="T4" fmla="*/ 367 w 367"/>
                  <a:gd name="T5" fmla="*/ 0 h 141"/>
                  <a:gd name="T6" fmla="*/ 367 w 367"/>
                  <a:gd name="T7" fmla="*/ 3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27" name="Freeform 1043"/>
              <p:cNvSpPr>
                <a:spLocks noChangeAspect="1"/>
              </p:cNvSpPr>
              <p:nvPr/>
            </p:nvSpPr>
            <p:spPr bwMode="auto">
              <a:xfrm>
                <a:off x="3494" y="2009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2 w 367"/>
                  <a:gd name="T3" fmla="*/ 138 h 141"/>
                  <a:gd name="T4" fmla="*/ 367 w 367"/>
                  <a:gd name="T5" fmla="*/ 0 h 141"/>
                  <a:gd name="T6" fmla="*/ 367 w 367"/>
                  <a:gd name="T7" fmla="*/ 3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2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28" name="Freeform 1044"/>
              <p:cNvSpPr>
                <a:spLocks noChangeAspect="1"/>
              </p:cNvSpPr>
              <p:nvPr/>
            </p:nvSpPr>
            <p:spPr bwMode="auto">
              <a:xfrm>
                <a:off x="3496" y="2007"/>
                <a:ext cx="367" cy="140"/>
              </a:xfrm>
              <a:custGeom>
                <a:avLst/>
                <a:gdLst>
                  <a:gd name="T0" fmla="*/ 0 w 367"/>
                  <a:gd name="T1" fmla="*/ 140 h 140"/>
                  <a:gd name="T2" fmla="*/ 0 w 367"/>
                  <a:gd name="T3" fmla="*/ 137 h 140"/>
                  <a:gd name="T4" fmla="*/ 367 w 367"/>
                  <a:gd name="T5" fmla="*/ 0 h 140"/>
                  <a:gd name="T6" fmla="*/ 365 w 367"/>
                  <a:gd name="T7" fmla="*/ 2 h 140"/>
                  <a:gd name="T8" fmla="*/ 0 w 367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0"/>
                  <a:gd name="T17" fmla="*/ 367 w 367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0">
                    <a:moveTo>
                      <a:pt x="0" y="140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65" y="2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29" name="Freeform 1045"/>
              <p:cNvSpPr>
                <a:spLocks noChangeAspect="1"/>
              </p:cNvSpPr>
              <p:nvPr/>
            </p:nvSpPr>
            <p:spPr bwMode="auto">
              <a:xfrm>
                <a:off x="3496" y="1983"/>
                <a:ext cx="367" cy="161"/>
              </a:xfrm>
              <a:custGeom>
                <a:avLst/>
                <a:gdLst>
                  <a:gd name="T0" fmla="*/ 0 w 367"/>
                  <a:gd name="T1" fmla="*/ 161 h 161"/>
                  <a:gd name="T2" fmla="*/ 0 w 367"/>
                  <a:gd name="T3" fmla="*/ 137 h 161"/>
                  <a:gd name="T4" fmla="*/ 367 w 367"/>
                  <a:gd name="T5" fmla="*/ 0 h 161"/>
                  <a:gd name="T6" fmla="*/ 367 w 367"/>
                  <a:gd name="T7" fmla="*/ 24 h 161"/>
                  <a:gd name="T8" fmla="*/ 0 w 367"/>
                  <a:gd name="T9" fmla="*/ 16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61"/>
                  <a:gd name="T17" fmla="*/ 367 w 367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61">
                    <a:moveTo>
                      <a:pt x="0" y="161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67" y="24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B0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30" name="Line 1046"/>
              <p:cNvSpPr>
                <a:spLocks noChangeAspect="1" noChangeShapeType="1"/>
              </p:cNvSpPr>
              <p:nvPr/>
            </p:nvSpPr>
            <p:spPr bwMode="auto">
              <a:xfrm flipV="1">
                <a:off x="3496" y="2007"/>
                <a:ext cx="367" cy="137"/>
              </a:xfrm>
              <a:prstGeom prst="line">
                <a:avLst/>
              </a:prstGeom>
              <a:noFill/>
              <a:ln w="3175">
                <a:solidFill>
                  <a:srgbClr val="B0B0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31" name="Freeform 1047"/>
              <p:cNvSpPr>
                <a:spLocks noChangeAspect="1"/>
              </p:cNvSpPr>
              <p:nvPr/>
            </p:nvSpPr>
            <p:spPr bwMode="auto">
              <a:xfrm>
                <a:off x="3496" y="1998"/>
                <a:ext cx="367" cy="146"/>
              </a:xfrm>
              <a:custGeom>
                <a:avLst/>
                <a:gdLst>
                  <a:gd name="T0" fmla="*/ 0 w 367"/>
                  <a:gd name="T1" fmla="*/ 146 h 146"/>
                  <a:gd name="T2" fmla="*/ 0 w 367"/>
                  <a:gd name="T3" fmla="*/ 138 h 146"/>
                  <a:gd name="T4" fmla="*/ 367 w 367"/>
                  <a:gd name="T5" fmla="*/ 0 h 146"/>
                  <a:gd name="T6" fmla="*/ 367 w 367"/>
                  <a:gd name="T7" fmla="*/ 9 h 146"/>
                  <a:gd name="T8" fmla="*/ 0 w 367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6"/>
                  <a:gd name="T17" fmla="*/ 367 w 367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6">
                    <a:moveTo>
                      <a:pt x="0" y="146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9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B0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32" name="Freeform 1048"/>
              <p:cNvSpPr>
                <a:spLocks noChangeAspect="1"/>
              </p:cNvSpPr>
              <p:nvPr/>
            </p:nvSpPr>
            <p:spPr bwMode="auto">
              <a:xfrm>
                <a:off x="3496" y="1991"/>
                <a:ext cx="367" cy="145"/>
              </a:xfrm>
              <a:custGeom>
                <a:avLst/>
                <a:gdLst>
                  <a:gd name="T0" fmla="*/ 0 w 367"/>
                  <a:gd name="T1" fmla="*/ 145 h 145"/>
                  <a:gd name="T2" fmla="*/ 0 w 367"/>
                  <a:gd name="T3" fmla="*/ 138 h 145"/>
                  <a:gd name="T4" fmla="*/ 367 w 367"/>
                  <a:gd name="T5" fmla="*/ 0 h 145"/>
                  <a:gd name="T6" fmla="*/ 367 w 367"/>
                  <a:gd name="T7" fmla="*/ 7 h 145"/>
                  <a:gd name="T8" fmla="*/ 0 w 367"/>
                  <a:gd name="T9" fmla="*/ 145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5"/>
                  <a:gd name="T17" fmla="*/ 367 w 367"/>
                  <a:gd name="T18" fmla="*/ 145 h 1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5">
                    <a:moveTo>
                      <a:pt x="0" y="145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7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B1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33" name="Freeform 1049"/>
              <p:cNvSpPr>
                <a:spLocks noChangeAspect="1"/>
              </p:cNvSpPr>
              <p:nvPr/>
            </p:nvSpPr>
            <p:spPr bwMode="auto">
              <a:xfrm>
                <a:off x="3496" y="1983"/>
                <a:ext cx="367" cy="146"/>
              </a:xfrm>
              <a:custGeom>
                <a:avLst/>
                <a:gdLst>
                  <a:gd name="T0" fmla="*/ 0 w 367"/>
                  <a:gd name="T1" fmla="*/ 146 h 146"/>
                  <a:gd name="T2" fmla="*/ 0 w 367"/>
                  <a:gd name="T3" fmla="*/ 137 h 146"/>
                  <a:gd name="T4" fmla="*/ 367 w 367"/>
                  <a:gd name="T5" fmla="*/ 0 h 146"/>
                  <a:gd name="T6" fmla="*/ 367 w 367"/>
                  <a:gd name="T7" fmla="*/ 8 h 146"/>
                  <a:gd name="T8" fmla="*/ 0 w 367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6"/>
                  <a:gd name="T17" fmla="*/ 367 w 367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6">
                    <a:moveTo>
                      <a:pt x="0" y="146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67" y="8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34" name="Freeform 1050"/>
              <p:cNvSpPr>
                <a:spLocks noChangeAspect="1"/>
              </p:cNvSpPr>
              <p:nvPr/>
            </p:nvSpPr>
            <p:spPr bwMode="auto">
              <a:xfrm>
                <a:off x="3496" y="1957"/>
                <a:ext cx="367" cy="163"/>
              </a:xfrm>
              <a:custGeom>
                <a:avLst/>
                <a:gdLst>
                  <a:gd name="T0" fmla="*/ 0 w 367"/>
                  <a:gd name="T1" fmla="*/ 163 h 163"/>
                  <a:gd name="T2" fmla="*/ 0 w 367"/>
                  <a:gd name="T3" fmla="*/ 139 h 163"/>
                  <a:gd name="T4" fmla="*/ 367 w 367"/>
                  <a:gd name="T5" fmla="*/ 0 h 163"/>
                  <a:gd name="T6" fmla="*/ 367 w 367"/>
                  <a:gd name="T7" fmla="*/ 26 h 163"/>
                  <a:gd name="T8" fmla="*/ 0 w 367"/>
                  <a:gd name="T9" fmla="*/ 163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63"/>
                  <a:gd name="T17" fmla="*/ 367 w 367"/>
                  <a:gd name="T18" fmla="*/ 163 h 1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63">
                    <a:moveTo>
                      <a:pt x="0" y="163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26"/>
                    </a:lnTo>
                    <a:lnTo>
                      <a:pt x="0" y="163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35" name="Line 1051"/>
              <p:cNvSpPr>
                <a:spLocks noChangeAspect="1" noChangeShapeType="1"/>
              </p:cNvSpPr>
              <p:nvPr/>
            </p:nvSpPr>
            <p:spPr bwMode="auto">
              <a:xfrm flipV="1">
                <a:off x="3496" y="1983"/>
                <a:ext cx="367" cy="137"/>
              </a:xfrm>
              <a:prstGeom prst="line">
                <a:avLst/>
              </a:prstGeom>
              <a:noFill/>
              <a:ln w="3175">
                <a:solidFill>
                  <a:srgbClr val="B3B3B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36" name="Freeform 1052"/>
              <p:cNvSpPr>
                <a:spLocks noChangeAspect="1"/>
              </p:cNvSpPr>
              <p:nvPr/>
            </p:nvSpPr>
            <p:spPr bwMode="auto">
              <a:xfrm>
                <a:off x="3496" y="1974"/>
                <a:ext cx="367" cy="146"/>
              </a:xfrm>
              <a:custGeom>
                <a:avLst/>
                <a:gdLst>
                  <a:gd name="T0" fmla="*/ 0 w 367"/>
                  <a:gd name="T1" fmla="*/ 146 h 146"/>
                  <a:gd name="T2" fmla="*/ 0 w 367"/>
                  <a:gd name="T3" fmla="*/ 138 h 146"/>
                  <a:gd name="T4" fmla="*/ 367 w 367"/>
                  <a:gd name="T5" fmla="*/ 0 h 146"/>
                  <a:gd name="T6" fmla="*/ 367 w 367"/>
                  <a:gd name="T7" fmla="*/ 9 h 146"/>
                  <a:gd name="T8" fmla="*/ 0 w 367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6"/>
                  <a:gd name="T17" fmla="*/ 367 w 367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6">
                    <a:moveTo>
                      <a:pt x="0" y="146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9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37" name="Freeform 1053"/>
              <p:cNvSpPr>
                <a:spLocks noChangeAspect="1"/>
              </p:cNvSpPr>
              <p:nvPr/>
            </p:nvSpPr>
            <p:spPr bwMode="auto">
              <a:xfrm>
                <a:off x="3496" y="1966"/>
                <a:ext cx="367" cy="146"/>
              </a:xfrm>
              <a:custGeom>
                <a:avLst/>
                <a:gdLst>
                  <a:gd name="T0" fmla="*/ 0 w 367"/>
                  <a:gd name="T1" fmla="*/ 146 h 146"/>
                  <a:gd name="T2" fmla="*/ 0 w 367"/>
                  <a:gd name="T3" fmla="*/ 139 h 146"/>
                  <a:gd name="T4" fmla="*/ 367 w 367"/>
                  <a:gd name="T5" fmla="*/ 0 h 146"/>
                  <a:gd name="T6" fmla="*/ 367 w 367"/>
                  <a:gd name="T7" fmla="*/ 8 h 146"/>
                  <a:gd name="T8" fmla="*/ 0 w 367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6"/>
                  <a:gd name="T17" fmla="*/ 367 w 367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6">
                    <a:moveTo>
                      <a:pt x="0" y="146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8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38" name="Freeform 1054"/>
              <p:cNvSpPr>
                <a:spLocks noChangeAspect="1"/>
              </p:cNvSpPr>
              <p:nvPr/>
            </p:nvSpPr>
            <p:spPr bwMode="auto">
              <a:xfrm>
                <a:off x="3496" y="1957"/>
                <a:ext cx="367" cy="148"/>
              </a:xfrm>
              <a:custGeom>
                <a:avLst/>
                <a:gdLst>
                  <a:gd name="T0" fmla="*/ 0 w 367"/>
                  <a:gd name="T1" fmla="*/ 148 h 148"/>
                  <a:gd name="T2" fmla="*/ 0 w 367"/>
                  <a:gd name="T3" fmla="*/ 139 h 148"/>
                  <a:gd name="T4" fmla="*/ 367 w 367"/>
                  <a:gd name="T5" fmla="*/ 0 h 148"/>
                  <a:gd name="T6" fmla="*/ 367 w 367"/>
                  <a:gd name="T7" fmla="*/ 9 h 148"/>
                  <a:gd name="T8" fmla="*/ 0 w 367"/>
                  <a:gd name="T9" fmla="*/ 148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8"/>
                  <a:gd name="T17" fmla="*/ 367 w 367"/>
                  <a:gd name="T18" fmla="*/ 148 h 1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8">
                    <a:moveTo>
                      <a:pt x="0" y="148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9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B1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39" name="Freeform 1055"/>
              <p:cNvSpPr>
                <a:spLocks noChangeAspect="1"/>
              </p:cNvSpPr>
              <p:nvPr/>
            </p:nvSpPr>
            <p:spPr bwMode="auto">
              <a:xfrm>
                <a:off x="3493" y="1933"/>
                <a:ext cx="370" cy="163"/>
              </a:xfrm>
              <a:custGeom>
                <a:avLst/>
                <a:gdLst>
                  <a:gd name="T0" fmla="*/ 3 w 370"/>
                  <a:gd name="T1" fmla="*/ 163 h 163"/>
                  <a:gd name="T2" fmla="*/ 0 w 370"/>
                  <a:gd name="T3" fmla="*/ 139 h 163"/>
                  <a:gd name="T4" fmla="*/ 367 w 370"/>
                  <a:gd name="T5" fmla="*/ 0 h 163"/>
                  <a:gd name="T6" fmla="*/ 370 w 370"/>
                  <a:gd name="T7" fmla="*/ 24 h 163"/>
                  <a:gd name="T8" fmla="*/ 3 w 370"/>
                  <a:gd name="T9" fmla="*/ 163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63"/>
                  <a:gd name="T17" fmla="*/ 370 w 370"/>
                  <a:gd name="T18" fmla="*/ 163 h 1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63">
                    <a:moveTo>
                      <a:pt x="3" y="163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0" y="24"/>
                    </a:lnTo>
                    <a:lnTo>
                      <a:pt x="3" y="163"/>
                    </a:lnTo>
                    <a:close/>
                  </a:path>
                </a:pathLst>
              </a:custGeom>
              <a:solidFill>
                <a:srgbClr val="B0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40" name="Line 1056"/>
              <p:cNvSpPr>
                <a:spLocks noChangeAspect="1" noChangeShapeType="1"/>
              </p:cNvSpPr>
              <p:nvPr/>
            </p:nvSpPr>
            <p:spPr bwMode="auto">
              <a:xfrm flipV="1">
                <a:off x="3496" y="1957"/>
                <a:ext cx="367" cy="139"/>
              </a:xfrm>
              <a:prstGeom prst="line">
                <a:avLst/>
              </a:prstGeom>
              <a:noFill/>
              <a:ln w="3175">
                <a:solidFill>
                  <a:srgbClr val="B0B0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41" name="Freeform 1057"/>
              <p:cNvSpPr>
                <a:spLocks noChangeAspect="1"/>
              </p:cNvSpPr>
              <p:nvPr/>
            </p:nvSpPr>
            <p:spPr bwMode="auto">
              <a:xfrm>
                <a:off x="3496" y="1954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9 h 142"/>
                  <a:gd name="T4" fmla="*/ 365 w 367"/>
                  <a:gd name="T5" fmla="*/ 0 h 142"/>
                  <a:gd name="T6" fmla="*/ 367 w 367"/>
                  <a:gd name="T7" fmla="*/ 3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5" y="0"/>
                    </a:lnTo>
                    <a:lnTo>
                      <a:pt x="367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B0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42" name="Freeform 1058"/>
              <p:cNvSpPr>
                <a:spLocks noChangeAspect="1"/>
              </p:cNvSpPr>
              <p:nvPr/>
            </p:nvSpPr>
            <p:spPr bwMode="auto">
              <a:xfrm>
                <a:off x="3494" y="1951"/>
                <a:ext cx="367" cy="142"/>
              </a:xfrm>
              <a:custGeom>
                <a:avLst/>
                <a:gdLst>
                  <a:gd name="T0" fmla="*/ 2 w 367"/>
                  <a:gd name="T1" fmla="*/ 142 h 142"/>
                  <a:gd name="T2" fmla="*/ 0 w 367"/>
                  <a:gd name="T3" fmla="*/ 139 h 142"/>
                  <a:gd name="T4" fmla="*/ 367 w 367"/>
                  <a:gd name="T5" fmla="*/ 0 h 142"/>
                  <a:gd name="T6" fmla="*/ 367 w 367"/>
                  <a:gd name="T7" fmla="*/ 3 h 142"/>
                  <a:gd name="T8" fmla="*/ 2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2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2" y="142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43" name="Freeform 1059"/>
              <p:cNvSpPr>
                <a:spLocks noChangeAspect="1"/>
              </p:cNvSpPr>
              <p:nvPr/>
            </p:nvSpPr>
            <p:spPr bwMode="auto">
              <a:xfrm>
                <a:off x="3494" y="1948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9 h 142"/>
                  <a:gd name="T4" fmla="*/ 367 w 367"/>
                  <a:gd name="T5" fmla="*/ 0 h 142"/>
                  <a:gd name="T6" fmla="*/ 367 w 367"/>
                  <a:gd name="T7" fmla="*/ 3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44" name="Freeform 1060"/>
              <p:cNvSpPr>
                <a:spLocks noChangeAspect="1"/>
              </p:cNvSpPr>
              <p:nvPr/>
            </p:nvSpPr>
            <p:spPr bwMode="auto">
              <a:xfrm>
                <a:off x="3494" y="1945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9 h 142"/>
                  <a:gd name="T4" fmla="*/ 367 w 367"/>
                  <a:gd name="T5" fmla="*/ 0 h 142"/>
                  <a:gd name="T6" fmla="*/ 367 w 367"/>
                  <a:gd name="T7" fmla="*/ 3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45" name="Freeform 1061"/>
              <p:cNvSpPr>
                <a:spLocks noChangeAspect="1"/>
              </p:cNvSpPr>
              <p:nvPr/>
            </p:nvSpPr>
            <p:spPr bwMode="auto">
              <a:xfrm>
                <a:off x="3494" y="1942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9 h 142"/>
                  <a:gd name="T4" fmla="*/ 367 w 367"/>
                  <a:gd name="T5" fmla="*/ 0 h 142"/>
                  <a:gd name="T6" fmla="*/ 367 w 367"/>
                  <a:gd name="T7" fmla="*/ 3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CA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46" name="Freeform 1062"/>
              <p:cNvSpPr>
                <a:spLocks noChangeAspect="1"/>
              </p:cNvSpPr>
              <p:nvPr/>
            </p:nvSpPr>
            <p:spPr bwMode="auto">
              <a:xfrm>
                <a:off x="3493" y="1939"/>
                <a:ext cx="368" cy="142"/>
              </a:xfrm>
              <a:custGeom>
                <a:avLst/>
                <a:gdLst>
                  <a:gd name="T0" fmla="*/ 1 w 368"/>
                  <a:gd name="T1" fmla="*/ 142 h 142"/>
                  <a:gd name="T2" fmla="*/ 0 w 368"/>
                  <a:gd name="T3" fmla="*/ 139 h 142"/>
                  <a:gd name="T4" fmla="*/ 367 w 368"/>
                  <a:gd name="T5" fmla="*/ 0 h 142"/>
                  <a:gd name="T6" fmla="*/ 368 w 368"/>
                  <a:gd name="T7" fmla="*/ 3 h 142"/>
                  <a:gd name="T8" fmla="*/ 1 w 368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2"/>
                  <a:gd name="T17" fmla="*/ 368 w 368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2">
                    <a:moveTo>
                      <a:pt x="1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8" y="3"/>
                    </a:lnTo>
                    <a:lnTo>
                      <a:pt x="1" y="142"/>
                    </a:lnTo>
                    <a:close/>
                  </a:path>
                </a:pathLst>
              </a:custGeom>
              <a:solidFill>
                <a:srgbClr val="ABAB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47" name="Freeform 1063"/>
              <p:cNvSpPr>
                <a:spLocks noChangeAspect="1"/>
              </p:cNvSpPr>
              <p:nvPr/>
            </p:nvSpPr>
            <p:spPr bwMode="auto">
              <a:xfrm>
                <a:off x="3493" y="1936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9 h 142"/>
                  <a:gd name="T4" fmla="*/ 367 w 367"/>
                  <a:gd name="T5" fmla="*/ 0 h 142"/>
                  <a:gd name="T6" fmla="*/ 367 w 367"/>
                  <a:gd name="T7" fmla="*/ 3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48" name="Freeform 1064"/>
              <p:cNvSpPr>
                <a:spLocks noChangeAspect="1"/>
              </p:cNvSpPr>
              <p:nvPr/>
            </p:nvSpPr>
            <p:spPr bwMode="auto">
              <a:xfrm>
                <a:off x="3493" y="1933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9 h 142"/>
                  <a:gd name="T4" fmla="*/ 367 w 367"/>
                  <a:gd name="T5" fmla="*/ 0 h 142"/>
                  <a:gd name="T6" fmla="*/ 367 w 367"/>
                  <a:gd name="T7" fmla="*/ 3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9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49" name="Freeform 1065"/>
              <p:cNvSpPr>
                <a:spLocks noChangeAspect="1"/>
              </p:cNvSpPr>
              <p:nvPr/>
            </p:nvSpPr>
            <p:spPr bwMode="auto">
              <a:xfrm>
                <a:off x="3488" y="1909"/>
                <a:ext cx="372" cy="163"/>
              </a:xfrm>
              <a:custGeom>
                <a:avLst/>
                <a:gdLst>
                  <a:gd name="T0" fmla="*/ 5 w 372"/>
                  <a:gd name="T1" fmla="*/ 163 h 163"/>
                  <a:gd name="T2" fmla="*/ 0 w 372"/>
                  <a:gd name="T3" fmla="*/ 139 h 163"/>
                  <a:gd name="T4" fmla="*/ 367 w 372"/>
                  <a:gd name="T5" fmla="*/ 0 h 163"/>
                  <a:gd name="T6" fmla="*/ 372 w 372"/>
                  <a:gd name="T7" fmla="*/ 24 h 163"/>
                  <a:gd name="T8" fmla="*/ 5 w 372"/>
                  <a:gd name="T9" fmla="*/ 163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63"/>
                  <a:gd name="T17" fmla="*/ 372 w 372"/>
                  <a:gd name="T18" fmla="*/ 163 h 1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63">
                    <a:moveTo>
                      <a:pt x="5" y="163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2" y="24"/>
                    </a:lnTo>
                    <a:lnTo>
                      <a:pt x="5" y="163"/>
                    </a:lnTo>
                    <a:close/>
                  </a:path>
                </a:pathLst>
              </a:custGeom>
              <a:solidFill>
                <a:srgbClr val="A8A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50" name="Line 1066"/>
              <p:cNvSpPr>
                <a:spLocks noChangeAspect="1" noChangeShapeType="1"/>
              </p:cNvSpPr>
              <p:nvPr/>
            </p:nvSpPr>
            <p:spPr bwMode="auto">
              <a:xfrm flipV="1">
                <a:off x="3493" y="1933"/>
                <a:ext cx="367" cy="139"/>
              </a:xfrm>
              <a:prstGeom prst="line">
                <a:avLst/>
              </a:prstGeom>
              <a:noFill/>
              <a:ln w="3175">
                <a:solidFill>
                  <a:srgbClr val="A8A8A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51" name="Freeform 1067"/>
              <p:cNvSpPr>
                <a:spLocks noChangeAspect="1"/>
              </p:cNvSpPr>
              <p:nvPr/>
            </p:nvSpPr>
            <p:spPr bwMode="auto">
              <a:xfrm>
                <a:off x="3493" y="1930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9 h 142"/>
                  <a:gd name="T4" fmla="*/ 367 w 367"/>
                  <a:gd name="T5" fmla="*/ 0 h 142"/>
                  <a:gd name="T6" fmla="*/ 367 w 367"/>
                  <a:gd name="T7" fmla="*/ 3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8A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52" name="Freeform 1068"/>
              <p:cNvSpPr>
                <a:spLocks noChangeAspect="1"/>
              </p:cNvSpPr>
              <p:nvPr/>
            </p:nvSpPr>
            <p:spPr bwMode="auto">
              <a:xfrm>
                <a:off x="3491" y="1927"/>
                <a:ext cx="369" cy="142"/>
              </a:xfrm>
              <a:custGeom>
                <a:avLst/>
                <a:gdLst>
                  <a:gd name="T0" fmla="*/ 2 w 369"/>
                  <a:gd name="T1" fmla="*/ 142 h 142"/>
                  <a:gd name="T2" fmla="*/ 0 w 369"/>
                  <a:gd name="T3" fmla="*/ 139 h 142"/>
                  <a:gd name="T4" fmla="*/ 367 w 369"/>
                  <a:gd name="T5" fmla="*/ 0 h 142"/>
                  <a:gd name="T6" fmla="*/ 369 w 369"/>
                  <a:gd name="T7" fmla="*/ 3 h 142"/>
                  <a:gd name="T8" fmla="*/ 2 w 369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2"/>
                  <a:gd name="T17" fmla="*/ 369 w 36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2">
                    <a:moveTo>
                      <a:pt x="2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9" y="3"/>
                    </a:lnTo>
                    <a:lnTo>
                      <a:pt x="2" y="142"/>
                    </a:lnTo>
                    <a:close/>
                  </a:path>
                </a:pathLst>
              </a:custGeom>
              <a:solidFill>
                <a:srgbClr val="A7A7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53" name="Freeform 1069"/>
              <p:cNvSpPr>
                <a:spLocks noChangeAspect="1"/>
              </p:cNvSpPr>
              <p:nvPr/>
            </p:nvSpPr>
            <p:spPr bwMode="auto">
              <a:xfrm>
                <a:off x="3491" y="1924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9 h 142"/>
                  <a:gd name="T4" fmla="*/ 367 w 367"/>
                  <a:gd name="T5" fmla="*/ 0 h 142"/>
                  <a:gd name="T6" fmla="*/ 367 w 367"/>
                  <a:gd name="T7" fmla="*/ 3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54" name="Freeform 1070"/>
              <p:cNvSpPr>
                <a:spLocks noChangeAspect="1"/>
              </p:cNvSpPr>
              <p:nvPr/>
            </p:nvSpPr>
            <p:spPr bwMode="auto">
              <a:xfrm>
                <a:off x="3491" y="1921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9 h 142"/>
                  <a:gd name="T4" fmla="*/ 367 w 367"/>
                  <a:gd name="T5" fmla="*/ 0 h 142"/>
                  <a:gd name="T6" fmla="*/ 367 w 367"/>
                  <a:gd name="T7" fmla="*/ 3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55" name="Freeform 1071"/>
              <p:cNvSpPr>
                <a:spLocks noChangeAspect="1"/>
              </p:cNvSpPr>
              <p:nvPr/>
            </p:nvSpPr>
            <p:spPr bwMode="auto">
              <a:xfrm>
                <a:off x="3489" y="1918"/>
                <a:ext cx="369" cy="142"/>
              </a:xfrm>
              <a:custGeom>
                <a:avLst/>
                <a:gdLst>
                  <a:gd name="T0" fmla="*/ 2 w 369"/>
                  <a:gd name="T1" fmla="*/ 142 h 142"/>
                  <a:gd name="T2" fmla="*/ 0 w 369"/>
                  <a:gd name="T3" fmla="*/ 139 h 142"/>
                  <a:gd name="T4" fmla="*/ 368 w 369"/>
                  <a:gd name="T5" fmla="*/ 0 h 142"/>
                  <a:gd name="T6" fmla="*/ 369 w 369"/>
                  <a:gd name="T7" fmla="*/ 3 h 142"/>
                  <a:gd name="T8" fmla="*/ 2 w 369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2"/>
                  <a:gd name="T17" fmla="*/ 369 w 36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2">
                    <a:moveTo>
                      <a:pt x="2" y="142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69" y="3"/>
                    </a:lnTo>
                    <a:lnTo>
                      <a:pt x="2" y="142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56" name="Freeform 1072"/>
              <p:cNvSpPr>
                <a:spLocks noChangeAspect="1"/>
              </p:cNvSpPr>
              <p:nvPr/>
            </p:nvSpPr>
            <p:spPr bwMode="auto">
              <a:xfrm>
                <a:off x="3489" y="1915"/>
                <a:ext cx="368" cy="142"/>
              </a:xfrm>
              <a:custGeom>
                <a:avLst/>
                <a:gdLst>
                  <a:gd name="T0" fmla="*/ 0 w 368"/>
                  <a:gd name="T1" fmla="*/ 142 h 142"/>
                  <a:gd name="T2" fmla="*/ 0 w 368"/>
                  <a:gd name="T3" fmla="*/ 139 h 142"/>
                  <a:gd name="T4" fmla="*/ 368 w 368"/>
                  <a:gd name="T5" fmla="*/ 0 h 142"/>
                  <a:gd name="T6" fmla="*/ 368 w 368"/>
                  <a:gd name="T7" fmla="*/ 3 h 142"/>
                  <a:gd name="T8" fmla="*/ 0 w 368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2"/>
                  <a:gd name="T17" fmla="*/ 368 w 368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68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3A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57" name="Freeform 1073"/>
              <p:cNvSpPr>
                <a:spLocks noChangeAspect="1"/>
              </p:cNvSpPr>
              <p:nvPr/>
            </p:nvSpPr>
            <p:spPr bwMode="auto">
              <a:xfrm>
                <a:off x="3489" y="1912"/>
                <a:ext cx="368" cy="142"/>
              </a:xfrm>
              <a:custGeom>
                <a:avLst/>
                <a:gdLst>
                  <a:gd name="T0" fmla="*/ 0 w 368"/>
                  <a:gd name="T1" fmla="*/ 142 h 142"/>
                  <a:gd name="T2" fmla="*/ 0 w 368"/>
                  <a:gd name="T3" fmla="*/ 139 h 142"/>
                  <a:gd name="T4" fmla="*/ 368 w 368"/>
                  <a:gd name="T5" fmla="*/ 0 h 142"/>
                  <a:gd name="T6" fmla="*/ 368 w 368"/>
                  <a:gd name="T7" fmla="*/ 3 h 142"/>
                  <a:gd name="T8" fmla="*/ 0 w 368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2"/>
                  <a:gd name="T17" fmla="*/ 368 w 368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68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2A2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58" name="Freeform 1074"/>
              <p:cNvSpPr>
                <a:spLocks noChangeAspect="1"/>
              </p:cNvSpPr>
              <p:nvPr/>
            </p:nvSpPr>
            <p:spPr bwMode="auto">
              <a:xfrm>
                <a:off x="3488" y="1909"/>
                <a:ext cx="369" cy="142"/>
              </a:xfrm>
              <a:custGeom>
                <a:avLst/>
                <a:gdLst>
                  <a:gd name="T0" fmla="*/ 1 w 369"/>
                  <a:gd name="T1" fmla="*/ 142 h 142"/>
                  <a:gd name="T2" fmla="*/ 0 w 369"/>
                  <a:gd name="T3" fmla="*/ 139 h 142"/>
                  <a:gd name="T4" fmla="*/ 367 w 369"/>
                  <a:gd name="T5" fmla="*/ 0 h 142"/>
                  <a:gd name="T6" fmla="*/ 369 w 369"/>
                  <a:gd name="T7" fmla="*/ 3 h 142"/>
                  <a:gd name="T8" fmla="*/ 1 w 369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2"/>
                  <a:gd name="T17" fmla="*/ 369 w 36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2">
                    <a:moveTo>
                      <a:pt x="1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9" y="3"/>
                    </a:lnTo>
                    <a:lnTo>
                      <a:pt x="1" y="142"/>
                    </a:lnTo>
                    <a:close/>
                  </a:path>
                </a:pathLst>
              </a:custGeom>
              <a:solidFill>
                <a:srgbClr val="A1A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59" name="Freeform 1075"/>
              <p:cNvSpPr>
                <a:spLocks noChangeAspect="1"/>
              </p:cNvSpPr>
              <p:nvPr/>
            </p:nvSpPr>
            <p:spPr bwMode="auto">
              <a:xfrm>
                <a:off x="3483" y="1887"/>
                <a:ext cx="372" cy="161"/>
              </a:xfrm>
              <a:custGeom>
                <a:avLst/>
                <a:gdLst>
                  <a:gd name="T0" fmla="*/ 5 w 372"/>
                  <a:gd name="T1" fmla="*/ 161 h 161"/>
                  <a:gd name="T2" fmla="*/ 0 w 372"/>
                  <a:gd name="T3" fmla="*/ 138 h 161"/>
                  <a:gd name="T4" fmla="*/ 368 w 372"/>
                  <a:gd name="T5" fmla="*/ 0 h 161"/>
                  <a:gd name="T6" fmla="*/ 372 w 372"/>
                  <a:gd name="T7" fmla="*/ 22 h 161"/>
                  <a:gd name="T8" fmla="*/ 5 w 372"/>
                  <a:gd name="T9" fmla="*/ 16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61"/>
                  <a:gd name="T17" fmla="*/ 372 w 372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61">
                    <a:moveTo>
                      <a:pt x="5" y="161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72" y="22"/>
                    </a:lnTo>
                    <a:lnTo>
                      <a:pt x="5" y="161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60" name="Line 1076"/>
              <p:cNvSpPr>
                <a:spLocks noChangeAspect="1" noChangeShapeType="1"/>
              </p:cNvSpPr>
              <p:nvPr/>
            </p:nvSpPr>
            <p:spPr bwMode="auto">
              <a:xfrm flipV="1">
                <a:off x="3488" y="1909"/>
                <a:ext cx="367" cy="139"/>
              </a:xfrm>
              <a:prstGeom prst="line">
                <a:avLst/>
              </a:prstGeom>
              <a:noFill/>
              <a:ln w="3175">
                <a:solidFill>
                  <a:srgbClr val="A0A0A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61" name="Freeform 1077"/>
              <p:cNvSpPr>
                <a:spLocks noChangeAspect="1"/>
              </p:cNvSpPr>
              <p:nvPr/>
            </p:nvSpPr>
            <p:spPr bwMode="auto">
              <a:xfrm>
                <a:off x="3488" y="1905"/>
                <a:ext cx="367" cy="143"/>
              </a:xfrm>
              <a:custGeom>
                <a:avLst/>
                <a:gdLst>
                  <a:gd name="T0" fmla="*/ 0 w 367"/>
                  <a:gd name="T1" fmla="*/ 143 h 143"/>
                  <a:gd name="T2" fmla="*/ 0 w 367"/>
                  <a:gd name="T3" fmla="*/ 138 h 143"/>
                  <a:gd name="T4" fmla="*/ 367 w 367"/>
                  <a:gd name="T5" fmla="*/ 0 h 143"/>
                  <a:gd name="T6" fmla="*/ 367 w 367"/>
                  <a:gd name="T7" fmla="*/ 4 h 143"/>
                  <a:gd name="T8" fmla="*/ 0 w 367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3"/>
                  <a:gd name="T17" fmla="*/ 367 w 367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3">
                    <a:moveTo>
                      <a:pt x="0" y="143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4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62" name="Freeform 1078"/>
              <p:cNvSpPr>
                <a:spLocks noChangeAspect="1"/>
              </p:cNvSpPr>
              <p:nvPr/>
            </p:nvSpPr>
            <p:spPr bwMode="auto">
              <a:xfrm>
                <a:off x="3486" y="1900"/>
                <a:ext cx="369" cy="143"/>
              </a:xfrm>
              <a:custGeom>
                <a:avLst/>
                <a:gdLst>
                  <a:gd name="T0" fmla="*/ 2 w 369"/>
                  <a:gd name="T1" fmla="*/ 143 h 143"/>
                  <a:gd name="T2" fmla="*/ 0 w 369"/>
                  <a:gd name="T3" fmla="*/ 139 h 143"/>
                  <a:gd name="T4" fmla="*/ 368 w 369"/>
                  <a:gd name="T5" fmla="*/ 0 h 143"/>
                  <a:gd name="T6" fmla="*/ 369 w 369"/>
                  <a:gd name="T7" fmla="*/ 5 h 143"/>
                  <a:gd name="T8" fmla="*/ 2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2" y="143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69" y="5"/>
                    </a:lnTo>
                    <a:lnTo>
                      <a:pt x="2" y="143"/>
                    </a:lnTo>
                    <a:close/>
                  </a:path>
                </a:pathLst>
              </a:custGeom>
              <a:solidFill>
                <a:srgbClr val="9F9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63" name="Freeform 1079"/>
              <p:cNvSpPr>
                <a:spLocks noChangeAspect="1"/>
              </p:cNvSpPr>
              <p:nvPr/>
            </p:nvSpPr>
            <p:spPr bwMode="auto">
              <a:xfrm>
                <a:off x="3485" y="1896"/>
                <a:ext cx="369" cy="143"/>
              </a:xfrm>
              <a:custGeom>
                <a:avLst/>
                <a:gdLst>
                  <a:gd name="T0" fmla="*/ 1 w 369"/>
                  <a:gd name="T1" fmla="*/ 143 h 143"/>
                  <a:gd name="T2" fmla="*/ 0 w 369"/>
                  <a:gd name="T3" fmla="*/ 138 h 143"/>
                  <a:gd name="T4" fmla="*/ 367 w 369"/>
                  <a:gd name="T5" fmla="*/ 0 h 143"/>
                  <a:gd name="T6" fmla="*/ 369 w 369"/>
                  <a:gd name="T7" fmla="*/ 4 h 143"/>
                  <a:gd name="T8" fmla="*/ 1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1" y="143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9" y="4"/>
                    </a:lnTo>
                    <a:lnTo>
                      <a:pt x="1" y="143"/>
                    </a:lnTo>
                    <a:close/>
                  </a:path>
                </a:pathLst>
              </a:custGeom>
              <a:solidFill>
                <a:srgbClr val="9E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64" name="Freeform 1080"/>
              <p:cNvSpPr>
                <a:spLocks noChangeAspect="1"/>
              </p:cNvSpPr>
              <p:nvPr/>
            </p:nvSpPr>
            <p:spPr bwMode="auto">
              <a:xfrm>
                <a:off x="3483" y="1891"/>
                <a:ext cx="369" cy="143"/>
              </a:xfrm>
              <a:custGeom>
                <a:avLst/>
                <a:gdLst>
                  <a:gd name="T0" fmla="*/ 2 w 369"/>
                  <a:gd name="T1" fmla="*/ 143 h 143"/>
                  <a:gd name="T2" fmla="*/ 0 w 369"/>
                  <a:gd name="T3" fmla="*/ 139 h 143"/>
                  <a:gd name="T4" fmla="*/ 368 w 369"/>
                  <a:gd name="T5" fmla="*/ 0 h 143"/>
                  <a:gd name="T6" fmla="*/ 369 w 369"/>
                  <a:gd name="T7" fmla="*/ 5 h 143"/>
                  <a:gd name="T8" fmla="*/ 2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2" y="143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69" y="5"/>
                    </a:lnTo>
                    <a:lnTo>
                      <a:pt x="2" y="143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65" name="Freeform 1081"/>
              <p:cNvSpPr>
                <a:spLocks noChangeAspect="1"/>
              </p:cNvSpPr>
              <p:nvPr/>
            </p:nvSpPr>
            <p:spPr bwMode="auto">
              <a:xfrm>
                <a:off x="3483" y="1887"/>
                <a:ext cx="368" cy="143"/>
              </a:xfrm>
              <a:custGeom>
                <a:avLst/>
                <a:gdLst>
                  <a:gd name="T0" fmla="*/ 0 w 368"/>
                  <a:gd name="T1" fmla="*/ 143 h 143"/>
                  <a:gd name="T2" fmla="*/ 0 w 368"/>
                  <a:gd name="T3" fmla="*/ 138 h 143"/>
                  <a:gd name="T4" fmla="*/ 368 w 368"/>
                  <a:gd name="T5" fmla="*/ 0 h 143"/>
                  <a:gd name="T6" fmla="*/ 368 w 368"/>
                  <a:gd name="T7" fmla="*/ 4 h 143"/>
                  <a:gd name="T8" fmla="*/ 0 w 368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3"/>
                  <a:gd name="T17" fmla="*/ 368 w 368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3">
                    <a:moveTo>
                      <a:pt x="0" y="143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68" y="4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C9C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66" name="Freeform 1082"/>
              <p:cNvSpPr>
                <a:spLocks noChangeAspect="1"/>
              </p:cNvSpPr>
              <p:nvPr/>
            </p:nvSpPr>
            <p:spPr bwMode="auto">
              <a:xfrm>
                <a:off x="3476" y="1864"/>
                <a:ext cx="375" cy="161"/>
              </a:xfrm>
              <a:custGeom>
                <a:avLst/>
                <a:gdLst>
                  <a:gd name="T0" fmla="*/ 7 w 375"/>
                  <a:gd name="T1" fmla="*/ 161 h 161"/>
                  <a:gd name="T2" fmla="*/ 0 w 375"/>
                  <a:gd name="T3" fmla="*/ 139 h 161"/>
                  <a:gd name="T4" fmla="*/ 367 w 375"/>
                  <a:gd name="T5" fmla="*/ 0 h 161"/>
                  <a:gd name="T6" fmla="*/ 375 w 375"/>
                  <a:gd name="T7" fmla="*/ 23 h 161"/>
                  <a:gd name="T8" fmla="*/ 7 w 375"/>
                  <a:gd name="T9" fmla="*/ 16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161"/>
                  <a:gd name="T17" fmla="*/ 375 w 375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161">
                    <a:moveTo>
                      <a:pt x="7" y="161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5" y="23"/>
                    </a:lnTo>
                    <a:lnTo>
                      <a:pt x="7" y="161"/>
                    </a:ln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67" name="Line 1083"/>
              <p:cNvSpPr>
                <a:spLocks noChangeAspect="1" noChangeShapeType="1"/>
              </p:cNvSpPr>
              <p:nvPr/>
            </p:nvSpPr>
            <p:spPr bwMode="auto">
              <a:xfrm flipV="1">
                <a:off x="3483" y="1887"/>
                <a:ext cx="368" cy="138"/>
              </a:xfrm>
              <a:prstGeom prst="line">
                <a:avLst/>
              </a:prstGeom>
              <a:noFill/>
              <a:ln w="3175">
                <a:solidFill>
                  <a:srgbClr val="9B9B9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68" name="Freeform 1084"/>
              <p:cNvSpPr>
                <a:spLocks noChangeAspect="1"/>
              </p:cNvSpPr>
              <p:nvPr/>
            </p:nvSpPr>
            <p:spPr bwMode="auto">
              <a:xfrm>
                <a:off x="3482" y="1881"/>
                <a:ext cx="369" cy="144"/>
              </a:xfrm>
              <a:custGeom>
                <a:avLst/>
                <a:gdLst>
                  <a:gd name="T0" fmla="*/ 1 w 369"/>
                  <a:gd name="T1" fmla="*/ 144 h 144"/>
                  <a:gd name="T2" fmla="*/ 0 w 369"/>
                  <a:gd name="T3" fmla="*/ 138 h 144"/>
                  <a:gd name="T4" fmla="*/ 366 w 369"/>
                  <a:gd name="T5" fmla="*/ 0 h 144"/>
                  <a:gd name="T6" fmla="*/ 369 w 369"/>
                  <a:gd name="T7" fmla="*/ 6 h 144"/>
                  <a:gd name="T8" fmla="*/ 1 w 369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4"/>
                  <a:gd name="T17" fmla="*/ 369 w 369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4">
                    <a:moveTo>
                      <a:pt x="1" y="144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69" y="6"/>
                    </a:lnTo>
                    <a:lnTo>
                      <a:pt x="1" y="144"/>
                    </a:ln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69" name="Freeform 1085"/>
              <p:cNvSpPr>
                <a:spLocks noChangeAspect="1"/>
              </p:cNvSpPr>
              <p:nvPr/>
            </p:nvSpPr>
            <p:spPr bwMode="auto">
              <a:xfrm>
                <a:off x="3479" y="1876"/>
                <a:ext cx="369" cy="143"/>
              </a:xfrm>
              <a:custGeom>
                <a:avLst/>
                <a:gdLst>
                  <a:gd name="T0" fmla="*/ 3 w 369"/>
                  <a:gd name="T1" fmla="*/ 143 h 143"/>
                  <a:gd name="T2" fmla="*/ 0 w 369"/>
                  <a:gd name="T3" fmla="*/ 137 h 143"/>
                  <a:gd name="T4" fmla="*/ 367 w 369"/>
                  <a:gd name="T5" fmla="*/ 0 h 143"/>
                  <a:gd name="T6" fmla="*/ 369 w 369"/>
                  <a:gd name="T7" fmla="*/ 5 h 143"/>
                  <a:gd name="T8" fmla="*/ 3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3" y="143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69" y="5"/>
                    </a:lnTo>
                    <a:lnTo>
                      <a:pt x="3" y="143"/>
                    </a:lnTo>
                    <a:close/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70" name="Freeform 1086"/>
              <p:cNvSpPr>
                <a:spLocks noChangeAspect="1"/>
              </p:cNvSpPr>
              <p:nvPr/>
            </p:nvSpPr>
            <p:spPr bwMode="auto">
              <a:xfrm>
                <a:off x="3477" y="1870"/>
                <a:ext cx="369" cy="143"/>
              </a:xfrm>
              <a:custGeom>
                <a:avLst/>
                <a:gdLst>
                  <a:gd name="T0" fmla="*/ 2 w 369"/>
                  <a:gd name="T1" fmla="*/ 143 h 143"/>
                  <a:gd name="T2" fmla="*/ 0 w 369"/>
                  <a:gd name="T3" fmla="*/ 139 h 143"/>
                  <a:gd name="T4" fmla="*/ 368 w 369"/>
                  <a:gd name="T5" fmla="*/ 0 h 143"/>
                  <a:gd name="T6" fmla="*/ 369 w 369"/>
                  <a:gd name="T7" fmla="*/ 6 h 143"/>
                  <a:gd name="T8" fmla="*/ 2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2" y="143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69" y="6"/>
                    </a:lnTo>
                    <a:lnTo>
                      <a:pt x="2" y="143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71" name="Freeform 1087"/>
              <p:cNvSpPr>
                <a:spLocks noChangeAspect="1"/>
              </p:cNvSpPr>
              <p:nvPr/>
            </p:nvSpPr>
            <p:spPr bwMode="auto">
              <a:xfrm>
                <a:off x="3476" y="1864"/>
                <a:ext cx="369" cy="145"/>
              </a:xfrm>
              <a:custGeom>
                <a:avLst/>
                <a:gdLst>
                  <a:gd name="T0" fmla="*/ 1 w 369"/>
                  <a:gd name="T1" fmla="*/ 145 h 145"/>
                  <a:gd name="T2" fmla="*/ 0 w 369"/>
                  <a:gd name="T3" fmla="*/ 139 h 145"/>
                  <a:gd name="T4" fmla="*/ 367 w 369"/>
                  <a:gd name="T5" fmla="*/ 0 h 145"/>
                  <a:gd name="T6" fmla="*/ 369 w 369"/>
                  <a:gd name="T7" fmla="*/ 6 h 145"/>
                  <a:gd name="T8" fmla="*/ 1 w 369"/>
                  <a:gd name="T9" fmla="*/ 145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5"/>
                  <a:gd name="T17" fmla="*/ 369 w 369"/>
                  <a:gd name="T18" fmla="*/ 145 h 1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5">
                    <a:moveTo>
                      <a:pt x="1" y="145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9" y="6"/>
                    </a:lnTo>
                    <a:lnTo>
                      <a:pt x="1" y="145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72" name="Freeform 1088"/>
              <p:cNvSpPr>
                <a:spLocks noChangeAspect="1"/>
              </p:cNvSpPr>
              <p:nvPr/>
            </p:nvSpPr>
            <p:spPr bwMode="auto">
              <a:xfrm>
                <a:off x="3468" y="1843"/>
                <a:ext cx="375" cy="160"/>
              </a:xfrm>
              <a:custGeom>
                <a:avLst/>
                <a:gdLst>
                  <a:gd name="T0" fmla="*/ 8 w 375"/>
                  <a:gd name="T1" fmla="*/ 160 h 160"/>
                  <a:gd name="T2" fmla="*/ 0 w 375"/>
                  <a:gd name="T3" fmla="*/ 138 h 160"/>
                  <a:gd name="T4" fmla="*/ 367 w 375"/>
                  <a:gd name="T5" fmla="*/ 0 h 160"/>
                  <a:gd name="T6" fmla="*/ 375 w 375"/>
                  <a:gd name="T7" fmla="*/ 21 h 160"/>
                  <a:gd name="T8" fmla="*/ 8 w 375"/>
                  <a:gd name="T9" fmla="*/ 16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160"/>
                  <a:gd name="T17" fmla="*/ 375 w 375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160">
                    <a:moveTo>
                      <a:pt x="8" y="16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5" y="21"/>
                    </a:lnTo>
                    <a:lnTo>
                      <a:pt x="8" y="160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73" name="Line 1089"/>
              <p:cNvSpPr>
                <a:spLocks noChangeAspect="1" noChangeShapeType="1"/>
              </p:cNvSpPr>
              <p:nvPr/>
            </p:nvSpPr>
            <p:spPr bwMode="auto">
              <a:xfrm flipV="1">
                <a:off x="3476" y="1864"/>
                <a:ext cx="367" cy="139"/>
              </a:xfrm>
              <a:prstGeom prst="line">
                <a:avLst/>
              </a:prstGeom>
              <a:noFill/>
              <a:ln w="3175">
                <a:solidFill>
                  <a:srgbClr val="97979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74" name="Freeform 1090"/>
              <p:cNvSpPr>
                <a:spLocks noChangeAspect="1"/>
              </p:cNvSpPr>
              <p:nvPr/>
            </p:nvSpPr>
            <p:spPr bwMode="auto">
              <a:xfrm>
                <a:off x="3473" y="1857"/>
                <a:ext cx="370" cy="146"/>
              </a:xfrm>
              <a:custGeom>
                <a:avLst/>
                <a:gdLst>
                  <a:gd name="T0" fmla="*/ 3 w 370"/>
                  <a:gd name="T1" fmla="*/ 146 h 146"/>
                  <a:gd name="T2" fmla="*/ 0 w 370"/>
                  <a:gd name="T3" fmla="*/ 138 h 146"/>
                  <a:gd name="T4" fmla="*/ 367 w 370"/>
                  <a:gd name="T5" fmla="*/ 0 h 146"/>
                  <a:gd name="T6" fmla="*/ 370 w 370"/>
                  <a:gd name="T7" fmla="*/ 7 h 146"/>
                  <a:gd name="T8" fmla="*/ 3 w 370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6"/>
                  <a:gd name="T17" fmla="*/ 370 w 370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6">
                    <a:moveTo>
                      <a:pt x="3" y="146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7"/>
                    </a:lnTo>
                    <a:lnTo>
                      <a:pt x="3" y="146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75" name="Freeform 1091"/>
              <p:cNvSpPr>
                <a:spLocks noChangeAspect="1"/>
              </p:cNvSpPr>
              <p:nvPr/>
            </p:nvSpPr>
            <p:spPr bwMode="auto">
              <a:xfrm>
                <a:off x="3471" y="1849"/>
                <a:ext cx="369" cy="146"/>
              </a:xfrm>
              <a:custGeom>
                <a:avLst/>
                <a:gdLst>
                  <a:gd name="T0" fmla="*/ 2 w 369"/>
                  <a:gd name="T1" fmla="*/ 146 h 146"/>
                  <a:gd name="T2" fmla="*/ 0 w 369"/>
                  <a:gd name="T3" fmla="*/ 138 h 146"/>
                  <a:gd name="T4" fmla="*/ 366 w 369"/>
                  <a:gd name="T5" fmla="*/ 0 h 146"/>
                  <a:gd name="T6" fmla="*/ 369 w 369"/>
                  <a:gd name="T7" fmla="*/ 8 h 146"/>
                  <a:gd name="T8" fmla="*/ 2 w 369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6"/>
                  <a:gd name="T17" fmla="*/ 369 w 369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6">
                    <a:moveTo>
                      <a:pt x="2" y="146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69" y="8"/>
                    </a:lnTo>
                    <a:lnTo>
                      <a:pt x="2" y="146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76" name="Freeform 1092"/>
              <p:cNvSpPr>
                <a:spLocks noChangeAspect="1"/>
              </p:cNvSpPr>
              <p:nvPr/>
            </p:nvSpPr>
            <p:spPr bwMode="auto">
              <a:xfrm>
                <a:off x="3468" y="1843"/>
                <a:ext cx="369" cy="144"/>
              </a:xfrm>
              <a:custGeom>
                <a:avLst/>
                <a:gdLst>
                  <a:gd name="T0" fmla="*/ 3 w 369"/>
                  <a:gd name="T1" fmla="*/ 144 h 144"/>
                  <a:gd name="T2" fmla="*/ 0 w 369"/>
                  <a:gd name="T3" fmla="*/ 138 h 144"/>
                  <a:gd name="T4" fmla="*/ 367 w 369"/>
                  <a:gd name="T5" fmla="*/ 0 h 144"/>
                  <a:gd name="T6" fmla="*/ 369 w 369"/>
                  <a:gd name="T7" fmla="*/ 6 h 144"/>
                  <a:gd name="T8" fmla="*/ 3 w 369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4"/>
                  <a:gd name="T17" fmla="*/ 369 w 369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4">
                    <a:moveTo>
                      <a:pt x="3" y="144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9" y="6"/>
                    </a:lnTo>
                    <a:lnTo>
                      <a:pt x="3" y="144"/>
                    </a:lnTo>
                    <a:close/>
                  </a:path>
                </a:pathLst>
              </a:custGeom>
              <a:solidFill>
                <a:srgbClr val="959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77" name="Freeform 1093"/>
              <p:cNvSpPr>
                <a:spLocks noChangeAspect="1"/>
              </p:cNvSpPr>
              <p:nvPr/>
            </p:nvSpPr>
            <p:spPr bwMode="auto">
              <a:xfrm>
                <a:off x="3458" y="1822"/>
                <a:ext cx="377" cy="159"/>
              </a:xfrm>
              <a:custGeom>
                <a:avLst/>
                <a:gdLst>
                  <a:gd name="T0" fmla="*/ 10 w 377"/>
                  <a:gd name="T1" fmla="*/ 159 h 159"/>
                  <a:gd name="T2" fmla="*/ 0 w 377"/>
                  <a:gd name="T3" fmla="*/ 138 h 159"/>
                  <a:gd name="T4" fmla="*/ 367 w 377"/>
                  <a:gd name="T5" fmla="*/ 0 h 159"/>
                  <a:gd name="T6" fmla="*/ 377 w 377"/>
                  <a:gd name="T7" fmla="*/ 21 h 159"/>
                  <a:gd name="T8" fmla="*/ 10 w 377"/>
                  <a:gd name="T9" fmla="*/ 159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7"/>
                  <a:gd name="T16" fmla="*/ 0 h 159"/>
                  <a:gd name="T17" fmla="*/ 377 w 377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7" h="159">
                    <a:moveTo>
                      <a:pt x="10" y="159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7" y="21"/>
                    </a:lnTo>
                    <a:lnTo>
                      <a:pt x="10" y="159"/>
                    </a:ln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78" name="Line 1094"/>
              <p:cNvSpPr>
                <a:spLocks noChangeAspect="1" noChangeShapeType="1"/>
              </p:cNvSpPr>
              <p:nvPr/>
            </p:nvSpPr>
            <p:spPr bwMode="auto">
              <a:xfrm flipV="1">
                <a:off x="3468" y="1843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94949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79" name="Freeform 1095"/>
              <p:cNvSpPr>
                <a:spLocks noChangeAspect="1"/>
              </p:cNvSpPr>
              <p:nvPr/>
            </p:nvSpPr>
            <p:spPr bwMode="auto">
              <a:xfrm>
                <a:off x="3465" y="1836"/>
                <a:ext cx="370" cy="145"/>
              </a:xfrm>
              <a:custGeom>
                <a:avLst/>
                <a:gdLst>
                  <a:gd name="T0" fmla="*/ 3 w 370"/>
                  <a:gd name="T1" fmla="*/ 145 h 145"/>
                  <a:gd name="T2" fmla="*/ 0 w 370"/>
                  <a:gd name="T3" fmla="*/ 138 h 145"/>
                  <a:gd name="T4" fmla="*/ 366 w 370"/>
                  <a:gd name="T5" fmla="*/ 0 h 145"/>
                  <a:gd name="T6" fmla="*/ 370 w 370"/>
                  <a:gd name="T7" fmla="*/ 7 h 145"/>
                  <a:gd name="T8" fmla="*/ 3 w 370"/>
                  <a:gd name="T9" fmla="*/ 145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5"/>
                  <a:gd name="T17" fmla="*/ 370 w 370"/>
                  <a:gd name="T18" fmla="*/ 145 h 1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5">
                    <a:moveTo>
                      <a:pt x="3" y="145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70" y="7"/>
                    </a:lnTo>
                    <a:lnTo>
                      <a:pt x="3" y="145"/>
                    </a:ln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80" name="Freeform 1096"/>
              <p:cNvSpPr>
                <a:spLocks noChangeAspect="1"/>
              </p:cNvSpPr>
              <p:nvPr/>
            </p:nvSpPr>
            <p:spPr bwMode="auto">
              <a:xfrm>
                <a:off x="3462" y="1828"/>
                <a:ext cx="369" cy="146"/>
              </a:xfrm>
              <a:custGeom>
                <a:avLst/>
                <a:gdLst>
                  <a:gd name="T0" fmla="*/ 3 w 369"/>
                  <a:gd name="T1" fmla="*/ 146 h 146"/>
                  <a:gd name="T2" fmla="*/ 0 w 369"/>
                  <a:gd name="T3" fmla="*/ 138 h 146"/>
                  <a:gd name="T4" fmla="*/ 366 w 369"/>
                  <a:gd name="T5" fmla="*/ 0 h 146"/>
                  <a:gd name="T6" fmla="*/ 369 w 369"/>
                  <a:gd name="T7" fmla="*/ 8 h 146"/>
                  <a:gd name="T8" fmla="*/ 3 w 369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6"/>
                  <a:gd name="T17" fmla="*/ 369 w 369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6">
                    <a:moveTo>
                      <a:pt x="3" y="146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69" y="8"/>
                    </a:lnTo>
                    <a:lnTo>
                      <a:pt x="3" y="146"/>
                    </a:lnTo>
                    <a:close/>
                  </a:path>
                </a:pathLst>
              </a:cu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81" name="Freeform 1097"/>
              <p:cNvSpPr>
                <a:spLocks noChangeAspect="1"/>
              </p:cNvSpPr>
              <p:nvPr/>
            </p:nvSpPr>
            <p:spPr bwMode="auto">
              <a:xfrm>
                <a:off x="3458" y="1822"/>
                <a:ext cx="370" cy="144"/>
              </a:xfrm>
              <a:custGeom>
                <a:avLst/>
                <a:gdLst>
                  <a:gd name="T0" fmla="*/ 4 w 370"/>
                  <a:gd name="T1" fmla="*/ 144 h 144"/>
                  <a:gd name="T2" fmla="*/ 0 w 370"/>
                  <a:gd name="T3" fmla="*/ 138 h 144"/>
                  <a:gd name="T4" fmla="*/ 367 w 370"/>
                  <a:gd name="T5" fmla="*/ 0 h 144"/>
                  <a:gd name="T6" fmla="*/ 370 w 370"/>
                  <a:gd name="T7" fmla="*/ 6 h 144"/>
                  <a:gd name="T8" fmla="*/ 4 w 370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4"/>
                  <a:gd name="T17" fmla="*/ 370 w 370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4">
                    <a:moveTo>
                      <a:pt x="4" y="144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6"/>
                    </a:lnTo>
                    <a:lnTo>
                      <a:pt x="4" y="144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82" name="Freeform 1098"/>
              <p:cNvSpPr>
                <a:spLocks noChangeAspect="1"/>
              </p:cNvSpPr>
              <p:nvPr/>
            </p:nvSpPr>
            <p:spPr bwMode="auto">
              <a:xfrm>
                <a:off x="3447" y="1803"/>
                <a:ext cx="378" cy="157"/>
              </a:xfrm>
              <a:custGeom>
                <a:avLst/>
                <a:gdLst>
                  <a:gd name="T0" fmla="*/ 11 w 378"/>
                  <a:gd name="T1" fmla="*/ 157 h 157"/>
                  <a:gd name="T2" fmla="*/ 0 w 378"/>
                  <a:gd name="T3" fmla="*/ 138 h 157"/>
                  <a:gd name="T4" fmla="*/ 367 w 378"/>
                  <a:gd name="T5" fmla="*/ 0 h 157"/>
                  <a:gd name="T6" fmla="*/ 378 w 378"/>
                  <a:gd name="T7" fmla="*/ 19 h 157"/>
                  <a:gd name="T8" fmla="*/ 11 w 378"/>
                  <a:gd name="T9" fmla="*/ 157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8"/>
                  <a:gd name="T16" fmla="*/ 0 h 157"/>
                  <a:gd name="T17" fmla="*/ 378 w 378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8" h="157">
                    <a:moveTo>
                      <a:pt x="11" y="157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8" y="19"/>
                    </a:lnTo>
                    <a:lnTo>
                      <a:pt x="11" y="157"/>
                    </a:ln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83" name="Line 1099"/>
              <p:cNvSpPr>
                <a:spLocks noChangeAspect="1" noChangeShapeType="1"/>
              </p:cNvSpPr>
              <p:nvPr/>
            </p:nvSpPr>
            <p:spPr bwMode="auto">
              <a:xfrm flipV="1">
                <a:off x="3458" y="1822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91919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84" name="Freeform 1100"/>
              <p:cNvSpPr>
                <a:spLocks noChangeAspect="1"/>
              </p:cNvSpPr>
              <p:nvPr/>
            </p:nvSpPr>
            <p:spPr bwMode="auto">
              <a:xfrm>
                <a:off x="3456" y="1818"/>
                <a:ext cx="369" cy="142"/>
              </a:xfrm>
              <a:custGeom>
                <a:avLst/>
                <a:gdLst>
                  <a:gd name="T0" fmla="*/ 2 w 369"/>
                  <a:gd name="T1" fmla="*/ 142 h 142"/>
                  <a:gd name="T2" fmla="*/ 0 w 369"/>
                  <a:gd name="T3" fmla="*/ 138 h 142"/>
                  <a:gd name="T4" fmla="*/ 367 w 369"/>
                  <a:gd name="T5" fmla="*/ 0 h 142"/>
                  <a:gd name="T6" fmla="*/ 369 w 369"/>
                  <a:gd name="T7" fmla="*/ 4 h 142"/>
                  <a:gd name="T8" fmla="*/ 2 w 369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2"/>
                  <a:gd name="T17" fmla="*/ 369 w 36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2">
                    <a:moveTo>
                      <a:pt x="2" y="142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9" y="4"/>
                    </a:lnTo>
                    <a:lnTo>
                      <a:pt x="2" y="142"/>
                    </a:ln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85" name="Freeform 1101"/>
              <p:cNvSpPr>
                <a:spLocks noChangeAspect="1"/>
              </p:cNvSpPr>
              <p:nvPr/>
            </p:nvSpPr>
            <p:spPr bwMode="auto">
              <a:xfrm>
                <a:off x="3453" y="1812"/>
                <a:ext cx="370" cy="144"/>
              </a:xfrm>
              <a:custGeom>
                <a:avLst/>
                <a:gdLst>
                  <a:gd name="T0" fmla="*/ 3 w 370"/>
                  <a:gd name="T1" fmla="*/ 144 h 144"/>
                  <a:gd name="T2" fmla="*/ 0 w 370"/>
                  <a:gd name="T3" fmla="*/ 138 h 144"/>
                  <a:gd name="T4" fmla="*/ 367 w 370"/>
                  <a:gd name="T5" fmla="*/ 0 h 144"/>
                  <a:gd name="T6" fmla="*/ 370 w 370"/>
                  <a:gd name="T7" fmla="*/ 6 h 144"/>
                  <a:gd name="T8" fmla="*/ 3 w 370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4"/>
                  <a:gd name="T17" fmla="*/ 370 w 370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4">
                    <a:moveTo>
                      <a:pt x="3" y="144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6"/>
                    </a:lnTo>
                    <a:lnTo>
                      <a:pt x="3" y="144"/>
                    </a:lnTo>
                    <a:close/>
                  </a:path>
                </a:pathLst>
              </a:custGeom>
              <a:solidFill>
                <a:srgbClr val="90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86" name="Freeform 1102"/>
              <p:cNvSpPr>
                <a:spLocks noChangeAspect="1"/>
              </p:cNvSpPr>
              <p:nvPr/>
            </p:nvSpPr>
            <p:spPr bwMode="auto">
              <a:xfrm>
                <a:off x="3450" y="1807"/>
                <a:ext cx="370" cy="143"/>
              </a:xfrm>
              <a:custGeom>
                <a:avLst/>
                <a:gdLst>
                  <a:gd name="T0" fmla="*/ 3 w 370"/>
                  <a:gd name="T1" fmla="*/ 143 h 143"/>
                  <a:gd name="T2" fmla="*/ 0 w 370"/>
                  <a:gd name="T3" fmla="*/ 138 h 143"/>
                  <a:gd name="T4" fmla="*/ 367 w 370"/>
                  <a:gd name="T5" fmla="*/ 0 h 143"/>
                  <a:gd name="T6" fmla="*/ 370 w 370"/>
                  <a:gd name="T7" fmla="*/ 5 h 143"/>
                  <a:gd name="T8" fmla="*/ 3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3" y="143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5"/>
                    </a:lnTo>
                    <a:lnTo>
                      <a:pt x="3" y="143"/>
                    </a:ln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87" name="Freeform 1103"/>
              <p:cNvSpPr>
                <a:spLocks noChangeAspect="1"/>
              </p:cNvSpPr>
              <p:nvPr/>
            </p:nvSpPr>
            <p:spPr bwMode="auto">
              <a:xfrm>
                <a:off x="3447" y="1803"/>
                <a:ext cx="370" cy="142"/>
              </a:xfrm>
              <a:custGeom>
                <a:avLst/>
                <a:gdLst>
                  <a:gd name="T0" fmla="*/ 3 w 370"/>
                  <a:gd name="T1" fmla="*/ 142 h 142"/>
                  <a:gd name="T2" fmla="*/ 0 w 370"/>
                  <a:gd name="T3" fmla="*/ 138 h 142"/>
                  <a:gd name="T4" fmla="*/ 367 w 370"/>
                  <a:gd name="T5" fmla="*/ 0 h 142"/>
                  <a:gd name="T6" fmla="*/ 370 w 370"/>
                  <a:gd name="T7" fmla="*/ 4 h 142"/>
                  <a:gd name="T8" fmla="*/ 3 w 370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2"/>
                  <a:gd name="T17" fmla="*/ 370 w 370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2">
                    <a:moveTo>
                      <a:pt x="3" y="142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4"/>
                    </a:lnTo>
                    <a:lnTo>
                      <a:pt x="3" y="142"/>
                    </a:lnTo>
                    <a:close/>
                  </a:path>
                </a:pathLst>
              </a:custGeom>
              <a:solidFill>
                <a:srgbClr val="8E8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88" name="Freeform 1104"/>
              <p:cNvSpPr>
                <a:spLocks noChangeAspect="1"/>
              </p:cNvSpPr>
              <p:nvPr/>
            </p:nvSpPr>
            <p:spPr bwMode="auto">
              <a:xfrm>
                <a:off x="3436" y="1785"/>
                <a:ext cx="378" cy="156"/>
              </a:xfrm>
              <a:custGeom>
                <a:avLst/>
                <a:gdLst>
                  <a:gd name="T0" fmla="*/ 11 w 378"/>
                  <a:gd name="T1" fmla="*/ 156 h 156"/>
                  <a:gd name="T2" fmla="*/ 0 w 378"/>
                  <a:gd name="T3" fmla="*/ 138 h 156"/>
                  <a:gd name="T4" fmla="*/ 368 w 378"/>
                  <a:gd name="T5" fmla="*/ 0 h 156"/>
                  <a:gd name="T6" fmla="*/ 378 w 378"/>
                  <a:gd name="T7" fmla="*/ 18 h 156"/>
                  <a:gd name="T8" fmla="*/ 11 w 378"/>
                  <a:gd name="T9" fmla="*/ 156 h 1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8"/>
                  <a:gd name="T16" fmla="*/ 0 h 156"/>
                  <a:gd name="T17" fmla="*/ 378 w 378"/>
                  <a:gd name="T18" fmla="*/ 156 h 1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8" h="156">
                    <a:moveTo>
                      <a:pt x="11" y="156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78" y="18"/>
                    </a:lnTo>
                    <a:lnTo>
                      <a:pt x="11" y="156"/>
                    </a:lnTo>
                    <a:close/>
                  </a:path>
                </a:pathLst>
              </a:custGeom>
              <a:solidFill>
                <a:srgbClr val="8D8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89" name="Line 1105"/>
              <p:cNvSpPr>
                <a:spLocks noChangeAspect="1" noChangeShapeType="1"/>
              </p:cNvSpPr>
              <p:nvPr/>
            </p:nvSpPr>
            <p:spPr bwMode="auto">
              <a:xfrm flipV="1">
                <a:off x="3447" y="1803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8D8D8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90" name="Freeform 1106"/>
              <p:cNvSpPr>
                <a:spLocks noChangeAspect="1"/>
              </p:cNvSpPr>
              <p:nvPr/>
            </p:nvSpPr>
            <p:spPr bwMode="auto">
              <a:xfrm>
                <a:off x="3445" y="1798"/>
                <a:ext cx="369" cy="143"/>
              </a:xfrm>
              <a:custGeom>
                <a:avLst/>
                <a:gdLst>
                  <a:gd name="T0" fmla="*/ 2 w 369"/>
                  <a:gd name="T1" fmla="*/ 143 h 143"/>
                  <a:gd name="T2" fmla="*/ 0 w 369"/>
                  <a:gd name="T3" fmla="*/ 138 h 143"/>
                  <a:gd name="T4" fmla="*/ 366 w 369"/>
                  <a:gd name="T5" fmla="*/ 0 h 143"/>
                  <a:gd name="T6" fmla="*/ 369 w 369"/>
                  <a:gd name="T7" fmla="*/ 5 h 143"/>
                  <a:gd name="T8" fmla="*/ 2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2" y="143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69" y="5"/>
                    </a:lnTo>
                    <a:lnTo>
                      <a:pt x="2" y="143"/>
                    </a:lnTo>
                    <a:close/>
                  </a:path>
                </a:pathLst>
              </a:custGeom>
              <a:solidFill>
                <a:srgbClr val="8D8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91" name="Freeform 1107"/>
              <p:cNvSpPr>
                <a:spLocks noChangeAspect="1"/>
              </p:cNvSpPr>
              <p:nvPr/>
            </p:nvSpPr>
            <p:spPr bwMode="auto">
              <a:xfrm>
                <a:off x="3442" y="1794"/>
                <a:ext cx="369" cy="142"/>
              </a:xfrm>
              <a:custGeom>
                <a:avLst/>
                <a:gdLst>
                  <a:gd name="T0" fmla="*/ 3 w 369"/>
                  <a:gd name="T1" fmla="*/ 142 h 142"/>
                  <a:gd name="T2" fmla="*/ 0 w 369"/>
                  <a:gd name="T3" fmla="*/ 138 h 142"/>
                  <a:gd name="T4" fmla="*/ 366 w 369"/>
                  <a:gd name="T5" fmla="*/ 0 h 142"/>
                  <a:gd name="T6" fmla="*/ 369 w 369"/>
                  <a:gd name="T7" fmla="*/ 4 h 142"/>
                  <a:gd name="T8" fmla="*/ 3 w 369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2"/>
                  <a:gd name="T17" fmla="*/ 369 w 36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2">
                    <a:moveTo>
                      <a:pt x="3" y="142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69" y="4"/>
                    </a:lnTo>
                    <a:lnTo>
                      <a:pt x="3" y="142"/>
                    </a:lnTo>
                    <a:close/>
                  </a:path>
                </a:pathLst>
              </a:cu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92" name="Freeform 1108"/>
              <p:cNvSpPr>
                <a:spLocks noChangeAspect="1"/>
              </p:cNvSpPr>
              <p:nvPr/>
            </p:nvSpPr>
            <p:spPr bwMode="auto">
              <a:xfrm>
                <a:off x="3439" y="1789"/>
                <a:ext cx="369" cy="143"/>
              </a:xfrm>
              <a:custGeom>
                <a:avLst/>
                <a:gdLst>
                  <a:gd name="T0" fmla="*/ 3 w 369"/>
                  <a:gd name="T1" fmla="*/ 143 h 143"/>
                  <a:gd name="T2" fmla="*/ 0 w 369"/>
                  <a:gd name="T3" fmla="*/ 138 h 143"/>
                  <a:gd name="T4" fmla="*/ 368 w 369"/>
                  <a:gd name="T5" fmla="*/ 0 h 143"/>
                  <a:gd name="T6" fmla="*/ 369 w 369"/>
                  <a:gd name="T7" fmla="*/ 5 h 143"/>
                  <a:gd name="T8" fmla="*/ 3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3" y="143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69" y="5"/>
                    </a:lnTo>
                    <a:lnTo>
                      <a:pt x="3" y="143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93" name="Freeform 1109"/>
              <p:cNvSpPr>
                <a:spLocks noChangeAspect="1"/>
              </p:cNvSpPr>
              <p:nvPr/>
            </p:nvSpPr>
            <p:spPr bwMode="auto">
              <a:xfrm>
                <a:off x="3436" y="1785"/>
                <a:ext cx="371" cy="142"/>
              </a:xfrm>
              <a:custGeom>
                <a:avLst/>
                <a:gdLst>
                  <a:gd name="T0" fmla="*/ 3 w 371"/>
                  <a:gd name="T1" fmla="*/ 142 h 142"/>
                  <a:gd name="T2" fmla="*/ 0 w 371"/>
                  <a:gd name="T3" fmla="*/ 138 h 142"/>
                  <a:gd name="T4" fmla="*/ 368 w 371"/>
                  <a:gd name="T5" fmla="*/ 0 h 142"/>
                  <a:gd name="T6" fmla="*/ 371 w 371"/>
                  <a:gd name="T7" fmla="*/ 4 h 142"/>
                  <a:gd name="T8" fmla="*/ 3 w 371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2"/>
                  <a:gd name="T17" fmla="*/ 371 w 371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2">
                    <a:moveTo>
                      <a:pt x="3" y="142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71" y="4"/>
                    </a:lnTo>
                    <a:lnTo>
                      <a:pt x="3" y="142"/>
                    </a:lnTo>
                    <a:close/>
                  </a:path>
                </a:pathLst>
              </a:custGeom>
              <a:solidFill>
                <a:srgbClr val="8A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94" name="Freeform 1110"/>
              <p:cNvSpPr>
                <a:spLocks noChangeAspect="1"/>
              </p:cNvSpPr>
              <p:nvPr/>
            </p:nvSpPr>
            <p:spPr bwMode="auto">
              <a:xfrm>
                <a:off x="3423" y="1768"/>
                <a:ext cx="381" cy="155"/>
              </a:xfrm>
              <a:custGeom>
                <a:avLst/>
                <a:gdLst>
                  <a:gd name="T0" fmla="*/ 13 w 381"/>
                  <a:gd name="T1" fmla="*/ 155 h 155"/>
                  <a:gd name="T2" fmla="*/ 0 w 381"/>
                  <a:gd name="T3" fmla="*/ 137 h 155"/>
                  <a:gd name="T4" fmla="*/ 367 w 381"/>
                  <a:gd name="T5" fmla="*/ 0 h 155"/>
                  <a:gd name="T6" fmla="*/ 381 w 381"/>
                  <a:gd name="T7" fmla="*/ 17 h 155"/>
                  <a:gd name="T8" fmla="*/ 13 w 381"/>
                  <a:gd name="T9" fmla="*/ 155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1"/>
                  <a:gd name="T16" fmla="*/ 0 h 155"/>
                  <a:gd name="T17" fmla="*/ 381 w 381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1" h="155">
                    <a:moveTo>
                      <a:pt x="13" y="155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81" y="17"/>
                    </a:lnTo>
                    <a:lnTo>
                      <a:pt x="13" y="155"/>
                    </a:ln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95" name="Line 1111"/>
              <p:cNvSpPr>
                <a:spLocks noChangeAspect="1" noChangeShapeType="1"/>
              </p:cNvSpPr>
              <p:nvPr/>
            </p:nvSpPr>
            <p:spPr bwMode="auto">
              <a:xfrm flipV="1">
                <a:off x="3436" y="1785"/>
                <a:ext cx="368" cy="138"/>
              </a:xfrm>
              <a:prstGeom prst="line">
                <a:avLst/>
              </a:prstGeom>
              <a:noFill/>
              <a:ln w="3175">
                <a:solidFill>
                  <a:srgbClr val="89898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96" name="Freeform 1112"/>
              <p:cNvSpPr>
                <a:spLocks noChangeAspect="1"/>
              </p:cNvSpPr>
              <p:nvPr/>
            </p:nvSpPr>
            <p:spPr bwMode="auto">
              <a:xfrm>
                <a:off x="3433" y="1780"/>
                <a:ext cx="371" cy="143"/>
              </a:xfrm>
              <a:custGeom>
                <a:avLst/>
                <a:gdLst>
                  <a:gd name="T0" fmla="*/ 3 w 371"/>
                  <a:gd name="T1" fmla="*/ 143 h 143"/>
                  <a:gd name="T2" fmla="*/ 0 w 371"/>
                  <a:gd name="T3" fmla="*/ 138 h 143"/>
                  <a:gd name="T4" fmla="*/ 366 w 371"/>
                  <a:gd name="T5" fmla="*/ 0 h 143"/>
                  <a:gd name="T6" fmla="*/ 371 w 371"/>
                  <a:gd name="T7" fmla="*/ 5 h 143"/>
                  <a:gd name="T8" fmla="*/ 3 w 371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3"/>
                  <a:gd name="T17" fmla="*/ 371 w 371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3">
                    <a:moveTo>
                      <a:pt x="3" y="143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71" y="5"/>
                    </a:lnTo>
                    <a:lnTo>
                      <a:pt x="3" y="143"/>
                    </a:ln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97" name="Freeform 1113"/>
              <p:cNvSpPr>
                <a:spLocks noChangeAspect="1"/>
              </p:cNvSpPr>
              <p:nvPr/>
            </p:nvSpPr>
            <p:spPr bwMode="auto">
              <a:xfrm>
                <a:off x="3430" y="1776"/>
                <a:ext cx="369" cy="142"/>
              </a:xfrm>
              <a:custGeom>
                <a:avLst/>
                <a:gdLst>
                  <a:gd name="T0" fmla="*/ 3 w 369"/>
                  <a:gd name="T1" fmla="*/ 142 h 142"/>
                  <a:gd name="T2" fmla="*/ 0 w 369"/>
                  <a:gd name="T3" fmla="*/ 138 h 142"/>
                  <a:gd name="T4" fmla="*/ 366 w 369"/>
                  <a:gd name="T5" fmla="*/ 0 h 142"/>
                  <a:gd name="T6" fmla="*/ 369 w 369"/>
                  <a:gd name="T7" fmla="*/ 4 h 142"/>
                  <a:gd name="T8" fmla="*/ 3 w 369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2"/>
                  <a:gd name="T17" fmla="*/ 369 w 36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2">
                    <a:moveTo>
                      <a:pt x="3" y="142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69" y="4"/>
                    </a:lnTo>
                    <a:lnTo>
                      <a:pt x="3" y="142"/>
                    </a:lnTo>
                    <a:close/>
                  </a:path>
                </a:pathLst>
              </a:custGeom>
              <a:solidFill>
                <a:srgbClr val="888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98" name="Freeform 1114"/>
              <p:cNvSpPr>
                <a:spLocks noChangeAspect="1"/>
              </p:cNvSpPr>
              <p:nvPr/>
            </p:nvSpPr>
            <p:spPr bwMode="auto">
              <a:xfrm>
                <a:off x="3426" y="1771"/>
                <a:ext cx="370" cy="143"/>
              </a:xfrm>
              <a:custGeom>
                <a:avLst/>
                <a:gdLst>
                  <a:gd name="T0" fmla="*/ 4 w 370"/>
                  <a:gd name="T1" fmla="*/ 143 h 143"/>
                  <a:gd name="T2" fmla="*/ 0 w 370"/>
                  <a:gd name="T3" fmla="*/ 138 h 143"/>
                  <a:gd name="T4" fmla="*/ 367 w 370"/>
                  <a:gd name="T5" fmla="*/ 0 h 143"/>
                  <a:gd name="T6" fmla="*/ 370 w 370"/>
                  <a:gd name="T7" fmla="*/ 5 h 143"/>
                  <a:gd name="T8" fmla="*/ 4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4" y="143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5"/>
                    </a:lnTo>
                    <a:lnTo>
                      <a:pt x="4" y="143"/>
                    </a:lnTo>
                    <a:close/>
                  </a:path>
                </a:pathLst>
              </a:custGeom>
              <a:solidFill>
                <a:srgbClr val="8787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899" name="Freeform 1115"/>
              <p:cNvSpPr>
                <a:spLocks noChangeAspect="1"/>
              </p:cNvSpPr>
              <p:nvPr/>
            </p:nvSpPr>
            <p:spPr bwMode="auto">
              <a:xfrm>
                <a:off x="3423" y="1768"/>
                <a:ext cx="370" cy="141"/>
              </a:xfrm>
              <a:custGeom>
                <a:avLst/>
                <a:gdLst>
                  <a:gd name="T0" fmla="*/ 3 w 370"/>
                  <a:gd name="T1" fmla="*/ 141 h 141"/>
                  <a:gd name="T2" fmla="*/ 0 w 370"/>
                  <a:gd name="T3" fmla="*/ 137 h 141"/>
                  <a:gd name="T4" fmla="*/ 367 w 370"/>
                  <a:gd name="T5" fmla="*/ 0 h 141"/>
                  <a:gd name="T6" fmla="*/ 370 w 370"/>
                  <a:gd name="T7" fmla="*/ 3 h 141"/>
                  <a:gd name="T8" fmla="*/ 3 w 370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1"/>
                  <a:gd name="T17" fmla="*/ 370 w 370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1">
                    <a:moveTo>
                      <a:pt x="3" y="141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00" name="Freeform 1116"/>
              <p:cNvSpPr>
                <a:spLocks noChangeAspect="1"/>
              </p:cNvSpPr>
              <p:nvPr/>
            </p:nvSpPr>
            <p:spPr bwMode="auto">
              <a:xfrm>
                <a:off x="3409" y="1751"/>
                <a:ext cx="381" cy="154"/>
              </a:xfrm>
              <a:custGeom>
                <a:avLst/>
                <a:gdLst>
                  <a:gd name="T0" fmla="*/ 14 w 381"/>
                  <a:gd name="T1" fmla="*/ 154 h 154"/>
                  <a:gd name="T2" fmla="*/ 0 w 381"/>
                  <a:gd name="T3" fmla="*/ 139 h 154"/>
                  <a:gd name="T4" fmla="*/ 367 w 381"/>
                  <a:gd name="T5" fmla="*/ 0 h 154"/>
                  <a:gd name="T6" fmla="*/ 381 w 381"/>
                  <a:gd name="T7" fmla="*/ 17 h 154"/>
                  <a:gd name="T8" fmla="*/ 14 w 381"/>
                  <a:gd name="T9" fmla="*/ 154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1"/>
                  <a:gd name="T16" fmla="*/ 0 h 154"/>
                  <a:gd name="T17" fmla="*/ 381 w 381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1" h="154">
                    <a:moveTo>
                      <a:pt x="14" y="154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81" y="17"/>
                    </a:lnTo>
                    <a:lnTo>
                      <a:pt x="14" y="154"/>
                    </a:lnTo>
                    <a:close/>
                  </a:path>
                </a:pathLst>
              </a:custGeom>
              <a:solidFill>
                <a:srgbClr val="85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01" name="Line 1117"/>
              <p:cNvSpPr>
                <a:spLocks noChangeAspect="1" noChangeShapeType="1"/>
              </p:cNvSpPr>
              <p:nvPr/>
            </p:nvSpPr>
            <p:spPr bwMode="auto">
              <a:xfrm flipV="1">
                <a:off x="3423" y="1768"/>
                <a:ext cx="367" cy="137"/>
              </a:xfrm>
              <a:prstGeom prst="line">
                <a:avLst/>
              </a:prstGeom>
              <a:noFill/>
              <a:ln w="3175">
                <a:solidFill>
                  <a:srgbClr val="85858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02" name="Freeform 1118"/>
              <p:cNvSpPr>
                <a:spLocks noChangeAspect="1"/>
              </p:cNvSpPr>
              <p:nvPr/>
            </p:nvSpPr>
            <p:spPr bwMode="auto">
              <a:xfrm>
                <a:off x="3421" y="1764"/>
                <a:ext cx="369" cy="141"/>
              </a:xfrm>
              <a:custGeom>
                <a:avLst/>
                <a:gdLst>
                  <a:gd name="T0" fmla="*/ 2 w 369"/>
                  <a:gd name="T1" fmla="*/ 141 h 141"/>
                  <a:gd name="T2" fmla="*/ 0 w 369"/>
                  <a:gd name="T3" fmla="*/ 138 h 141"/>
                  <a:gd name="T4" fmla="*/ 366 w 369"/>
                  <a:gd name="T5" fmla="*/ 0 h 141"/>
                  <a:gd name="T6" fmla="*/ 369 w 369"/>
                  <a:gd name="T7" fmla="*/ 4 h 141"/>
                  <a:gd name="T8" fmla="*/ 2 w 369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1"/>
                  <a:gd name="T17" fmla="*/ 369 w 36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1">
                    <a:moveTo>
                      <a:pt x="2" y="141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69" y="4"/>
                    </a:lnTo>
                    <a:lnTo>
                      <a:pt x="2" y="141"/>
                    </a:lnTo>
                    <a:close/>
                  </a:path>
                </a:pathLst>
              </a:custGeom>
              <a:solidFill>
                <a:srgbClr val="85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03" name="Freeform 1119"/>
              <p:cNvSpPr>
                <a:spLocks noChangeAspect="1"/>
              </p:cNvSpPr>
              <p:nvPr/>
            </p:nvSpPr>
            <p:spPr bwMode="auto">
              <a:xfrm>
                <a:off x="3418" y="1760"/>
                <a:ext cx="369" cy="142"/>
              </a:xfrm>
              <a:custGeom>
                <a:avLst/>
                <a:gdLst>
                  <a:gd name="T0" fmla="*/ 3 w 369"/>
                  <a:gd name="T1" fmla="*/ 142 h 142"/>
                  <a:gd name="T2" fmla="*/ 0 w 369"/>
                  <a:gd name="T3" fmla="*/ 139 h 142"/>
                  <a:gd name="T4" fmla="*/ 367 w 369"/>
                  <a:gd name="T5" fmla="*/ 0 h 142"/>
                  <a:gd name="T6" fmla="*/ 369 w 369"/>
                  <a:gd name="T7" fmla="*/ 4 h 142"/>
                  <a:gd name="T8" fmla="*/ 3 w 369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2"/>
                  <a:gd name="T17" fmla="*/ 369 w 36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2">
                    <a:moveTo>
                      <a:pt x="3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9" y="4"/>
                    </a:lnTo>
                    <a:lnTo>
                      <a:pt x="3" y="142"/>
                    </a:lnTo>
                    <a:close/>
                  </a:path>
                </a:pathLst>
              </a:custGeom>
              <a:solidFill>
                <a:srgbClr val="8484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04" name="Freeform 1120"/>
              <p:cNvSpPr>
                <a:spLocks noChangeAspect="1"/>
              </p:cNvSpPr>
              <p:nvPr/>
            </p:nvSpPr>
            <p:spPr bwMode="auto">
              <a:xfrm>
                <a:off x="3415" y="1757"/>
                <a:ext cx="370" cy="142"/>
              </a:xfrm>
              <a:custGeom>
                <a:avLst/>
                <a:gdLst>
                  <a:gd name="T0" fmla="*/ 3 w 370"/>
                  <a:gd name="T1" fmla="*/ 142 h 142"/>
                  <a:gd name="T2" fmla="*/ 0 w 370"/>
                  <a:gd name="T3" fmla="*/ 139 h 142"/>
                  <a:gd name="T4" fmla="*/ 367 w 370"/>
                  <a:gd name="T5" fmla="*/ 0 h 142"/>
                  <a:gd name="T6" fmla="*/ 370 w 370"/>
                  <a:gd name="T7" fmla="*/ 3 h 142"/>
                  <a:gd name="T8" fmla="*/ 3 w 370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2"/>
                  <a:gd name="T17" fmla="*/ 370 w 370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2">
                    <a:moveTo>
                      <a:pt x="3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2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05" name="Freeform 1121"/>
              <p:cNvSpPr>
                <a:spLocks noChangeAspect="1"/>
              </p:cNvSpPr>
              <p:nvPr/>
            </p:nvSpPr>
            <p:spPr bwMode="auto">
              <a:xfrm>
                <a:off x="3412" y="1754"/>
                <a:ext cx="370" cy="142"/>
              </a:xfrm>
              <a:custGeom>
                <a:avLst/>
                <a:gdLst>
                  <a:gd name="T0" fmla="*/ 3 w 370"/>
                  <a:gd name="T1" fmla="*/ 142 h 142"/>
                  <a:gd name="T2" fmla="*/ 0 w 370"/>
                  <a:gd name="T3" fmla="*/ 139 h 142"/>
                  <a:gd name="T4" fmla="*/ 367 w 370"/>
                  <a:gd name="T5" fmla="*/ 0 h 142"/>
                  <a:gd name="T6" fmla="*/ 370 w 370"/>
                  <a:gd name="T7" fmla="*/ 3 h 142"/>
                  <a:gd name="T8" fmla="*/ 3 w 370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2"/>
                  <a:gd name="T17" fmla="*/ 370 w 370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2">
                    <a:moveTo>
                      <a:pt x="3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2"/>
                    </a:lnTo>
                    <a:close/>
                  </a:path>
                </a:pathLst>
              </a:custGeom>
              <a:solidFill>
                <a:srgbClr val="82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06" name="Freeform 1122"/>
              <p:cNvSpPr>
                <a:spLocks noChangeAspect="1"/>
              </p:cNvSpPr>
              <p:nvPr/>
            </p:nvSpPr>
            <p:spPr bwMode="auto">
              <a:xfrm>
                <a:off x="3409" y="1751"/>
                <a:ext cx="370" cy="142"/>
              </a:xfrm>
              <a:custGeom>
                <a:avLst/>
                <a:gdLst>
                  <a:gd name="T0" fmla="*/ 3 w 370"/>
                  <a:gd name="T1" fmla="*/ 142 h 142"/>
                  <a:gd name="T2" fmla="*/ 0 w 370"/>
                  <a:gd name="T3" fmla="*/ 139 h 142"/>
                  <a:gd name="T4" fmla="*/ 367 w 370"/>
                  <a:gd name="T5" fmla="*/ 0 h 142"/>
                  <a:gd name="T6" fmla="*/ 370 w 370"/>
                  <a:gd name="T7" fmla="*/ 3 h 142"/>
                  <a:gd name="T8" fmla="*/ 3 w 370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2"/>
                  <a:gd name="T17" fmla="*/ 370 w 370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2">
                    <a:moveTo>
                      <a:pt x="3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2"/>
                    </a:ln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07" name="Freeform 1123"/>
              <p:cNvSpPr>
                <a:spLocks noChangeAspect="1"/>
              </p:cNvSpPr>
              <p:nvPr/>
            </p:nvSpPr>
            <p:spPr bwMode="auto">
              <a:xfrm>
                <a:off x="3395" y="1738"/>
                <a:ext cx="381" cy="152"/>
              </a:xfrm>
              <a:custGeom>
                <a:avLst/>
                <a:gdLst>
                  <a:gd name="T0" fmla="*/ 14 w 381"/>
                  <a:gd name="T1" fmla="*/ 152 h 152"/>
                  <a:gd name="T2" fmla="*/ 0 w 381"/>
                  <a:gd name="T3" fmla="*/ 138 h 152"/>
                  <a:gd name="T4" fmla="*/ 368 w 381"/>
                  <a:gd name="T5" fmla="*/ 0 h 152"/>
                  <a:gd name="T6" fmla="*/ 381 w 381"/>
                  <a:gd name="T7" fmla="*/ 13 h 152"/>
                  <a:gd name="T8" fmla="*/ 14 w 381"/>
                  <a:gd name="T9" fmla="*/ 152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1"/>
                  <a:gd name="T16" fmla="*/ 0 h 152"/>
                  <a:gd name="T17" fmla="*/ 381 w 381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1" h="152">
                    <a:moveTo>
                      <a:pt x="14" y="152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81" y="13"/>
                    </a:lnTo>
                    <a:lnTo>
                      <a:pt x="14" y="152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08" name="Line 1124"/>
              <p:cNvSpPr>
                <a:spLocks noChangeAspect="1" noChangeShapeType="1"/>
              </p:cNvSpPr>
              <p:nvPr/>
            </p:nvSpPr>
            <p:spPr bwMode="auto">
              <a:xfrm flipV="1">
                <a:off x="3409" y="1751"/>
                <a:ext cx="367" cy="139"/>
              </a:xfrm>
              <a:prstGeom prst="line">
                <a:avLst/>
              </a:prstGeom>
              <a:noFill/>
              <a:ln w="3175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09" name="Freeform 1125"/>
              <p:cNvSpPr>
                <a:spLocks noChangeAspect="1"/>
              </p:cNvSpPr>
              <p:nvPr/>
            </p:nvSpPr>
            <p:spPr bwMode="auto">
              <a:xfrm>
                <a:off x="3406" y="1750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7 h 140"/>
                  <a:gd name="T4" fmla="*/ 367 w 370"/>
                  <a:gd name="T5" fmla="*/ 0 h 140"/>
                  <a:gd name="T6" fmla="*/ 370 w 370"/>
                  <a:gd name="T7" fmla="*/ 1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70" y="1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10" name="Freeform 1126"/>
              <p:cNvSpPr>
                <a:spLocks noChangeAspect="1"/>
              </p:cNvSpPr>
              <p:nvPr/>
            </p:nvSpPr>
            <p:spPr bwMode="auto">
              <a:xfrm>
                <a:off x="3404" y="1747"/>
                <a:ext cx="369" cy="140"/>
              </a:xfrm>
              <a:custGeom>
                <a:avLst/>
                <a:gdLst>
                  <a:gd name="T0" fmla="*/ 2 w 369"/>
                  <a:gd name="T1" fmla="*/ 140 h 140"/>
                  <a:gd name="T2" fmla="*/ 0 w 369"/>
                  <a:gd name="T3" fmla="*/ 138 h 140"/>
                  <a:gd name="T4" fmla="*/ 366 w 369"/>
                  <a:gd name="T5" fmla="*/ 0 h 140"/>
                  <a:gd name="T6" fmla="*/ 369 w 369"/>
                  <a:gd name="T7" fmla="*/ 3 h 140"/>
                  <a:gd name="T8" fmla="*/ 2 w 369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0"/>
                  <a:gd name="T17" fmla="*/ 369 w 369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0">
                    <a:moveTo>
                      <a:pt x="2" y="140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69" y="3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11" name="Freeform 1127"/>
              <p:cNvSpPr>
                <a:spLocks noChangeAspect="1"/>
              </p:cNvSpPr>
              <p:nvPr/>
            </p:nvSpPr>
            <p:spPr bwMode="auto">
              <a:xfrm>
                <a:off x="3401" y="1744"/>
                <a:ext cx="369" cy="141"/>
              </a:xfrm>
              <a:custGeom>
                <a:avLst/>
                <a:gdLst>
                  <a:gd name="T0" fmla="*/ 3 w 369"/>
                  <a:gd name="T1" fmla="*/ 141 h 141"/>
                  <a:gd name="T2" fmla="*/ 0 w 369"/>
                  <a:gd name="T3" fmla="*/ 138 h 141"/>
                  <a:gd name="T4" fmla="*/ 368 w 369"/>
                  <a:gd name="T5" fmla="*/ 0 h 141"/>
                  <a:gd name="T6" fmla="*/ 369 w 369"/>
                  <a:gd name="T7" fmla="*/ 3 h 141"/>
                  <a:gd name="T8" fmla="*/ 3 w 369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1"/>
                  <a:gd name="T17" fmla="*/ 369 w 36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1">
                    <a:moveTo>
                      <a:pt x="3" y="141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69" y="3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12" name="Freeform 1128"/>
              <p:cNvSpPr>
                <a:spLocks noChangeAspect="1"/>
              </p:cNvSpPr>
              <p:nvPr/>
            </p:nvSpPr>
            <p:spPr bwMode="auto">
              <a:xfrm>
                <a:off x="3398" y="1741"/>
                <a:ext cx="371" cy="141"/>
              </a:xfrm>
              <a:custGeom>
                <a:avLst/>
                <a:gdLst>
                  <a:gd name="T0" fmla="*/ 3 w 371"/>
                  <a:gd name="T1" fmla="*/ 141 h 141"/>
                  <a:gd name="T2" fmla="*/ 0 w 371"/>
                  <a:gd name="T3" fmla="*/ 138 h 141"/>
                  <a:gd name="T4" fmla="*/ 368 w 371"/>
                  <a:gd name="T5" fmla="*/ 0 h 141"/>
                  <a:gd name="T6" fmla="*/ 371 w 371"/>
                  <a:gd name="T7" fmla="*/ 3 h 141"/>
                  <a:gd name="T8" fmla="*/ 3 w 371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1"/>
                  <a:gd name="T17" fmla="*/ 371 w 371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1">
                    <a:moveTo>
                      <a:pt x="3" y="141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71" y="3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13" name="Freeform 1129"/>
              <p:cNvSpPr>
                <a:spLocks noChangeAspect="1"/>
              </p:cNvSpPr>
              <p:nvPr/>
            </p:nvSpPr>
            <p:spPr bwMode="auto">
              <a:xfrm>
                <a:off x="3395" y="1738"/>
                <a:ext cx="371" cy="141"/>
              </a:xfrm>
              <a:custGeom>
                <a:avLst/>
                <a:gdLst>
                  <a:gd name="T0" fmla="*/ 3 w 371"/>
                  <a:gd name="T1" fmla="*/ 141 h 141"/>
                  <a:gd name="T2" fmla="*/ 0 w 371"/>
                  <a:gd name="T3" fmla="*/ 138 h 141"/>
                  <a:gd name="T4" fmla="*/ 368 w 371"/>
                  <a:gd name="T5" fmla="*/ 0 h 141"/>
                  <a:gd name="T6" fmla="*/ 371 w 371"/>
                  <a:gd name="T7" fmla="*/ 3 h 141"/>
                  <a:gd name="T8" fmla="*/ 3 w 371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1"/>
                  <a:gd name="T17" fmla="*/ 371 w 371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1">
                    <a:moveTo>
                      <a:pt x="3" y="141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71" y="3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14" name="Freeform 1130"/>
              <p:cNvSpPr>
                <a:spLocks noChangeAspect="1"/>
              </p:cNvSpPr>
              <p:nvPr/>
            </p:nvSpPr>
            <p:spPr bwMode="auto">
              <a:xfrm>
                <a:off x="3380" y="1726"/>
                <a:ext cx="383" cy="150"/>
              </a:xfrm>
              <a:custGeom>
                <a:avLst/>
                <a:gdLst>
                  <a:gd name="T0" fmla="*/ 15 w 383"/>
                  <a:gd name="T1" fmla="*/ 150 h 150"/>
                  <a:gd name="T2" fmla="*/ 0 w 383"/>
                  <a:gd name="T3" fmla="*/ 138 h 150"/>
                  <a:gd name="T4" fmla="*/ 367 w 383"/>
                  <a:gd name="T5" fmla="*/ 0 h 150"/>
                  <a:gd name="T6" fmla="*/ 383 w 383"/>
                  <a:gd name="T7" fmla="*/ 12 h 150"/>
                  <a:gd name="T8" fmla="*/ 15 w 383"/>
                  <a:gd name="T9" fmla="*/ 150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3"/>
                  <a:gd name="T16" fmla="*/ 0 h 150"/>
                  <a:gd name="T17" fmla="*/ 383 w 383"/>
                  <a:gd name="T18" fmla="*/ 150 h 1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3" h="150">
                    <a:moveTo>
                      <a:pt x="15" y="15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83" y="12"/>
                    </a:lnTo>
                    <a:lnTo>
                      <a:pt x="15" y="150"/>
                    </a:lnTo>
                    <a:close/>
                  </a:path>
                </a:pathLst>
              </a:custGeom>
              <a:solidFill>
                <a:srgbClr val="7B7B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15" name="Line 1131"/>
              <p:cNvSpPr>
                <a:spLocks noChangeAspect="1" noChangeShapeType="1"/>
              </p:cNvSpPr>
              <p:nvPr/>
            </p:nvSpPr>
            <p:spPr bwMode="auto">
              <a:xfrm flipV="1">
                <a:off x="3395" y="1738"/>
                <a:ext cx="368" cy="138"/>
              </a:xfrm>
              <a:prstGeom prst="line">
                <a:avLst/>
              </a:prstGeom>
              <a:noFill/>
              <a:ln w="3175">
                <a:solidFill>
                  <a:srgbClr val="7B7B7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16" name="Freeform 1132"/>
              <p:cNvSpPr>
                <a:spLocks noChangeAspect="1"/>
              </p:cNvSpPr>
              <p:nvPr/>
            </p:nvSpPr>
            <p:spPr bwMode="auto">
              <a:xfrm>
                <a:off x="3392" y="1736"/>
                <a:ext cx="371" cy="140"/>
              </a:xfrm>
              <a:custGeom>
                <a:avLst/>
                <a:gdLst>
                  <a:gd name="T0" fmla="*/ 3 w 371"/>
                  <a:gd name="T1" fmla="*/ 140 h 140"/>
                  <a:gd name="T2" fmla="*/ 0 w 371"/>
                  <a:gd name="T3" fmla="*/ 139 h 140"/>
                  <a:gd name="T4" fmla="*/ 368 w 371"/>
                  <a:gd name="T5" fmla="*/ 0 h 140"/>
                  <a:gd name="T6" fmla="*/ 371 w 371"/>
                  <a:gd name="T7" fmla="*/ 2 h 140"/>
                  <a:gd name="T8" fmla="*/ 3 w 371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0"/>
                  <a:gd name="T17" fmla="*/ 371 w 371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0">
                    <a:moveTo>
                      <a:pt x="3" y="140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71" y="2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7B7B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17" name="Freeform 1133"/>
              <p:cNvSpPr>
                <a:spLocks noChangeAspect="1"/>
              </p:cNvSpPr>
              <p:nvPr/>
            </p:nvSpPr>
            <p:spPr bwMode="auto">
              <a:xfrm>
                <a:off x="3389" y="1733"/>
                <a:ext cx="371" cy="142"/>
              </a:xfrm>
              <a:custGeom>
                <a:avLst/>
                <a:gdLst>
                  <a:gd name="T0" fmla="*/ 3 w 371"/>
                  <a:gd name="T1" fmla="*/ 142 h 142"/>
                  <a:gd name="T2" fmla="*/ 0 w 371"/>
                  <a:gd name="T3" fmla="*/ 139 h 142"/>
                  <a:gd name="T4" fmla="*/ 368 w 371"/>
                  <a:gd name="T5" fmla="*/ 0 h 142"/>
                  <a:gd name="T6" fmla="*/ 371 w 371"/>
                  <a:gd name="T7" fmla="*/ 3 h 142"/>
                  <a:gd name="T8" fmla="*/ 3 w 371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2"/>
                  <a:gd name="T17" fmla="*/ 371 w 371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2">
                    <a:moveTo>
                      <a:pt x="3" y="142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71" y="3"/>
                    </a:lnTo>
                    <a:lnTo>
                      <a:pt x="3" y="142"/>
                    </a:lnTo>
                    <a:close/>
                  </a:path>
                </a:pathLst>
              </a:custGeom>
              <a:solidFill>
                <a:srgbClr val="7A7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18" name="Freeform 1134"/>
              <p:cNvSpPr>
                <a:spLocks noChangeAspect="1"/>
              </p:cNvSpPr>
              <p:nvPr/>
            </p:nvSpPr>
            <p:spPr bwMode="auto">
              <a:xfrm>
                <a:off x="3386" y="1732"/>
                <a:ext cx="371" cy="140"/>
              </a:xfrm>
              <a:custGeom>
                <a:avLst/>
                <a:gdLst>
                  <a:gd name="T0" fmla="*/ 3 w 371"/>
                  <a:gd name="T1" fmla="*/ 140 h 140"/>
                  <a:gd name="T2" fmla="*/ 0 w 371"/>
                  <a:gd name="T3" fmla="*/ 137 h 140"/>
                  <a:gd name="T4" fmla="*/ 368 w 371"/>
                  <a:gd name="T5" fmla="*/ 0 h 140"/>
                  <a:gd name="T6" fmla="*/ 371 w 371"/>
                  <a:gd name="T7" fmla="*/ 1 h 140"/>
                  <a:gd name="T8" fmla="*/ 3 w 371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0"/>
                  <a:gd name="T17" fmla="*/ 371 w 371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0">
                    <a:moveTo>
                      <a:pt x="3" y="140"/>
                    </a:moveTo>
                    <a:lnTo>
                      <a:pt x="0" y="137"/>
                    </a:lnTo>
                    <a:lnTo>
                      <a:pt x="368" y="0"/>
                    </a:lnTo>
                    <a:lnTo>
                      <a:pt x="371" y="1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7979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19" name="Freeform 1135"/>
              <p:cNvSpPr>
                <a:spLocks noChangeAspect="1"/>
              </p:cNvSpPr>
              <p:nvPr/>
            </p:nvSpPr>
            <p:spPr bwMode="auto">
              <a:xfrm>
                <a:off x="3383" y="1729"/>
                <a:ext cx="371" cy="140"/>
              </a:xfrm>
              <a:custGeom>
                <a:avLst/>
                <a:gdLst>
                  <a:gd name="T0" fmla="*/ 3 w 371"/>
                  <a:gd name="T1" fmla="*/ 140 h 140"/>
                  <a:gd name="T2" fmla="*/ 0 w 371"/>
                  <a:gd name="T3" fmla="*/ 138 h 140"/>
                  <a:gd name="T4" fmla="*/ 367 w 371"/>
                  <a:gd name="T5" fmla="*/ 0 h 140"/>
                  <a:gd name="T6" fmla="*/ 371 w 371"/>
                  <a:gd name="T7" fmla="*/ 3 h 140"/>
                  <a:gd name="T8" fmla="*/ 3 w 371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0"/>
                  <a:gd name="T17" fmla="*/ 371 w 371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0">
                    <a:moveTo>
                      <a:pt x="3" y="14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1" y="3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7878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20" name="Freeform 1136"/>
              <p:cNvSpPr>
                <a:spLocks noChangeAspect="1"/>
              </p:cNvSpPr>
              <p:nvPr/>
            </p:nvSpPr>
            <p:spPr bwMode="auto">
              <a:xfrm>
                <a:off x="3380" y="1726"/>
                <a:ext cx="370" cy="141"/>
              </a:xfrm>
              <a:custGeom>
                <a:avLst/>
                <a:gdLst>
                  <a:gd name="T0" fmla="*/ 3 w 370"/>
                  <a:gd name="T1" fmla="*/ 141 h 141"/>
                  <a:gd name="T2" fmla="*/ 0 w 370"/>
                  <a:gd name="T3" fmla="*/ 138 h 141"/>
                  <a:gd name="T4" fmla="*/ 367 w 370"/>
                  <a:gd name="T5" fmla="*/ 0 h 141"/>
                  <a:gd name="T6" fmla="*/ 370 w 370"/>
                  <a:gd name="T7" fmla="*/ 3 h 141"/>
                  <a:gd name="T8" fmla="*/ 3 w 370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1"/>
                  <a:gd name="T17" fmla="*/ 370 w 370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1">
                    <a:moveTo>
                      <a:pt x="3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7777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21" name="Freeform 1137"/>
              <p:cNvSpPr>
                <a:spLocks noChangeAspect="1"/>
              </p:cNvSpPr>
              <p:nvPr/>
            </p:nvSpPr>
            <p:spPr bwMode="auto">
              <a:xfrm>
                <a:off x="3364" y="1717"/>
                <a:ext cx="383" cy="147"/>
              </a:xfrm>
              <a:custGeom>
                <a:avLst/>
                <a:gdLst>
                  <a:gd name="T0" fmla="*/ 16 w 383"/>
                  <a:gd name="T1" fmla="*/ 147 h 147"/>
                  <a:gd name="T2" fmla="*/ 0 w 383"/>
                  <a:gd name="T3" fmla="*/ 138 h 147"/>
                  <a:gd name="T4" fmla="*/ 367 w 383"/>
                  <a:gd name="T5" fmla="*/ 0 h 147"/>
                  <a:gd name="T6" fmla="*/ 383 w 383"/>
                  <a:gd name="T7" fmla="*/ 9 h 147"/>
                  <a:gd name="T8" fmla="*/ 16 w 383"/>
                  <a:gd name="T9" fmla="*/ 147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3"/>
                  <a:gd name="T16" fmla="*/ 0 h 147"/>
                  <a:gd name="T17" fmla="*/ 383 w 383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3" h="147">
                    <a:moveTo>
                      <a:pt x="16" y="147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83" y="9"/>
                    </a:lnTo>
                    <a:lnTo>
                      <a:pt x="16" y="147"/>
                    </a:ln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22" name="Line 1138"/>
              <p:cNvSpPr>
                <a:spLocks noChangeAspect="1" noChangeShapeType="1"/>
              </p:cNvSpPr>
              <p:nvPr/>
            </p:nvSpPr>
            <p:spPr bwMode="auto">
              <a:xfrm flipV="1">
                <a:off x="3380" y="1726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76767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23" name="Freeform 1139"/>
              <p:cNvSpPr>
                <a:spLocks noChangeAspect="1"/>
              </p:cNvSpPr>
              <p:nvPr/>
            </p:nvSpPr>
            <p:spPr bwMode="auto">
              <a:xfrm>
                <a:off x="3377" y="1724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9 h 140"/>
                  <a:gd name="T4" fmla="*/ 367 w 370"/>
                  <a:gd name="T5" fmla="*/ 0 h 140"/>
                  <a:gd name="T6" fmla="*/ 370 w 370"/>
                  <a:gd name="T7" fmla="*/ 2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0" y="2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24" name="Freeform 1140"/>
              <p:cNvSpPr>
                <a:spLocks noChangeAspect="1"/>
              </p:cNvSpPr>
              <p:nvPr/>
            </p:nvSpPr>
            <p:spPr bwMode="auto">
              <a:xfrm>
                <a:off x="3374" y="1723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8 h 140"/>
                  <a:gd name="T4" fmla="*/ 367 w 370"/>
                  <a:gd name="T5" fmla="*/ 0 h 140"/>
                  <a:gd name="T6" fmla="*/ 370 w 370"/>
                  <a:gd name="T7" fmla="*/ 1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1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75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25" name="Freeform 1141"/>
              <p:cNvSpPr>
                <a:spLocks noChangeAspect="1"/>
              </p:cNvSpPr>
              <p:nvPr/>
            </p:nvSpPr>
            <p:spPr bwMode="auto">
              <a:xfrm>
                <a:off x="3373" y="1721"/>
                <a:ext cx="368" cy="140"/>
              </a:xfrm>
              <a:custGeom>
                <a:avLst/>
                <a:gdLst>
                  <a:gd name="T0" fmla="*/ 1 w 368"/>
                  <a:gd name="T1" fmla="*/ 140 h 140"/>
                  <a:gd name="T2" fmla="*/ 0 w 368"/>
                  <a:gd name="T3" fmla="*/ 139 h 140"/>
                  <a:gd name="T4" fmla="*/ 367 w 368"/>
                  <a:gd name="T5" fmla="*/ 0 h 140"/>
                  <a:gd name="T6" fmla="*/ 368 w 368"/>
                  <a:gd name="T7" fmla="*/ 2 h 140"/>
                  <a:gd name="T8" fmla="*/ 1 w 368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0"/>
                  <a:gd name="T17" fmla="*/ 368 w 368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0">
                    <a:moveTo>
                      <a:pt x="1" y="140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8" y="2"/>
                    </a:lnTo>
                    <a:lnTo>
                      <a:pt x="1" y="140"/>
                    </a:lnTo>
                    <a:close/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26" name="Freeform 1142"/>
              <p:cNvSpPr>
                <a:spLocks noChangeAspect="1"/>
              </p:cNvSpPr>
              <p:nvPr/>
            </p:nvSpPr>
            <p:spPr bwMode="auto">
              <a:xfrm>
                <a:off x="3370" y="1720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8 h 140"/>
                  <a:gd name="T4" fmla="*/ 367 w 370"/>
                  <a:gd name="T5" fmla="*/ 0 h 140"/>
                  <a:gd name="T6" fmla="*/ 370 w 370"/>
                  <a:gd name="T7" fmla="*/ 1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1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27" name="Freeform 1143"/>
              <p:cNvSpPr>
                <a:spLocks noChangeAspect="1"/>
              </p:cNvSpPr>
              <p:nvPr/>
            </p:nvSpPr>
            <p:spPr bwMode="auto">
              <a:xfrm>
                <a:off x="3367" y="1718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9 h 140"/>
                  <a:gd name="T4" fmla="*/ 367 w 370"/>
                  <a:gd name="T5" fmla="*/ 0 h 140"/>
                  <a:gd name="T6" fmla="*/ 370 w 370"/>
                  <a:gd name="T7" fmla="*/ 2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0" y="2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7272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28" name="Freeform 1144"/>
              <p:cNvSpPr>
                <a:spLocks noChangeAspect="1"/>
              </p:cNvSpPr>
              <p:nvPr/>
            </p:nvSpPr>
            <p:spPr bwMode="auto">
              <a:xfrm>
                <a:off x="3364" y="1717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8 h 140"/>
                  <a:gd name="T4" fmla="*/ 367 w 370"/>
                  <a:gd name="T5" fmla="*/ 0 h 140"/>
                  <a:gd name="T6" fmla="*/ 370 w 370"/>
                  <a:gd name="T7" fmla="*/ 1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1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7171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29" name="Freeform 1145"/>
              <p:cNvSpPr>
                <a:spLocks noChangeAspect="1"/>
              </p:cNvSpPr>
              <p:nvPr/>
            </p:nvSpPr>
            <p:spPr bwMode="auto">
              <a:xfrm>
                <a:off x="3348" y="1709"/>
                <a:ext cx="383" cy="146"/>
              </a:xfrm>
              <a:custGeom>
                <a:avLst/>
                <a:gdLst>
                  <a:gd name="T0" fmla="*/ 16 w 383"/>
                  <a:gd name="T1" fmla="*/ 146 h 146"/>
                  <a:gd name="T2" fmla="*/ 0 w 383"/>
                  <a:gd name="T3" fmla="*/ 139 h 146"/>
                  <a:gd name="T4" fmla="*/ 368 w 383"/>
                  <a:gd name="T5" fmla="*/ 0 h 146"/>
                  <a:gd name="T6" fmla="*/ 383 w 383"/>
                  <a:gd name="T7" fmla="*/ 8 h 146"/>
                  <a:gd name="T8" fmla="*/ 16 w 383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3"/>
                  <a:gd name="T16" fmla="*/ 0 h 146"/>
                  <a:gd name="T17" fmla="*/ 383 w 383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3" h="146">
                    <a:moveTo>
                      <a:pt x="16" y="146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83" y="8"/>
                    </a:lnTo>
                    <a:lnTo>
                      <a:pt x="16" y="146"/>
                    </a:lnTo>
                    <a:close/>
                  </a:path>
                </a:pathLst>
              </a:custGeom>
              <a:solidFill>
                <a:srgbClr val="70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30" name="Line 1146"/>
              <p:cNvSpPr>
                <a:spLocks noChangeAspect="1" noChangeShapeType="1"/>
              </p:cNvSpPr>
              <p:nvPr/>
            </p:nvSpPr>
            <p:spPr bwMode="auto">
              <a:xfrm flipV="1">
                <a:off x="3364" y="1717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70707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31" name="Freeform 1147"/>
              <p:cNvSpPr>
                <a:spLocks noChangeAspect="1"/>
              </p:cNvSpPr>
              <p:nvPr/>
            </p:nvSpPr>
            <p:spPr bwMode="auto">
              <a:xfrm>
                <a:off x="3360" y="1715"/>
                <a:ext cx="371" cy="140"/>
              </a:xfrm>
              <a:custGeom>
                <a:avLst/>
                <a:gdLst>
                  <a:gd name="T0" fmla="*/ 4 w 371"/>
                  <a:gd name="T1" fmla="*/ 140 h 140"/>
                  <a:gd name="T2" fmla="*/ 0 w 371"/>
                  <a:gd name="T3" fmla="*/ 139 h 140"/>
                  <a:gd name="T4" fmla="*/ 368 w 371"/>
                  <a:gd name="T5" fmla="*/ 0 h 140"/>
                  <a:gd name="T6" fmla="*/ 371 w 371"/>
                  <a:gd name="T7" fmla="*/ 2 h 140"/>
                  <a:gd name="T8" fmla="*/ 4 w 371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0"/>
                  <a:gd name="T17" fmla="*/ 371 w 371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0">
                    <a:moveTo>
                      <a:pt x="4" y="140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71" y="2"/>
                    </a:lnTo>
                    <a:lnTo>
                      <a:pt x="4" y="140"/>
                    </a:lnTo>
                    <a:close/>
                  </a:path>
                </a:pathLst>
              </a:custGeom>
              <a:solidFill>
                <a:srgbClr val="70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32" name="Freeform 1148"/>
              <p:cNvSpPr>
                <a:spLocks noChangeAspect="1"/>
              </p:cNvSpPr>
              <p:nvPr/>
            </p:nvSpPr>
            <p:spPr bwMode="auto">
              <a:xfrm>
                <a:off x="3357" y="1714"/>
                <a:ext cx="371" cy="140"/>
              </a:xfrm>
              <a:custGeom>
                <a:avLst/>
                <a:gdLst>
                  <a:gd name="T0" fmla="*/ 3 w 371"/>
                  <a:gd name="T1" fmla="*/ 140 h 140"/>
                  <a:gd name="T2" fmla="*/ 0 w 371"/>
                  <a:gd name="T3" fmla="*/ 138 h 140"/>
                  <a:gd name="T4" fmla="*/ 368 w 371"/>
                  <a:gd name="T5" fmla="*/ 0 h 140"/>
                  <a:gd name="T6" fmla="*/ 371 w 371"/>
                  <a:gd name="T7" fmla="*/ 1 h 140"/>
                  <a:gd name="T8" fmla="*/ 3 w 371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0"/>
                  <a:gd name="T17" fmla="*/ 371 w 371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0">
                    <a:moveTo>
                      <a:pt x="3" y="140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71" y="1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6F6F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33" name="Freeform 1149"/>
              <p:cNvSpPr>
                <a:spLocks noChangeAspect="1"/>
              </p:cNvSpPr>
              <p:nvPr/>
            </p:nvSpPr>
            <p:spPr bwMode="auto">
              <a:xfrm>
                <a:off x="3354" y="1712"/>
                <a:ext cx="371" cy="140"/>
              </a:xfrm>
              <a:custGeom>
                <a:avLst/>
                <a:gdLst>
                  <a:gd name="T0" fmla="*/ 3 w 371"/>
                  <a:gd name="T1" fmla="*/ 140 h 140"/>
                  <a:gd name="T2" fmla="*/ 0 w 371"/>
                  <a:gd name="T3" fmla="*/ 139 h 140"/>
                  <a:gd name="T4" fmla="*/ 368 w 371"/>
                  <a:gd name="T5" fmla="*/ 0 h 140"/>
                  <a:gd name="T6" fmla="*/ 371 w 371"/>
                  <a:gd name="T7" fmla="*/ 2 h 140"/>
                  <a:gd name="T8" fmla="*/ 3 w 371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0"/>
                  <a:gd name="T17" fmla="*/ 371 w 371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0">
                    <a:moveTo>
                      <a:pt x="3" y="140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71" y="2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6E6E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34" name="Freeform 1150"/>
              <p:cNvSpPr>
                <a:spLocks noChangeAspect="1"/>
              </p:cNvSpPr>
              <p:nvPr/>
            </p:nvSpPr>
            <p:spPr bwMode="auto">
              <a:xfrm>
                <a:off x="3351" y="1711"/>
                <a:ext cx="371" cy="140"/>
              </a:xfrm>
              <a:custGeom>
                <a:avLst/>
                <a:gdLst>
                  <a:gd name="T0" fmla="*/ 3 w 371"/>
                  <a:gd name="T1" fmla="*/ 140 h 140"/>
                  <a:gd name="T2" fmla="*/ 0 w 371"/>
                  <a:gd name="T3" fmla="*/ 138 h 140"/>
                  <a:gd name="T4" fmla="*/ 368 w 371"/>
                  <a:gd name="T5" fmla="*/ 0 h 140"/>
                  <a:gd name="T6" fmla="*/ 371 w 371"/>
                  <a:gd name="T7" fmla="*/ 1 h 140"/>
                  <a:gd name="T8" fmla="*/ 3 w 371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0"/>
                  <a:gd name="T17" fmla="*/ 371 w 371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0">
                    <a:moveTo>
                      <a:pt x="3" y="140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71" y="1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35" name="Freeform 1151"/>
              <p:cNvSpPr>
                <a:spLocks noChangeAspect="1"/>
              </p:cNvSpPr>
              <p:nvPr/>
            </p:nvSpPr>
            <p:spPr bwMode="auto">
              <a:xfrm>
                <a:off x="3348" y="1709"/>
                <a:ext cx="371" cy="140"/>
              </a:xfrm>
              <a:custGeom>
                <a:avLst/>
                <a:gdLst>
                  <a:gd name="T0" fmla="*/ 3 w 371"/>
                  <a:gd name="T1" fmla="*/ 140 h 140"/>
                  <a:gd name="T2" fmla="*/ 0 w 371"/>
                  <a:gd name="T3" fmla="*/ 139 h 140"/>
                  <a:gd name="T4" fmla="*/ 368 w 371"/>
                  <a:gd name="T5" fmla="*/ 0 h 140"/>
                  <a:gd name="T6" fmla="*/ 371 w 371"/>
                  <a:gd name="T7" fmla="*/ 2 h 140"/>
                  <a:gd name="T8" fmla="*/ 3 w 371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0"/>
                  <a:gd name="T17" fmla="*/ 371 w 371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0">
                    <a:moveTo>
                      <a:pt x="3" y="140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71" y="2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36" name="Freeform 1152"/>
              <p:cNvSpPr>
                <a:spLocks noChangeAspect="1"/>
              </p:cNvSpPr>
              <p:nvPr/>
            </p:nvSpPr>
            <p:spPr bwMode="auto">
              <a:xfrm>
                <a:off x="3332" y="1703"/>
                <a:ext cx="384" cy="145"/>
              </a:xfrm>
              <a:custGeom>
                <a:avLst/>
                <a:gdLst>
                  <a:gd name="T0" fmla="*/ 16 w 384"/>
                  <a:gd name="T1" fmla="*/ 145 h 145"/>
                  <a:gd name="T2" fmla="*/ 0 w 384"/>
                  <a:gd name="T3" fmla="*/ 139 h 145"/>
                  <a:gd name="T4" fmla="*/ 365 w 384"/>
                  <a:gd name="T5" fmla="*/ 0 h 145"/>
                  <a:gd name="T6" fmla="*/ 384 w 384"/>
                  <a:gd name="T7" fmla="*/ 6 h 145"/>
                  <a:gd name="T8" fmla="*/ 16 w 384"/>
                  <a:gd name="T9" fmla="*/ 145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4"/>
                  <a:gd name="T16" fmla="*/ 0 h 145"/>
                  <a:gd name="T17" fmla="*/ 384 w 384"/>
                  <a:gd name="T18" fmla="*/ 145 h 1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4" h="145">
                    <a:moveTo>
                      <a:pt x="16" y="145"/>
                    </a:moveTo>
                    <a:lnTo>
                      <a:pt x="0" y="139"/>
                    </a:lnTo>
                    <a:lnTo>
                      <a:pt x="365" y="0"/>
                    </a:lnTo>
                    <a:lnTo>
                      <a:pt x="384" y="6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6B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37" name="Line 1153"/>
              <p:cNvSpPr>
                <a:spLocks noChangeAspect="1" noChangeShapeType="1"/>
              </p:cNvSpPr>
              <p:nvPr/>
            </p:nvSpPr>
            <p:spPr bwMode="auto">
              <a:xfrm flipV="1">
                <a:off x="3348" y="1709"/>
                <a:ext cx="368" cy="139"/>
              </a:xfrm>
              <a:prstGeom prst="line">
                <a:avLst/>
              </a:prstGeom>
              <a:noFill/>
              <a:ln w="3175">
                <a:solidFill>
                  <a:srgbClr val="6B6B6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38" name="Freeform 1154"/>
              <p:cNvSpPr>
                <a:spLocks noChangeAspect="1"/>
              </p:cNvSpPr>
              <p:nvPr/>
            </p:nvSpPr>
            <p:spPr bwMode="auto">
              <a:xfrm>
                <a:off x="3344" y="1708"/>
                <a:ext cx="372" cy="140"/>
              </a:xfrm>
              <a:custGeom>
                <a:avLst/>
                <a:gdLst>
                  <a:gd name="T0" fmla="*/ 4 w 372"/>
                  <a:gd name="T1" fmla="*/ 140 h 140"/>
                  <a:gd name="T2" fmla="*/ 0 w 372"/>
                  <a:gd name="T3" fmla="*/ 138 h 140"/>
                  <a:gd name="T4" fmla="*/ 367 w 372"/>
                  <a:gd name="T5" fmla="*/ 0 h 140"/>
                  <a:gd name="T6" fmla="*/ 372 w 372"/>
                  <a:gd name="T7" fmla="*/ 1 h 140"/>
                  <a:gd name="T8" fmla="*/ 4 w 372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40"/>
                  <a:gd name="T17" fmla="*/ 372 w 372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40">
                    <a:moveTo>
                      <a:pt x="4" y="14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2" y="1"/>
                    </a:lnTo>
                    <a:lnTo>
                      <a:pt x="4" y="140"/>
                    </a:lnTo>
                    <a:close/>
                  </a:path>
                </a:pathLst>
              </a:custGeom>
              <a:solidFill>
                <a:srgbClr val="6B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39" name="Freeform 1155"/>
              <p:cNvSpPr>
                <a:spLocks noChangeAspect="1"/>
              </p:cNvSpPr>
              <p:nvPr/>
            </p:nvSpPr>
            <p:spPr bwMode="auto">
              <a:xfrm>
                <a:off x="3341" y="1706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9 h 140"/>
                  <a:gd name="T4" fmla="*/ 367 w 370"/>
                  <a:gd name="T5" fmla="*/ 0 h 140"/>
                  <a:gd name="T6" fmla="*/ 370 w 370"/>
                  <a:gd name="T7" fmla="*/ 2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0" y="2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696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40" name="Freeform 1156"/>
              <p:cNvSpPr>
                <a:spLocks noChangeAspect="1"/>
              </p:cNvSpPr>
              <p:nvPr/>
            </p:nvSpPr>
            <p:spPr bwMode="auto">
              <a:xfrm>
                <a:off x="3338" y="1705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8 h 140"/>
                  <a:gd name="T4" fmla="*/ 367 w 370"/>
                  <a:gd name="T5" fmla="*/ 0 h 140"/>
                  <a:gd name="T6" fmla="*/ 370 w 370"/>
                  <a:gd name="T7" fmla="*/ 1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1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68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41" name="Freeform 1157"/>
              <p:cNvSpPr>
                <a:spLocks noChangeAspect="1"/>
              </p:cNvSpPr>
              <p:nvPr/>
            </p:nvSpPr>
            <p:spPr bwMode="auto">
              <a:xfrm>
                <a:off x="3335" y="1705"/>
                <a:ext cx="370" cy="138"/>
              </a:xfrm>
              <a:custGeom>
                <a:avLst/>
                <a:gdLst>
                  <a:gd name="T0" fmla="*/ 3 w 370"/>
                  <a:gd name="T1" fmla="*/ 138 h 138"/>
                  <a:gd name="T2" fmla="*/ 0 w 370"/>
                  <a:gd name="T3" fmla="*/ 138 h 138"/>
                  <a:gd name="T4" fmla="*/ 367 w 370"/>
                  <a:gd name="T5" fmla="*/ 0 h 138"/>
                  <a:gd name="T6" fmla="*/ 370 w 370"/>
                  <a:gd name="T7" fmla="*/ 0 h 138"/>
                  <a:gd name="T8" fmla="*/ 3 w 370"/>
                  <a:gd name="T9" fmla="*/ 138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38"/>
                  <a:gd name="T17" fmla="*/ 370 w 370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38">
                    <a:moveTo>
                      <a:pt x="3" y="138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0"/>
                    </a:lnTo>
                    <a:lnTo>
                      <a:pt x="3" y="138"/>
                    </a:lnTo>
                    <a:close/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42" name="Freeform 1158"/>
              <p:cNvSpPr>
                <a:spLocks noChangeAspect="1"/>
              </p:cNvSpPr>
              <p:nvPr/>
            </p:nvSpPr>
            <p:spPr bwMode="auto">
              <a:xfrm>
                <a:off x="3332" y="1703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9 h 140"/>
                  <a:gd name="T4" fmla="*/ 365 w 370"/>
                  <a:gd name="T5" fmla="*/ 0 h 140"/>
                  <a:gd name="T6" fmla="*/ 370 w 370"/>
                  <a:gd name="T7" fmla="*/ 2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9"/>
                    </a:lnTo>
                    <a:lnTo>
                      <a:pt x="365" y="0"/>
                    </a:lnTo>
                    <a:lnTo>
                      <a:pt x="370" y="2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43" name="Freeform 1159"/>
              <p:cNvSpPr>
                <a:spLocks noChangeAspect="1"/>
              </p:cNvSpPr>
              <p:nvPr/>
            </p:nvSpPr>
            <p:spPr bwMode="auto">
              <a:xfrm>
                <a:off x="3166" y="1837"/>
                <a:ext cx="330" cy="483"/>
              </a:xfrm>
              <a:custGeom>
                <a:avLst/>
                <a:gdLst>
                  <a:gd name="T0" fmla="*/ 147 w 330"/>
                  <a:gd name="T1" fmla="*/ 2 h 483"/>
                  <a:gd name="T2" fmla="*/ 116 w 330"/>
                  <a:gd name="T3" fmla="*/ 3 h 483"/>
                  <a:gd name="T4" fmla="*/ 87 w 330"/>
                  <a:gd name="T5" fmla="*/ 14 h 483"/>
                  <a:gd name="T6" fmla="*/ 59 w 330"/>
                  <a:gd name="T7" fmla="*/ 32 h 483"/>
                  <a:gd name="T8" fmla="*/ 38 w 330"/>
                  <a:gd name="T9" fmla="*/ 59 h 483"/>
                  <a:gd name="T10" fmla="*/ 20 w 330"/>
                  <a:gd name="T11" fmla="*/ 92 h 483"/>
                  <a:gd name="T12" fmla="*/ 8 w 330"/>
                  <a:gd name="T13" fmla="*/ 131 h 483"/>
                  <a:gd name="T14" fmla="*/ 0 w 330"/>
                  <a:gd name="T15" fmla="*/ 176 h 483"/>
                  <a:gd name="T16" fmla="*/ 0 w 330"/>
                  <a:gd name="T17" fmla="*/ 224 h 483"/>
                  <a:gd name="T18" fmla="*/ 8 w 330"/>
                  <a:gd name="T19" fmla="*/ 272 h 483"/>
                  <a:gd name="T20" fmla="*/ 20 w 330"/>
                  <a:gd name="T21" fmla="*/ 317 h 483"/>
                  <a:gd name="T22" fmla="*/ 38 w 330"/>
                  <a:gd name="T23" fmla="*/ 359 h 483"/>
                  <a:gd name="T24" fmla="*/ 59 w 330"/>
                  <a:gd name="T25" fmla="*/ 397 h 483"/>
                  <a:gd name="T26" fmla="*/ 87 w 330"/>
                  <a:gd name="T27" fmla="*/ 430 h 483"/>
                  <a:gd name="T28" fmla="*/ 116 w 330"/>
                  <a:gd name="T29" fmla="*/ 456 h 483"/>
                  <a:gd name="T30" fmla="*/ 147 w 330"/>
                  <a:gd name="T31" fmla="*/ 474 h 483"/>
                  <a:gd name="T32" fmla="*/ 182 w 330"/>
                  <a:gd name="T33" fmla="*/ 481 h 483"/>
                  <a:gd name="T34" fmla="*/ 214 w 330"/>
                  <a:gd name="T35" fmla="*/ 480 h 483"/>
                  <a:gd name="T36" fmla="*/ 243 w 330"/>
                  <a:gd name="T37" fmla="*/ 469 h 483"/>
                  <a:gd name="T38" fmla="*/ 270 w 330"/>
                  <a:gd name="T39" fmla="*/ 451 h 483"/>
                  <a:gd name="T40" fmla="*/ 292 w 330"/>
                  <a:gd name="T41" fmla="*/ 424 h 483"/>
                  <a:gd name="T42" fmla="*/ 310 w 330"/>
                  <a:gd name="T43" fmla="*/ 391 h 483"/>
                  <a:gd name="T44" fmla="*/ 322 w 330"/>
                  <a:gd name="T45" fmla="*/ 352 h 483"/>
                  <a:gd name="T46" fmla="*/ 330 w 330"/>
                  <a:gd name="T47" fmla="*/ 307 h 483"/>
                  <a:gd name="T48" fmla="*/ 330 w 330"/>
                  <a:gd name="T49" fmla="*/ 259 h 483"/>
                  <a:gd name="T50" fmla="*/ 322 w 330"/>
                  <a:gd name="T51" fmla="*/ 211 h 483"/>
                  <a:gd name="T52" fmla="*/ 310 w 330"/>
                  <a:gd name="T53" fmla="*/ 166 h 483"/>
                  <a:gd name="T54" fmla="*/ 292 w 330"/>
                  <a:gd name="T55" fmla="*/ 123 h 483"/>
                  <a:gd name="T56" fmla="*/ 270 w 330"/>
                  <a:gd name="T57" fmla="*/ 86 h 483"/>
                  <a:gd name="T58" fmla="*/ 243 w 330"/>
                  <a:gd name="T59" fmla="*/ 53 h 483"/>
                  <a:gd name="T60" fmla="*/ 214 w 330"/>
                  <a:gd name="T61" fmla="*/ 27 h 483"/>
                  <a:gd name="T62" fmla="*/ 182 w 330"/>
                  <a:gd name="T63" fmla="*/ 9 h 48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0"/>
                  <a:gd name="T97" fmla="*/ 0 h 483"/>
                  <a:gd name="T98" fmla="*/ 330 w 330"/>
                  <a:gd name="T99" fmla="*/ 483 h 48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0" h="483">
                    <a:moveTo>
                      <a:pt x="166" y="5"/>
                    </a:moveTo>
                    <a:lnTo>
                      <a:pt x="147" y="2"/>
                    </a:lnTo>
                    <a:lnTo>
                      <a:pt x="132" y="0"/>
                    </a:lnTo>
                    <a:lnTo>
                      <a:pt x="116" y="3"/>
                    </a:lnTo>
                    <a:lnTo>
                      <a:pt x="100" y="6"/>
                    </a:lnTo>
                    <a:lnTo>
                      <a:pt x="87" y="14"/>
                    </a:lnTo>
                    <a:lnTo>
                      <a:pt x="73" y="21"/>
                    </a:lnTo>
                    <a:lnTo>
                      <a:pt x="59" y="32"/>
                    </a:lnTo>
                    <a:lnTo>
                      <a:pt x="49" y="44"/>
                    </a:lnTo>
                    <a:lnTo>
                      <a:pt x="38" y="59"/>
                    </a:lnTo>
                    <a:lnTo>
                      <a:pt x="28" y="74"/>
                    </a:lnTo>
                    <a:lnTo>
                      <a:pt x="20" y="92"/>
                    </a:lnTo>
                    <a:lnTo>
                      <a:pt x="12" y="110"/>
                    </a:lnTo>
                    <a:lnTo>
                      <a:pt x="8" y="131"/>
                    </a:lnTo>
                    <a:lnTo>
                      <a:pt x="3" y="152"/>
                    </a:lnTo>
                    <a:lnTo>
                      <a:pt x="0" y="176"/>
                    </a:lnTo>
                    <a:lnTo>
                      <a:pt x="0" y="200"/>
                    </a:lnTo>
                    <a:lnTo>
                      <a:pt x="0" y="224"/>
                    </a:lnTo>
                    <a:lnTo>
                      <a:pt x="3" y="248"/>
                    </a:lnTo>
                    <a:lnTo>
                      <a:pt x="8" y="272"/>
                    </a:lnTo>
                    <a:lnTo>
                      <a:pt x="12" y="295"/>
                    </a:lnTo>
                    <a:lnTo>
                      <a:pt x="20" y="317"/>
                    </a:lnTo>
                    <a:lnTo>
                      <a:pt x="28" y="340"/>
                    </a:lnTo>
                    <a:lnTo>
                      <a:pt x="38" y="359"/>
                    </a:lnTo>
                    <a:lnTo>
                      <a:pt x="49" y="379"/>
                    </a:lnTo>
                    <a:lnTo>
                      <a:pt x="59" y="397"/>
                    </a:lnTo>
                    <a:lnTo>
                      <a:pt x="73" y="415"/>
                    </a:lnTo>
                    <a:lnTo>
                      <a:pt x="87" y="430"/>
                    </a:lnTo>
                    <a:lnTo>
                      <a:pt x="100" y="444"/>
                    </a:lnTo>
                    <a:lnTo>
                      <a:pt x="116" y="456"/>
                    </a:lnTo>
                    <a:lnTo>
                      <a:pt x="132" y="465"/>
                    </a:lnTo>
                    <a:lnTo>
                      <a:pt x="147" y="474"/>
                    </a:lnTo>
                    <a:lnTo>
                      <a:pt x="166" y="478"/>
                    </a:lnTo>
                    <a:lnTo>
                      <a:pt x="182" y="481"/>
                    </a:lnTo>
                    <a:lnTo>
                      <a:pt x="198" y="483"/>
                    </a:lnTo>
                    <a:lnTo>
                      <a:pt x="214" y="480"/>
                    </a:lnTo>
                    <a:lnTo>
                      <a:pt x="229" y="477"/>
                    </a:lnTo>
                    <a:lnTo>
                      <a:pt x="243" y="469"/>
                    </a:lnTo>
                    <a:lnTo>
                      <a:pt x="257" y="462"/>
                    </a:lnTo>
                    <a:lnTo>
                      <a:pt x="270" y="451"/>
                    </a:lnTo>
                    <a:lnTo>
                      <a:pt x="281" y="439"/>
                    </a:lnTo>
                    <a:lnTo>
                      <a:pt x="292" y="424"/>
                    </a:lnTo>
                    <a:lnTo>
                      <a:pt x="302" y="409"/>
                    </a:lnTo>
                    <a:lnTo>
                      <a:pt x="310" y="391"/>
                    </a:lnTo>
                    <a:lnTo>
                      <a:pt x="317" y="373"/>
                    </a:lnTo>
                    <a:lnTo>
                      <a:pt x="322" y="352"/>
                    </a:lnTo>
                    <a:lnTo>
                      <a:pt x="327" y="331"/>
                    </a:lnTo>
                    <a:lnTo>
                      <a:pt x="330" y="307"/>
                    </a:lnTo>
                    <a:lnTo>
                      <a:pt x="330" y="283"/>
                    </a:lnTo>
                    <a:lnTo>
                      <a:pt x="330" y="259"/>
                    </a:lnTo>
                    <a:lnTo>
                      <a:pt x="327" y="235"/>
                    </a:lnTo>
                    <a:lnTo>
                      <a:pt x="322" y="211"/>
                    </a:lnTo>
                    <a:lnTo>
                      <a:pt x="317" y="188"/>
                    </a:lnTo>
                    <a:lnTo>
                      <a:pt x="310" y="166"/>
                    </a:lnTo>
                    <a:lnTo>
                      <a:pt x="302" y="143"/>
                    </a:lnTo>
                    <a:lnTo>
                      <a:pt x="292" y="123"/>
                    </a:lnTo>
                    <a:lnTo>
                      <a:pt x="281" y="104"/>
                    </a:lnTo>
                    <a:lnTo>
                      <a:pt x="270" y="86"/>
                    </a:lnTo>
                    <a:lnTo>
                      <a:pt x="257" y="68"/>
                    </a:lnTo>
                    <a:lnTo>
                      <a:pt x="243" y="53"/>
                    </a:lnTo>
                    <a:lnTo>
                      <a:pt x="229" y="39"/>
                    </a:lnTo>
                    <a:lnTo>
                      <a:pt x="214" y="27"/>
                    </a:lnTo>
                    <a:lnTo>
                      <a:pt x="198" y="18"/>
                    </a:lnTo>
                    <a:lnTo>
                      <a:pt x="182" y="9"/>
                    </a:lnTo>
                    <a:lnTo>
                      <a:pt x="166" y="5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44" name="Line 116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13" y="1839"/>
                <a:ext cx="19" cy="3"/>
              </a:xfrm>
              <a:prstGeom prst="line">
                <a:avLst/>
              </a:prstGeom>
              <a:noFill/>
              <a:ln w="19050">
                <a:solidFill>
                  <a:srgbClr val="4949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45" name="Line 116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298" y="1837"/>
                <a:ext cx="15" cy="2"/>
              </a:xfrm>
              <a:prstGeom prst="line">
                <a:avLst/>
              </a:prstGeom>
              <a:noFill/>
              <a:ln w="19050">
                <a:solidFill>
                  <a:srgbClr val="4C4C4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46" name="Line 1162"/>
              <p:cNvSpPr>
                <a:spLocks noChangeAspect="1" noChangeShapeType="1"/>
              </p:cNvSpPr>
              <p:nvPr/>
            </p:nvSpPr>
            <p:spPr bwMode="auto">
              <a:xfrm flipH="1">
                <a:off x="3282" y="1837"/>
                <a:ext cx="16" cy="3"/>
              </a:xfrm>
              <a:prstGeom prst="line">
                <a:avLst/>
              </a:prstGeom>
              <a:noFill/>
              <a:ln w="19050">
                <a:solidFill>
                  <a:srgbClr val="4F4F4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47" name="Line 1163"/>
              <p:cNvSpPr>
                <a:spLocks noChangeAspect="1" noChangeShapeType="1"/>
              </p:cNvSpPr>
              <p:nvPr/>
            </p:nvSpPr>
            <p:spPr bwMode="auto">
              <a:xfrm flipH="1">
                <a:off x="3266" y="1840"/>
                <a:ext cx="16" cy="3"/>
              </a:xfrm>
              <a:prstGeom prst="line">
                <a:avLst/>
              </a:prstGeom>
              <a:noFill/>
              <a:ln w="19050">
                <a:solidFill>
                  <a:srgbClr val="51515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48" name="Line 1164"/>
              <p:cNvSpPr>
                <a:spLocks noChangeAspect="1" noChangeShapeType="1"/>
              </p:cNvSpPr>
              <p:nvPr/>
            </p:nvSpPr>
            <p:spPr bwMode="auto">
              <a:xfrm flipH="1">
                <a:off x="3253" y="1843"/>
                <a:ext cx="13" cy="8"/>
              </a:xfrm>
              <a:prstGeom prst="line">
                <a:avLst/>
              </a:prstGeom>
              <a:noFill/>
              <a:ln w="19050">
                <a:solidFill>
                  <a:srgbClr val="5454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49" name="Line 1165"/>
              <p:cNvSpPr>
                <a:spLocks noChangeAspect="1" noChangeShapeType="1"/>
              </p:cNvSpPr>
              <p:nvPr/>
            </p:nvSpPr>
            <p:spPr bwMode="auto">
              <a:xfrm flipH="1">
                <a:off x="3239" y="1851"/>
                <a:ext cx="14" cy="7"/>
              </a:xfrm>
              <a:prstGeom prst="line">
                <a:avLst/>
              </a:prstGeom>
              <a:noFill/>
              <a:ln w="19050">
                <a:solidFill>
                  <a:srgbClr val="56565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50" name="Line 1166"/>
              <p:cNvSpPr>
                <a:spLocks noChangeAspect="1" noChangeShapeType="1"/>
              </p:cNvSpPr>
              <p:nvPr/>
            </p:nvSpPr>
            <p:spPr bwMode="auto">
              <a:xfrm flipH="1">
                <a:off x="3225" y="1858"/>
                <a:ext cx="14" cy="11"/>
              </a:xfrm>
              <a:prstGeom prst="line">
                <a:avLst/>
              </a:prstGeom>
              <a:noFill/>
              <a:ln w="19050">
                <a:solidFill>
                  <a:srgbClr val="58585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951" name="Line 1167"/>
              <p:cNvSpPr>
                <a:spLocks noChangeAspect="1" noChangeShapeType="1"/>
              </p:cNvSpPr>
              <p:nvPr/>
            </p:nvSpPr>
            <p:spPr bwMode="auto">
              <a:xfrm flipH="1">
                <a:off x="3215" y="1869"/>
                <a:ext cx="10" cy="12"/>
              </a:xfrm>
              <a:prstGeom prst="line">
                <a:avLst/>
              </a:prstGeom>
              <a:noFill/>
              <a:ln w="19050">
                <a:solidFill>
                  <a:srgbClr val="5A5A5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8232" name="Group 1168"/>
            <p:cNvGrpSpPr>
              <a:grpSpLocks noChangeAspect="1"/>
            </p:cNvGrpSpPr>
            <p:nvPr/>
          </p:nvGrpSpPr>
          <p:grpSpPr bwMode="auto">
            <a:xfrm>
              <a:off x="3166" y="1836"/>
              <a:ext cx="334" cy="494"/>
              <a:chOff x="3166" y="1836"/>
              <a:chExt cx="334" cy="494"/>
            </a:xfrm>
          </p:grpSpPr>
          <p:sp>
            <p:nvSpPr>
              <p:cNvPr id="9552" name="Line 1169"/>
              <p:cNvSpPr>
                <a:spLocks noChangeAspect="1" noChangeShapeType="1"/>
              </p:cNvSpPr>
              <p:nvPr/>
            </p:nvSpPr>
            <p:spPr bwMode="auto">
              <a:xfrm flipH="1">
                <a:off x="3204" y="1881"/>
                <a:ext cx="11" cy="15"/>
              </a:xfrm>
              <a:prstGeom prst="line">
                <a:avLst/>
              </a:prstGeom>
              <a:noFill/>
              <a:ln w="19050">
                <a:solidFill>
                  <a:srgbClr val="5C5C5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53" name="Line 1170"/>
              <p:cNvSpPr>
                <a:spLocks noChangeAspect="1" noChangeShapeType="1"/>
              </p:cNvSpPr>
              <p:nvPr/>
            </p:nvSpPr>
            <p:spPr bwMode="auto">
              <a:xfrm flipH="1">
                <a:off x="3194" y="1896"/>
                <a:ext cx="10" cy="15"/>
              </a:xfrm>
              <a:prstGeom prst="line">
                <a:avLst/>
              </a:prstGeom>
              <a:noFill/>
              <a:ln w="19050">
                <a:solidFill>
                  <a:srgbClr val="5D5D5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54" name="Line 1171"/>
              <p:cNvSpPr>
                <a:spLocks noChangeAspect="1" noChangeShapeType="1"/>
              </p:cNvSpPr>
              <p:nvPr/>
            </p:nvSpPr>
            <p:spPr bwMode="auto">
              <a:xfrm flipH="1">
                <a:off x="3186" y="1911"/>
                <a:ext cx="8" cy="18"/>
              </a:xfrm>
              <a:prstGeom prst="line">
                <a:avLst/>
              </a:prstGeom>
              <a:noFill/>
              <a:ln w="19050">
                <a:solidFill>
                  <a:srgbClr val="5F5F5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55" name="Line 1172"/>
              <p:cNvSpPr>
                <a:spLocks noChangeAspect="1" noChangeShapeType="1"/>
              </p:cNvSpPr>
              <p:nvPr/>
            </p:nvSpPr>
            <p:spPr bwMode="auto">
              <a:xfrm flipH="1">
                <a:off x="3178" y="1929"/>
                <a:ext cx="8" cy="18"/>
              </a:xfrm>
              <a:prstGeom prst="line">
                <a:avLst/>
              </a:prstGeom>
              <a:noFill/>
              <a:ln w="19050">
                <a:solidFill>
                  <a:srgbClr val="606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56" name="Line 1173"/>
              <p:cNvSpPr>
                <a:spLocks noChangeAspect="1" noChangeShapeType="1"/>
              </p:cNvSpPr>
              <p:nvPr/>
            </p:nvSpPr>
            <p:spPr bwMode="auto">
              <a:xfrm flipH="1">
                <a:off x="3174" y="1947"/>
                <a:ext cx="4" cy="21"/>
              </a:xfrm>
              <a:prstGeom prst="line">
                <a:avLst/>
              </a:prstGeom>
              <a:noFill/>
              <a:ln w="19050">
                <a:solidFill>
                  <a:srgbClr val="61616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57" name="Line 1174"/>
              <p:cNvSpPr>
                <a:spLocks noChangeAspect="1" noChangeShapeType="1"/>
              </p:cNvSpPr>
              <p:nvPr/>
            </p:nvSpPr>
            <p:spPr bwMode="auto">
              <a:xfrm flipH="1">
                <a:off x="3169" y="1968"/>
                <a:ext cx="5" cy="21"/>
              </a:xfrm>
              <a:prstGeom prst="line">
                <a:avLst/>
              </a:prstGeom>
              <a:noFill/>
              <a:ln w="19050">
                <a:solidFill>
                  <a:srgbClr val="62626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58" name="Line 1175"/>
              <p:cNvSpPr>
                <a:spLocks noChangeAspect="1" noChangeShapeType="1"/>
              </p:cNvSpPr>
              <p:nvPr/>
            </p:nvSpPr>
            <p:spPr bwMode="auto">
              <a:xfrm flipH="1">
                <a:off x="3166" y="1989"/>
                <a:ext cx="3" cy="24"/>
              </a:xfrm>
              <a:prstGeom prst="line">
                <a:avLst/>
              </a:prstGeom>
              <a:noFill/>
              <a:ln w="19050">
                <a:solidFill>
                  <a:srgbClr val="62626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59" name="Line 1176"/>
              <p:cNvSpPr>
                <a:spLocks noChangeAspect="1" noChangeShapeType="1"/>
              </p:cNvSpPr>
              <p:nvPr/>
            </p:nvSpPr>
            <p:spPr bwMode="auto">
              <a:xfrm>
                <a:off x="3166" y="2013"/>
                <a:ext cx="1" cy="24"/>
              </a:xfrm>
              <a:prstGeom prst="line">
                <a:avLst/>
              </a:prstGeom>
              <a:noFill/>
              <a:ln w="19050">
                <a:solidFill>
                  <a:srgbClr val="62626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60" name="Line 1177"/>
              <p:cNvSpPr>
                <a:spLocks noChangeAspect="1" noChangeShapeType="1"/>
              </p:cNvSpPr>
              <p:nvPr/>
            </p:nvSpPr>
            <p:spPr bwMode="auto">
              <a:xfrm>
                <a:off x="3166" y="2037"/>
                <a:ext cx="1" cy="24"/>
              </a:xfrm>
              <a:prstGeom prst="line">
                <a:avLst/>
              </a:prstGeom>
              <a:noFill/>
              <a:ln w="19050">
                <a:solidFill>
                  <a:srgbClr val="62626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61" name="Line 1178"/>
              <p:cNvSpPr>
                <a:spLocks noChangeAspect="1" noChangeShapeType="1"/>
              </p:cNvSpPr>
              <p:nvPr/>
            </p:nvSpPr>
            <p:spPr bwMode="auto">
              <a:xfrm>
                <a:off x="3166" y="2061"/>
                <a:ext cx="3" cy="24"/>
              </a:xfrm>
              <a:prstGeom prst="line">
                <a:avLst/>
              </a:prstGeom>
              <a:noFill/>
              <a:ln w="19050">
                <a:solidFill>
                  <a:srgbClr val="62626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62" name="Line 1179"/>
              <p:cNvSpPr>
                <a:spLocks noChangeAspect="1" noChangeShapeType="1"/>
              </p:cNvSpPr>
              <p:nvPr/>
            </p:nvSpPr>
            <p:spPr bwMode="auto">
              <a:xfrm>
                <a:off x="3169" y="2085"/>
                <a:ext cx="5" cy="24"/>
              </a:xfrm>
              <a:prstGeom prst="line">
                <a:avLst/>
              </a:prstGeom>
              <a:noFill/>
              <a:ln w="19050">
                <a:solidFill>
                  <a:srgbClr val="62626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63" name="Line 1180"/>
              <p:cNvSpPr>
                <a:spLocks noChangeAspect="1" noChangeShapeType="1"/>
              </p:cNvSpPr>
              <p:nvPr/>
            </p:nvSpPr>
            <p:spPr bwMode="auto">
              <a:xfrm>
                <a:off x="3174" y="2109"/>
                <a:ext cx="4" cy="23"/>
              </a:xfrm>
              <a:prstGeom prst="line">
                <a:avLst/>
              </a:prstGeom>
              <a:noFill/>
              <a:ln w="19050">
                <a:solidFill>
                  <a:srgbClr val="61616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64" name="Line 1181"/>
              <p:cNvSpPr>
                <a:spLocks noChangeAspect="1" noChangeShapeType="1"/>
              </p:cNvSpPr>
              <p:nvPr/>
            </p:nvSpPr>
            <p:spPr bwMode="auto">
              <a:xfrm>
                <a:off x="3178" y="2132"/>
                <a:ext cx="8" cy="22"/>
              </a:xfrm>
              <a:prstGeom prst="line">
                <a:avLst/>
              </a:prstGeom>
              <a:noFill/>
              <a:ln w="19050">
                <a:solidFill>
                  <a:srgbClr val="606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65" name="Line 1182"/>
              <p:cNvSpPr>
                <a:spLocks noChangeAspect="1" noChangeShapeType="1"/>
              </p:cNvSpPr>
              <p:nvPr/>
            </p:nvSpPr>
            <p:spPr bwMode="auto">
              <a:xfrm>
                <a:off x="3186" y="2154"/>
                <a:ext cx="8" cy="23"/>
              </a:xfrm>
              <a:prstGeom prst="line">
                <a:avLst/>
              </a:prstGeom>
              <a:noFill/>
              <a:ln w="19050">
                <a:solidFill>
                  <a:srgbClr val="5F5F5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66" name="Line 1183"/>
              <p:cNvSpPr>
                <a:spLocks noChangeAspect="1" noChangeShapeType="1"/>
              </p:cNvSpPr>
              <p:nvPr/>
            </p:nvSpPr>
            <p:spPr bwMode="auto">
              <a:xfrm>
                <a:off x="3194" y="2177"/>
                <a:ext cx="10" cy="19"/>
              </a:xfrm>
              <a:prstGeom prst="line">
                <a:avLst/>
              </a:prstGeom>
              <a:noFill/>
              <a:ln w="19050">
                <a:solidFill>
                  <a:srgbClr val="5D5D5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67" name="Line 1184"/>
              <p:cNvSpPr>
                <a:spLocks noChangeAspect="1" noChangeShapeType="1"/>
              </p:cNvSpPr>
              <p:nvPr/>
            </p:nvSpPr>
            <p:spPr bwMode="auto">
              <a:xfrm>
                <a:off x="3204" y="2196"/>
                <a:ext cx="11" cy="20"/>
              </a:xfrm>
              <a:prstGeom prst="line">
                <a:avLst/>
              </a:prstGeom>
              <a:noFill/>
              <a:ln w="19050">
                <a:solidFill>
                  <a:srgbClr val="5C5C5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68" name="Line 1185"/>
              <p:cNvSpPr>
                <a:spLocks noChangeAspect="1" noChangeShapeType="1"/>
              </p:cNvSpPr>
              <p:nvPr/>
            </p:nvSpPr>
            <p:spPr bwMode="auto">
              <a:xfrm>
                <a:off x="3215" y="2216"/>
                <a:ext cx="10" cy="18"/>
              </a:xfrm>
              <a:prstGeom prst="line">
                <a:avLst/>
              </a:prstGeom>
              <a:noFill/>
              <a:ln w="19050">
                <a:solidFill>
                  <a:srgbClr val="5A5A5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69" name="Line 1186"/>
              <p:cNvSpPr>
                <a:spLocks noChangeAspect="1" noChangeShapeType="1"/>
              </p:cNvSpPr>
              <p:nvPr/>
            </p:nvSpPr>
            <p:spPr bwMode="auto">
              <a:xfrm>
                <a:off x="3225" y="2234"/>
                <a:ext cx="14" cy="18"/>
              </a:xfrm>
              <a:prstGeom prst="line">
                <a:avLst/>
              </a:prstGeom>
              <a:noFill/>
              <a:ln w="19050">
                <a:solidFill>
                  <a:srgbClr val="58585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70" name="Line 1187"/>
              <p:cNvSpPr>
                <a:spLocks noChangeAspect="1" noChangeShapeType="1"/>
              </p:cNvSpPr>
              <p:nvPr/>
            </p:nvSpPr>
            <p:spPr bwMode="auto">
              <a:xfrm>
                <a:off x="3239" y="2252"/>
                <a:ext cx="14" cy="15"/>
              </a:xfrm>
              <a:prstGeom prst="line">
                <a:avLst/>
              </a:prstGeom>
              <a:noFill/>
              <a:ln w="19050">
                <a:solidFill>
                  <a:srgbClr val="56565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71" name="Line 1188"/>
              <p:cNvSpPr>
                <a:spLocks noChangeAspect="1" noChangeShapeType="1"/>
              </p:cNvSpPr>
              <p:nvPr/>
            </p:nvSpPr>
            <p:spPr bwMode="auto">
              <a:xfrm>
                <a:off x="3253" y="2267"/>
                <a:ext cx="13" cy="14"/>
              </a:xfrm>
              <a:prstGeom prst="line">
                <a:avLst/>
              </a:prstGeom>
              <a:noFill/>
              <a:ln w="19050">
                <a:solidFill>
                  <a:srgbClr val="5454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72" name="Line 1189"/>
              <p:cNvSpPr>
                <a:spLocks noChangeAspect="1" noChangeShapeType="1"/>
              </p:cNvSpPr>
              <p:nvPr/>
            </p:nvSpPr>
            <p:spPr bwMode="auto">
              <a:xfrm>
                <a:off x="3266" y="2281"/>
                <a:ext cx="16" cy="12"/>
              </a:xfrm>
              <a:prstGeom prst="line">
                <a:avLst/>
              </a:prstGeom>
              <a:noFill/>
              <a:ln w="19050">
                <a:solidFill>
                  <a:srgbClr val="51515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73" name="Line 1190"/>
              <p:cNvSpPr>
                <a:spLocks noChangeAspect="1" noChangeShapeType="1"/>
              </p:cNvSpPr>
              <p:nvPr/>
            </p:nvSpPr>
            <p:spPr bwMode="auto">
              <a:xfrm>
                <a:off x="3282" y="2293"/>
                <a:ext cx="16" cy="9"/>
              </a:xfrm>
              <a:prstGeom prst="line">
                <a:avLst/>
              </a:prstGeom>
              <a:noFill/>
              <a:ln w="19050">
                <a:solidFill>
                  <a:srgbClr val="4F4F4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74" name="Line 1191"/>
              <p:cNvSpPr>
                <a:spLocks noChangeAspect="1" noChangeShapeType="1"/>
              </p:cNvSpPr>
              <p:nvPr/>
            </p:nvSpPr>
            <p:spPr bwMode="auto">
              <a:xfrm>
                <a:off x="3298" y="2302"/>
                <a:ext cx="15" cy="9"/>
              </a:xfrm>
              <a:prstGeom prst="line">
                <a:avLst/>
              </a:prstGeom>
              <a:noFill/>
              <a:ln w="19050">
                <a:solidFill>
                  <a:srgbClr val="4C4C4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75" name="Line 1192"/>
              <p:cNvSpPr>
                <a:spLocks noChangeAspect="1" noChangeShapeType="1"/>
              </p:cNvSpPr>
              <p:nvPr/>
            </p:nvSpPr>
            <p:spPr bwMode="auto">
              <a:xfrm>
                <a:off x="3313" y="2311"/>
                <a:ext cx="19" cy="4"/>
              </a:xfrm>
              <a:prstGeom prst="line">
                <a:avLst/>
              </a:prstGeom>
              <a:noFill/>
              <a:ln w="19050">
                <a:solidFill>
                  <a:srgbClr val="4949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76" name="Line 1193"/>
              <p:cNvSpPr>
                <a:spLocks noChangeAspect="1" noChangeShapeType="1"/>
              </p:cNvSpPr>
              <p:nvPr/>
            </p:nvSpPr>
            <p:spPr bwMode="auto">
              <a:xfrm>
                <a:off x="3332" y="2315"/>
                <a:ext cx="16" cy="3"/>
              </a:xfrm>
              <a:prstGeom prst="line">
                <a:avLst/>
              </a:prstGeom>
              <a:noFill/>
              <a:ln w="19050">
                <a:solidFill>
                  <a:srgbClr val="47474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77" name="Line 1194"/>
              <p:cNvSpPr>
                <a:spLocks noChangeAspect="1" noChangeShapeType="1"/>
              </p:cNvSpPr>
              <p:nvPr/>
            </p:nvSpPr>
            <p:spPr bwMode="auto">
              <a:xfrm>
                <a:off x="3348" y="2318"/>
                <a:ext cx="16" cy="2"/>
              </a:xfrm>
              <a:prstGeom prst="line">
                <a:avLst/>
              </a:prstGeom>
              <a:noFill/>
              <a:ln w="19050">
                <a:solidFill>
                  <a:srgbClr val="44444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78" name="Line 1195"/>
              <p:cNvSpPr>
                <a:spLocks noChangeAspect="1" noChangeShapeType="1"/>
              </p:cNvSpPr>
              <p:nvPr/>
            </p:nvSpPr>
            <p:spPr bwMode="auto">
              <a:xfrm flipV="1">
                <a:off x="3364" y="2317"/>
                <a:ext cx="16" cy="3"/>
              </a:xfrm>
              <a:prstGeom prst="line">
                <a:avLst/>
              </a:prstGeom>
              <a:noFill/>
              <a:ln w="19050">
                <a:solidFill>
                  <a:srgbClr val="4242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79" name="Line 1196"/>
              <p:cNvSpPr>
                <a:spLocks noChangeAspect="1" noChangeShapeType="1"/>
              </p:cNvSpPr>
              <p:nvPr/>
            </p:nvSpPr>
            <p:spPr bwMode="auto">
              <a:xfrm flipV="1">
                <a:off x="3380" y="2314"/>
                <a:ext cx="15" cy="3"/>
              </a:xfrm>
              <a:prstGeom prst="line">
                <a:avLst/>
              </a:prstGeom>
              <a:noFill/>
              <a:ln w="19050">
                <a:solidFill>
                  <a:srgbClr val="3F3F3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80" name="Line 1197"/>
              <p:cNvSpPr>
                <a:spLocks noChangeAspect="1" noChangeShapeType="1"/>
              </p:cNvSpPr>
              <p:nvPr/>
            </p:nvSpPr>
            <p:spPr bwMode="auto">
              <a:xfrm flipV="1">
                <a:off x="3395" y="2306"/>
                <a:ext cx="14" cy="8"/>
              </a:xfrm>
              <a:prstGeom prst="line">
                <a:avLst/>
              </a:prstGeom>
              <a:noFill/>
              <a:ln w="19050">
                <a:solidFill>
                  <a:srgbClr val="43434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81" name="Line 1198"/>
              <p:cNvSpPr>
                <a:spLocks noChangeAspect="1" noChangeShapeType="1"/>
              </p:cNvSpPr>
              <p:nvPr/>
            </p:nvSpPr>
            <p:spPr bwMode="auto">
              <a:xfrm flipV="1">
                <a:off x="3409" y="2299"/>
                <a:ext cx="14" cy="7"/>
              </a:xfrm>
              <a:prstGeom prst="line">
                <a:avLst/>
              </a:prstGeom>
              <a:noFill/>
              <a:ln w="19050">
                <a:solidFill>
                  <a:srgbClr val="46464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82" name="Line 1199"/>
              <p:cNvSpPr>
                <a:spLocks noChangeAspect="1" noChangeShapeType="1"/>
              </p:cNvSpPr>
              <p:nvPr/>
            </p:nvSpPr>
            <p:spPr bwMode="auto">
              <a:xfrm flipV="1">
                <a:off x="3423" y="2288"/>
                <a:ext cx="13" cy="11"/>
              </a:xfrm>
              <a:prstGeom prst="line">
                <a:avLst/>
              </a:prstGeom>
              <a:noFill/>
              <a:ln w="19050">
                <a:solidFill>
                  <a:srgbClr val="4A4A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83" name="Line 1200"/>
              <p:cNvSpPr>
                <a:spLocks noChangeAspect="1" noChangeShapeType="1"/>
              </p:cNvSpPr>
              <p:nvPr/>
            </p:nvSpPr>
            <p:spPr bwMode="auto">
              <a:xfrm flipV="1">
                <a:off x="3436" y="2276"/>
                <a:ext cx="11" cy="12"/>
              </a:xfrm>
              <a:prstGeom prst="line">
                <a:avLst/>
              </a:prstGeom>
              <a:noFill/>
              <a:ln w="19050">
                <a:solidFill>
                  <a:srgbClr val="4D4D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84" name="Line 1201"/>
              <p:cNvSpPr>
                <a:spLocks noChangeAspect="1" noChangeShapeType="1"/>
              </p:cNvSpPr>
              <p:nvPr/>
            </p:nvSpPr>
            <p:spPr bwMode="auto">
              <a:xfrm flipV="1">
                <a:off x="3447" y="2261"/>
                <a:ext cx="11" cy="15"/>
              </a:xfrm>
              <a:prstGeom prst="line">
                <a:avLst/>
              </a:prstGeom>
              <a:noFill/>
              <a:ln w="19050">
                <a:solidFill>
                  <a:srgbClr val="4F4F4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85" name="Line 1202"/>
              <p:cNvSpPr>
                <a:spLocks noChangeAspect="1" noChangeShapeType="1"/>
              </p:cNvSpPr>
              <p:nvPr/>
            </p:nvSpPr>
            <p:spPr bwMode="auto">
              <a:xfrm flipV="1">
                <a:off x="3458" y="2246"/>
                <a:ext cx="10" cy="15"/>
              </a:xfrm>
              <a:prstGeom prst="line">
                <a:avLst/>
              </a:prstGeom>
              <a:noFill/>
              <a:ln w="19050">
                <a:solidFill>
                  <a:srgbClr val="52525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86" name="Line 1203"/>
              <p:cNvSpPr>
                <a:spLocks noChangeAspect="1" noChangeShapeType="1"/>
              </p:cNvSpPr>
              <p:nvPr/>
            </p:nvSpPr>
            <p:spPr bwMode="auto">
              <a:xfrm flipV="1">
                <a:off x="3468" y="2228"/>
                <a:ext cx="8" cy="18"/>
              </a:xfrm>
              <a:prstGeom prst="line">
                <a:avLst/>
              </a:prstGeom>
              <a:noFill/>
              <a:ln w="19050">
                <a:solidFill>
                  <a:srgbClr val="56565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87" name="Line 1204"/>
              <p:cNvSpPr>
                <a:spLocks noChangeAspect="1" noChangeShapeType="1"/>
              </p:cNvSpPr>
              <p:nvPr/>
            </p:nvSpPr>
            <p:spPr bwMode="auto">
              <a:xfrm flipV="1">
                <a:off x="3476" y="2210"/>
                <a:ext cx="7" cy="18"/>
              </a:xfrm>
              <a:prstGeom prst="line">
                <a:avLst/>
              </a:prstGeom>
              <a:noFill/>
              <a:ln w="19050">
                <a:solidFill>
                  <a:srgbClr val="5E5E5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88" name="Line 1205"/>
              <p:cNvSpPr>
                <a:spLocks noChangeAspect="1" noChangeShapeType="1"/>
              </p:cNvSpPr>
              <p:nvPr/>
            </p:nvSpPr>
            <p:spPr bwMode="auto">
              <a:xfrm flipV="1">
                <a:off x="3483" y="2189"/>
                <a:ext cx="5" cy="21"/>
              </a:xfrm>
              <a:prstGeom prst="line">
                <a:avLst/>
              </a:prstGeom>
              <a:noFill/>
              <a:ln w="19050">
                <a:solidFill>
                  <a:srgbClr val="73737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89" name="Line 1206"/>
              <p:cNvSpPr>
                <a:spLocks noChangeAspect="1" noChangeShapeType="1"/>
              </p:cNvSpPr>
              <p:nvPr/>
            </p:nvSpPr>
            <p:spPr bwMode="auto">
              <a:xfrm flipV="1">
                <a:off x="3488" y="2168"/>
                <a:ext cx="5" cy="21"/>
              </a:xfrm>
              <a:prstGeom prst="line">
                <a:avLst/>
              </a:prstGeom>
              <a:noFill/>
              <a:ln w="19050">
                <a:solidFill>
                  <a:srgbClr val="9A9A9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90" name="Line 1207"/>
              <p:cNvSpPr>
                <a:spLocks noChangeAspect="1" noChangeShapeType="1"/>
              </p:cNvSpPr>
              <p:nvPr/>
            </p:nvSpPr>
            <p:spPr bwMode="auto">
              <a:xfrm flipV="1">
                <a:off x="3493" y="2144"/>
                <a:ext cx="3" cy="24"/>
              </a:xfrm>
              <a:prstGeom prst="line">
                <a:avLst/>
              </a:prstGeom>
              <a:noFill/>
              <a:ln w="19050">
                <a:solidFill>
                  <a:srgbClr val="D0D0D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91" name="Line 1208"/>
              <p:cNvSpPr>
                <a:spLocks noChangeAspect="1" noChangeShapeType="1"/>
              </p:cNvSpPr>
              <p:nvPr/>
            </p:nvSpPr>
            <p:spPr bwMode="auto">
              <a:xfrm flipV="1">
                <a:off x="3496" y="2120"/>
                <a:ext cx="1" cy="24"/>
              </a:xfrm>
              <a:prstGeom prst="line">
                <a:avLst/>
              </a:prstGeom>
              <a:noFill/>
              <a:ln w="19050">
                <a:solidFill>
                  <a:srgbClr val="F9F9F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92" name="Line 1209"/>
              <p:cNvSpPr>
                <a:spLocks noChangeAspect="1" noChangeShapeType="1"/>
              </p:cNvSpPr>
              <p:nvPr/>
            </p:nvSpPr>
            <p:spPr bwMode="auto">
              <a:xfrm flipV="1">
                <a:off x="3496" y="2096"/>
                <a:ext cx="1" cy="24"/>
              </a:xfrm>
              <a:prstGeom prst="line">
                <a:avLst/>
              </a:prstGeom>
              <a:noFill/>
              <a:ln w="19050">
                <a:solidFill>
                  <a:srgbClr val="F9F9F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93" name="Line 121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93" y="2072"/>
                <a:ext cx="3" cy="24"/>
              </a:xfrm>
              <a:prstGeom prst="line">
                <a:avLst/>
              </a:prstGeom>
              <a:noFill/>
              <a:ln w="19050">
                <a:solidFill>
                  <a:srgbClr val="D0D0D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94" name="Line 121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88" y="2048"/>
                <a:ext cx="5" cy="24"/>
              </a:xfrm>
              <a:prstGeom prst="line">
                <a:avLst/>
              </a:prstGeom>
              <a:noFill/>
              <a:ln w="19050">
                <a:solidFill>
                  <a:srgbClr val="9A9A9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95" name="Line 121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83" y="2025"/>
                <a:ext cx="5" cy="23"/>
              </a:xfrm>
              <a:prstGeom prst="line">
                <a:avLst/>
              </a:prstGeom>
              <a:noFill/>
              <a:ln w="19050">
                <a:solidFill>
                  <a:srgbClr val="73737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96" name="Line 12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76" y="2003"/>
                <a:ext cx="7" cy="22"/>
              </a:xfrm>
              <a:prstGeom prst="line">
                <a:avLst/>
              </a:prstGeom>
              <a:noFill/>
              <a:ln w="19050">
                <a:solidFill>
                  <a:srgbClr val="5E5E5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97" name="Line 121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68" y="1980"/>
                <a:ext cx="8" cy="23"/>
              </a:xfrm>
              <a:prstGeom prst="line">
                <a:avLst/>
              </a:prstGeom>
              <a:noFill/>
              <a:ln w="19050">
                <a:solidFill>
                  <a:srgbClr val="56565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98" name="Line 121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58" y="1960"/>
                <a:ext cx="10" cy="20"/>
              </a:xfrm>
              <a:prstGeom prst="line">
                <a:avLst/>
              </a:prstGeom>
              <a:noFill/>
              <a:ln w="19050">
                <a:solidFill>
                  <a:srgbClr val="52525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99" name="Line 121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47" y="1941"/>
                <a:ext cx="11" cy="19"/>
              </a:xfrm>
              <a:prstGeom prst="line">
                <a:avLst/>
              </a:prstGeom>
              <a:noFill/>
              <a:ln w="19050">
                <a:solidFill>
                  <a:srgbClr val="4F4F4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00" name="Line 121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36" y="1923"/>
                <a:ext cx="11" cy="18"/>
              </a:xfrm>
              <a:prstGeom prst="line">
                <a:avLst/>
              </a:prstGeom>
              <a:noFill/>
              <a:ln w="19050">
                <a:solidFill>
                  <a:srgbClr val="4D4D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01" name="Line 121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23" y="1905"/>
                <a:ext cx="13" cy="18"/>
              </a:xfrm>
              <a:prstGeom prst="line">
                <a:avLst/>
              </a:prstGeom>
              <a:noFill/>
              <a:ln w="19050">
                <a:solidFill>
                  <a:srgbClr val="4A4A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02" name="Line 121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09" y="1890"/>
                <a:ext cx="14" cy="15"/>
              </a:xfrm>
              <a:prstGeom prst="line">
                <a:avLst/>
              </a:prstGeom>
              <a:noFill/>
              <a:ln w="19050">
                <a:solidFill>
                  <a:srgbClr val="46464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03" name="Line 122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95" y="1876"/>
                <a:ext cx="14" cy="14"/>
              </a:xfrm>
              <a:prstGeom prst="line">
                <a:avLst/>
              </a:prstGeom>
              <a:noFill/>
              <a:ln w="19050">
                <a:solidFill>
                  <a:srgbClr val="43434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04" name="Line 122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80" y="1864"/>
                <a:ext cx="15" cy="12"/>
              </a:xfrm>
              <a:prstGeom prst="line">
                <a:avLst/>
              </a:prstGeom>
              <a:noFill/>
              <a:ln w="19050">
                <a:solidFill>
                  <a:srgbClr val="3F3F3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05" name="Line 122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64" y="1855"/>
                <a:ext cx="16" cy="9"/>
              </a:xfrm>
              <a:prstGeom prst="line">
                <a:avLst/>
              </a:prstGeom>
              <a:noFill/>
              <a:ln w="19050">
                <a:solidFill>
                  <a:srgbClr val="4242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06" name="Line 122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48" y="1846"/>
                <a:ext cx="16" cy="9"/>
              </a:xfrm>
              <a:prstGeom prst="line">
                <a:avLst/>
              </a:prstGeom>
              <a:noFill/>
              <a:ln w="19050">
                <a:solidFill>
                  <a:srgbClr val="44444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07" name="Line 122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32" y="1842"/>
                <a:ext cx="16" cy="4"/>
              </a:xfrm>
              <a:prstGeom prst="line">
                <a:avLst/>
              </a:prstGeom>
              <a:noFill/>
              <a:ln w="19050">
                <a:solidFill>
                  <a:srgbClr val="47474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08" name="Freeform 1225"/>
              <p:cNvSpPr>
                <a:spLocks noChangeAspect="1"/>
              </p:cNvSpPr>
              <p:nvPr/>
            </p:nvSpPr>
            <p:spPr bwMode="auto">
              <a:xfrm>
                <a:off x="3268" y="1836"/>
                <a:ext cx="67" cy="22"/>
              </a:xfrm>
              <a:custGeom>
                <a:avLst/>
                <a:gdLst>
                  <a:gd name="T0" fmla="*/ 17 w 67"/>
                  <a:gd name="T1" fmla="*/ 22 h 22"/>
                  <a:gd name="T2" fmla="*/ 0 w 67"/>
                  <a:gd name="T3" fmla="*/ 19 h 22"/>
                  <a:gd name="T4" fmla="*/ 50 w 67"/>
                  <a:gd name="T5" fmla="*/ 0 h 22"/>
                  <a:gd name="T6" fmla="*/ 67 w 67"/>
                  <a:gd name="T7" fmla="*/ 3 h 22"/>
                  <a:gd name="T8" fmla="*/ 17 w 67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22"/>
                  <a:gd name="T17" fmla="*/ 67 w 67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22">
                    <a:moveTo>
                      <a:pt x="17" y="22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67" y="3"/>
                    </a:lnTo>
                    <a:lnTo>
                      <a:pt x="17" y="22"/>
                    </a:lnTo>
                    <a:close/>
                  </a:path>
                </a:pathLst>
              </a:custGeom>
              <a:solidFill>
                <a:srgbClr val="6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09" name="Line 1226"/>
              <p:cNvSpPr>
                <a:spLocks noChangeAspect="1" noChangeShapeType="1"/>
              </p:cNvSpPr>
              <p:nvPr/>
            </p:nvSpPr>
            <p:spPr bwMode="auto">
              <a:xfrm flipV="1">
                <a:off x="3285" y="1839"/>
                <a:ext cx="50" cy="19"/>
              </a:xfrm>
              <a:prstGeom prst="line">
                <a:avLst/>
              </a:prstGeom>
              <a:noFill/>
              <a:ln w="3175">
                <a:solidFill>
                  <a:srgbClr val="65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10" name="Freeform 1227"/>
              <p:cNvSpPr>
                <a:spLocks noChangeAspect="1"/>
              </p:cNvSpPr>
              <p:nvPr/>
            </p:nvSpPr>
            <p:spPr bwMode="auto">
              <a:xfrm>
                <a:off x="3280" y="1839"/>
                <a:ext cx="55" cy="19"/>
              </a:xfrm>
              <a:custGeom>
                <a:avLst/>
                <a:gdLst>
                  <a:gd name="T0" fmla="*/ 5 w 55"/>
                  <a:gd name="T1" fmla="*/ 19 h 19"/>
                  <a:gd name="T2" fmla="*/ 0 w 55"/>
                  <a:gd name="T3" fmla="*/ 19 h 19"/>
                  <a:gd name="T4" fmla="*/ 50 w 55"/>
                  <a:gd name="T5" fmla="*/ 0 h 19"/>
                  <a:gd name="T6" fmla="*/ 55 w 55"/>
                  <a:gd name="T7" fmla="*/ 0 h 19"/>
                  <a:gd name="T8" fmla="*/ 5 w 55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19"/>
                  <a:gd name="T17" fmla="*/ 55 w 55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19">
                    <a:moveTo>
                      <a:pt x="5" y="19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5" y="0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6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11" name="Freeform 1228"/>
              <p:cNvSpPr>
                <a:spLocks noChangeAspect="1"/>
              </p:cNvSpPr>
              <p:nvPr/>
            </p:nvSpPr>
            <p:spPr bwMode="auto">
              <a:xfrm>
                <a:off x="3275" y="1837"/>
                <a:ext cx="55" cy="21"/>
              </a:xfrm>
              <a:custGeom>
                <a:avLst/>
                <a:gdLst>
                  <a:gd name="T0" fmla="*/ 5 w 55"/>
                  <a:gd name="T1" fmla="*/ 21 h 21"/>
                  <a:gd name="T2" fmla="*/ 0 w 55"/>
                  <a:gd name="T3" fmla="*/ 20 h 21"/>
                  <a:gd name="T4" fmla="*/ 52 w 55"/>
                  <a:gd name="T5" fmla="*/ 0 h 21"/>
                  <a:gd name="T6" fmla="*/ 55 w 55"/>
                  <a:gd name="T7" fmla="*/ 2 h 21"/>
                  <a:gd name="T8" fmla="*/ 5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5" y="21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" y="2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12" name="Freeform 1229"/>
              <p:cNvSpPr>
                <a:spLocks noChangeAspect="1"/>
              </p:cNvSpPr>
              <p:nvPr/>
            </p:nvSpPr>
            <p:spPr bwMode="auto">
              <a:xfrm>
                <a:off x="3271" y="1837"/>
                <a:ext cx="56" cy="20"/>
              </a:xfrm>
              <a:custGeom>
                <a:avLst/>
                <a:gdLst>
                  <a:gd name="T0" fmla="*/ 4 w 56"/>
                  <a:gd name="T1" fmla="*/ 20 h 20"/>
                  <a:gd name="T2" fmla="*/ 0 w 56"/>
                  <a:gd name="T3" fmla="*/ 20 h 20"/>
                  <a:gd name="T4" fmla="*/ 52 w 56"/>
                  <a:gd name="T5" fmla="*/ 0 h 20"/>
                  <a:gd name="T6" fmla="*/ 56 w 56"/>
                  <a:gd name="T7" fmla="*/ 0 h 20"/>
                  <a:gd name="T8" fmla="*/ 4 w 56"/>
                  <a:gd name="T9" fmla="*/ 2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20"/>
                  <a:gd name="T17" fmla="*/ 56 w 56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20">
                    <a:moveTo>
                      <a:pt x="4" y="20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4" y="20"/>
                    </a:lnTo>
                    <a:close/>
                  </a:path>
                </a:pathLst>
              </a:custGeom>
              <a:solidFill>
                <a:srgbClr val="6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13" name="Freeform 1230"/>
              <p:cNvSpPr>
                <a:spLocks noChangeAspect="1"/>
              </p:cNvSpPr>
              <p:nvPr/>
            </p:nvSpPr>
            <p:spPr bwMode="auto">
              <a:xfrm>
                <a:off x="3268" y="1836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19 h 21"/>
                  <a:gd name="T4" fmla="*/ 50 w 55"/>
                  <a:gd name="T5" fmla="*/ 0 h 21"/>
                  <a:gd name="T6" fmla="*/ 55 w 55"/>
                  <a:gd name="T7" fmla="*/ 1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6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14" name="Freeform 1231"/>
              <p:cNvSpPr>
                <a:spLocks noChangeAspect="1"/>
              </p:cNvSpPr>
              <p:nvPr/>
            </p:nvSpPr>
            <p:spPr bwMode="auto">
              <a:xfrm>
                <a:off x="3251" y="1836"/>
                <a:ext cx="67" cy="19"/>
              </a:xfrm>
              <a:custGeom>
                <a:avLst/>
                <a:gdLst>
                  <a:gd name="T0" fmla="*/ 17 w 67"/>
                  <a:gd name="T1" fmla="*/ 19 h 19"/>
                  <a:gd name="T2" fmla="*/ 0 w 67"/>
                  <a:gd name="T3" fmla="*/ 19 h 19"/>
                  <a:gd name="T4" fmla="*/ 50 w 67"/>
                  <a:gd name="T5" fmla="*/ 0 h 19"/>
                  <a:gd name="T6" fmla="*/ 67 w 67"/>
                  <a:gd name="T7" fmla="*/ 0 h 19"/>
                  <a:gd name="T8" fmla="*/ 17 w 67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19"/>
                  <a:gd name="T17" fmla="*/ 67 w 6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19">
                    <a:moveTo>
                      <a:pt x="17" y="19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67" y="0"/>
                    </a:lnTo>
                    <a:lnTo>
                      <a:pt x="17" y="19"/>
                    </a:lnTo>
                    <a:close/>
                  </a:path>
                </a:pathLst>
              </a:custGeom>
              <a:solidFill>
                <a:srgbClr val="6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15" name="Line 1232"/>
              <p:cNvSpPr>
                <a:spLocks noChangeAspect="1" noChangeShapeType="1"/>
              </p:cNvSpPr>
              <p:nvPr/>
            </p:nvSpPr>
            <p:spPr bwMode="auto">
              <a:xfrm flipV="1">
                <a:off x="3268" y="1836"/>
                <a:ext cx="50" cy="19"/>
              </a:xfrm>
              <a:prstGeom prst="line">
                <a:avLst/>
              </a:prstGeom>
              <a:noFill/>
              <a:ln w="3175">
                <a:solidFill>
                  <a:srgbClr val="6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16" name="Freeform 1233"/>
              <p:cNvSpPr>
                <a:spLocks noChangeAspect="1"/>
              </p:cNvSpPr>
              <p:nvPr/>
            </p:nvSpPr>
            <p:spPr bwMode="auto">
              <a:xfrm>
                <a:off x="3259" y="1836"/>
                <a:ext cx="59" cy="19"/>
              </a:xfrm>
              <a:custGeom>
                <a:avLst/>
                <a:gdLst>
                  <a:gd name="T0" fmla="*/ 9 w 59"/>
                  <a:gd name="T1" fmla="*/ 19 h 19"/>
                  <a:gd name="T2" fmla="*/ 0 w 59"/>
                  <a:gd name="T3" fmla="*/ 19 h 19"/>
                  <a:gd name="T4" fmla="*/ 51 w 59"/>
                  <a:gd name="T5" fmla="*/ 0 h 19"/>
                  <a:gd name="T6" fmla="*/ 59 w 59"/>
                  <a:gd name="T7" fmla="*/ 0 h 19"/>
                  <a:gd name="T8" fmla="*/ 9 w 59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19"/>
                  <a:gd name="T17" fmla="*/ 59 w 59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19">
                    <a:moveTo>
                      <a:pt x="9" y="19"/>
                    </a:moveTo>
                    <a:lnTo>
                      <a:pt x="0" y="19"/>
                    </a:lnTo>
                    <a:lnTo>
                      <a:pt x="51" y="0"/>
                    </a:lnTo>
                    <a:lnTo>
                      <a:pt x="59" y="0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6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17" name="Freeform 1234"/>
              <p:cNvSpPr>
                <a:spLocks noChangeAspect="1"/>
              </p:cNvSpPr>
              <p:nvPr/>
            </p:nvSpPr>
            <p:spPr bwMode="auto">
              <a:xfrm>
                <a:off x="3251" y="1836"/>
                <a:ext cx="59" cy="19"/>
              </a:xfrm>
              <a:custGeom>
                <a:avLst/>
                <a:gdLst>
                  <a:gd name="T0" fmla="*/ 8 w 59"/>
                  <a:gd name="T1" fmla="*/ 19 h 19"/>
                  <a:gd name="T2" fmla="*/ 0 w 59"/>
                  <a:gd name="T3" fmla="*/ 19 h 19"/>
                  <a:gd name="T4" fmla="*/ 50 w 59"/>
                  <a:gd name="T5" fmla="*/ 0 h 19"/>
                  <a:gd name="T6" fmla="*/ 59 w 59"/>
                  <a:gd name="T7" fmla="*/ 0 h 19"/>
                  <a:gd name="T8" fmla="*/ 8 w 59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19"/>
                  <a:gd name="T17" fmla="*/ 59 w 59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19">
                    <a:moveTo>
                      <a:pt x="8" y="19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9" y="0"/>
                    </a:lnTo>
                    <a:lnTo>
                      <a:pt x="8" y="19"/>
                    </a:lnTo>
                    <a:close/>
                  </a:path>
                </a:pathLst>
              </a:custGeom>
              <a:solidFill>
                <a:srgbClr val="6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18" name="Freeform 1235"/>
              <p:cNvSpPr>
                <a:spLocks noChangeAspect="1"/>
              </p:cNvSpPr>
              <p:nvPr/>
            </p:nvSpPr>
            <p:spPr bwMode="auto">
              <a:xfrm>
                <a:off x="3235" y="1836"/>
                <a:ext cx="66" cy="21"/>
              </a:xfrm>
              <a:custGeom>
                <a:avLst/>
                <a:gdLst>
                  <a:gd name="T0" fmla="*/ 16 w 66"/>
                  <a:gd name="T1" fmla="*/ 19 h 21"/>
                  <a:gd name="T2" fmla="*/ 0 w 66"/>
                  <a:gd name="T3" fmla="*/ 21 h 21"/>
                  <a:gd name="T4" fmla="*/ 51 w 66"/>
                  <a:gd name="T5" fmla="*/ 1 h 21"/>
                  <a:gd name="T6" fmla="*/ 66 w 66"/>
                  <a:gd name="T7" fmla="*/ 0 h 21"/>
                  <a:gd name="T8" fmla="*/ 16 w 66"/>
                  <a:gd name="T9" fmla="*/ 19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21"/>
                  <a:gd name="T17" fmla="*/ 66 w 6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21">
                    <a:moveTo>
                      <a:pt x="16" y="19"/>
                    </a:moveTo>
                    <a:lnTo>
                      <a:pt x="0" y="21"/>
                    </a:lnTo>
                    <a:lnTo>
                      <a:pt x="51" y="1"/>
                    </a:lnTo>
                    <a:lnTo>
                      <a:pt x="66" y="0"/>
                    </a:lnTo>
                    <a:lnTo>
                      <a:pt x="16" y="19"/>
                    </a:lnTo>
                    <a:close/>
                  </a:path>
                </a:pathLst>
              </a:custGeom>
              <a:solidFill>
                <a:srgbClr val="6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19" name="Line 1236"/>
              <p:cNvSpPr>
                <a:spLocks noChangeAspect="1" noChangeShapeType="1"/>
              </p:cNvSpPr>
              <p:nvPr/>
            </p:nvSpPr>
            <p:spPr bwMode="auto">
              <a:xfrm flipV="1">
                <a:off x="3251" y="1836"/>
                <a:ext cx="50" cy="19"/>
              </a:xfrm>
              <a:prstGeom prst="line">
                <a:avLst/>
              </a:prstGeom>
              <a:noFill/>
              <a:ln w="3175">
                <a:solidFill>
                  <a:srgbClr val="6D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20" name="Freeform 1237"/>
              <p:cNvSpPr>
                <a:spLocks noChangeAspect="1"/>
              </p:cNvSpPr>
              <p:nvPr/>
            </p:nvSpPr>
            <p:spPr bwMode="auto">
              <a:xfrm>
                <a:off x="3219" y="1837"/>
                <a:ext cx="67" cy="24"/>
              </a:xfrm>
              <a:custGeom>
                <a:avLst/>
                <a:gdLst>
                  <a:gd name="T0" fmla="*/ 16 w 67"/>
                  <a:gd name="T1" fmla="*/ 20 h 24"/>
                  <a:gd name="T2" fmla="*/ 0 w 67"/>
                  <a:gd name="T3" fmla="*/ 24 h 24"/>
                  <a:gd name="T4" fmla="*/ 52 w 67"/>
                  <a:gd name="T5" fmla="*/ 5 h 24"/>
                  <a:gd name="T6" fmla="*/ 67 w 67"/>
                  <a:gd name="T7" fmla="*/ 0 h 24"/>
                  <a:gd name="T8" fmla="*/ 16 w 67"/>
                  <a:gd name="T9" fmla="*/ 2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24"/>
                  <a:gd name="T17" fmla="*/ 67 w 67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24">
                    <a:moveTo>
                      <a:pt x="16" y="20"/>
                    </a:moveTo>
                    <a:lnTo>
                      <a:pt x="0" y="24"/>
                    </a:lnTo>
                    <a:lnTo>
                      <a:pt x="52" y="5"/>
                    </a:lnTo>
                    <a:lnTo>
                      <a:pt x="67" y="0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7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21" name="Line 1238"/>
              <p:cNvSpPr>
                <a:spLocks noChangeAspect="1" noChangeShapeType="1"/>
              </p:cNvSpPr>
              <p:nvPr/>
            </p:nvSpPr>
            <p:spPr bwMode="auto">
              <a:xfrm flipV="1">
                <a:off x="3235" y="1837"/>
                <a:ext cx="51" cy="20"/>
              </a:xfrm>
              <a:prstGeom prst="line">
                <a:avLst/>
              </a:prstGeom>
              <a:noFill/>
              <a:ln w="3175">
                <a:solidFill>
                  <a:srgbClr val="7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22" name="Freeform 1239"/>
              <p:cNvSpPr>
                <a:spLocks noChangeAspect="1"/>
              </p:cNvSpPr>
              <p:nvPr/>
            </p:nvSpPr>
            <p:spPr bwMode="auto">
              <a:xfrm>
                <a:off x="3348" y="2305"/>
                <a:ext cx="66" cy="25"/>
              </a:xfrm>
              <a:custGeom>
                <a:avLst/>
                <a:gdLst>
                  <a:gd name="T0" fmla="*/ 0 w 66"/>
                  <a:gd name="T1" fmla="*/ 25 h 25"/>
                  <a:gd name="T2" fmla="*/ 14 w 66"/>
                  <a:gd name="T3" fmla="*/ 19 h 25"/>
                  <a:gd name="T4" fmla="*/ 66 w 66"/>
                  <a:gd name="T5" fmla="*/ 0 h 25"/>
                  <a:gd name="T6" fmla="*/ 52 w 66"/>
                  <a:gd name="T7" fmla="*/ 6 h 25"/>
                  <a:gd name="T8" fmla="*/ 0 w 66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25"/>
                  <a:gd name="T17" fmla="*/ 66 w 66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25">
                    <a:moveTo>
                      <a:pt x="0" y="25"/>
                    </a:moveTo>
                    <a:lnTo>
                      <a:pt x="14" y="19"/>
                    </a:lnTo>
                    <a:lnTo>
                      <a:pt x="66" y="0"/>
                    </a:lnTo>
                    <a:lnTo>
                      <a:pt x="52" y="6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7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23" name="Line 1240"/>
              <p:cNvSpPr>
                <a:spLocks noChangeAspect="1" noChangeShapeType="1"/>
              </p:cNvSpPr>
              <p:nvPr/>
            </p:nvSpPr>
            <p:spPr bwMode="auto">
              <a:xfrm flipV="1">
                <a:off x="3348" y="2311"/>
                <a:ext cx="52" cy="19"/>
              </a:xfrm>
              <a:prstGeom prst="line">
                <a:avLst/>
              </a:prstGeom>
              <a:noFill/>
              <a:ln w="3175">
                <a:solidFill>
                  <a:srgbClr val="7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24" name="Freeform 1241"/>
              <p:cNvSpPr>
                <a:spLocks noChangeAspect="1"/>
              </p:cNvSpPr>
              <p:nvPr/>
            </p:nvSpPr>
            <p:spPr bwMode="auto">
              <a:xfrm>
                <a:off x="3362" y="2296"/>
                <a:ext cx="65" cy="28"/>
              </a:xfrm>
              <a:custGeom>
                <a:avLst/>
                <a:gdLst>
                  <a:gd name="T0" fmla="*/ 0 w 65"/>
                  <a:gd name="T1" fmla="*/ 28 h 28"/>
                  <a:gd name="T2" fmla="*/ 14 w 65"/>
                  <a:gd name="T3" fmla="*/ 19 h 28"/>
                  <a:gd name="T4" fmla="*/ 65 w 65"/>
                  <a:gd name="T5" fmla="*/ 0 h 28"/>
                  <a:gd name="T6" fmla="*/ 52 w 65"/>
                  <a:gd name="T7" fmla="*/ 9 h 28"/>
                  <a:gd name="T8" fmla="*/ 0 w 65"/>
                  <a:gd name="T9" fmla="*/ 28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28"/>
                  <a:gd name="T17" fmla="*/ 65 w 65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28">
                    <a:moveTo>
                      <a:pt x="0" y="28"/>
                    </a:moveTo>
                    <a:lnTo>
                      <a:pt x="14" y="19"/>
                    </a:lnTo>
                    <a:lnTo>
                      <a:pt x="65" y="0"/>
                    </a:lnTo>
                    <a:lnTo>
                      <a:pt x="52" y="9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25" name="Line 1242"/>
              <p:cNvSpPr>
                <a:spLocks noChangeAspect="1" noChangeShapeType="1"/>
              </p:cNvSpPr>
              <p:nvPr/>
            </p:nvSpPr>
            <p:spPr bwMode="auto">
              <a:xfrm flipV="1">
                <a:off x="3362" y="2305"/>
                <a:ext cx="52" cy="19"/>
              </a:xfrm>
              <a:prstGeom prst="line">
                <a:avLst/>
              </a:prstGeom>
              <a:noFill/>
              <a:ln w="317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26" name="Freeform 1243"/>
              <p:cNvSpPr>
                <a:spLocks noChangeAspect="1"/>
              </p:cNvSpPr>
              <p:nvPr/>
            </p:nvSpPr>
            <p:spPr bwMode="auto">
              <a:xfrm>
                <a:off x="3376" y="2285"/>
                <a:ext cx="63" cy="30"/>
              </a:xfrm>
              <a:custGeom>
                <a:avLst/>
                <a:gdLst>
                  <a:gd name="T0" fmla="*/ 0 w 63"/>
                  <a:gd name="T1" fmla="*/ 30 h 30"/>
                  <a:gd name="T2" fmla="*/ 13 w 63"/>
                  <a:gd name="T3" fmla="*/ 20 h 30"/>
                  <a:gd name="T4" fmla="*/ 63 w 63"/>
                  <a:gd name="T5" fmla="*/ 0 h 30"/>
                  <a:gd name="T6" fmla="*/ 51 w 63"/>
                  <a:gd name="T7" fmla="*/ 11 h 30"/>
                  <a:gd name="T8" fmla="*/ 0 w 63"/>
                  <a:gd name="T9" fmla="*/ 3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30"/>
                  <a:gd name="T17" fmla="*/ 63 w 63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30">
                    <a:moveTo>
                      <a:pt x="0" y="30"/>
                    </a:moveTo>
                    <a:lnTo>
                      <a:pt x="13" y="20"/>
                    </a:lnTo>
                    <a:lnTo>
                      <a:pt x="63" y="0"/>
                    </a:lnTo>
                    <a:lnTo>
                      <a:pt x="51" y="11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27" name="Line 1244"/>
              <p:cNvSpPr>
                <a:spLocks noChangeAspect="1" noChangeShapeType="1"/>
              </p:cNvSpPr>
              <p:nvPr/>
            </p:nvSpPr>
            <p:spPr bwMode="auto">
              <a:xfrm flipV="1">
                <a:off x="3376" y="2296"/>
                <a:ext cx="51" cy="19"/>
              </a:xfrm>
              <a:prstGeom prst="line">
                <a:avLst/>
              </a:prstGeom>
              <a:noFill/>
              <a:ln w="3175">
                <a:solidFill>
                  <a:srgbClr val="85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28" name="Freeform 1245"/>
              <p:cNvSpPr>
                <a:spLocks noChangeAspect="1"/>
              </p:cNvSpPr>
              <p:nvPr/>
            </p:nvSpPr>
            <p:spPr bwMode="auto">
              <a:xfrm>
                <a:off x="3376" y="2291"/>
                <a:ext cx="57" cy="24"/>
              </a:xfrm>
              <a:custGeom>
                <a:avLst/>
                <a:gdLst>
                  <a:gd name="T0" fmla="*/ 0 w 57"/>
                  <a:gd name="T1" fmla="*/ 24 h 24"/>
                  <a:gd name="T2" fmla="*/ 7 w 57"/>
                  <a:gd name="T3" fmla="*/ 20 h 24"/>
                  <a:gd name="T4" fmla="*/ 57 w 57"/>
                  <a:gd name="T5" fmla="*/ 0 h 24"/>
                  <a:gd name="T6" fmla="*/ 51 w 57"/>
                  <a:gd name="T7" fmla="*/ 5 h 24"/>
                  <a:gd name="T8" fmla="*/ 0 w 57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24"/>
                  <a:gd name="T17" fmla="*/ 57 w 57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24">
                    <a:moveTo>
                      <a:pt x="0" y="24"/>
                    </a:moveTo>
                    <a:lnTo>
                      <a:pt x="7" y="20"/>
                    </a:lnTo>
                    <a:lnTo>
                      <a:pt x="57" y="0"/>
                    </a:lnTo>
                    <a:lnTo>
                      <a:pt x="51" y="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29" name="Freeform 1246"/>
              <p:cNvSpPr>
                <a:spLocks noChangeAspect="1"/>
              </p:cNvSpPr>
              <p:nvPr/>
            </p:nvSpPr>
            <p:spPr bwMode="auto">
              <a:xfrm>
                <a:off x="3383" y="2285"/>
                <a:ext cx="56" cy="26"/>
              </a:xfrm>
              <a:custGeom>
                <a:avLst/>
                <a:gdLst>
                  <a:gd name="T0" fmla="*/ 0 w 56"/>
                  <a:gd name="T1" fmla="*/ 26 h 26"/>
                  <a:gd name="T2" fmla="*/ 6 w 56"/>
                  <a:gd name="T3" fmla="*/ 20 h 26"/>
                  <a:gd name="T4" fmla="*/ 56 w 56"/>
                  <a:gd name="T5" fmla="*/ 0 h 26"/>
                  <a:gd name="T6" fmla="*/ 50 w 56"/>
                  <a:gd name="T7" fmla="*/ 6 h 26"/>
                  <a:gd name="T8" fmla="*/ 0 w 56"/>
                  <a:gd name="T9" fmla="*/ 2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26"/>
                  <a:gd name="T17" fmla="*/ 56 w 5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26">
                    <a:moveTo>
                      <a:pt x="0" y="26"/>
                    </a:moveTo>
                    <a:lnTo>
                      <a:pt x="6" y="20"/>
                    </a:lnTo>
                    <a:lnTo>
                      <a:pt x="56" y="0"/>
                    </a:lnTo>
                    <a:lnTo>
                      <a:pt x="50" y="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8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30" name="Freeform 1247"/>
              <p:cNvSpPr>
                <a:spLocks noChangeAspect="1"/>
              </p:cNvSpPr>
              <p:nvPr/>
            </p:nvSpPr>
            <p:spPr bwMode="auto">
              <a:xfrm>
                <a:off x="3389" y="2273"/>
                <a:ext cx="63" cy="32"/>
              </a:xfrm>
              <a:custGeom>
                <a:avLst/>
                <a:gdLst>
                  <a:gd name="T0" fmla="*/ 0 w 63"/>
                  <a:gd name="T1" fmla="*/ 32 h 32"/>
                  <a:gd name="T2" fmla="*/ 12 w 63"/>
                  <a:gd name="T3" fmla="*/ 20 h 32"/>
                  <a:gd name="T4" fmla="*/ 63 w 63"/>
                  <a:gd name="T5" fmla="*/ 0 h 32"/>
                  <a:gd name="T6" fmla="*/ 50 w 63"/>
                  <a:gd name="T7" fmla="*/ 12 h 32"/>
                  <a:gd name="T8" fmla="*/ 0 w 63"/>
                  <a:gd name="T9" fmla="*/ 3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32"/>
                  <a:gd name="T17" fmla="*/ 63 w 63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32">
                    <a:moveTo>
                      <a:pt x="0" y="32"/>
                    </a:moveTo>
                    <a:lnTo>
                      <a:pt x="12" y="20"/>
                    </a:lnTo>
                    <a:lnTo>
                      <a:pt x="63" y="0"/>
                    </a:lnTo>
                    <a:lnTo>
                      <a:pt x="50" y="1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31" name="Line 1248"/>
              <p:cNvSpPr>
                <a:spLocks noChangeAspect="1" noChangeShapeType="1"/>
              </p:cNvSpPr>
              <p:nvPr/>
            </p:nvSpPr>
            <p:spPr bwMode="auto">
              <a:xfrm flipV="1">
                <a:off x="3389" y="2285"/>
                <a:ext cx="50" cy="20"/>
              </a:xfrm>
              <a:prstGeom prst="line">
                <a:avLst/>
              </a:prstGeom>
              <a:noFill/>
              <a:ln w="3175">
                <a:solidFill>
                  <a:srgbClr val="8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32" name="Freeform 1249"/>
              <p:cNvSpPr>
                <a:spLocks noChangeAspect="1"/>
              </p:cNvSpPr>
              <p:nvPr/>
            </p:nvSpPr>
            <p:spPr bwMode="auto">
              <a:xfrm>
                <a:off x="3389" y="2282"/>
                <a:ext cx="55" cy="23"/>
              </a:xfrm>
              <a:custGeom>
                <a:avLst/>
                <a:gdLst>
                  <a:gd name="T0" fmla="*/ 0 w 55"/>
                  <a:gd name="T1" fmla="*/ 23 h 23"/>
                  <a:gd name="T2" fmla="*/ 3 w 55"/>
                  <a:gd name="T3" fmla="*/ 18 h 23"/>
                  <a:gd name="T4" fmla="*/ 55 w 55"/>
                  <a:gd name="T5" fmla="*/ 0 h 23"/>
                  <a:gd name="T6" fmla="*/ 50 w 55"/>
                  <a:gd name="T7" fmla="*/ 3 h 23"/>
                  <a:gd name="T8" fmla="*/ 0 w 55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3"/>
                  <a:gd name="T17" fmla="*/ 55 w 55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3">
                    <a:moveTo>
                      <a:pt x="0" y="23"/>
                    </a:moveTo>
                    <a:lnTo>
                      <a:pt x="3" y="18"/>
                    </a:lnTo>
                    <a:lnTo>
                      <a:pt x="55" y="0"/>
                    </a:lnTo>
                    <a:lnTo>
                      <a:pt x="50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33" name="Freeform 1250"/>
              <p:cNvSpPr>
                <a:spLocks noChangeAspect="1"/>
              </p:cNvSpPr>
              <p:nvPr/>
            </p:nvSpPr>
            <p:spPr bwMode="auto">
              <a:xfrm>
                <a:off x="3392" y="2278"/>
                <a:ext cx="56" cy="22"/>
              </a:xfrm>
              <a:custGeom>
                <a:avLst/>
                <a:gdLst>
                  <a:gd name="T0" fmla="*/ 0 w 56"/>
                  <a:gd name="T1" fmla="*/ 22 h 22"/>
                  <a:gd name="T2" fmla="*/ 5 w 56"/>
                  <a:gd name="T3" fmla="*/ 19 h 22"/>
                  <a:gd name="T4" fmla="*/ 56 w 56"/>
                  <a:gd name="T5" fmla="*/ 0 h 22"/>
                  <a:gd name="T6" fmla="*/ 52 w 56"/>
                  <a:gd name="T7" fmla="*/ 4 h 22"/>
                  <a:gd name="T8" fmla="*/ 0 w 56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22"/>
                  <a:gd name="T17" fmla="*/ 56 w 56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22">
                    <a:moveTo>
                      <a:pt x="0" y="22"/>
                    </a:moveTo>
                    <a:lnTo>
                      <a:pt x="5" y="19"/>
                    </a:lnTo>
                    <a:lnTo>
                      <a:pt x="56" y="0"/>
                    </a:lnTo>
                    <a:lnTo>
                      <a:pt x="52" y="4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8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34" name="Freeform 1251"/>
              <p:cNvSpPr>
                <a:spLocks noChangeAspect="1"/>
              </p:cNvSpPr>
              <p:nvPr/>
            </p:nvSpPr>
            <p:spPr bwMode="auto">
              <a:xfrm>
                <a:off x="3397" y="2273"/>
                <a:ext cx="55" cy="24"/>
              </a:xfrm>
              <a:custGeom>
                <a:avLst/>
                <a:gdLst>
                  <a:gd name="T0" fmla="*/ 0 w 55"/>
                  <a:gd name="T1" fmla="*/ 24 h 24"/>
                  <a:gd name="T2" fmla="*/ 4 w 55"/>
                  <a:gd name="T3" fmla="*/ 20 h 24"/>
                  <a:gd name="T4" fmla="*/ 55 w 55"/>
                  <a:gd name="T5" fmla="*/ 0 h 24"/>
                  <a:gd name="T6" fmla="*/ 51 w 55"/>
                  <a:gd name="T7" fmla="*/ 5 h 24"/>
                  <a:gd name="T8" fmla="*/ 0 w 55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4"/>
                  <a:gd name="T17" fmla="*/ 55 w 55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4">
                    <a:moveTo>
                      <a:pt x="0" y="24"/>
                    </a:moveTo>
                    <a:lnTo>
                      <a:pt x="4" y="20"/>
                    </a:lnTo>
                    <a:lnTo>
                      <a:pt x="55" y="0"/>
                    </a:lnTo>
                    <a:lnTo>
                      <a:pt x="51" y="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8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35" name="Freeform 1252"/>
              <p:cNvSpPr>
                <a:spLocks noChangeAspect="1"/>
              </p:cNvSpPr>
              <p:nvPr/>
            </p:nvSpPr>
            <p:spPr bwMode="auto">
              <a:xfrm>
                <a:off x="3401" y="2260"/>
                <a:ext cx="61" cy="33"/>
              </a:xfrm>
              <a:custGeom>
                <a:avLst/>
                <a:gdLst>
                  <a:gd name="T0" fmla="*/ 0 w 61"/>
                  <a:gd name="T1" fmla="*/ 33 h 33"/>
                  <a:gd name="T2" fmla="*/ 11 w 61"/>
                  <a:gd name="T3" fmla="*/ 19 h 33"/>
                  <a:gd name="T4" fmla="*/ 61 w 61"/>
                  <a:gd name="T5" fmla="*/ 0 h 33"/>
                  <a:gd name="T6" fmla="*/ 51 w 61"/>
                  <a:gd name="T7" fmla="*/ 13 h 33"/>
                  <a:gd name="T8" fmla="*/ 0 w 61"/>
                  <a:gd name="T9" fmla="*/ 3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"/>
                  <a:gd name="T16" fmla="*/ 0 h 33"/>
                  <a:gd name="T17" fmla="*/ 61 w 61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" h="33">
                    <a:moveTo>
                      <a:pt x="0" y="33"/>
                    </a:moveTo>
                    <a:lnTo>
                      <a:pt x="11" y="19"/>
                    </a:lnTo>
                    <a:lnTo>
                      <a:pt x="61" y="0"/>
                    </a:lnTo>
                    <a:lnTo>
                      <a:pt x="51" y="13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36" name="Line 1253"/>
              <p:cNvSpPr>
                <a:spLocks noChangeAspect="1" noChangeShapeType="1"/>
              </p:cNvSpPr>
              <p:nvPr/>
            </p:nvSpPr>
            <p:spPr bwMode="auto">
              <a:xfrm flipV="1">
                <a:off x="3401" y="2273"/>
                <a:ext cx="51" cy="20"/>
              </a:xfrm>
              <a:prstGeom prst="line">
                <a:avLst/>
              </a:prstGeom>
              <a:noFill/>
              <a:ln w="3175">
                <a:solidFill>
                  <a:srgbClr val="8D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37" name="Freeform 1254"/>
              <p:cNvSpPr>
                <a:spLocks noChangeAspect="1"/>
              </p:cNvSpPr>
              <p:nvPr/>
            </p:nvSpPr>
            <p:spPr bwMode="auto">
              <a:xfrm>
                <a:off x="3401" y="2270"/>
                <a:ext cx="54" cy="23"/>
              </a:xfrm>
              <a:custGeom>
                <a:avLst/>
                <a:gdLst>
                  <a:gd name="T0" fmla="*/ 0 w 54"/>
                  <a:gd name="T1" fmla="*/ 23 h 23"/>
                  <a:gd name="T2" fmla="*/ 2 w 54"/>
                  <a:gd name="T3" fmla="*/ 20 h 23"/>
                  <a:gd name="T4" fmla="*/ 54 w 54"/>
                  <a:gd name="T5" fmla="*/ 0 h 23"/>
                  <a:gd name="T6" fmla="*/ 51 w 54"/>
                  <a:gd name="T7" fmla="*/ 3 h 23"/>
                  <a:gd name="T8" fmla="*/ 0 w 54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3"/>
                  <a:gd name="T17" fmla="*/ 54 w 54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3">
                    <a:moveTo>
                      <a:pt x="0" y="23"/>
                    </a:moveTo>
                    <a:lnTo>
                      <a:pt x="2" y="20"/>
                    </a:lnTo>
                    <a:lnTo>
                      <a:pt x="54" y="0"/>
                    </a:lnTo>
                    <a:lnTo>
                      <a:pt x="51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38" name="Freeform 1255"/>
              <p:cNvSpPr>
                <a:spLocks noChangeAspect="1"/>
              </p:cNvSpPr>
              <p:nvPr/>
            </p:nvSpPr>
            <p:spPr bwMode="auto">
              <a:xfrm>
                <a:off x="3403" y="2267"/>
                <a:ext cx="55" cy="23"/>
              </a:xfrm>
              <a:custGeom>
                <a:avLst/>
                <a:gdLst>
                  <a:gd name="T0" fmla="*/ 0 w 55"/>
                  <a:gd name="T1" fmla="*/ 23 h 23"/>
                  <a:gd name="T2" fmla="*/ 3 w 55"/>
                  <a:gd name="T3" fmla="*/ 18 h 23"/>
                  <a:gd name="T4" fmla="*/ 55 w 55"/>
                  <a:gd name="T5" fmla="*/ 0 h 23"/>
                  <a:gd name="T6" fmla="*/ 52 w 55"/>
                  <a:gd name="T7" fmla="*/ 3 h 23"/>
                  <a:gd name="T8" fmla="*/ 0 w 55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3"/>
                  <a:gd name="T17" fmla="*/ 55 w 55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3">
                    <a:moveTo>
                      <a:pt x="0" y="23"/>
                    </a:moveTo>
                    <a:lnTo>
                      <a:pt x="3" y="18"/>
                    </a:lnTo>
                    <a:lnTo>
                      <a:pt x="55" y="0"/>
                    </a:lnTo>
                    <a:lnTo>
                      <a:pt x="52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8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39" name="Freeform 1256"/>
              <p:cNvSpPr>
                <a:spLocks noChangeAspect="1"/>
              </p:cNvSpPr>
              <p:nvPr/>
            </p:nvSpPr>
            <p:spPr bwMode="auto">
              <a:xfrm>
                <a:off x="3406" y="2263"/>
                <a:ext cx="53" cy="22"/>
              </a:xfrm>
              <a:custGeom>
                <a:avLst/>
                <a:gdLst>
                  <a:gd name="T0" fmla="*/ 0 w 53"/>
                  <a:gd name="T1" fmla="*/ 22 h 22"/>
                  <a:gd name="T2" fmla="*/ 3 w 53"/>
                  <a:gd name="T3" fmla="*/ 19 h 22"/>
                  <a:gd name="T4" fmla="*/ 53 w 53"/>
                  <a:gd name="T5" fmla="*/ 0 h 22"/>
                  <a:gd name="T6" fmla="*/ 52 w 53"/>
                  <a:gd name="T7" fmla="*/ 4 h 22"/>
                  <a:gd name="T8" fmla="*/ 0 w 53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2"/>
                  <a:gd name="T17" fmla="*/ 53 w 53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2">
                    <a:moveTo>
                      <a:pt x="0" y="22"/>
                    </a:moveTo>
                    <a:lnTo>
                      <a:pt x="3" y="19"/>
                    </a:lnTo>
                    <a:lnTo>
                      <a:pt x="53" y="0"/>
                    </a:lnTo>
                    <a:lnTo>
                      <a:pt x="52" y="4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8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40" name="Freeform 1257"/>
              <p:cNvSpPr>
                <a:spLocks noChangeAspect="1"/>
              </p:cNvSpPr>
              <p:nvPr/>
            </p:nvSpPr>
            <p:spPr bwMode="auto">
              <a:xfrm>
                <a:off x="3409" y="2260"/>
                <a:ext cx="53" cy="22"/>
              </a:xfrm>
              <a:custGeom>
                <a:avLst/>
                <a:gdLst>
                  <a:gd name="T0" fmla="*/ 0 w 53"/>
                  <a:gd name="T1" fmla="*/ 22 h 22"/>
                  <a:gd name="T2" fmla="*/ 3 w 53"/>
                  <a:gd name="T3" fmla="*/ 19 h 22"/>
                  <a:gd name="T4" fmla="*/ 53 w 53"/>
                  <a:gd name="T5" fmla="*/ 0 h 22"/>
                  <a:gd name="T6" fmla="*/ 50 w 53"/>
                  <a:gd name="T7" fmla="*/ 3 h 22"/>
                  <a:gd name="T8" fmla="*/ 0 w 53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2"/>
                  <a:gd name="T17" fmla="*/ 53 w 53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2">
                    <a:moveTo>
                      <a:pt x="0" y="22"/>
                    </a:moveTo>
                    <a:lnTo>
                      <a:pt x="3" y="19"/>
                    </a:lnTo>
                    <a:lnTo>
                      <a:pt x="53" y="0"/>
                    </a:lnTo>
                    <a:lnTo>
                      <a:pt x="50" y="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9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41" name="Freeform 1258"/>
              <p:cNvSpPr>
                <a:spLocks noChangeAspect="1"/>
              </p:cNvSpPr>
              <p:nvPr/>
            </p:nvSpPr>
            <p:spPr bwMode="auto">
              <a:xfrm>
                <a:off x="3412" y="2243"/>
                <a:ext cx="59" cy="36"/>
              </a:xfrm>
              <a:custGeom>
                <a:avLst/>
                <a:gdLst>
                  <a:gd name="T0" fmla="*/ 0 w 59"/>
                  <a:gd name="T1" fmla="*/ 36 h 36"/>
                  <a:gd name="T2" fmla="*/ 9 w 59"/>
                  <a:gd name="T3" fmla="*/ 20 h 36"/>
                  <a:gd name="T4" fmla="*/ 59 w 59"/>
                  <a:gd name="T5" fmla="*/ 0 h 36"/>
                  <a:gd name="T6" fmla="*/ 50 w 59"/>
                  <a:gd name="T7" fmla="*/ 17 h 36"/>
                  <a:gd name="T8" fmla="*/ 0 w 59"/>
                  <a:gd name="T9" fmla="*/ 3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36"/>
                  <a:gd name="T17" fmla="*/ 59 w 5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36">
                    <a:moveTo>
                      <a:pt x="0" y="36"/>
                    </a:moveTo>
                    <a:lnTo>
                      <a:pt x="9" y="20"/>
                    </a:lnTo>
                    <a:lnTo>
                      <a:pt x="59" y="0"/>
                    </a:lnTo>
                    <a:lnTo>
                      <a:pt x="50" y="17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42" name="Line 1259"/>
              <p:cNvSpPr>
                <a:spLocks noChangeAspect="1" noChangeShapeType="1"/>
              </p:cNvSpPr>
              <p:nvPr/>
            </p:nvSpPr>
            <p:spPr bwMode="auto">
              <a:xfrm flipV="1">
                <a:off x="3412" y="2260"/>
                <a:ext cx="50" cy="19"/>
              </a:xfrm>
              <a:prstGeom prst="line">
                <a:avLst/>
              </a:prstGeom>
              <a:noFill/>
              <a:ln w="3175">
                <a:solidFill>
                  <a:srgbClr val="91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43" name="Freeform 1260"/>
              <p:cNvSpPr>
                <a:spLocks noChangeAspect="1"/>
              </p:cNvSpPr>
              <p:nvPr/>
            </p:nvSpPr>
            <p:spPr bwMode="auto">
              <a:xfrm>
                <a:off x="3412" y="2254"/>
                <a:ext cx="53" cy="25"/>
              </a:xfrm>
              <a:custGeom>
                <a:avLst/>
                <a:gdLst>
                  <a:gd name="T0" fmla="*/ 0 w 53"/>
                  <a:gd name="T1" fmla="*/ 25 h 25"/>
                  <a:gd name="T2" fmla="*/ 3 w 53"/>
                  <a:gd name="T3" fmla="*/ 19 h 25"/>
                  <a:gd name="T4" fmla="*/ 53 w 53"/>
                  <a:gd name="T5" fmla="*/ 0 h 25"/>
                  <a:gd name="T6" fmla="*/ 50 w 53"/>
                  <a:gd name="T7" fmla="*/ 6 h 25"/>
                  <a:gd name="T8" fmla="*/ 0 w 53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5"/>
                  <a:gd name="T17" fmla="*/ 53 w 53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5">
                    <a:moveTo>
                      <a:pt x="0" y="25"/>
                    </a:moveTo>
                    <a:lnTo>
                      <a:pt x="3" y="19"/>
                    </a:lnTo>
                    <a:lnTo>
                      <a:pt x="53" y="0"/>
                    </a:lnTo>
                    <a:lnTo>
                      <a:pt x="50" y="6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44" name="Freeform 1261"/>
              <p:cNvSpPr>
                <a:spLocks noChangeAspect="1"/>
              </p:cNvSpPr>
              <p:nvPr/>
            </p:nvSpPr>
            <p:spPr bwMode="auto">
              <a:xfrm>
                <a:off x="3415" y="2249"/>
                <a:ext cx="53" cy="24"/>
              </a:xfrm>
              <a:custGeom>
                <a:avLst/>
                <a:gdLst>
                  <a:gd name="T0" fmla="*/ 0 w 53"/>
                  <a:gd name="T1" fmla="*/ 24 h 24"/>
                  <a:gd name="T2" fmla="*/ 3 w 53"/>
                  <a:gd name="T3" fmla="*/ 20 h 24"/>
                  <a:gd name="T4" fmla="*/ 53 w 53"/>
                  <a:gd name="T5" fmla="*/ 0 h 24"/>
                  <a:gd name="T6" fmla="*/ 50 w 53"/>
                  <a:gd name="T7" fmla="*/ 5 h 24"/>
                  <a:gd name="T8" fmla="*/ 0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0" y="24"/>
                    </a:moveTo>
                    <a:lnTo>
                      <a:pt x="3" y="20"/>
                    </a:lnTo>
                    <a:lnTo>
                      <a:pt x="53" y="0"/>
                    </a:lnTo>
                    <a:lnTo>
                      <a:pt x="50" y="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45" name="Freeform 1262"/>
              <p:cNvSpPr>
                <a:spLocks noChangeAspect="1"/>
              </p:cNvSpPr>
              <p:nvPr/>
            </p:nvSpPr>
            <p:spPr bwMode="auto">
              <a:xfrm>
                <a:off x="3418" y="2243"/>
                <a:ext cx="53" cy="26"/>
              </a:xfrm>
              <a:custGeom>
                <a:avLst/>
                <a:gdLst>
                  <a:gd name="T0" fmla="*/ 0 w 53"/>
                  <a:gd name="T1" fmla="*/ 26 h 26"/>
                  <a:gd name="T2" fmla="*/ 3 w 53"/>
                  <a:gd name="T3" fmla="*/ 20 h 26"/>
                  <a:gd name="T4" fmla="*/ 53 w 53"/>
                  <a:gd name="T5" fmla="*/ 0 h 26"/>
                  <a:gd name="T6" fmla="*/ 50 w 53"/>
                  <a:gd name="T7" fmla="*/ 6 h 26"/>
                  <a:gd name="T8" fmla="*/ 0 w 53"/>
                  <a:gd name="T9" fmla="*/ 2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6"/>
                  <a:gd name="T17" fmla="*/ 53 w 53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6">
                    <a:moveTo>
                      <a:pt x="0" y="26"/>
                    </a:moveTo>
                    <a:lnTo>
                      <a:pt x="3" y="20"/>
                    </a:lnTo>
                    <a:lnTo>
                      <a:pt x="53" y="0"/>
                    </a:lnTo>
                    <a:lnTo>
                      <a:pt x="50" y="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9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46" name="Freeform 1263"/>
              <p:cNvSpPr>
                <a:spLocks noChangeAspect="1"/>
              </p:cNvSpPr>
              <p:nvPr/>
            </p:nvSpPr>
            <p:spPr bwMode="auto">
              <a:xfrm>
                <a:off x="3421" y="2227"/>
                <a:ext cx="59" cy="36"/>
              </a:xfrm>
              <a:custGeom>
                <a:avLst/>
                <a:gdLst>
                  <a:gd name="T0" fmla="*/ 0 w 59"/>
                  <a:gd name="T1" fmla="*/ 36 h 36"/>
                  <a:gd name="T2" fmla="*/ 8 w 59"/>
                  <a:gd name="T3" fmla="*/ 18 h 36"/>
                  <a:gd name="T4" fmla="*/ 59 w 59"/>
                  <a:gd name="T5" fmla="*/ 0 h 36"/>
                  <a:gd name="T6" fmla="*/ 50 w 59"/>
                  <a:gd name="T7" fmla="*/ 16 h 36"/>
                  <a:gd name="T8" fmla="*/ 0 w 59"/>
                  <a:gd name="T9" fmla="*/ 3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36"/>
                  <a:gd name="T17" fmla="*/ 59 w 5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36">
                    <a:moveTo>
                      <a:pt x="0" y="36"/>
                    </a:moveTo>
                    <a:lnTo>
                      <a:pt x="8" y="18"/>
                    </a:lnTo>
                    <a:lnTo>
                      <a:pt x="59" y="0"/>
                    </a:lnTo>
                    <a:lnTo>
                      <a:pt x="50" y="1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9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47" name="Line 1264"/>
              <p:cNvSpPr>
                <a:spLocks noChangeAspect="1" noChangeShapeType="1"/>
              </p:cNvSpPr>
              <p:nvPr/>
            </p:nvSpPr>
            <p:spPr bwMode="auto">
              <a:xfrm flipV="1">
                <a:off x="3421" y="2243"/>
                <a:ext cx="50" cy="20"/>
              </a:xfrm>
              <a:prstGeom prst="line">
                <a:avLst/>
              </a:prstGeom>
              <a:noFill/>
              <a:ln w="3175">
                <a:solidFill>
                  <a:srgbClr val="94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48" name="Freeform 1265"/>
              <p:cNvSpPr>
                <a:spLocks noChangeAspect="1"/>
              </p:cNvSpPr>
              <p:nvPr/>
            </p:nvSpPr>
            <p:spPr bwMode="auto">
              <a:xfrm>
                <a:off x="3421" y="2237"/>
                <a:ext cx="53" cy="26"/>
              </a:xfrm>
              <a:custGeom>
                <a:avLst/>
                <a:gdLst>
                  <a:gd name="T0" fmla="*/ 0 w 53"/>
                  <a:gd name="T1" fmla="*/ 26 h 26"/>
                  <a:gd name="T2" fmla="*/ 3 w 53"/>
                  <a:gd name="T3" fmla="*/ 20 h 26"/>
                  <a:gd name="T4" fmla="*/ 53 w 53"/>
                  <a:gd name="T5" fmla="*/ 0 h 26"/>
                  <a:gd name="T6" fmla="*/ 50 w 53"/>
                  <a:gd name="T7" fmla="*/ 6 h 26"/>
                  <a:gd name="T8" fmla="*/ 0 w 53"/>
                  <a:gd name="T9" fmla="*/ 2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6"/>
                  <a:gd name="T17" fmla="*/ 53 w 53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6">
                    <a:moveTo>
                      <a:pt x="0" y="26"/>
                    </a:moveTo>
                    <a:lnTo>
                      <a:pt x="3" y="20"/>
                    </a:lnTo>
                    <a:lnTo>
                      <a:pt x="53" y="0"/>
                    </a:lnTo>
                    <a:lnTo>
                      <a:pt x="50" y="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9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49" name="Freeform 1266"/>
              <p:cNvSpPr>
                <a:spLocks noChangeAspect="1"/>
              </p:cNvSpPr>
              <p:nvPr/>
            </p:nvSpPr>
            <p:spPr bwMode="auto">
              <a:xfrm>
                <a:off x="3424" y="2233"/>
                <a:ext cx="53" cy="24"/>
              </a:xfrm>
              <a:custGeom>
                <a:avLst/>
                <a:gdLst>
                  <a:gd name="T0" fmla="*/ 0 w 53"/>
                  <a:gd name="T1" fmla="*/ 24 h 24"/>
                  <a:gd name="T2" fmla="*/ 2 w 53"/>
                  <a:gd name="T3" fmla="*/ 18 h 24"/>
                  <a:gd name="T4" fmla="*/ 53 w 53"/>
                  <a:gd name="T5" fmla="*/ 0 h 24"/>
                  <a:gd name="T6" fmla="*/ 50 w 53"/>
                  <a:gd name="T7" fmla="*/ 4 h 24"/>
                  <a:gd name="T8" fmla="*/ 0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0" y="24"/>
                    </a:moveTo>
                    <a:lnTo>
                      <a:pt x="2" y="18"/>
                    </a:lnTo>
                    <a:lnTo>
                      <a:pt x="53" y="0"/>
                    </a:lnTo>
                    <a:lnTo>
                      <a:pt x="50" y="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50" name="Freeform 1267"/>
              <p:cNvSpPr>
                <a:spLocks noChangeAspect="1"/>
              </p:cNvSpPr>
              <p:nvPr/>
            </p:nvSpPr>
            <p:spPr bwMode="auto">
              <a:xfrm>
                <a:off x="3426" y="2227"/>
                <a:ext cx="54" cy="24"/>
              </a:xfrm>
              <a:custGeom>
                <a:avLst/>
                <a:gdLst>
                  <a:gd name="T0" fmla="*/ 0 w 54"/>
                  <a:gd name="T1" fmla="*/ 24 h 24"/>
                  <a:gd name="T2" fmla="*/ 3 w 54"/>
                  <a:gd name="T3" fmla="*/ 18 h 24"/>
                  <a:gd name="T4" fmla="*/ 54 w 54"/>
                  <a:gd name="T5" fmla="*/ 0 h 24"/>
                  <a:gd name="T6" fmla="*/ 51 w 54"/>
                  <a:gd name="T7" fmla="*/ 6 h 24"/>
                  <a:gd name="T8" fmla="*/ 0 w 54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4"/>
                  <a:gd name="T17" fmla="*/ 54 w 54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4">
                    <a:moveTo>
                      <a:pt x="0" y="24"/>
                    </a:moveTo>
                    <a:lnTo>
                      <a:pt x="3" y="18"/>
                    </a:lnTo>
                    <a:lnTo>
                      <a:pt x="54" y="0"/>
                    </a:lnTo>
                    <a:lnTo>
                      <a:pt x="51" y="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51" name="Freeform 1268"/>
              <p:cNvSpPr>
                <a:spLocks noChangeAspect="1"/>
              </p:cNvSpPr>
              <p:nvPr/>
            </p:nvSpPr>
            <p:spPr bwMode="auto">
              <a:xfrm>
                <a:off x="3429" y="2207"/>
                <a:ext cx="57" cy="38"/>
              </a:xfrm>
              <a:custGeom>
                <a:avLst/>
                <a:gdLst>
                  <a:gd name="T0" fmla="*/ 0 w 57"/>
                  <a:gd name="T1" fmla="*/ 38 h 38"/>
                  <a:gd name="T2" fmla="*/ 7 w 57"/>
                  <a:gd name="T3" fmla="*/ 20 h 38"/>
                  <a:gd name="T4" fmla="*/ 57 w 57"/>
                  <a:gd name="T5" fmla="*/ 0 h 38"/>
                  <a:gd name="T6" fmla="*/ 51 w 57"/>
                  <a:gd name="T7" fmla="*/ 20 h 38"/>
                  <a:gd name="T8" fmla="*/ 0 w 57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38"/>
                  <a:gd name="T17" fmla="*/ 57 w 57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38">
                    <a:moveTo>
                      <a:pt x="0" y="38"/>
                    </a:moveTo>
                    <a:lnTo>
                      <a:pt x="7" y="20"/>
                    </a:lnTo>
                    <a:lnTo>
                      <a:pt x="57" y="0"/>
                    </a:lnTo>
                    <a:lnTo>
                      <a:pt x="51" y="2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9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52" name="Line 1269"/>
              <p:cNvSpPr>
                <a:spLocks noChangeAspect="1" noChangeShapeType="1"/>
              </p:cNvSpPr>
              <p:nvPr/>
            </p:nvSpPr>
            <p:spPr bwMode="auto">
              <a:xfrm flipV="1">
                <a:off x="3429" y="2227"/>
                <a:ext cx="51" cy="18"/>
              </a:xfrm>
              <a:prstGeom prst="line">
                <a:avLst/>
              </a:prstGeom>
              <a:noFill/>
              <a:ln w="3175">
                <a:solidFill>
                  <a:srgbClr val="97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53" name="Freeform 1270"/>
              <p:cNvSpPr>
                <a:spLocks noChangeAspect="1"/>
              </p:cNvSpPr>
              <p:nvPr/>
            </p:nvSpPr>
            <p:spPr bwMode="auto">
              <a:xfrm>
                <a:off x="3429" y="2222"/>
                <a:ext cx="53" cy="23"/>
              </a:xfrm>
              <a:custGeom>
                <a:avLst/>
                <a:gdLst>
                  <a:gd name="T0" fmla="*/ 0 w 53"/>
                  <a:gd name="T1" fmla="*/ 23 h 23"/>
                  <a:gd name="T2" fmla="*/ 1 w 53"/>
                  <a:gd name="T3" fmla="*/ 18 h 23"/>
                  <a:gd name="T4" fmla="*/ 53 w 53"/>
                  <a:gd name="T5" fmla="*/ 0 h 23"/>
                  <a:gd name="T6" fmla="*/ 51 w 53"/>
                  <a:gd name="T7" fmla="*/ 5 h 23"/>
                  <a:gd name="T8" fmla="*/ 0 w 5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3"/>
                  <a:gd name="T17" fmla="*/ 53 w 5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3">
                    <a:moveTo>
                      <a:pt x="0" y="23"/>
                    </a:moveTo>
                    <a:lnTo>
                      <a:pt x="1" y="18"/>
                    </a:lnTo>
                    <a:lnTo>
                      <a:pt x="53" y="0"/>
                    </a:lnTo>
                    <a:lnTo>
                      <a:pt x="51" y="5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9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54" name="Freeform 1271"/>
              <p:cNvSpPr>
                <a:spLocks noChangeAspect="1"/>
              </p:cNvSpPr>
              <p:nvPr/>
            </p:nvSpPr>
            <p:spPr bwMode="auto">
              <a:xfrm>
                <a:off x="3430" y="2216"/>
                <a:ext cx="53" cy="24"/>
              </a:xfrm>
              <a:custGeom>
                <a:avLst/>
                <a:gdLst>
                  <a:gd name="T0" fmla="*/ 0 w 53"/>
                  <a:gd name="T1" fmla="*/ 24 h 24"/>
                  <a:gd name="T2" fmla="*/ 3 w 53"/>
                  <a:gd name="T3" fmla="*/ 20 h 24"/>
                  <a:gd name="T4" fmla="*/ 53 w 53"/>
                  <a:gd name="T5" fmla="*/ 0 h 24"/>
                  <a:gd name="T6" fmla="*/ 52 w 53"/>
                  <a:gd name="T7" fmla="*/ 6 h 24"/>
                  <a:gd name="T8" fmla="*/ 0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0" y="24"/>
                    </a:moveTo>
                    <a:lnTo>
                      <a:pt x="3" y="20"/>
                    </a:lnTo>
                    <a:lnTo>
                      <a:pt x="53" y="0"/>
                    </a:lnTo>
                    <a:lnTo>
                      <a:pt x="52" y="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55" name="Freeform 1272"/>
              <p:cNvSpPr>
                <a:spLocks noChangeAspect="1"/>
              </p:cNvSpPr>
              <p:nvPr/>
            </p:nvSpPr>
            <p:spPr bwMode="auto">
              <a:xfrm>
                <a:off x="3433" y="2211"/>
                <a:ext cx="52" cy="25"/>
              </a:xfrm>
              <a:custGeom>
                <a:avLst/>
                <a:gdLst>
                  <a:gd name="T0" fmla="*/ 0 w 52"/>
                  <a:gd name="T1" fmla="*/ 25 h 25"/>
                  <a:gd name="T2" fmla="*/ 2 w 52"/>
                  <a:gd name="T3" fmla="*/ 20 h 25"/>
                  <a:gd name="T4" fmla="*/ 52 w 52"/>
                  <a:gd name="T5" fmla="*/ 0 h 25"/>
                  <a:gd name="T6" fmla="*/ 50 w 52"/>
                  <a:gd name="T7" fmla="*/ 5 h 25"/>
                  <a:gd name="T8" fmla="*/ 0 w 52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5"/>
                  <a:gd name="T17" fmla="*/ 52 w 52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5">
                    <a:moveTo>
                      <a:pt x="0" y="25"/>
                    </a:moveTo>
                    <a:lnTo>
                      <a:pt x="2" y="20"/>
                    </a:lnTo>
                    <a:lnTo>
                      <a:pt x="52" y="0"/>
                    </a:lnTo>
                    <a:lnTo>
                      <a:pt x="50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56" name="Freeform 1273"/>
              <p:cNvSpPr>
                <a:spLocks noChangeAspect="1"/>
              </p:cNvSpPr>
              <p:nvPr/>
            </p:nvSpPr>
            <p:spPr bwMode="auto">
              <a:xfrm>
                <a:off x="3435" y="2207"/>
                <a:ext cx="51" cy="24"/>
              </a:xfrm>
              <a:custGeom>
                <a:avLst/>
                <a:gdLst>
                  <a:gd name="T0" fmla="*/ 0 w 51"/>
                  <a:gd name="T1" fmla="*/ 24 h 24"/>
                  <a:gd name="T2" fmla="*/ 1 w 51"/>
                  <a:gd name="T3" fmla="*/ 20 h 24"/>
                  <a:gd name="T4" fmla="*/ 51 w 51"/>
                  <a:gd name="T5" fmla="*/ 0 h 24"/>
                  <a:gd name="T6" fmla="*/ 50 w 51"/>
                  <a:gd name="T7" fmla="*/ 4 h 24"/>
                  <a:gd name="T8" fmla="*/ 0 w 51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4"/>
                  <a:gd name="T17" fmla="*/ 51 w 51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4">
                    <a:moveTo>
                      <a:pt x="0" y="24"/>
                    </a:moveTo>
                    <a:lnTo>
                      <a:pt x="1" y="20"/>
                    </a:lnTo>
                    <a:lnTo>
                      <a:pt x="51" y="0"/>
                    </a:lnTo>
                    <a:lnTo>
                      <a:pt x="50" y="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57" name="Freeform 1274"/>
              <p:cNvSpPr>
                <a:spLocks noChangeAspect="1"/>
              </p:cNvSpPr>
              <p:nvPr/>
            </p:nvSpPr>
            <p:spPr bwMode="auto">
              <a:xfrm>
                <a:off x="3436" y="2187"/>
                <a:ext cx="57" cy="40"/>
              </a:xfrm>
              <a:custGeom>
                <a:avLst/>
                <a:gdLst>
                  <a:gd name="T0" fmla="*/ 0 w 57"/>
                  <a:gd name="T1" fmla="*/ 40 h 40"/>
                  <a:gd name="T2" fmla="*/ 5 w 57"/>
                  <a:gd name="T3" fmla="*/ 18 h 40"/>
                  <a:gd name="T4" fmla="*/ 57 w 57"/>
                  <a:gd name="T5" fmla="*/ 0 h 40"/>
                  <a:gd name="T6" fmla="*/ 50 w 57"/>
                  <a:gd name="T7" fmla="*/ 20 h 40"/>
                  <a:gd name="T8" fmla="*/ 0 w 57"/>
                  <a:gd name="T9" fmla="*/ 4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0"/>
                  <a:gd name="T17" fmla="*/ 57 w 57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0">
                    <a:moveTo>
                      <a:pt x="0" y="40"/>
                    </a:moveTo>
                    <a:lnTo>
                      <a:pt x="5" y="18"/>
                    </a:lnTo>
                    <a:lnTo>
                      <a:pt x="57" y="0"/>
                    </a:lnTo>
                    <a:lnTo>
                      <a:pt x="50" y="2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9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58" name="Line 1275"/>
              <p:cNvSpPr>
                <a:spLocks noChangeAspect="1" noChangeShapeType="1"/>
              </p:cNvSpPr>
              <p:nvPr/>
            </p:nvSpPr>
            <p:spPr bwMode="auto">
              <a:xfrm flipV="1">
                <a:off x="3436" y="2207"/>
                <a:ext cx="50" cy="20"/>
              </a:xfrm>
              <a:prstGeom prst="line">
                <a:avLst/>
              </a:prstGeom>
              <a:noFill/>
              <a:ln w="3175">
                <a:solidFill>
                  <a:srgbClr val="9B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59" name="Freeform 1276"/>
              <p:cNvSpPr>
                <a:spLocks noChangeAspect="1"/>
              </p:cNvSpPr>
              <p:nvPr/>
            </p:nvSpPr>
            <p:spPr bwMode="auto">
              <a:xfrm>
                <a:off x="3436" y="2202"/>
                <a:ext cx="52" cy="25"/>
              </a:xfrm>
              <a:custGeom>
                <a:avLst/>
                <a:gdLst>
                  <a:gd name="T0" fmla="*/ 0 w 52"/>
                  <a:gd name="T1" fmla="*/ 25 h 25"/>
                  <a:gd name="T2" fmla="*/ 2 w 52"/>
                  <a:gd name="T3" fmla="*/ 20 h 25"/>
                  <a:gd name="T4" fmla="*/ 52 w 52"/>
                  <a:gd name="T5" fmla="*/ 0 h 25"/>
                  <a:gd name="T6" fmla="*/ 50 w 52"/>
                  <a:gd name="T7" fmla="*/ 5 h 25"/>
                  <a:gd name="T8" fmla="*/ 0 w 52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5"/>
                  <a:gd name="T17" fmla="*/ 52 w 52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5">
                    <a:moveTo>
                      <a:pt x="0" y="25"/>
                    </a:moveTo>
                    <a:lnTo>
                      <a:pt x="2" y="20"/>
                    </a:lnTo>
                    <a:lnTo>
                      <a:pt x="52" y="0"/>
                    </a:lnTo>
                    <a:lnTo>
                      <a:pt x="50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9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60" name="Freeform 1277"/>
              <p:cNvSpPr>
                <a:spLocks noChangeAspect="1"/>
              </p:cNvSpPr>
              <p:nvPr/>
            </p:nvSpPr>
            <p:spPr bwMode="auto">
              <a:xfrm>
                <a:off x="3438" y="2199"/>
                <a:ext cx="51" cy="23"/>
              </a:xfrm>
              <a:custGeom>
                <a:avLst/>
                <a:gdLst>
                  <a:gd name="T0" fmla="*/ 0 w 51"/>
                  <a:gd name="T1" fmla="*/ 23 h 23"/>
                  <a:gd name="T2" fmla="*/ 0 w 51"/>
                  <a:gd name="T3" fmla="*/ 18 h 23"/>
                  <a:gd name="T4" fmla="*/ 51 w 51"/>
                  <a:gd name="T5" fmla="*/ 0 h 23"/>
                  <a:gd name="T6" fmla="*/ 50 w 51"/>
                  <a:gd name="T7" fmla="*/ 3 h 23"/>
                  <a:gd name="T8" fmla="*/ 0 w 51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3"/>
                  <a:gd name="T17" fmla="*/ 51 w 51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3">
                    <a:moveTo>
                      <a:pt x="0" y="23"/>
                    </a:moveTo>
                    <a:lnTo>
                      <a:pt x="0" y="18"/>
                    </a:lnTo>
                    <a:lnTo>
                      <a:pt x="51" y="0"/>
                    </a:lnTo>
                    <a:lnTo>
                      <a:pt x="50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9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61" name="Freeform 1278"/>
              <p:cNvSpPr>
                <a:spLocks noChangeAspect="1"/>
              </p:cNvSpPr>
              <p:nvPr/>
            </p:nvSpPr>
            <p:spPr bwMode="auto">
              <a:xfrm>
                <a:off x="3438" y="2195"/>
                <a:ext cx="53" cy="22"/>
              </a:xfrm>
              <a:custGeom>
                <a:avLst/>
                <a:gdLst>
                  <a:gd name="T0" fmla="*/ 0 w 53"/>
                  <a:gd name="T1" fmla="*/ 22 h 22"/>
                  <a:gd name="T2" fmla="*/ 1 w 53"/>
                  <a:gd name="T3" fmla="*/ 19 h 22"/>
                  <a:gd name="T4" fmla="*/ 53 w 53"/>
                  <a:gd name="T5" fmla="*/ 0 h 22"/>
                  <a:gd name="T6" fmla="*/ 51 w 53"/>
                  <a:gd name="T7" fmla="*/ 4 h 22"/>
                  <a:gd name="T8" fmla="*/ 0 w 53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2"/>
                  <a:gd name="T17" fmla="*/ 53 w 53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2">
                    <a:moveTo>
                      <a:pt x="0" y="22"/>
                    </a:moveTo>
                    <a:lnTo>
                      <a:pt x="1" y="19"/>
                    </a:lnTo>
                    <a:lnTo>
                      <a:pt x="53" y="0"/>
                    </a:lnTo>
                    <a:lnTo>
                      <a:pt x="51" y="4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9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62" name="Freeform 1279"/>
              <p:cNvSpPr>
                <a:spLocks noChangeAspect="1"/>
              </p:cNvSpPr>
              <p:nvPr/>
            </p:nvSpPr>
            <p:spPr bwMode="auto">
              <a:xfrm>
                <a:off x="3439" y="2190"/>
                <a:ext cx="52" cy="24"/>
              </a:xfrm>
              <a:custGeom>
                <a:avLst/>
                <a:gdLst>
                  <a:gd name="T0" fmla="*/ 0 w 52"/>
                  <a:gd name="T1" fmla="*/ 24 h 24"/>
                  <a:gd name="T2" fmla="*/ 2 w 52"/>
                  <a:gd name="T3" fmla="*/ 20 h 24"/>
                  <a:gd name="T4" fmla="*/ 52 w 52"/>
                  <a:gd name="T5" fmla="*/ 0 h 24"/>
                  <a:gd name="T6" fmla="*/ 52 w 52"/>
                  <a:gd name="T7" fmla="*/ 5 h 24"/>
                  <a:gd name="T8" fmla="*/ 0 w 52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4"/>
                  <a:gd name="T17" fmla="*/ 52 w 5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4">
                    <a:moveTo>
                      <a:pt x="0" y="24"/>
                    </a:moveTo>
                    <a:lnTo>
                      <a:pt x="2" y="20"/>
                    </a:lnTo>
                    <a:lnTo>
                      <a:pt x="52" y="0"/>
                    </a:lnTo>
                    <a:lnTo>
                      <a:pt x="52" y="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63" name="Freeform 1280"/>
              <p:cNvSpPr>
                <a:spLocks noChangeAspect="1"/>
              </p:cNvSpPr>
              <p:nvPr/>
            </p:nvSpPr>
            <p:spPr bwMode="auto">
              <a:xfrm>
                <a:off x="3441" y="2187"/>
                <a:ext cx="52" cy="23"/>
              </a:xfrm>
              <a:custGeom>
                <a:avLst/>
                <a:gdLst>
                  <a:gd name="T0" fmla="*/ 0 w 52"/>
                  <a:gd name="T1" fmla="*/ 23 h 23"/>
                  <a:gd name="T2" fmla="*/ 0 w 52"/>
                  <a:gd name="T3" fmla="*/ 18 h 23"/>
                  <a:gd name="T4" fmla="*/ 52 w 52"/>
                  <a:gd name="T5" fmla="*/ 0 h 23"/>
                  <a:gd name="T6" fmla="*/ 50 w 52"/>
                  <a:gd name="T7" fmla="*/ 3 h 23"/>
                  <a:gd name="T8" fmla="*/ 0 w 52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3"/>
                  <a:gd name="T17" fmla="*/ 52 w 52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3">
                    <a:moveTo>
                      <a:pt x="0" y="23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0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9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64" name="Freeform 1281"/>
              <p:cNvSpPr>
                <a:spLocks noChangeAspect="1"/>
              </p:cNvSpPr>
              <p:nvPr/>
            </p:nvSpPr>
            <p:spPr bwMode="auto">
              <a:xfrm>
                <a:off x="3441" y="2165"/>
                <a:ext cx="56" cy="40"/>
              </a:xfrm>
              <a:custGeom>
                <a:avLst/>
                <a:gdLst>
                  <a:gd name="T0" fmla="*/ 0 w 56"/>
                  <a:gd name="T1" fmla="*/ 40 h 40"/>
                  <a:gd name="T2" fmla="*/ 4 w 56"/>
                  <a:gd name="T3" fmla="*/ 19 h 40"/>
                  <a:gd name="T4" fmla="*/ 56 w 56"/>
                  <a:gd name="T5" fmla="*/ 0 h 40"/>
                  <a:gd name="T6" fmla="*/ 52 w 56"/>
                  <a:gd name="T7" fmla="*/ 22 h 40"/>
                  <a:gd name="T8" fmla="*/ 0 w 56"/>
                  <a:gd name="T9" fmla="*/ 4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40"/>
                  <a:gd name="T17" fmla="*/ 56 w 56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40">
                    <a:moveTo>
                      <a:pt x="0" y="40"/>
                    </a:moveTo>
                    <a:lnTo>
                      <a:pt x="4" y="19"/>
                    </a:lnTo>
                    <a:lnTo>
                      <a:pt x="56" y="0"/>
                    </a:lnTo>
                    <a:lnTo>
                      <a:pt x="52" y="22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A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65" name="Line 1282"/>
              <p:cNvSpPr>
                <a:spLocks noChangeAspect="1" noChangeShapeType="1"/>
              </p:cNvSpPr>
              <p:nvPr/>
            </p:nvSpPr>
            <p:spPr bwMode="auto">
              <a:xfrm flipV="1">
                <a:off x="3441" y="2187"/>
                <a:ext cx="52" cy="18"/>
              </a:xfrm>
              <a:prstGeom prst="line">
                <a:avLst/>
              </a:prstGeom>
              <a:noFill/>
              <a:ln w="3175">
                <a:solidFill>
                  <a:srgbClr val="A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66" name="Freeform 1283"/>
              <p:cNvSpPr>
                <a:spLocks noChangeAspect="1"/>
              </p:cNvSpPr>
              <p:nvPr/>
            </p:nvSpPr>
            <p:spPr bwMode="auto">
              <a:xfrm>
                <a:off x="3441" y="2184"/>
                <a:ext cx="52" cy="21"/>
              </a:xfrm>
              <a:custGeom>
                <a:avLst/>
                <a:gdLst>
                  <a:gd name="T0" fmla="*/ 0 w 52"/>
                  <a:gd name="T1" fmla="*/ 21 h 21"/>
                  <a:gd name="T2" fmla="*/ 1 w 52"/>
                  <a:gd name="T3" fmla="*/ 18 h 21"/>
                  <a:gd name="T4" fmla="*/ 52 w 52"/>
                  <a:gd name="T5" fmla="*/ 0 h 21"/>
                  <a:gd name="T6" fmla="*/ 52 w 52"/>
                  <a:gd name="T7" fmla="*/ 3 h 21"/>
                  <a:gd name="T8" fmla="*/ 0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0" y="21"/>
                    </a:moveTo>
                    <a:lnTo>
                      <a:pt x="1" y="18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67" name="Freeform 1284"/>
              <p:cNvSpPr>
                <a:spLocks noChangeAspect="1"/>
              </p:cNvSpPr>
              <p:nvPr/>
            </p:nvSpPr>
            <p:spPr bwMode="auto">
              <a:xfrm>
                <a:off x="3442" y="2181"/>
                <a:ext cx="52" cy="21"/>
              </a:xfrm>
              <a:custGeom>
                <a:avLst/>
                <a:gdLst>
                  <a:gd name="T0" fmla="*/ 0 w 52"/>
                  <a:gd name="T1" fmla="*/ 21 h 21"/>
                  <a:gd name="T2" fmla="*/ 0 w 52"/>
                  <a:gd name="T3" fmla="*/ 20 h 21"/>
                  <a:gd name="T4" fmla="*/ 52 w 52"/>
                  <a:gd name="T5" fmla="*/ 0 h 21"/>
                  <a:gd name="T6" fmla="*/ 51 w 52"/>
                  <a:gd name="T7" fmla="*/ 3 h 21"/>
                  <a:gd name="T8" fmla="*/ 0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0" y="21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1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68" name="Freeform 1285"/>
              <p:cNvSpPr>
                <a:spLocks noChangeAspect="1"/>
              </p:cNvSpPr>
              <p:nvPr/>
            </p:nvSpPr>
            <p:spPr bwMode="auto">
              <a:xfrm>
                <a:off x="3442" y="2178"/>
                <a:ext cx="52" cy="23"/>
              </a:xfrm>
              <a:custGeom>
                <a:avLst/>
                <a:gdLst>
                  <a:gd name="T0" fmla="*/ 0 w 52"/>
                  <a:gd name="T1" fmla="*/ 23 h 23"/>
                  <a:gd name="T2" fmla="*/ 2 w 52"/>
                  <a:gd name="T3" fmla="*/ 20 h 23"/>
                  <a:gd name="T4" fmla="*/ 52 w 52"/>
                  <a:gd name="T5" fmla="*/ 0 h 23"/>
                  <a:gd name="T6" fmla="*/ 52 w 52"/>
                  <a:gd name="T7" fmla="*/ 3 h 23"/>
                  <a:gd name="T8" fmla="*/ 0 w 52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3"/>
                  <a:gd name="T17" fmla="*/ 52 w 52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3">
                    <a:moveTo>
                      <a:pt x="0" y="23"/>
                    </a:moveTo>
                    <a:lnTo>
                      <a:pt x="2" y="20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69" name="Freeform 1286"/>
              <p:cNvSpPr>
                <a:spLocks noChangeAspect="1"/>
              </p:cNvSpPr>
              <p:nvPr/>
            </p:nvSpPr>
            <p:spPr bwMode="auto">
              <a:xfrm>
                <a:off x="3444" y="2175"/>
                <a:ext cx="50" cy="23"/>
              </a:xfrm>
              <a:custGeom>
                <a:avLst/>
                <a:gdLst>
                  <a:gd name="T0" fmla="*/ 0 w 50"/>
                  <a:gd name="T1" fmla="*/ 23 h 23"/>
                  <a:gd name="T2" fmla="*/ 0 w 50"/>
                  <a:gd name="T3" fmla="*/ 20 h 23"/>
                  <a:gd name="T4" fmla="*/ 50 w 50"/>
                  <a:gd name="T5" fmla="*/ 0 h 23"/>
                  <a:gd name="T6" fmla="*/ 50 w 50"/>
                  <a:gd name="T7" fmla="*/ 3 h 23"/>
                  <a:gd name="T8" fmla="*/ 0 w 50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23"/>
                  <a:gd name="T17" fmla="*/ 50 w 50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23">
                    <a:moveTo>
                      <a:pt x="0" y="23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0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A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70" name="Freeform 1287"/>
              <p:cNvSpPr>
                <a:spLocks noChangeAspect="1"/>
              </p:cNvSpPr>
              <p:nvPr/>
            </p:nvSpPr>
            <p:spPr bwMode="auto">
              <a:xfrm>
                <a:off x="3444" y="2174"/>
                <a:ext cx="52" cy="21"/>
              </a:xfrm>
              <a:custGeom>
                <a:avLst/>
                <a:gdLst>
                  <a:gd name="T0" fmla="*/ 0 w 52"/>
                  <a:gd name="T1" fmla="*/ 21 h 21"/>
                  <a:gd name="T2" fmla="*/ 0 w 52"/>
                  <a:gd name="T3" fmla="*/ 18 h 21"/>
                  <a:gd name="T4" fmla="*/ 52 w 52"/>
                  <a:gd name="T5" fmla="*/ 0 h 21"/>
                  <a:gd name="T6" fmla="*/ 50 w 52"/>
                  <a:gd name="T7" fmla="*/ 1 h 21"/>
                  <a:gd name="T8" fmla="*/ 0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0" y="21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0" y="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71" name="Freeform 1288"/>
              <p:cNvSpPr>
                <a:spLocks noChangeAspect="1"/>
              </p:cNvSpPr>
              <p:nvPr/>
            </p:nvSpPr>
            <p:spPr bwMode="auto">
              <a:xfrm>
                <a:off x="3444" y="2171"/>
                <a:ext cx="52" cy="21"/>
              </a:xfrm>
              <a:custGeom>
                <a:avLst/>
                <a:gdLst>
                  <a:gd name="T0" fmla="*/ 0 w 52"/>
                  <a:gd name="T1" fmla="*/ 21 h 21"/>
                  <a:gd name="T2" fmla="*/ 1 w 52"/>
                  <a:gd name="T3" fmla="*/ 18 h 21"/>
                  <a:gd name="T4" fmla="*/ 52 w 52"/>
                  <a:gd name="T5" fmla="*/ 0 h 21"/>
                  <a:gd name="T6" fmla="*/ 52 w 52"/>
                  <a:gd name="T7" fmla="*/ 3 h 21"/>
                  <a:gd name="T8" fmla="*/ 0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0" y="21"/>
                    </a:moveTo>
                    <a:lnTo>
                      <a:pt x="1" y="18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72" name="Freeform 1289"/>
              <p:cNvSpPr>
                <a:spLocks noChangeAspect="1"/>
              </p:cNvSpPr>
              <p:nvPr/>
            </p:nvSpPr>
            <p:spPr bwMode="auto">
              <a:xfrm>
                <a:off x="3445" y="2168"/>
                <a:ext cx="51" cy="21"/>
              </a:xfrm>
              <a:custGeom>
                <a:avLst/>
                <a:gdLst>
                  <a:gd name="T0" fmla="*/ 0 w 51"/>
                  <a:gd name="T1" fmla="*/ 21 h 21"/>
                  <a:gd name="T2" fmla="*/ 0 w 51"/>
                  <a:gd name="T3" fmla="*/ 19 h 21"/>
                  <a:gd name="T4" fmla="*/ 51 w 51"/>
                  <a:gd name="T5" fmla="*/ 0 h 21"/>
                  <a:gd name="T6" fmla="*/ 51 w 51"/>
                  <a:gd name="T7" fmla="*/ 3 h 21"/>
                  <a:gd name="T8" fmla="*/ 0 w 51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1"/>
                  <a:gd name="T17" fmla="*/ 51 w 5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1">
                    <a:moveTo>
                      <a:pt x="0" y="21"/>
                    </a:moveTo>
                    <a:lnTo>
                      <a:pt x="0" y="19"/>
                    </a:lnTo>
                    <a:lnTo>
                      <a:pt x="51" y="0"/>
                    </a:lnTo>
                    <a:lnTo>
                      <a:pt x="51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73" name="Freeform 1290"/>
              <p:cNvSpPr>
                <a:spLocks noChangeAspect="1"/>
              </p:cNvSpPr>
              <p:nvPr/>
            </p:nvSpPr>
            <p:spPr bwMode="auto">
              <a:xfrm>
                <a:off x="3445" y="2165"/>
                <a:ext cx="52" cy="22"/>
              </a:xfrm>
              <a:custGeom>
                <a:avLst/>
                <a:gdLst>
                  <a:gd name="T0" fmla="*/ 0 w 52"/>
                  <a:gd name="T1" fmla="*/ 22 h 22"/>
                  <a:gd name="T2" fmla="*/ 0 w 52"/>
                  <a:gd name="T3" fmla="*/ 19 h 22"/>
                  <a:gd name="T4" fmla="*/ 52 w 52"/>
                  <a:gd name="T5" fmla="*/ 0 h 22"/>
                  <a:gd name="T6" fmla="*/ 51 w 52"/>
                  <a:gd name="T7" fmla="*/ 3 h 22"/>
                  <a:gd name="T8" fmla="*/ 0 w 52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2"/>
                  <a:gd name="T17" fmla="*/ 52 w 5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2">
                    <a:moveTo>
                      <a:pt x="0" y="22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1" y="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A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74" name="Freeform 1291"/>
              <p:cNvSpPr>
                <a:spLocks noChangeAspect="1"/>
              </p:cNvSpPr>
              <p:nvPr/>
            </p:nvSpPr>
            <p:spPr bwMode="auto">
              <a:xfrm>
                <a:off x="3445" y="2142"/>
                <a:ext cx="54" cy="42"/>
              </a:xfrm>
              <a:custGeom>
                <a:avLst/>
                <a:gdLst>
                  <a:gd name="T0" fmla="*/ 0 w 54"/>
                  <a:gd name="T1" fmla="*/ 42 h 42"/>
                  <a:gd name="T2" fmla="*/ 3 w 54"/>
                  <a:gd name="T3" fmla="*/ 20 h 42"/>
                  <a:gd name="T4" fmla="*/ 54 w 54"/>
                  <a:gd name="T5" fmla="*/ 0 h 42"/>
                  <a:gd name="T6" fmla="*/ 52 w 54"/>
                  <a:gd name="T7" fmla="*/ 23 h 42"/>
                  <a:gd name="T8" fmla="*/ 0 w 54"/>
                  <a:gd name="T9" fmla="*/ 4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42"/>
                  <a:gd name="T17" fmla="*/ 54 w 54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42">
                    <a:moveTo>
                      <a:pt x="0" y="42"/>
                    </a:moveTo>
                    <a:lnTo>
                      <a:pt x="3" y="20"/>
                    </a:lnTo>
                    <a:lnTo>
                      <a:pt x="54" y="0"/>
                    </a:lnTo>
                    <a:lnTo>
                      <a:pt x="52" y="23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A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75" name="Line 1292"/>
              <p:cNvSpPr>
                <a:spLocks noChangeAspect="1" noChangeShapeType="1"/>
              </p:cNvSpPr>
              <p:nvPr/>
            </p:nvSpPr>
            <p:spPr bwMode="auto">
              <a:xfrm flipV="1">
                <a:off x="3445" y="2165"/>
                <a:ext cx="52" cy="19"/>
              </a:xfrm>
              <a:prstGeom prst="line">
                <a:avLst/>
              </a:prstGeom>
              <a:noFill/>
              <a:ln w="3175">
                <a:solidFill>
                  <a:srgbClr val="A8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76" name="Freeform 1293"/>
              <p:cNvSpPr>
                <a:spLocks noChangeAspect="1"/>
              </p:cNvSpPr>
              <p:nvPr/>
            </p:nvSpPr>
            <p:spPr bwMode="auto">
              <a:xfrm>
                <a:off x="3445" y="2162"/>
                <a:ext cx="52" cy="22"/>
              </a:xfrm>
              <a:custGeom>
                <a:avLst/>
                <a:gdLst>
                  <a:gd name="T0" fmla="*/ 0 w 52"/>
                  <a:gd name="T1" fmla="*/ 22 h 22"/>
                  <a:gd name="T2" fmla="*/ 0 w 52"/>
                  <a:gd name="T3" fmla="*/ 19 h 22"/>
                  <a:gd name="T4" fmla="*/ 52 w 52"/>
                  <a:gd name="T5" fmla="*/ 0 h 22"/>
                  <a:gd name="T6" fmla="*/ 52 w 52"/>
                  <a:gd name="T7" fmla="*/ 3 h 22"/>
                  <a:gd name="T8" fmla="*/ 0 w 52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2"/>
                  <a:gd name="T17" fmla="*/ 52 w 5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2">
                    <a:moveTo>
                      <a:pt x="0" y="22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A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77" name="Freeform 1294"/>
              <p:cNvSpPr>
                <a:spLocks noChangeAspect="1"/>
              </p:cNvSpPr>
              <p:nvPr/>
            </p:nvSpPr>
            <p:spPr bwMode="auto">
              <a:xfrm>
                <a:off x="3445" y="2159"/>
                <a:ext cx="52" cy="22"/>
              </a:xfrm>
              <a:custGeom>
                <a:avLst/>
                <a:gdLst>
                  <a:gd name="T0" fmla="*/ 0 w 52"/>
                  <a:gd name="T1" fmla="*/ 22 h 22"/>
                  <a:gd name="T2" fmla="*/ 2 w 52"/>
                  <a:gd name="T3" fmla="*/ 19 h 22"/>
                  <a:gd name="T4" fmla="*/ 52 w 52"/>
                  <a:gd name="T5" fmla="*/ 0 h 22"/>
                  <a:gd name="T6" fmla="*/ 52 w 52"/>
                  <a:gd name="T7" fmla="*/ 3 h 22"/>
                  <a:gd name="T8" fmla="*/ 0 w 52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2"/>
                  <a:gd name="T17" fmla="*/ 52 w 5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2">
                    <a:moveTo>
                      <a:pt x="0" y="22"/>
                    </a:moveTo>
                    <a:lnTo>
                      <a:pt x="2" y="19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A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78" name="Freeform 1295"/>
              <p:cNvSpPr>
                <a:spLocks noChangeAspect="1"/>
              </p:cNvSpPr>
              <p:nvPr/>
            </p:nvSpPr>
            <p:spPr bwMode="auto">
              <a:xfrm>
                <a:off x="3447" y="2156"/>
                <a:ext cx="50" cy="22"/>
              </a:xfrm>
              <a:custGeom>
                <a:avLst/>
                <a:gdLst>
                  <a:gd name="T0" fmla="*/ 0 w 50"/>
                  <a:gd name="T1" fmla="*/ 22 h 22"/>
                  <a:gd name="T2" fmla="*/ 0 w 50"/>
                  <a:gd name="T3" fmla="*/ 19 h 22"/>
                  <a:gd name="T4" fmla="*/ 50 w 50"/>
                  <a:gd name="T5" fmla="*/ 0 h 22"/>
                  <a:gd name="T6" fmla="*/ 50 w 50"/>
                  <a:gd name="T7" fmla="*/ 3 h 22"/>
                  <a:gd name="T8" fmla="*/ 0 w 50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22"/>
                  <a:gd name="T17" fmla="*/ 50 w 50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22">
                    <a:moveTo>
                      <a:pt x="0" y="22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0" y="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A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79" name="Freeform 1296"/>
              <p:cNvSpPr>
                <a:spLocks noChangeAspect="1"/>
              </p:cNvSpPr>
              <p:nvPr/>
            </p:nvSpPr>
            <p:spPr bwMode="auto">
              <a:xfrm>
                <a:off x="3447" y="2153"/>
                <a:ext cx="52" cy="22"/>
              </a:xfrm>
              <a:custGeom>
                <a:avLst/>
                <a:gdLst>
                  <a:gd name="T0" fmla="*/ 0 w 52"/>
                  <a:gd name="T1" fmla="*/ 22 h 22"/>
                  <a:gd name="T2" fmla="*/ 0 w 52"/>
                  <a:gd name="T3" fmla="*/ 19 h 22"/>
                  <a:gd name="T4" fmla="*/ 52 w 52"/>
                  <a:gd name="T5" fmla="*/ 0 h 22"/>
                  <a:gd name="T6" fmla="*/ 50 w 52"/>
                  <a:gd name="T7" fmla="*/ 3 h 22"/>
                  <a:gd name="T8" fmla="*/ 0 w 52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2"/>
                  <a:gd name="T17" fmla="*/ 52 w 5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2">
                    <a:moveTo>
                      <a:pt x="0" y="22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0" y="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A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80" name="Freeform 1297"/>
              <p:cNvSpPr>
                <a:spLocks noChangeAspect="1"/>
              </p:cNvSpPr>
              <p:nvPr/>
            </p:nvSpPr>
            <p:spPr bwMode="auto">
              <a:xfrm>
                <a:off x="3447" y="2151"/>
                <a:ext cx="52" cy="21"/>
              </a:xfrm>
              <a:custGeom>
                <a:avLst/>
                <a:gdLst>
                  <a:gd name="T0" fmla="*/ 0 w 52"/>
                  <a:gd name="T1" fmla="*/ 21 h 21"/>
                  <a:gd name="T2" fmla="*/ 0 w 52"/>
                  <a:gd name="T3" fmla="*/ 18 h 21"/>
                  <a:gd name="T4" fmla="*/ 52 w 52"/>
                  <a:gd name="T5" fmla="*/ 0 h 21"/>
                  <a:gd name="T6" fmla="*/ 52 w 52"/>
                  <a:gd name="T7" fmla="*/ 2 h 21"/>
                  <a:gd name="T8" fmla="*/ 0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0" y="21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2" y="2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81" name="Freeform 1298"/>
              <p:cNvSpPr>
                <a:spLocks noChangeAspect="1"/>
              </p:cNvSpPr>
              <p:nvPr/>
            </p:nvSpPr>
            <p:spPr bwMode="auto">
              <a:xfrm>
                <a:off x="3447" y="2148"/>
                <a:ext cx="52" cy="21"/>
              </a:xfrm>
              <a:custGeom>
                <a:avLst/>
                <a:gdLst>
                  <a:gd name="T0" fmla="*/ 0 w 52"/>
                  <a:gd name="T1" fmla="*/ 21 h 21"/>
                  <a:gd name="T2" fmla="*/ 0 w 52"/>
                  <a:gd name="T3" fmla="*/ 18 h 21"/>
                  <a:gd name="T4" fmla="*/ 52 w 52"/>
                  <a:gd name="T5" fmla="*/ 0 h 21"/>
                  <a:gd name="T6" fmla="*/ 52 w 52"/>
                  <a:gd name="T7" fmla="*/ 3 h 21"/>
                  <a:gd name="T8" fmla="*/ 0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0" y="21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82" name="Freeform 1299"/>
              <p:cNvSpPr>
                <a:spLocks noChangeAspect="1"/>
              </p:cNvSpPr>
              <p:nvPr/>
            </p:nvSpPr>
            <p:spPr bwMode="auto">
              <a:xfrm>
                <a:off x="3447" y="2145"/>
                <a:ext cx="52" cy="21"/>
              </a:xfrm>
              <a:custGeom>
                <a:avLst/>
                <a:gdLst>
                  <a:gd name="T0" fmla="*/ 0 w 52"/>
                  <a:gd name="T1" fmla="*/ 21 h 21"/>
                  <a:gd name="T2" fmla="*/ 1 w 52"/>
                  <a:gd name="T3" fmla="*/ 20 h 21"/>
                  <a:gd name="T4" fmla="*/ 52 w 52"/>
                  <a:gd name="T5" fmla="*/ 0 h 21"/>
                  <a:gd name="T6" fmla="*/ 52 w 52"/>
                  <a:gd name="T7" fmla="*/ 3 h 21"/>
                  <a:gd name="T8" fmla="*/ 0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0" y="21"/>
                    </a:moveTo>
                    <a:lnTo>
                      <a:pt x="1" y="20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83" name="Freeform 1300"/>
              <p:cNvSpPr>
                <a:spLocks noChangeAspect="1"/>
              </p:cNvSpPr>
              <p:nvPr/>
            </p:nvSpPr>
            <p:spPr bwMode="auto">
              <a:xfrm>
                <a:off x="3448" y="2142"/>
                <a:ext cx="51" cy="23"/>
              </a:xfrm>
              <a:custGeom>
                <a:avLst/>
                <a:gdLst>
                  <a:gd name="T0" fmla="*/ 0 w 51"/>
                  <a:gd name="T1" fmla="*/ 23 h 23"/>
                  <a:gd name="T2" fmla="*/ 0 w 51"/>
                  <a:gd name="T3" fmla="*/ 20 h 23"/>
                  <a:gd name="T4" fmla="*/ 51 w 51"/>
                  <a:gd name="T5" fmla="*/ 0 h 23"/>
                  <a:gd name="T6" fmla="*/ 51 w 51"/>
                  <a:gd name="T7" fmla="*/ 3 h 23"/>
                  <a:gd name="T8" fmla="*/ 0 w 51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3"/>
                  <a:gd name="T17" fmla="*/ 51 w 51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3">
                    <a:moveTo>
                      <a:pt x="0" y="23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1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84" name="Freeform 1301"/>
              <p:cNvSpPr>
                <a:spLocks noChangeAspect="1"/>
              </p:cNvSpPr>
              <p:nvPr/>
            </p:nvSpPr>
            <p:spPr bwMode="auto">
              <a:xfrm>
                <a:off x="3448" y="2118"/>
                <a:ext cx="52" cy="44"/>
              </a:xfrm>
              <a:custGeom>
                <a:avLst/>
                <a:gdLst>
                  <a:gd name="T0" fmla="*/ 0 w 52"/>
                  <a:gd name="T1" fmla="*/ 44 h 44"/>
                  <a:gd name="T2" fmla="*/ 0 w 52"/>
                  <a:gd name="T3" fmla="*/ 20 h 44"/>
                  <a:gd name="T4" fmla="*/ 52 w 52"/>
                  <a:gd name="T5" fmla="*/ 0 h 44"/>
                  <a:gd name="T6" fmla="*/ 51 w 52"/>
                  <a:gd name="T7" fmla="*/ 24 h 44"/>
                  <a:gd name="T8" fmla="*/ 0 w 5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44"/>
                  <a:gd name="T17" fmla="*/ 52 w 5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44">
                    <a:moveTo>
                      <a:pt x="0" y="44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1" y="2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B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85" name="Line 1302"/>
              <p:cNvSpPr>
                <a:spLocks noChangeAspect="1" noChangeShapeType="1"/>
              </p:cNvSpPr>
              <p:nvPr/>
            </p:nvSpPr>
            <p:spPr bwMode="auto">
              <a:xfrm flipV="1">
                <a:off x="3448" y="2142"/>
                <a:ext cx="51" cy="20"/>
              </a:xfrm>
              <a:prstGeom prst="line">
                <a:avLst/>
              </a:prstGeom>
              <a:noFill/>
              <a:ln w="3175">
                <a:solidFill>
                  <a:srgbClr val="B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86" name="Freeform 1303"/>
              <p:cNvSpPr>
                <a:spLocks noChangeAspect="1"/>
              </p:cNvSpPr>
              <p:nvPr/>
            </p:nvSpPr>
            <p:spPr bwMode="auto">
              <a:xfrm>
                <a:off x="3448" y="2135"/>
                <a:ext cx="52" cy="27"/>
              </a:xfrm>
              <a:custGeom>
                <a:avLst/>
                <a:gdLst>
                  <a:gd name="T0" fmla="*/ 0 w 52"/>
                  <a:gd name="T1" fmla="*/ 27 h 27"/>
                  <a:gd name="T2" fmla="*/ 0 w 52"/>
                  <a:gd name="T3" fmla="*/ 18 h 27"/>
                  <a:gd name="T4" fmla="*/ 52 w 52"/>
                  <a:gd name="T5" fmla="*/ 0 h 27"/>
                  <a:gd name="T6" fmla="*/ 51 w 52"/>
                  <a:gd name="T7" fmla="*/ 7 h 27"/>
                  <a:gd name="T8" fmla="*/ 0 w 52"/>
                  <a:gd name="T9" fmla="*/ 2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7"/>
                  <a:gd name="T17" fmla="*/ 52 w 5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7">
                    <a:moveTo>
                      <a:pt x="0" y="27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1" y="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B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87" name="Freeform 1304"/>
              <p:cNvSpPr>
                <a:spLocks noChangeAspect="1"/>
              </p:cNvSpPr>
              <p:nvPr/>
            </p:nvSpPr>
            <p:spPr bwMode="auto">
              <a:xfrm>
                <a:off x="3448" y="2126"/>
                <a:ext cx="52" cy="27"/>
              </a:xfrm>
              <a:custGeom>
                <a:avLst/>
                <a:gdLst>
                  <a:gd name="T0" fmla="*/ 0 w 52"/>
                  <a:gd name="T1" fmla="*/ 27 h 27"/>
                  <a:gd name="T2" fmla="*/ 0 w 52"/>
                  <a:gd name="T3" fmla="*/ 19 h 27"/>
                  <a:gd name="T4" fmla="*/ 52 w 52"/>
                  <a:gd name="T5" fmla="*/ 0 h 27"/>
                  <a:gd name="T6" fmla="*/ 52 w 52"/>
                  <a:gd name="T7" fmla="*/ 9 h 27"/>
                  <a:gd name="T8" fmla="*/ 0 w 52"/>
                  <a:gd name="T9" fmla="*/ 2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7"/>
                  <a:gd name="T17" fmla="*/ 52 w 5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7">
                    <a:moveTo>
                      <a:pt x="0" y="27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2" y="9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B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88" name="Freeform 1305"/>
              <p:cNvSpPr>
                <a:spLocks noChangeAspect="1"/>
              </p:cNvSpPr>
              <p:nvPr/>
            </p:nvSpPr>
            <p:spPr bwMode="auto">
              <a:xfrm>
                <a:off x="3448" y="2118"/>
                <a:ext cx="52" cy="27"/>
              </a:xfrm>
              <a:custGeom>
                <a:avLst/>
                <a:gdLst>
                  <a:gd name="T0" fmla="*/ 0 w 52"/>
                  <a:gd name="T1" fmla="*/ 27 h 27"/>
                  <a:gd name="T2" fmla="*/ 0 w 52"/>
                  <a:gd name="T3" fmla="*/ 20 h 27"/>
                  <a:gd name="T4" fmla="*/ 52 w 52"/>
                  <a:gd name="T5" fmla="*/ 0 h 27"/>
                  <a:gd name="T6" fmla="*/ 52 w 52"/>
                  <a:gd name="T7" fmla="*/ 8 h 27"/>
                  <a:gd name="T8" fmla="*/ 0 w 52"/>
                  <a:gd name="T9" fmla="*/ 2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7"/>
                  <a:gd name="T17" fmla="*/ 52 w 5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7">
                    <a:moveTo>
                      <a:pt x="0" y="27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2" y="8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89" name="Freeform 1306"/>
              <p:cNvSpPr>
                <a:spLocks noChangeAspect="1"/>
              </p:cNvSpPr>
              <p:nvPr/>
            </p:nvSpPr>
            <p:spPr bwMode="auto">
              <a:xfrm>
                <a:off x="3448" y="2094"/>
                <a:ext cx="52" cy="44"/>
              </a:xfrm>
              <a:custGeom>
                <a:avLst/>
                <a:gdLst>
                  <a:gd name="T0" fmla="*/ 0 w 52"/>
                  <a:gd name="T1" fmla="*/ 44 h 44"/>
                  <a:gd name="T2" fmla="*/ 0 w 52"/>
                  <a:gd name="T3" fmla="*/ 18 h 44"/>
                  <a:gd name="T4" fmla="*/ 51 w 52"/>
                  <a:gd name="T5" fmla="*/ 0 h 44"/>
                  <a:gd name="T6" fmla="*/ 52 w 52"/>
                  <a:gd name="T7" fmla="*/ 24 h 44"/>
                  <a:gd name="T8" fmla="*/ 0 w 5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44"/>
                  <a:gd name="T17" fmla="*/ 52 w 5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44">
                    <a:moveTo>
                      <a:pt x="0" y="44"/>
                    </a:moveTo>
                    <a:lnTo>
                      <a:pt x="0" y="18"/>
                    </a:lnTo>
                    <a:lnTo>
                      <a:pt x="51" y="0"/>
                    </a:lnTo>
                    <a:lnTo>
                      <a:pt x="52" y="2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90" name="Line 1307"/>
              <p:cNvSpPr>
                <a:spLocks noChangeAspect="1" noChangeShapeType="1"/>
              </p:cNvSpPr>
              <p:nvPr/>
            </p:nvSpPr>
            <p:spPr bwMode="auto">
              <a:xfrm flipV="1">
                <a:off x="3448" y="2118"/>
                <a:ext cx="52" cy="20"/>
              </a:xfrm>
              <a:prstGeom prst="line">
                <a:avLst/>
              </a:prstGeom>
              <a:noFill/>
              <a:ln w="3175">
                <a:solidFill>
                  <a:srgbClr val="B3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91" name="Freeform 1308"/>
              <p:cNvSpPr>
                <a:spLocks noChangeAspect="1"/>
              </p:cNvSpPr>
              <p:nvPr/>
            </p:nvSpPr>
            <p:spPr bwMode="auto">
              <a:xfrm>
                <a:off x="3448" y="2109"/>
                <a:ext cx="52" cy="29"/>
              </a:xfrm>
              <a:custGeom>
                <a:avLst/>
                <a:gdLst>
                  <a:gd name="T0" fmla="*/ 0 w 52"/>
                  <a:gd name="T1" fmla="*/ 29 h 29"/>
                  <a:gd name="T2" fmla="*/ 0 w 52"/>
                  <a:gd name="T3" fmla="*/ 20 h 29"/>
                  <a:gd name="T4" fmla="*/ 52 w 52"/>
                  <a:gd name="T5" fmla="*/ 0 h 29"/>
                  <a:gd name="T6" fmla="*/ 52 w 52"/>
                  <a:gd name="T7" fmla="*/ 9 h 29"/>
                  <a:gd name="T8" fmla="*/ 0 w 52"/>
                  <a:gd name="T9" fmla="*/ 29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9"/>
                  <a:gd name="T17" fmla="*/ 52 w 52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9">
                    <a:moveTo>
                      <a:pt x="0" y="29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2" y="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92" name="Freeform 1309"/>
              <p:cNvSpPr>
                <a:spLocks noChangeAspect="1"/>
              </p:cNvSpPr>
              <p:nvPr/>
            </p:nvSpPr>
            <p:spPr bwMode="auto">
              <a:xfrm>
                <a:off x="3448" y="2102"/>
                <a:ext cx="52" cy="27"/>
              </a:xfrm>
              <a:custGeom>
                <a:avLst/>
                <a:gdLst>
                  <a:gd name="T0" fmla="*/ 0 w 52"/>
                  <a:gd name="T1" fmla="*/ 27 h 27"/>
                  <a:gd name="T2" fmla="*/ 0 w 52"/>
                  <a:gd name="T3" fmla="*/ 19 h 27"/>
                  <a:gd name="T4" fmla="*/ 52 w 52"/>
                  <a:gd name="T5" fmla="*/ 0 h 27"/>
                  <a:gd name="T6" fmla="*/ 52 w 52"/>
                  <a:gd name="T7" fmla="*/ 7 h 27"/>
                  <a:gd name="T8" fmla="*/ 0 w 52"/>
                  <a:gd name="T9" fmla="*/ 2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7"/>
                  <a:gd name="T17" fmla="*/ 52 w 5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7">
                    <a:moveTo>
                      <a:pt x="0" y="27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2" y="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93" name="Freeform 1310"/>
              <p:cNvSpPr>
                <a:spLocks noChangeAspect="1"/>
              </p:cNvSpPr>
              <p:nvPr/>
            </p:nvSpPr>
            <p:spPr bwMode="auto">
              <a:xfrm>
                <a:off x="3448" y="2094"/>
                <a:ext cx="52" cy="27"/>
              </a:xfrm>
              <a:custGeom>
                <a:avLst/>
                <a:gdLst>
                  <a:gd name="T0" fmla="*/ 0 w 52"/>
                  <a:gd name="T1" fmla="*/ 27 h 27"/>
                  <a:gd name="T2" fmla="*/ 0 w 52"/>
                  <a:gd name="T3" fmla="*/ 18 h 27"/>
                  <a:gd name="T4" fmla="*/ 51 w 52"/>
                  <a:gd name="T5" fmla="*/ 0 h 27"/>
                  <a:gd name="T6" fmla="*/ 52 w 52"/>
                  <a:gd name="T7" fmla="*/ 8 h 27"/>
                  <a:gd name="T8" fmla="*/ 0 w 52"/>
                  <a:gd name="T9" fmla="*/ 2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7"/>
                  <a:gd name="T17" fmla="*/ 52 w 5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7">
                    <a:moveTo>
                      <a:pt x="0" y="27"/>
                    </a:moveTo>
                    <a:lnTo>
                      <a:pt x="0" y="18"/>
                    </a:lnTo>
                    <a:lnTo>
                      <a:pt x="51" y="0"/>
                    </a:lnTo>
                    <a:lnTo>
                      <a:pt x="52" y="8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B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94" name="Freeform 1311"/>
              <p:cNvSpPr>
                <a:spLocks noChangeAspect="1"/>
              </p:cNvSpPr>
              <p:nvPr/>
            </p:nvSpPr>
            <p:spPr bwMode="auto">
              <a:xfrm>
                <a:off x="3445" y="2070"/>
                <a:ext cx="54" cy="42"/>
              </a:xfrm>
              <a:custGeom>
                <a:avLst/>
                <a:gdLst>
                  <a:gd name="T0" fmla="*/ 3 w 54"/>
                  <a:gd name="T1" fmla="*/ 42 h 42"/>
                  <a:gd name="T2" fmla="*/ 0 w 54"/>
                  <a:gd name="T3" fmla="*/ 18 h 42"/>
                  <a:gd name="T4" fmla="*/ 52 w 54"/>
                  <a:gd name="T5" fmla="*/ 0 h 42"/>
                  <a:gd name="T6" fmla="*/ 54 w 54"/>
                  <a:gd name="T7" fmla="*/ 24 h 42"/>
                  <a:gd name="T8" fmla="*/ 3 w 54"/>
                  <a:gd name="T9" fmla="*/ 4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42"/>
                  <a:gd name="T17" fmla="*/ 54 w 54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42">
                    <a:moveTo>
                      <a:pt x="3" y="42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4" y="24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B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95" name="Line 1312"/>
              <p:cNvSpPr>
                <a:spLocks noChangeAspect="1" noChangeShapeType="1"/>
              </p:cNvSpPr>
              <p:nvPr/>
            </p:nvSpPr>
            <p:spPr bwMode="auto">
              <a:xfrm flipV="1">
                <a:off x="3448" y="2094"/>
                <a:ext cx="51" cy="18"/>
              </a:xfrm>
              <a:prstGeom prst="line">
                <a:avLst/>
              </a:prstGeom>
              <a:noFill/>
              <a:ln w="3175">
                <a:solidFill>
                  <a:srgbClr val="B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96" name="Freeform 1313"/>
              <p:cNvSpPr>
                <a:spLocks noChangeAspect="1"/>
              </p:cNvSpPr>
              <p:nvPr/>
            </p:nvSpPr>
            <p:spPr bwMode="auto">
              <a:xfrm>
                <a:off x="3448" y="2091"/>
                <a:ext cx="51" cy="21"/>
              </a:xfrm>
              <a:custGeom>
                <a:avLst/>
                <a:gdLst>
                  <a:gd name="T0" fmla="*/ 0 w 51"/>
                  <a:gd name="T1" fmla="*/ 21 h 21"/>
                  <a:gd name="T2" fmla="*/ 0 w 51"/>
                  <a:gd name="T3" fmla="*/ 18 h 21"/>
                  <a:gd name="T4" fmla="*/ 51 w 51"/>
                  <a:gd name="T5" fmla="*/ 0 h 21"/>
                  <a:gd name="T6" fmla="*/ 51 w 51"/>
                  <a:gd name="T7" fmla="*/ 3 h 21"/>
                  <a:gd name="T8" fmla="*/ 0 w 51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1"/>
                  <a:gd name="T17" fmla="*/ 51 w 5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1">
                    <a:moveTo>
                      <a:pt x="0" y="21"/>
                    </a:moveTo>
                    <a:lnTo>
                      <a:pt x="0" y="18"/>
                    </a:lnTo>
                    <a:lnTo>
                      <a:pt x="51" y="0"/>
                    </a:lnTo>
                    <a:lnTo>
                      <a:pt x="51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B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97" name="Freeform 1314"/>
              <p:cNvSpPr>
                <a:spLocks noChangeAspect="1"/>
              </p:cNvSpPr>
              <p:nvPr/>
            </p:nvSpPr>
            <p:spPr bwMode="auto">
              <a:xfrm>
                <a:off x="3447" y="2088"/>
                <a:ext cx="52" cy="21"/>
              </a:xfrm>
              <a:custGeom>
                <a:avLst/>
                <a:gdLst>
                  <a:gd name="T0" fmla="*/ 1 w 52"/>
                  <a:gd name="T1" fmla="*/ 21 h 21"/>
                  <a:gd name="T2" fmla="*/ 0 w 52"/>
                  <a:gd name="T3" fmla="*/ 18 h 21"/>
                  <a:gd name="T4" fmla="*/ 52 w 52"/>
                  <a:gd name="T5" fmla="*/ 0 h 21"/>
                  <a:gd name="T6" fmla="*/ 52 w 52"/>
                  <a:gd name="T7" fmla="*/ 3 h 21"/>
                  <a:gd name="T8" fmla="*/ 1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1" y="21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98" name="Freeform 1315"/>
              <p:cNvSpPr>
                <a:spLocks noChangeAspect="1"/>
              </p:cNvSpPr>
              <p:nvPr/>
            </p:nvSpPr>
            <p:spPr bwMode="auto">
              <a:xfrm>
                <a:off x="3447" y="2085"/>
                <a:ext cx="52" cy="21"/>
              </a:xfrm>
              <a:custGeom>
                <a:avLst/>
                <a:gdLst>
                  <a:gd name="T0" fmla="*/ 0 w 52"/>
                  <a:gd name="T1" fmla="*/ 21 h 21"/>
                  <a:gd name="T2" fmla="*/ 0 w 52"/>
                  <a:gd name="T3" fmla="*/ 18 h 21"/>
                  <a:gd name="T4" fmla="*/ 52 w 52"/>
                  <a:gd name="T5" fmla="*/ 0 h 21"/>
                  <a:gd name="T6" fmla="*/ 52 w 52"/>
                  <a:gd name="T7" fmla="*/ 3 h 21"/>
                  <a:gd name="T8" fmla="*/ 0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0" y="21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699" name="Freeform 1316"/>
              <p:cNvSpPr>
                <a:spLocks noChangeAspect="1"/>
              </p:cNvSpPr>
              <p:nvPr/>
            </p:nvSpPr>
            <p:spPr bwMode="auto">
              <a:xfrm>
                <a:off x="3447" y="2082"/>
                <a:ext cx="52" cy="21"/>
              </a:xfrm>
              <a:custGeom>
                <a:avLst/>
                <a:gdLst>
                  <a:gd name="T0" fmla="*/ 0 w 52"/>
                  <a:gd name="T1" fmla="*/ 21 h 21"/>
                  <a:gd name="T2" fmla="*/ 0 w 52"/>
                  <a:gd name="T3" fmla="*/ 18 h 21"/>
                  <a:gd name="T4" fmla="*/ 52 w 52"/>
                  <a:gd name="T5" fmla="*/ 0 h 21"/>
                  <a:gd name="T6" fmla="*/ 52 w 52"/>
                  <a:gd name="T7" fmla="*/ 3 h 21"/>
                  <a:gd name="T8" fmla="*/ 0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0" y="21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00" name="Freeform 1317"/>
              <p:cNvSpPr>
                <a:spLocks noChangeAspect="1"/>
              </p:cNvSpPr>
              <p:nvPr/>
            </p:nvSpPr>
            <p:spPr bwMode="auto">
              <a:xfrm>
                <a:off x="3447" y="2079"/>
                <a:ext cx="52" cy="21"/>
              </a:xfrm>
              <a:custGeom>
                <a:avLst/>
                <a:gdLst>
                  <a:gd name="T0" fmla="*/ 0 w 52"/>
                  <a:gd name="T1" fmla="*/ 21 h 21"/>
                  <a:gd name="T2" fmla="*/ 0 w 52"/>
                  <a:gd name="T3" fmla="*/ 18 h 21"/>
                  <a:gd name="T4" fmla="*/ 50 w 52"/>
                  <a:gd name="T5" fmla="*/ 0 h 21"/>
                  <a:gd name="T6" fmla="*/ 52 w 52"/>
                  <a:gd name="T7" fmla="*/ 3 h 21"/>
                  <a:gd name="T8" fmla="*/ 0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0" y="21"/>
                    </a:moveTo>
                    <a:lnTo>
                      <a:pt x="0" y="18"/>
                    </a:lnTo>
                    <a:lnTo>
                      <a:pt x="50" y="0"/>
                    </a:lnTo>
                    <a:lnTo>
                      <a:pt x="52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01" name="Freeform 1318"/>
              <p:cNvSpPr>
                <a:spLocks noChangeAspect="1"/>
              </p:cNvSpPr>
              <p:nvPr/>
            </p:nvSpPr>
            <p:spPr bwMode="auto">
              <a:xfrm>
                <a:off x="3447" y="2076"/>
                <a:ext cx="50" cy="21"/>
              </a:xfrm>
              <a:custGeom>
                <a:avLst/>
                <a:gdLst>
                  <a:gd name="T0" fmla="*/ 0 w 50"/>
                  <a:gd name="T1" fmla="*/ 21 h 21"/>
                  <a:gd name="T2" fmla="*/ 0 w 50"/>
                  <a:gd name="T3" fmla="*/ 18 h 21"/>
                  <a:gd name="T4" fmla="*/ 50 w 50"/>
                  <a:gd name="T5" fmla="*/ 0 h 21"/>
                  <a:gd name="T6" fmla="*/ 50 w 50"/>
                  <a:gd name="T7" fmla="*/ 3 h 21"/>
                  <a:gd name="T8" fmla="*/ 0 w 50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21"/>
                  <a:gd name="T17" fmla="*/ 50 w 50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21">
                    <a:moveTo>
                      <a:pt x="0" y="21"/>
                    </a:moveTo>
                    <a:lnTo>
                      <a:pt x="0" y="18"/>
                    </a:lnTo>
                    <a:lnTo>
                      <a:pt x="50" y="0"/>
                    </a:lnTo>
                    <a:lnTo>
                      <a:pt x="50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02" name="Freeform 1319"/>
              <p:cNvSpPr>
                <a:spLocks noChangeAspect="1"/>
              </p:cNvSpPr>
              <p:nvPr/>
            </p:nvSpPr>
            <p:spPr bwMode="auto">
              <a:xfrm>
                <a:off x="3445" y="2073"/>
                <a:ext cx="52" cy="21"/>
              </a:xfrm>
              <a:custGeom>
                <a:avLst/>
                <a:gdLst>
                  <a:gd name="T0" fmla="*/ 2 w 52"/>
                  <a:gd name="T1" fmla="*/ 21 h 21"/>
                  <a:gd name="T2" fmla="*/ 0 w 52"/>
                  <a:gd name="T3" fmla="*/ 18 h 21"/>
                  <a:gd name="T4" fmla="*/ 52 w 52"/>
                  <a:gd name="T5" fmla="*/ 0 h 21"/>
                  <a:gd name="T6" fmla="*/ 52 w 52"/>
                  <a:gd name="T7" fmla="*/ 3 h 21"/>
                  <a:gd name="T8" fmla="*/ 2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2" y="21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A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03" name="Freeform 1320"/>
              <p:cNvSpPr>
                <a:spLocks noChangeAspect="1"/>
              </p:cNvSpPr>
              <p:nvPr/>
            </p:nvSpPr>
            <p:spPr bwMode="auto">
              <a:xfrm>
                <a:off x="3445" y="2070"/>
                <a:ext cx="52" cy="21"/>
              </a:xfrm>
              <a:custGeom>
                <a:avLst/>
                <a:gdLst>
                  <a:gd name="T0" fmla="*/ 0 w 52"/>
                  <a:gd name="T1" fmla="*/ 21 h 21"/>
                  <a:gd name="T2" fmla="*/ 0 w 52"/>
                  <a:gd name="T3" fmla="*/ 18 h 21"/>
                  <a:gd name="T4" fmla="*/ 52 w 52"/>
                  <a:gd name="T5" fmla="*/ 0 h 21"/>
                  <a:gd name="T6" fmla="*/ 52 w 52"/>
                  <a:gd name="T7" fmla="*/ 3 h 21"/>
                  <a:gd name="T8" fmla="*/ 0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0" y="21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04" name="Freeform 1321"/>
              <p:cNvSpPr>
                <a:spLocks noChangeAspect="1"/>
              </p:cNvSpPr>
              <p:nvPr/>
            </p:nvSpPr>
            <p:spPr bwMode="auto">
              <a:xfrm>
                <a:off x="3441" y="2046"/>
                <a:ext cx="56" cy="42"/>
              </a:xfrm>
              <a:custGeom>
                <a:avLst/>
                <a:gdLst>
                  <a:gd name="T0" fmla="*/ 4 w 56"/>
                  <a:gd name="T1" fmla="*/ 42 h 42"/>
                  <a:gd name="T2" fmla="*/ 0 w 56"/>
                  <a:gd name="T3" fmla="*/ 18 h 42"/>
                  <a:gd name="T4" fmla="*/ 52 w 56"/>
                  <a:gd name="T5" fmla="*/ 0 h 42"/>
                  <a:gd name="T6" fmla="*/ 56 w 56"/>
                  <a:gd name="T7" fmla="*/ 24 h 42"/>
                  <a:gd name="T8" fmla="*/ 4 w 56"/>
                  <a:gd name="T9" fmla="*/ 4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42"/>
                  <a:gd name="T17" fmla="*/ 56 w 56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42">
                    <a:moveTo>
                      <a:pt x="4" y="42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6" y="24"/>
                    </a:lnTo>
                    <a:lnTo>
                      <a:pt x="4" y="42"/>
                    </a:lnTo>
                    <a:close/>
                  </a:path>
                </a:pathLst>
              </a:custGeom>
              <a:solidFill>
                <a:srgbClr val="A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05" name="Line 1322"/>
              <p:cNvSpPr>
                <a:spLocks noChangeAspect="1" noChangeShapeType="1"/>
              </p:cNvSpPr>
              <p:nvPr/>
            </p:nvSpPr>
            <p:spPr bwMode="auto">
              <a:xfrm flipV="1">
                <a:off x="3445" y="2070"/>
                <a:ext cx="52" cy="18"/>
              </a:xfrm>
              <a:prstGeom prst="line">
                <a:avLst/>
              </a:prstGeom>
              <a:noFill/>
              <a:ln w="3175">
                <a:solidFill>
                  <a:srgbClr val="A8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06" name="Freeform 1323"/>
              <p:cNvSpPr>
                <a:spLocks noChangeAspect="1"/>
              </p:cNvSpPr>
              <p:nvPr/>
            </p:nvSpPr>
            <p:spPr bwMode="auto">
              <a:xfrm>
                <a:off x="3445" y="2067"/>
                <a:ext cx="52" cy="21"/>
              </a:xfrm>
              <a:custGeom>
                <a:avLst/>
                <a:gdLst>
                  <a:gd name="T0" fmla="*/ 0 w 52"/>
                  <a:gd name="T1" fmla="*/ 21 h 21"/>
                  <a:gd name="T2" fmla="*/ 0 w 52"/>
                  <a:gd name="T3" fmla="*/ 18 h 21"/>
                  <a:gd name="T4" fmla="*/ 51 w 52"/>
                  <a:gd name="T5" fmla="*/ 0 h 21"/>
                  <a:gd name="T6" fmla="*/ 52 w 52"/>
                  <a:gd name="T7" fmla="*/ 3 h 21"/>
                  <a:gd name="T8" fmla="*/ 0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0" y="21"/>
                    </a:moveTo>
                    <a:lnTo>
                      <a:pt x="0" y="18"/>
                    </a:lnTo>
                    <a:lnTo>
                      <a:pt x="51" y="0"/>
                    </a:lnTo>
                    <a:lnTo>
                      <a:pt x="52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07" name="Freeform 1324"/>
              <p:cNvSpPr>
                <a:spLocks noChangeAspect="1"/>
              </p:cNvSpPr>
              <p:nvPr/>
            </p:nvSpPr>
            <p:spPr bwMode="auto">
              <a:xfrm>
                <a:off x="3445" y="2064"/>
                <a:ext cx="51" cy="21"/>
              </a:xfrm>
              <a:custGeom>
                <a:avLst/>
                <a:gdLst>
                  <a:gd name="T0" fmla="*/ 0 w 51"/>
                  <a:gd name="T1" fmla="*/ 21 h 21"/>
                  <a:gd name="T2" fmla="*/ 0 w 51"/>
                  <a:gd name="T3" fmla="*/ 18 h 21"/>
                  <a:gd name="T4" fmla="*/ 51 w 51"/>
                  <a:gd name="T5" fmla="*/ 0 h 21"/>
                  <a:gd name="T6" fmla="*/ 51 w 51"/>
                  <a:gd name="T7" fmla="*/ 3 h 21"/>
                  <a:gd name="T8" fmla="*/ 0 w 51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1"/>
                  <a:gd name="T17" fmla="*/ 51 w 5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1">
                    <a:moveTo>
                      <a:pt x="0" y="21"/>
                    </a:moveTo>
                    <a:lnTo>
                      <a:pt x="0" y="18"/>
                    </a:lnTo>
                    <a:lnTo>
                      <a:pt x="51" y="0"/>
                    </a:lnTo>
                    <a:lnTo>
                      <a:pt x="51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08" name="Freeform 1325"/>
              <p:cNvSpPr>
                <a:spLocks noChangeAspect="1"/>
              </p:cNvSpPr>
              <p:nvPr/>
            </p:nvSpPr>
            <p:spPr bwMode="auto">
              <a:xfrm>
                <a:off x="3444" y="2061"/>
                <a:ext cx="52" cy="21"/>
              </a:xfrm>
              <a:custGeom>
                <a:avLst/>
                <a:gdLst>
                  <a:gd name="T0" fmla="*/ 1 w 52"/>
                  <a:gd name="T1" fmla="*/ 21 h 21"/>
                  <a:gd name="T2" fmla="*/ 0 w 52"/>
                  <a:gd name="T3" fmla="*/ 18 h 21"/>
                  <a:gd name="T4" fmla="*/ 52 w 52"/>
                  <a:gd name="T5" fmla="*/ 0 h 21"/>
                  <a:gd name="T6" fmla="*/ 52 w 52"/>
                  <a:gd name="T7" fmla="*/ 3 h 21"/>
                  <a:gd name="T8" fmla="*/ 1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1" y="21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A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09" name="Freeform 1326"/>
              <p:cNvSpPr>
                <a:spLocks noChangeAspect="1"/>
              </p:cNvSpPr>
              <p:nvPr/>
            </p:nvSpPr>
            <p:spPr bwMode="auto">
              <a:xfrm>
                <a:off x="3444" y="2058"/>
                <a:ext cx="52" cy="21"/>
              </a:xfrm>
              <a:custGeom>
                <a:avLst/>
                <a:gdLst>
                  <a:gd name="T0" fmla="*/ 0 w 52"/>
                  <a:gd name="T1" fmla="*/ 21 h 21"/>
                  <a:gd name="T2" fmla="*/ 0 w 52"/>
                  <a:gd name="T3" fmla="*/ 18 h 21"/>
                  <a:gd name="T4" fmla="*/ 50 w 52"/>
                  <a:gd name="T5" fmla="*/ 0 h 21"/>
                  <a:gd name="T6" fmla="*/ 52 w 52"/>
                  <a:gd name="T7" fmla="*/ 3 h 21"/>
                  <a:gd name="T8" fmla="*/ 0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0" y="21"/>
                    </a:moveTo>
                    <a:lnTo>
                      <a:pt x="0" y="18"/>
                    </a:lnTo>
                    <a:lnTo>
                      <a:pt x="50" y="0"/>
                    </a:lnTo>
                    <a:lnTo>
                      <a:pt x="52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10" name="Freeform 1327"/>
              <p:cNvSpPr>
                <a:spLocks noChangeAspect="1"/>
              </p:cNvSpPr>
              <p:nvPr/>
            </p:nvSpPr>
            <p:spPr bwMode="auto">
              <a:xfrm>
                <a:off x="3444" y="2055"/>
                <a:ext cx="50" cy="21"/>
              </a:xfrm>
              <a:custGeom>
                <a:avLst/>
                <a:gdLst>
                  <a:gd name="T0" fmla="*/ 0 w 50"/>
                  <a:gd name="T1" fmla="*/ 21 h 21"/>
                  <a:gd name="T2" fmla="*/ 0 w 50"/>
                  <a:gd name="T3" fmla="*/ 18 h 21"/>
                  <a:gd name="T4" fmla="*/ 50 w 50"/>
                  <a:gd name="T5" fmla="*/ 0 h 21"/>
                  <a:gd name="T6" fmla="*/ 50 w 50"/>
                  <a:gd name="T7" fmla="*/ 3 h 21"/>
                  <a:gd name="T8" fmla="*/ 0 w 50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21"/>
                  <a:gd name="T17" fmla="*/ 50 w 50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21">
                    <a:moveTo>
                      <a:pt x="0" y="21"/>
                    </a:moveTo>
                    <a:lnTo>
                      <a:pt x="0" y="18"/>
                    </a:lnTo>
                    <a:lnTo>
                      <a:pt x="50" y="0"/>
                    </a:lnTo>
                    <a:lnTo>
                      <a:pt x="50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11" name="Freeform 1328"/>
              <p:cNvSpPr>
                <a:spLocks noChangeAspect="1"/>
              </p:cNvSpPr>
              <p:nvPr/>
            </p:nvSpPr>
            <p:spPr bwMode="auto">
              <a:xfrm>
                <a:off x="3442" y="2052"/>
                <a:ext cx="52" cy="21"/>
              </a:xfrm>
              <a:custGeom>
                <a:avLst/>
                <a:gdLst>
                  <a:gd name="T0" fmla="*/ 2 w 52"/>
                  <a:gd name="T1" fmla="*/ 21 h 21"/>
                  <a:gd name="T2" fmla="*/ 0 w 52"/>
                  <a:gd name="T3" fmla="*/ 18 h 21"/>
                  <a:gd name="T4" fmla="*/ 52 w 52"/>
                  <a:gd name="T5" fmla="*/ 0 h 21"/>
                  <a:gd name="T6" fmla="*/ 52 w 52"/>
                  <a:gd name="T7" fmla="*/ 3 h 21"/>
                  <a:gd name="T8" fmla="*/ 2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2" y="21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A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12" name="Freeform 1329"/>
              <p:cNvSpPr>
                <a:spLocks noChangeAspect="1"/>
              </p:cNvSpPr>
              <p:nvPr/>
            </p:nvSpPr>
            <p:spPr bwMode="auto">
              <a:xfrm>
                <a:off x="3442" y="2049"/>
                <a:ext cx="52" cy="21"/>
              </a:xfrm>
              <a:custGeom>
                <a:avLst/>
                <a:gdLst>
                  <a:gd name="T0" fmla="*/ 0 w 52"/>
                  <a:gd name="T1" fmla="*/ 21 h 21"/>
                  <a:gd name="T2" fmla="*/ 0 w 52"/>
                  <a:gd name="T3" fmla="*/ 18 h 21"/>
                  <a:gd name="T4" fmla="*/ 51 w 52"/>
                  <a:gd name="T5" fmla="*/ 0 h 21"/>
                  <a:gd name="T6" fmla="*/ 52 w 52"/>
                  <a:gd name="T7" fmla="*/ 3 h 21"/>
                  <a:gd name="T8" fmla="*/ 0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0" y="21"/>
                    </a:moveTo>
                    <a:lnTo>
                      <a:pt x="0" y="18"/>
                    </a:lnTo>
                    <a:lnTo>
                      <a:pt x="51" y="0"/>
                    </a:lnTo>
                    <a:lnTo>
                      <a:pt x="52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13" name="Freeform 1330"/>
              <p:cNvSpPr>
                <a:spLocks noChangeAspect="1"/>
              </p:cNvSpPr>
              <p:nvPr/>
            </p:nvSpPr>
            <p:spPr bwMode="auto">
              <a:xfrm>
                <a:off x="3441" y="2046"/>
                <a:ext cx="52" cy="21"/>
              </a:xfrm>
              <a:custGeom>
                <a:avLst/>
                <a:gdLst>
                  <a:gd name="T0" fmla="*/ 1 w 52"/>
                  <a:gd name="T1" fmla="*/ 21 h 21"/>
                  <a:gd name="T2" fmla="*/ 0 w 52"/>
                  <a:gd name="T3" fmla="*/ 18 h 21"/>
                  <a:gd name="T4" fmla="*/ 52 w 52"/>
                  <a:gd name="T5" fmla="*/ 0 h 21"/>
                  <a:gd name="T6" fmla="*/ 52 w 52"/>
                  <a:gd name="T7" fmla="*/ 3 h 21"/>
                  <a:gd name="T8" fmla="*/ 1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1" y="21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A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14" name="Freeform 1331"/>
              <p:cNvSpPr>
                <a:spLocks noChangeAspect="1"/>
              </p:cNvSpPr>
              <p:nvPr/>
            </p:nvSpPr>
            <p:spPr bwMode="auto">
              <a:xfrm>
                <a:off x="3436" y="2022"/>
                <a:ext cx="57" cy="42"/>
              </a:xfrm>
              <a:custGeom>
                <a:avLst/>
                <a:gdLst>
                  <a:gd name="T0" fmla="*/ 5 w 57"/>
                  <a:gd name="T1" fmla="*/ 42 h 42"/>
                  <a:gd name="T2" fmla="*/ 0 w 57"/>
                  <a:gd name="T3" fmla="*/ 20 h 42"/>
                  <a:gd name="T4" fmla="*/ 50 w 57"/>
                  <a:gd name="T5" fmla="*/ 0 h 42"/>
                  <a:gd name="T6" fmla="*/ 57 w 57"/>
                  <a:gd name="T7" fmla="*/ 24 h 42"/>
                  <a:gd name="T8" fmla="*/ 5 w 57"/>
                  <a:gd name="T9" fmla="*/ 4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2"/>
                  <a:gd name="T17" fmla="*/ 57 w 57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2">
                    <a:moveTo>
                      <a:pt x="5" y="42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7" y="24"/>
                    </a:lnTo>
                    <a:lnTo>
                      <a:pt x="5" y="42"/>
                    </a:lnTo>
                    <a:close/>
                  </a:path>
                </a:pathLst>
              </a:custGeom>
              <a:solidFill>
                <a:srgbClr val="A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15" name="Line 1332"/>
              <p:cNvSpPr>
                <a:spLocks noChangeAspect="1" noChangeShapeType="1"/>
              </p:cNvSpPr>
              <p:nvPr/>
            </p:nvSpPr>
            <p:spPr bwMode="auto">
              <a:xfrm flipV="1">
                <a:off x="3441" y="2046"/>
                <a:ext cx="52" cy="18"/>
              </a:xfrm>
              <a:prstGeom prst="line">
                <a:avLst/>
              </a:prstGeom>
              <a:noFill/>
              <a:ln w="3175">
                <a:solidFill>
                  <a:srgbClr val="A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16" name="Freeform 1333"/>
              <p:cNvSpPr>
                <a:spLocks noChangeAspect="1"/>
              </p:cNvSpPr>
              <p:nvPr/>
            </p:nvSpPr>
            <p:spPr bwMode="auto">
              <a:xfrm>
                <a:off x="3441" y="2042"/>
                <a:ext cx="52" cy="22"/>
              </a:xfrm>
              <a:custGeom>
                <a:avLst/>
                <a:gdLst>
                  <a:gd name="T0" fmla="*/ 0 w 52"/>
                  <a:gd name="T1" fmla="*/ 22 h 22"/>
                  <a:gd name="T2" fmla="*/ 0 w 52"/>
                  <a:gd name="T3" fmla="*/ 18 h 22"/>
                  <a:gd name="T4" fmla="*/ 50 w 52"/>
                  <a:gd name="T5" fmla="*/ 0 h 22"/>
                  <a:gd name="T6" fmla="*/ 52 w 52"/>
                  <a:gd name="T7" fmla="*/ 4 h 22"/>
                  <a:gd name="T8" fmla="*/ 0 w 52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2"/>
                  <a:gd name="T17" fmla="*/ 52 w 5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2">
                    <a:moveTo>
                      <a:pt x="0" y="22"/>
                    </a:moveTo>
                    <a:lnTo>
                      <a:pt x="0" y="18"/>
                    </a:lnTo>
                    <a:lnTo>
                      <a:pt x="50" y="0"/>
                    </a:lnTo>
                    <a:lnTo>
                      <a:pt x="52" y="4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A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17" name="Freeform 1334"/>
              <p:cNvSpPr>
                <a:spLocks noChangeAspect="1"/>
              </p:cNvSpPr>
              <p:nvPr/>
            </p:nvSpPr>
            <p:spPr bwMode="auto">
              <a:xfrm>
                <a:off x="3439" y="2037"/>
                <a:ext cx="52" cy="23"/>
              </a:xfrm>
              <a:custGeom>
                <a:avLst/>
                <a:gdLst>
                  <a:gd name="T0" fmla="*/ 2 w 52"/>
                  <a:gd name="T1" fmla="*/ 23 h 23"/>
                  <a:gd name="T2" fmla="*/ 0 w 52"/>
                  <a:gd name="T3" fmla="*/ 18 h 23"/>
                  <a:gd name="T4" fmla="*/ 52 w 52"/>
                  <a:gd name="T5" fmla="*/ 0 h 23"/>
                  <a:gd name="T6" fmla="*/ 52 w 52"/>
                  <a:gd name="T7" fmla="*/ 5 h 23"/>
                  <a:gd name="T8" fmla="*/ 2 w 52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3"/>
                  <a:gd name="T17" fmla="*/ 52 w 52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3">
                    <a:moveTo>
                      <a:pt x="2" y="23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2" y="5"/>
                    </a:lnTo>
                    <a:lnTo>
                      <a:pt x="2" y="23"/>
                    </a:lnTo>
                    <a:close/>
                  </a:path>
                </a:pathLst>
              </a:custGeom>
              <a:solidFill>
                <a:srgbClr val="9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18" name="Freeform 1335"/>
              <p:cNvSpPr>
                <a:spLocks noChangeAspect="1"/>
              </p:cNvSpPr>
              <p:nvPr/>
            </p:nvSpPr>
            <p:spPr bwMode="auto">
              <a:xfrm>
                <a:off x="3438" y="2031"/>
                <a:ext cx="53" cy="24"/>
              </a:xfrm>
              <a:custGeom>
                <a:avLst/>
                <a:gdLst>
                  <a:gd name="T0" fmla="*/ 1 w 53"/>
                  <a:gd name="T1" fmla="*/ 24 h 24"/>
                  <a:gd name="T2" fmla="*/ 0 w 53"/>
                  <a:gd name="T3" fmla="*/ 20 h 24"/>
                  <a:gd name="T4" fmla="*/ 51 w 53"/>
                  <a:gd name="T5" fmla="*/ 0 h 24"/>
                  <a:gd name="T6" fmla="*/ 53 w 53"/>
                  <a:gd name="T7" fmla="*/ 6 h 24"/>
                  <a:gd name="T8" fmla="*/ 1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1" y="24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3" y="6"/>
                    </a:lnTo>
                    <a:lnTo>
                      <a:pt x="1" y="24"/>
                    </a:lnTo>
                    <a:close/>
                  </a:path>
                </a:pathLst>
              </a:cu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19" name="Freeform 1336"/>
              <p:cNvSpPr>
                <a:spLocks noChangeAspect="1"/>
              </p:cNvSpPr>
              <p:nvPr/>
            </p:nvSpPr>
            <p:spPr bwMode="auto">
              <a:xfrm>
                <a:off x="3438" y="2027"/>
                <a:ext cx="51" cy="24"/>
              </a:xfrm>
              <a:custGeom>
                <a:avLst/>
                <a:gdLst>
                  <a:gd name="T0" fmla="*/ 0 w 51"/>
                  <a:gd name="T1" fmla="*/ 24 h 24"/>
                  <a:gd name="T2" fmla="*/ 0 w 51"/>
                  <a:gd name="T3" fmla="*/ 19 h 24"/>
                  <a:gd name="T4" fmla="*/ 50 w 51"/>
                  <a:gd name="T5" fmla="*/ 0 h 24"/>
                  <a:gd name="T6" fmla="*/ 51 w 51"/>
                  <a:gd name="T7" fmla="*/ 4 h 24"/>
                  <a:gd name="T8" fmla="*/ 0 w 51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4"/>
                  <a:gd name="T17" fmla="*/ 51 w 51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4">
                    <a:moveTo>
                      <a:pt x="0" y="24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1" y="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20" name="Freeform 1337"/>
              <p:cNvSpPr>
                <a:spLocks noChangeAspect="1"/>
              </p:cNvSpPr>
              <p:nvPr/>
            </p:nvSpPr>
            <p:spPr bwMode="auto">
              <a:xfrm>
                <a:off x="3436" y="2022"/>
                <a:ext cx="52" cy="24"/>
              </a:xfrm>
              <a:custGeom>
                <a:avLst/>
                <a:gdLst>
                  <a:gd name="T0" fmla="*/ 2 w 52"/>
                  <a:gd name="T1" fmla="*/ 24 h 24"/>
                  <a:gd name="T2" fmla="*/ 0 w 52"/>
                  <a:gd name="T3" fmla="*/ 20 h 24"/>
                  <a:gd name="T4" fmla="*/ 50 w 52"/>
                  <a:gd name="T5" fmla="*/ 0 h 24"/>
                  <a:gd name="T6" fmla="*/ 52 w 52"/>
                  <a:gd name="T7" fmla="*/ 5 h 24"/>
                  <a:gd name="T8" fmla="*/ 2 w 52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4"/>
                  <a:gd name="T17" fmla="*/ 52 w 5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4">
                    <a:moveTo>
                      <a:pt x="2" y="24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2" y="5"/>
                    </a:ln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9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21" name="Freeform 1338"/>
              <p:cNvSpPr>
                <a:spLocks noChangeAspect="1"/>
              </p:cNvSpPr>
              <p:nvPr/>
            </p:nvSpPr>
            <p:spPr bwMode="auto">
              <a:xfrm>
                <a:off x="3429" y="2000"/>
                <a:ext cx="57" cy="42"/>
              </a:xfrm>
              <a:custGeom>
                <a:avLst/>
                <a:gdLst>
                  <a:gd name="T0" fmla="*/ 7 w 57"/>
                  <a:gd name="T1" fmla="*/ 42 h 42"/>
                  <a:gd name="T2" fmla="*/ 0 w 57"/>
                  <a:gd name="T3" fmla="*/ 19 h 42"/>
                  <a:gd name="T4" fmla="*/ 51 w 57"/>
                  <a:gd name="T5" fmla="*/ 0 h 42"/>
                  <a:gd name="T6" fmla="*/ 57 w 57"/>
                  <a:gd name="T7" fmla="*/ 22 h 42"/>
                  <a:gd name="T8" fmla="*/ 7 w 57"/>
                  <a:gd name="T9" fmla="*/ 4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2"/>
                  <a:gd name="T17" fmla="*/ 57 w 57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2">
                    <a:moveTo>
                      <a:pt x="7" y="42"/>
                    </a:moveTo>
                    <a:lnTo>
                      <a:pt x="0" y="19"/>
                    </a:lnTo>
                    <a:lnTo>
                      <a:pt x="51" y="0"/>
                    </a:lnTo>
                    <a:lnTo>
                      <a:pt x="57" y="22"/>
                    </a:lnTo>
                    <a:lnTo>
                      <a:pt x="7" y="42"/>
                    </a:lnTo>
                    <a:close/>
                  </a:path>
                </a:pathLst>
              </a:custGeom>
              <a:solidFill>
                <a:srgbClr val="9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22" name="Line 1339"/>
              <p:cNvSpPr>
                <a:spLocks noChangeAspect="1" noChangeShapeType="1"/>
              </p:cNvSpPr>
              <p:nvPr/>
            </p:nvSpPr>
            <p:spPr bwMode="auto">
              <a:xfrm flipV="1">
                <a:off x="3436" y="2022"/>
                <a:ext cx="50" cy="20"/>
              </a:xfrm>
              <a:prstGeom prst="line">
                <a:avLst/>
              </a:prstGeom>
              <a:noFill/>
              <a:ln w="3175">
                <a:solidFill>
                  <a:srgbClr val="9B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23" name="Freeform 1340"/>
              <p:cNvSpPr>
                <a:spLocks noChangeAspect="1"/>
              </p:cNvSpPr>
              <p:nvPr/>
            </p:nvSpPr>
            <p:spPr bwMode="auto">
              <a:xfrm>
                <a:off x="3435" y="2018"/>
                <a:ext cx="51" cy="24"/>
              </a:xfrm>
              <a:custGeom>
                <a:avLst/>
                <a:gdLst>
                  <a:gd name="T0" fmla="*/ 1 w 51"/>
                  <a:gd name="T1" fmla="*/ 24 h 24"/>
                  <a:gd name="T2" fmla="*/ 0 w 51"/>
                  <a:gd name="T3" fmla="*/ 18 h 24"/>
                  <a:gd name="T4" fmla="*/ 50 w 51"/>
                  <a:gd name="T5" fmla="*/ 0 h 24"/>
                  <a:gd name="T6" fmla="*/ 51 w 51"/>
                  <a:gd name="T7" fmla="*/ 4 h 24"/>
                  <a:gd name="T8" fmla="*/ 1 w 51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4"/>
                  <a:gd name="T17" fmla="*/ 51 w 51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4">
                    <a:moveTo>
                      <a:pt x="1" y="24"/>
                    </a:moveTo>
                    <a:lnTo>
                      <a:pt x="0" y="18"/>
                    </a:lnTo>
                    <a:lnTo>
                      <a:pt x="50" y="0"/>
                    </a:lnTo>
                    <a:lnTo>
                      <a:pt x="51" y="4"/>
                    </a:lnTo>
                    <a:lnTo>
                      <a:pt x="1" y="24"/>
                    </a:lnTo>
                    <a:close/>
                  </a:path>
                </a:pathLst>
              </a:custGeom>
              <a:solidFill>
                <a:srgbClr val="9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24" name="Freeform 1341"/>
              <p:cNvSpPr>
                <a:spLocks noChangeAspect="1"/>
              </p:cNvSpPr>
              <p:nvPr/>
            </p:nvSpPr>
            <p:spPr bwMode="auto">
              <a:xfrm>
                <a:off x="3433" y="2012"/>
                <a:ext cx="52" cy="24"/>
              </a:xfrm>
              <a:custGeom>
                <a:avLst/>
                <a:gdLst>
                  <a:gd name="T0" fmla="*/ 2 w 52"/>
                  <a:gd name="T1" fmla="*/ 24 h 24"/>
                  <a:gd name="T2" fmla="*/ 0 w 52"/>
                  <a:gd name="T3" fmla="*/ 19 h 24"/>
                  <a:gd name="T4" fmla="*/ 50 w 52"/>
                  <a:gd name="T5" fmla="*/ 0 h 24"/>
                  <a:gd name="T6" fmla="*/ 52 w 52"/>
                  <a:gd name="T7" fmla="*/ 6 h 24"/>
                  <a:gd name="T8" fmla="*/ 2 w 52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4"/>
                  <a:gd name="T17" fmla="*/ 52 w 5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4">
                    <a:moveTo>
                      <a:pt x="2" y="24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2" y="6"/>
                    </a:ln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9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25" name="Freeform 1342"/>
              <p:cNvSpPr>
                <a:spLocks noChangeAspect="1"/>
              </p:cNvSpPr>
              <p:nvPr/>
            </p:nvSpPr>
            <p:spPr bwMode="auto">
              <a:xfrm>
                <a:off x="3430" y="2006"/>
                <a:ext cx="53" cy="25"/>
              </a:xfrm>
              <a:custGeom>
                <a:avLst/>
                <a:gdLst>
                  <a:gd name="T0" fmla="*/ 3 w 53"/>
                  <a:gd name="T1" fmla="*/ 25 h 25"/>
                  <a:gd name="T2" fmla="*/ 0 w 53"/>
                  <a:gd name="T3" fmla="*/ 19 h 25"/>
                  <a:gd name="T4" fmla="*/ 52 w 53"/>
                  <a:gd name="T5" fmla="*/ 0 h 25"/>
                  <a:gd name="T6" fmla="*/ 53 w 53"/>
                  <a:gd name="T7" fmla="*/ 6 h 25"/>
                  <a:gd name="T8" fmla="*/ 3 w 53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5"/>
                  <a:gd name="T17" fmla="*/ 53 w 53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5">
                    <a:moveTo>
                      <a:pt x="3" y="25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3" y="6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26" name="Freeform 1343"/>
              <p:cNvSpPr>
                <a:spLocks noChangeAspect="1"/>
              </p:cNvSpPr>
              <p:nvPr/>
            </p:nvSpPr>
            <p:spPr bwMode="auto">
              <a:xfrm>
                <a:off x="3429" y="2000"/>
                <a:ext cx="53" cy="25"/>
              </a:xfrm>
              <a:custGeom>
                <a:avLst/>
                <a:gdLst>
                  <a:gd name="T0" fmla="*/ 1 w 53"/>
                  <a:gd name="T1" fmla="*/ 25 h 25"/>
                  <a:gd name="T2" fmla="*/ 0 w 53"/>
                  <a:gd name="T3" fmla="*/ 19 h 25"/>
                  <a:gd name="T4" fmla="*/ 51 w 53"/>
                  <a:gd name="T5" fmla="*/ 0 h 25"/>
                  <a:gd name="T6" fmla="*/ 53 w 53"/>
                  <a:gd name="T7" fmla="*/ 6 h 25"/>
                  <a:gd name="T8" fmla="*/ 1 w 53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5"/>
                  <a:gd name="T17" fmla="*/ 53 w 53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5">
                    <a:moveTo>
                      <a:pt x="1" y="25"/>
                    </a:moveTo>
                    <a:lnTo>
                      <a:pt x="0" y="19"/>
                    </a:lnTo>
                    <a:lnTo>
                      <a:pt x="51" y="0"/>
                    </a:lnTo>
                    <a:lnTo>
                      <a:pt x="53" y="6"/>
                    </a:lnTo>
                    <a:lnTo>
                      <a:pt x="1" y="25"/>
                    </a:lnTo>
                    <a:close/>
                  </a:path>
                </a:pathLst>
              </a:custGeom>
              <a:solidFill>
                <a:srgbClr val="9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27" name="Freeform 1344"/>
              <p:cNvSpPr>
                <a:spLocks noChangeAspect="1"/>
              </p:cNvSpPr>
              <p:nvPr/>
            </p:nvSpPr>
            <p:spPr bwMode="auto">
              <a:xfrm>
                <a:off x="3421" y="1978"/>
                <a:ext cx="59" cy="41"/>
              </a:xfrm>
              <a:custGeom>
                <a:avLst/>
                <a:gdLst>
                  <a:gd name="T0" fmla="*/ 8 w 59"/>
                  <a:gd name="T1" fmla="*/ 41 h 41"/>
                  <a:gd name="T2" fmla="*/ 0 w 59"/>
                  <a:gd name="T3" fmla="*/ 20 h 41"/>
                  <a:gd name="T4" fmla="*/ 50 w 59"/>
                  <a:gd name="T5" fmla="*/ 0 h 41"/>
                  <a:gd name="T6" fmla="*/ 59 w 59"/>
                  <a:gd name="T7" fmla="*/ 22 h 41"/>
                  <a:gd name="T8" fmla="*/ 8 w 59"/>
                  <a:gd name="T9" fmla="*/ 4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41"/>
                  <a:gd name="T17" fmla="*/ 59 w 59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41">
                    <a:moveTo>
                      <a:pt x="8" y="41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9" y="22"/>
                    </a:lnTo>
                    <a:lnTo>
                      <a:pt x="8" y="41"/>
                    </a:lnTo>
                    <a:close/>
                  </a:path>
                </a:pathLst>
              </a:custGeom>
              <a:solidFill>
                <a:srgbClr val="9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28" name="Line 1345"/>
              <p:cNvSpPr>
                <a:spLocks noChangeAspect="1" noChangeShapeType="1"/>
              </p:cNvSpPr>
              <p:nvPr/>
            </p:nvSpPr>
            <p:spPr bwMode="auto">
              <a:xfrm flipV="1">
                <a:off x="3429" y="2000"/>
                <a:ext cx="51" cy="19"/>
              </a:xfrm>
              <a:prstGeom prst="line">
                <a:avLst/>
              </a:prstGeom>
              <a:noFill/>
              <a:ln w="3175">
                <a:solidFill>
                  <a:srgbClr val="97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29" name="Freeform 1346"/>
              <p:cNvSpPr>
                <a:spLocks noChangeAspect="1"/>
              </p:cNvSpPr>
              <p:nvPr/>
            </p:nvSpPr>
            <p:spPr bwMode="auto">
              <a:xfrm>
                <a:off x="3426" y="1994"/>
                <a:ext cx="54" cy="25"/>
              </a:xfrm>
              <a:custGeom>
                <a:avLst/>
                <a:gdLst>
                  <a:gd name="T0" fmla="*/ 3 w 54"/>
                  <a:gd name="T1" fmla="*/ 25 h 25"/>
                  <a:gd name="T2" fmla="*/ 0 w 54"/>
                  <a:gd name="T3" fmla="*/ 18 h 25"/>
                  <a:gd name="T4" fmla="*/ 51 w 54"/>
                  <a:gd name="T5" fmla="*/ 0 h 25"/>
                  <a:gd name="T6" fmla="*/ 54 w 54"/>
                  <a:gd name="T7" fmla="*/ 6 h 25"/>
                  <a:gd name="T8" fmla="*/ 3 w 54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5"/>
                  <a:gd name="T17" fmla="*/ 54 w 54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5">
                    <a:moveTo>
                      <a:pt x="3" y="25"/>
                    </a:moveTo>
                    <a:lnTo>
                      <a:pt x="0" y="18"/>
                    </a:lnTo>
                    <a:lnTo>
                      <a:pt x="51" y="0"/>
                    </a:lnTo>
                    <a:lnTo>
                      <a:pt x="54" y="6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9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30" name="Freeform 1347"/>
              <p:cNvSpPr>
                <a:spLocks noChangeAspect="1"/>
              </p:cNvSpPr>
              <p:nvPr/>
            </p:nvSpPr>
            <p:spPr bwMode="auto">
              <a:xfrm>
                <a:off x="3424" y="1986"/>
                <a:ext cx="53" cy="26"/>
              </a:xfrm>
              <a:custGeom>
                <a:avLst/>
                <a:gdLst>
                  <a:gd name="T0" fmla="*/ 2 w 53"/>
                  <a:gd name="T1" fmla="*/ 26 h 26"/>
                  <a:gd name="T2" fmla="*/ 0 w 53"/>
                  <a:gd name="T3" fmla="*/ 20 h 26"/>
                  <a:gd name="T4" fmla="*/ 50 w 53"/>
                  <a:gd name="T5" fmla="*/ 0 h 26"/>
                  <a:gd name="T6" fmla="*/ 53 w 53"/>
                  <a:gd name="T7" fmla="*/ 8 h 26"/>
                  <a:gd name="T8" fmla="*/ 2 w 53"/>
                  <a:gd name="T9" fmla="*/ 2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6"/>
                  <a:gd name="T17" fmla="*/ 53 w 53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6">
                    <a:moveTo>
                      <a:pt x="2" y="26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8"/>
                    </a:lnTo>
                    <a:lnTo>
                      <a:pt x="2" y="26"/>
                    </a:lnTo>
                    <a:close/>
                  </a:path>
                </a:pathLst>
              </a:cu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31" name="Freeform 1348"/>
              <p:cNvSpPr>
                <a:spLocks noChangeAspect="1"/>
              </p:cNvSpPr>
              <p:nvPr/>
            </p:nvSpPr>
            <p:spPr bwMode="auto">
              <a:xfrm>
                <a:off x="3421" y="1978"/>
                <a:ext cx="53" cy="28"/>
              </a:xfrm>
              <a:custGeom>
                <a:avLst/>
                <a:gdLst>
                  <a:gd name="T0" fmla="*/ 3 w 53"/>
                  <a:gd name="T1" fmla="*/ 28 h 28"/>
                  <a:gd name="T2" fmla="*/ 0 w 53"/>
                  <a:gd name="T3" fmla="*/ 20 h 28"/>
                  <a:gd name="T4" fmla="*/ 50 w 53"/>
                  <a:gd name="T5" fmla="*/ 0 h 28"/>
                  <a:gd name="T6" fmla="*/ 53 w 53"/>
                  <a:gd name="T7" fmla="*/ 8 h 28"/>
                  <a:gd name="T8" fmla="*/ 3 w 53"/>
                  <a:gd name="T9" fmla="*/ 28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8"/>
                  <a:gd name="T17" fmla="*/ 53 w 53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8">
                    <a:moveTo>
                      <a:pt x="3" y="28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8"/>
                    </a:lnTo>
                    <a:lnTo>
                      <a:pt x="3" y="28"/>
                    </a:lnTo>
                    <a:close/>
                  </a:path>
                </a:pathLst>
              </a:custGeom>
              <a:solidFill>
                <a:srgbClr val="9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32" name="Freeform 1349"/>
              <p:cNvSpPr>
                <a:spLocks noChangeAspect="1"/>
              </p:cNvSpPr>
              <p:nvPr/>
            </p:nvSpPr>
            <p:spPr bwMode="auto">
              <a:xfrm>
                <a:off x="3412" y="1957"/>
                <a:ext cx="59" cy="41"/>
              </a:xfrm>
              <a:custGeom>
                <a:avLst/>
                <a:gdLst>
                  <a:gd name="T0" fmla="*/ 9 w 59"/>
                  <a:gd name="T1" fmla="*/ 41 h 41"/>
                  <a:gd name="T2" fmla="*/ 0 w 59"/>
                  <a:gd name="T3" fmla="*/ 20 h 41"/>
                  <a:gd name="T4" fmla="*/ 50 w 59"/>
                  <a:gd name="T5" fmla="*/ 0 h 41"/>
                  <a:gd name="T6" fmla="*/ 59 w 59"/>
                  <a:gd name="T7" fmla="*/ 21 h 41"/>
                  <a:gd name="T8" fmla="*/ 9 w 59"/>
                  <a:gd name="T9" fmla="*/ 4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41"/>
                  <a:gd name="T17" fmla="*/ 59 w 59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41">
                    <a:moveTo>
                      <a:pt x="9" y="41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9" y="21"/>
                    </a:lnTo>
                    <a:lnTo>
                      <a:pt x="9" y="41"/>
                    </a:lnTo>
                    <a:close/>
                  </a:path>
                </a:pathLst>
              </a:custGeom>
              <a:solidFill>
                <a:srgbClr val="9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33" name="Line 1350"/>
              <p:cNvSpPr>
                <a:spLocks noChangeAspect="1" noChangeShapeType="1"/>
              </p:cNvSpPr>
              <p:nvPr/>
            </p:nvSpPr>
            <p:spPr bwMode="auto">
              <a:xfrm flipV="1">
                <a:off x="3421" y="1978"/>
                <a:ext cx="50" cy="20"/>
              </a:xfrm>
              <a:prstGeom prst="line">
                <a:avLst/>
              </a:prstGeom>
              <a:noFill/>
              <a:ln w="3175">
                <a:solidFill>
                  <a:srgbClr val="94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34" name="Freeform 1351"/>
              <p:cNvSpPr>
                <a:spLocks noChangeAspect="1"/>
              </p:cNvSpPr>
              <p:nvPr/>
            </p:nvSpPr>
            <p:spPr bwMode="auto">
              <a:xfrm>
                <a:off x="3418" y="1971"/>
                <a:ext cx="53" cy="27"/>
              </a:xfrm>
              <a:custGeom>
                <a:avLst/>
                <a:gdLst>
                  <a:gd name="T0" fmla="*/ 3 w 53"/>
                  <a:gd name="T1" fmla="*/ 27 h 27"/>
                  <a:gd name="T2" fmla="*/ 0 w 53"/>
                  <a:gd name="T3" fmla="*/ 20 h 27"/>
                  <a:gd name="T4" fmla="*/ 50 w 53"/>
                  <a:gd name="T5" fmla="*/ 0 h 27"/>
                  <a:gd name="T6" fmla="*/ 53 w 53"/>
                  <a:gd name="T7" fmla="*/ 7 h 27"/>
                  <a:gd name="T8" fmla="*/ 3 w 53"/>
                  <a:gd name="T9" fmla="*/ 2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7"/>
                  <a:gd name="T17" fmla="*/ 53 w 53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7">
                    <a:moveTo>
                      <a:pt x="3" y="27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7"/>
                    </a:ln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9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35" name="Freeform 1352"/>
              <p:cNvSpPr>
                <a:spLocks noChangeAspect="1"/>
              </p:cNvSpPr>
              <p:nvPr/>
            </p:nvSpPr>
            <p:spPr bwMode="auto">
              <a:xfrm>
                <a:off x="3415" y="1965"/>
                <a:ext cx="53" cy="26"/>
              </a:xfrm>
              <a:custGeom>
                <a:avLst/>
                <a:gdLst>
                  <a:gd name="T0" fmla="*/ 3 w 53"/>
                  <a:gd name="T1" fmla="*/ 26 h 26"/>
                  <a:gd name="T2" fmla="*/ 0 w 53"/>
                  <a:gd name="T3" fmla="*/ 19 h 26"/>
                  <a:gd name="T4" fmla="*/ 50 w 53"/>
                  <a:gd name="T5" fmla="*/ 0 h 26"/>
                  <a:gd name="T6" fmla="*/ 53 w 53"/>
                  <a:gd name="T7" fmla="*/ 6 h 26"/>
                  <a:gd name="T8" fmla="*/ 3 w 53"/>
                  <a:gd name="T9" fmla="*/ 2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6"/>
                  <a:gd name="T17" fmla="*/ 53 w 53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6">
                    <a:moveTo>
                      <a:pt x="3" y="26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3" y="6"/>
                    </a:lnTo>
                    <a:lnTo>
                      <a:pt x="3" y="26"/>
                    </a:lnTo>
                    <a:close/>
                  </a:path>
                </a:pathLst>
              </a:custGeom>
              <a:solidFill>
                <a:srgbClr val="9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36" name="Freeform 1353"/>
              <p:cNvSpPr>
                <a:spLocks noChangeAspect="1"/>
              </p:cNvSpPr>
              <p:nvPr/>
            </p:nvSpPr>
            <p:spPr bwMode="auto">
              <a:xfrm>
                <a:off x="3412" y="1957"/>
                <a:ext cx="53" cy="27"/>
              </a:xfrm>
              <a:custGeom>
                <a:avLst/>
                <a:gdLst>
                  <a:gd name="T0" fmla="*/ 3 w 53"/>
                  <a:gd name="T1" fmla="*/ 27 h 27"/>
                  <a:gd name="T2" fmla="*/ 0 w 53"/>
                  <a:gd name="T3" fmla="*/ 20 h 27"/>
                  <a:gd name="T4" fmla="*/ 50 w 53"/>
                  <a:gd name="T5" fmla="*/ 0 h 27"/>
                  <a:gd name="T6" fmla="*/ 53 w 53"/>
                  <a:gd name="T7" fmla="*/ 8 h 27"/>
                  <a:gd name="T8" fmla="*/ 3 w 53"/>
                  <a:gd name="T9" fmla="*/ 2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7"/>
                  <a:gd name="T17" fmla="*/ 53 w 53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7">
                    <a:moveTo>
                      <a:pt x="3" y="27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8"/>
                    </a:ln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9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37" name="Freeform 1354"/>
              <p:cNvSpPr>
                <a:spLocks noChangeAspect="1"/>
              </p:cNvSpPr>
              <p:nvPr/>
            </p:nvSpPr>
            <p:spPr bwMode="auto">
              <a:xfrm>
                <a:off x="3401" y="1938"/>
                <a:ext cx="61" cy="39"/>
              </a:xfrm>
              <a:custGeom>
                <a:avLst/>
                <a:gdLst>
                  <a:gd name="T0" fmla="*/ 11 w 61"/>
                  <a:gd name="T1" fmla="*/ 39 h 39"/>
                  <a:gd name="T2" fmla="*/ 0 w 61"/>
                  <a:gd name="T3" fmla="*/ 19 h 39"/>
                  <a:gd name="T4" fmla="*/ 51 w 61"/>
                  <a:gd name="T5" fmla="*/ 0 h 39"/>
                  <a:gd name="T6" fmla="*/ 61 w 61"/>
                  <a:gd name="T7" fmla="*/ 19 h 39"/>
                  <a:gd name="T8" fmla="*/ 11 w 61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"/>
                  <a:gd name="T16" fmla="*/ 0 h 39"/>
                  <a:gd name="T17" fmla="*/ 61 w 61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" h="39">
                    <a:moveTo>
                      <a:pt x="11" y="39"/>
                    </a:moveTo>
                    <a:lnTo>
                      <a:pt x="0" y="19"/>
                    </a:lnTo>
                    <a:lnTo>
                      <a:pt x="51" y="0"/>
                    </a:lnTo>
                    <a:lnTo>
                      <a:pt x="61" y="19"/>
                    </a:lnTo>
                    <a:lnTo>
                      <a:pt x="11" y="39"/>
                    </a:lnTo>
                    <a:close/>
                  </a:path>
                </a:pathLst>
              </a:cu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38" name="Line 1355"/>
              <p:cNvSpPr>
                <a:spLocks noChangeAspect="1" noChangeShapeType="1"/>
              </p:cNvSpPr>
              <p:nvPr/>
            </p:nvSpPr>
            <p:spPr bwMode="auto">
              <a:xfrm flipV="1">
                <a:off x="3412" y="1957"/>
                <a:ext cx="50" cy="20"/>
              </a:xfrm>
              <a:prstGeom prst="line">
                <a:avLst/>
              </a:prstGeom>
              <a:noFill/>
              <a:ln w="3175">
                <a:solidFill>
                  <a:srgbClr val="91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39" name="Freeform 1356"/>
              <p:cNvSpPr>
                <a:spLocks noChangeAspect="1"/>
              </p:cNvSpPr>
              <p:nvPr/>
            </p:nvSpPr>
            <p:spPr bwMode="auto">
              <a:xfrm>
                <a:off x="3409" y="1953"/>
                <a:ext cx="53" cy="24"/>
              </a:xfrm>
              <a:custGeom>
                <a:avLst/>
                <a:gdLst>
                  <a:gd name="T0" fmla="*/ 3 w 53"/>
                  <a:gd name="T1" fmla="*/ 24 h 24"/>
                  <a:gd name="T2" fmla="*/ 0 w 53"/>
                  <a:gd name="T3" fmla="*/ 19 h 24"/>
                  <a:gd name="T4" fmla="*/ 50 w 53"/>
                  <a:gd name="T5" fmla="*/ 0 h 24"/>
                  <a:gd name="T6" fmla="*/ 53 w 53"/>
                  <a:gd name="T7" fmla="*/ 4 h 24"/>
                  <a:gd name="T8" fmla="*/ 3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3" y="24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3" y="4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40" name="Freeform 1357"/>
              <p:cNvSpPr>
                <a:spLocks noChangeAspect="1"/>
              </p:cNvSpPr>
              <p:nvPr/>
            </p:nvSpPr>
            <p:spPr bwMode="auto">
              <a:xfrm>
                <a:off x="3406" y="1948"/>
                <a:ext cx="53" cy="24"/>
              </a:xfrm>
              <a:custGeom>
                <a:avLst/>
                <a:gdLst>
                  <a:gd name="T0" fmla="*/ 3 w 53"/>
                  <a:gd name="T1" fmla="*/ 24 h 24"/>
                  <a:gd name="T2" fmla="*/ 0 w 53"/>
                  <a:gd name="T3" fmla="*/ 18 h 24"/>
                  <a:gd name="T4" fmla="*/ 52 w 53"/>
                  <a:gd name="T5" fmla="*/ 0 h 24"/>
                  <a:gd name="T6" fmla="*/ 53 w 53"/>
                  <a:gd name="T7" fmla="*/ 5 h 24"/>
                  <a:gd name="T8" fmla="*/ 3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3" y="24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3" y="5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9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41" name="Freeform 1358"/>
              <p:cNvSpPr>
                <a:spLocks noChangeAspect="1"/>
              </p:cNvSpPr>
              <p:nvPr/>
            </p:nvSpPr>
            <p:spPr bwMode="auto">
              <a:xfrm>
                <a:off x="3403" y="1942"/>
                <a:ext cx="55" cy="24"/>
              </a:xfrm>
              <a:custGeom>
                <a:avLst/>
                <a:gdLst>
                  <a:gd name="T0" fmla="*/ 3 w 55"/>
                  <a:gd name="T1" fmla="*/ 24 h 24"/>
                  <a:gd name="T2" fmla="*/ 0 w 55"/>
                  <a:gd name="T3" fmla="*/ 20 h 24"/>
                  <a:gd name="T4" fmla="*/ 52 w 55"/>
                  <a:gd name="T5" fmla="*/ 0 h 24"/>
                  <a:gd name="T6" fmla="*/ 55 w 55"/>
                  <a:gd name="T7" fmla="*/ 6 h 24"/>
                  <a:gd name="T8" fmla="*/ 3 w 55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4"/>
                  <a:gd name="T17" fmla="*/ 55 w 55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4">
                    <a:moveTo>
                      <a:pt x="3" y="24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5" y="6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8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42" name="Freeform 1359"/>
              <p:cNvSpPr>
                <a:spLocks noChangeAspect="1"/>
              </p:cNvSpPr>
              <p:nvPr/>
            </p:nvSpPr>
            <p:spPr bwMode="auto">
              <a:xfrm>
                <a:off x="3401" y="1938"/>
                <a:ext cx="54" cy="24"/>
              </a:xfrm>
              <a:custGeom>
                <a:avLst/>
                <a:gdLst>
                  <a:gd name="T0" fmla="*/ 2 w 54"/>
                  <a:gd name="T1" fmla="*/ 24 h 24"/>
                  <a:gd name="T2" fmla="*/ 0 w 54"/>
                  <a:gd name="T3" fmla="*/ 19 h 24"/>
                  <a:gd name="T4" fmla="*/ 51 w 54"/>
                  <a:gd name="T5" fmla="*/ 0 h 24"/>
                  <a:gd name="T6" fmla="*/ 54 w 54"/>
                  <a:gd name="T7" fmla="*/ 4 h 24"/>
                  <a:gd name="T8" fmla="*/ 2 w 54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4"/>
                  <a:gd name="T17" fmla="*/ 54 w 54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4">
                    <a:moveTo>
                      <a:pt x="2" y="24"/>
                    </a:moveTo>
                    <a:lnTo>
                      <a:pt x="0" y="19"/>
                    </a:lnTo>
                    <a:lnTo>
                      <a:pt x="51" y="0"/>
                    </a:lnTo>
                    <a:lnTo>
                      <a:pt x="54" y="4"/>
                    </a:ln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8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43" name="Freeform 1360"/>
              <p:cNvSpPr>
                <a:spLocks noChangeAspect="1"/>
              </p:cNvSpPr>
              <p:nvPr/>
            </p:nvSpPr>
            <p:spPr bwMode="auto">
              <a:xfrm>
                <a:off x="3389" y="1920"/>
                <a:ext cx="63" cy="37"/>
              </a:xfrm>
              <a:custGeom>
                <a:avLst/>
                <a:gdLst>
                  <a:gd name="T0" fmla="*/ 12 w 63"/>
                  <a:gd name="T1" fmla="*/ 37 h 37"/>
                  <a:gd name="T2" fmla="*/ 0 w 63"/>
                  <a:gd name="T3" fmla="*/ 19 h 37"/>
                  <a:gd name="T4" fmla="*/ 50 w 63"/>
                  <a:gd name="T5" fmla="*/ 0 h 37"/>
                  <a:gd name="T6" fmla="*/ 63 w 63"/>
                  <a:gd name="T7" fmla="*/ 18 h 37"/>
                  <a:gd name="T8" fmla="*/ 12 w 63"/>
                  <a:gd name="T9" fmla="*/ 3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37"/>
                  <a:gd name="T17" fmla="*/ 63 w 63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37">
                    <a:moveTo>
                      <a:pt x="12" y="37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63" y="18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44" name="Line 1361"/>
              <p:cNvSpPr>
                <a:spLocks noChangeAspect="1" noChangeShapeType="1"/>
              </p:cNvSpPr>
              <p:nvPr/>
            </p:nvSpPr>
            <p:spPr bwMode="auto">
              <a:xfrm flipV="1">
                <a:off x="3401" y="1938"/>
                <a:ext cx="51" cy="19"/>
              </a:xfrm>
              <a:prstGeom prst="line">
                <a:avLst/>
              </a:prstGeom>
              <a:noFill/>
              <a:ln w="3175">
                <a:solidFill>
                  <a:srgbClr val="8D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45" name="Freeform 1362"/>
              <p:cNvSpPr>
                <a:spLocks noChangeAspect="1"/>
              </p:cNvSpPr>
              <p:nvPr/>
            </p:nvSpPr>
            <p:spPr bwMode="auto">
              <a:xfrm>
                <a:off x="3398" y="1933"/>
                <a:ext cx="54" cy="24"/>
              </a:xfrm>
              <a:custGeom>
                <a:avLst/>
                <a:gdLst>
                  <a:gd name="T0" fmla="*/ 3 w 54"/>
                  <a:gd name="T1" fmla="*/ 24 h 24"/>
                  <a:gd name="T2" fmla="*/ 0 w 54"/>
                  <a:gd name="T3" fmla="*/ 20 h 24"/>
                  <a:gd name="T4" fmla="*/ 50 w 54"/>
                  <a:gd name="T5" fmla="*/ 0 h 24"/>
                  <a:gd name="T6" fmla="*/ 54 w 54"/>
                  <a:gd name="T7" fmla="*/ 5 h 24"/>
                  <a:gd name="T8" fmla="*/ 3 w 54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4"/>
                  <a:gd name="T17" fmla="*/ 54 w 54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4">
                    <a:moveTo>
                      <a:pt x="3" y="24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4" y="5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46" name="Freeform 1363"/>
              <p:cNvSpPr>
                <a:spLocks noChangeAspect="1"/>
              </p:cNvSpPr>
              <p:nvPr/>
            </p:nvSpPr>
            <p:spPr bwMode="auto">
              <a:xfrm>
                <a:off x="3395" y="1929"/>
                <a:ext cx="53" cy="24"/>
              </a:xfrm>
              <a:custGeom>
                <a:avLst/>
                <a:gdLst>
                  <a:gd name="T0" fmla="*/ 3 w 53"/>
                  <a:gd name="T1" fmla="*/ 24 h 24"/>
                  <a:gd name="T2" fmla="*/ 0 w 53"/>
                  <a:gd name="T3" fmla="*/ 19 h 24"/>
                  <a:gd name="T4" fmla="*/ 50 w 53"/>
                  <a:gd name="T5" fmla="*/ 0 h 24"/>
                  <a:gd name="T6" fmla="*/ 53 w 53"/>
                  <a:gd name="T7" fmla="*/ 4 h 24"/>
                  <a:gd name="T8" fmla="*/ 3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3" y="24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3" y="4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8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47" name="Freeform 1364"/>
              <p:cNvSpPr>
                <a:spLocks noChangeAspect="1"/>
              </p:cNvSpPr>
              <p:nvPr/>
            </p:nvSpPr>
            <p:spPr bwMode="auto">
              <a:xfrm>
                <a:off x="3392" y="1924"/>
                <a:ext cx="53" cy="24"/>
              </a:xfrm>
              <a:custGeom>
                <a:avLst/>
                <a:gdLst>
                  <a:gd name="T0" fmla="*/ 3 w 53"/>
                  <a:gd name="T1" fmla="*/ 24 h 24"/>
                  <a:gd name="T2" fmla="*/ 0 w 53"/>
                  <a:gd name="T3" fmla="*/ 20 h 24"/>
                  <a:gd name="T4" fmla="*/ 50 w 53"/>
                  <a:gd name="T5" fmla="*/ 0 h 24"/>
                  <a:gd name="T6" fmla="*/ 53 w 53"/>
                  <a:gd name="T7" fmla="*/ 5 h 24"/>
                  <a:gd name="T8" fmla="*/ 3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3" y="24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5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8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48" name="Freeform 1365"/>
              <p:cNvSpPr>
                <a:spLocks noChangeAspect="1"/>
              </p:cNvSpPr>
              <p:nvPr/>
            </p:nvSpPr>
            <p:spPr bwMode="auto">
              <a:xfrm>
                <a:off x="3389" y="1920"/>
                <a:ext cx="53" cy="24"/>
              </a:xfrm>
              <a:custGeom>
                <a:avLst/>
                <a:gdLst>
                  <a:gd name="T0" fmla="*/ 3 w 53"/>
                  <a:gd name="T1" fmla="*/ 24 h 24"/>
                  <a:gd name="T2" fmla="*/ 0 w 53"/>
                  <a:gd name="T3" fmla="*/ 19 h 24"/>
                  <a:gd name="T4" fmla="*/ 50 w 53"/>
                  <a:gd name="T5" fmla="*/ 0 h 24"/>
                  <a:gd name="T6" fmla="*/ 53 w 53"/>
                  <a:gd name="T7" fmla="*/ 4 h 24"/>
                  <a:gd name="T8" fmla="*/ 3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3" y="24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3" y="4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8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49" name="Freeform 1366"/>
              <p:cNvSpPr>
                <a:spLocks noChangeAspect="1"/>
              </p:cNvSpPr>
              <p:nvPr/>
            </p:nvSpPr>
            <p:spPr bwMode="auto">
              <a:xfrm>
                <a:off x="3376" y="1903"/>
                <a:ext cx="63" cy="36"/>
              </a:xfrm>
              <a:custGeom>
                <a:avLst/>
                <a:gdLst>
                  <a:gd name="T0" fmla="*/ 13 w 63"/>
                  <a:gd name="T1" fmla="*/ 36 h 36"/>
                  <a:gd name="T2" fmla="*/ 0 w 63"/>
                  <a:gd name="T3" fmla="*/ 20 h 36"/>
                  <a:gd name="T4" fmla="*/ 51 w 63"/>
                  <a:gd name="T5" fmla="*/ 0 h 36"/>
                  <a:gd name="T6" fmla="*/ 63 w 63"/>
                  <a:gd name="T7" fmla="*/ 17 h 36"/>
                  <a:gd name="T8" fmla="*/ 13 w 63"/>
                  <a:gd name="T9" fmla="*/ 3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36"/>
                  <a:gd name="T17" fmla="*/ 63 w 63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36">
                    <a:moveTo>
                      <a:pt x="13" y="36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63" y="17"/>
                    </a:ln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50" name="Line 1367"/>
              <p:cNvSpPr>
                <a:spLocks noChangeAspect="1" noChangeShapeType="1"/>
              </p:cNvSpPr>
              <p:nvPr/>
            </p:nvSpPr>
            <p:spPr bwMode="auto">
              <a:xfrm flipV="1">
                <a:off x="3389" y="1920"/>
                <a:ext cx="50" cy="19"/>
              </a:xfrm>
              <a:prstGeom prst="line">
                <a:avLst/>
              </a:prstGeom>
              <a:noFill/>
              <a:ln w="3175">
                <a:solidFill>
                  <a:srgbClr val="8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751" name="Freeform 1368"/>
              <p:cNvSpPr>
                <a:spLocks noChangeAspect="1"/>
              </p:cNvSpPr>
              <p:nvPr/>
            </p:nvSpPr>
            <p:spPr bwMode="auto">
              <a:xfrm>
                <a:off x="3386" y="1915"/>
                <a:ext cx="53" cy="24"/>
              </a:xfrm>
              <a:custGeom>
                <a:avLst/>
                <a:gdLst>
                  <a:gd name="T0" fmla="*/ 3 w 53"/>
                  <a:gd name="T1" fmla="*/ 24 h 24"/>
                  <a:gd name="T2" fmla="*/ 0 w 53"/>
                  <a:gd name="T3" fmla="*/ 20 h 24"/>
                  <a:gd name="T4" fmla="*/ 50 w 53"/>
                  <a:gd name="T5" fmla="*/ 0 h 24"/>
                  <a:gd name="T6" fmla="*/ 53 w 53"/>
                  <a:gd name="T7" fmla="*/ 5 h 24"/>
                  <a:gd name="T8" fmla="*/ 3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3" y="24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5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8233" name="Group 1369"/>
            <p:cNvGrpSpPr>
              <a:grpSpLocks noChangeAspect="1"/>
            </p:cNvGrpSpPr>
            <p:nvPr/>
          </p:nvGrpSpPr>
          <p:grpSpPr bwMode="auto">
            <a:xfrm>
              <a:off x="2861" y="1839"/>
              <a:ext cx="597" cy="627"/>
              <a:chOff x="2861" y="1839"/>
              <a:chExt cx="597" cy="627"/>
            </a:xfrm>
          </p:grpSpPr>
          <p:sp>
            <p:nvSpPr>
              <p:cNvPr id="9352" name="Freeform 1370"/>
              <p:cNvSpPr>
                <a:spLocks noChangeAspect="1"/>
              </p:cNvSpPr>
              <p:nvPr/>
            </p:nvSpPr>
            <p:spPr bwMode="auto">
              <a:xfrm>
                <a:off x="3383" y="1911"/>
                <a:ext cx="53" cy="24"/>
              </a:xfrm>
              <a:custGeom>
                <a:avLst/>
                <a:gdLst>
                  <a:gd name="T0" fmla="*/ 3 w 53"/>
                  <a:gd name="T1" fmla="*/ 24 h 24"/>
                  <a:gd name="T2" fmla="*/ 0 w 53"/>
                  <a:gd name="T3" fmla="*/ 19 h 24"/>
                  <a:gd name="T4" fmla="*/ 50 w 53"/>
                  <a:gd name="T5" fmla="*/ 0 h 24"/>
                  <a:gd name="T6" fmla="*/ 53 w 53"/>
                  <a:gd name="T7" fmla="*/ 4 h 24"/>
                  <a:gd name="T8" fmla="*/ 3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3" y="24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3" y="4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8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53" name="Freeform 1371"/>
              <p:cNvSpPr>
                <a:spLocks noChangeAspect="1"/>
              </p:cNvSpPr>
              <p:nvPr/>
            </p:nvSpPr>
            <p:spPr bwMode="auto">
              <a:xfrm>
                <a:off x="3380" y="1908"/>
                <a:ext cx="53" cy="22"/>
              </a:xfrm>
              <a:custGeom>
                <a:avLst/>
                <a:gdLst>
                  <a:gd name="T0" fmla="*/ 3 w 53"/>
                  <a:gd name="T1" fmla="*/ 22 h 22"/>
                  <a:gd name="T2" fmla="*/ 0 w 53"/>
                  <a:gd name="T3" fmla="*/ 18 h 22"/>
                  <a:gd name="T4" fmla="*/ 50 w 53"/>
                  <a:gd name="T5" fmla="*/ 0 h 22"/>
                  <a:gd name="T6" fmla="*/ 53 w 53"/>
                  <a:gd name="T7" fmla="*/ 3 h 22"/>
                  <a:gd name="T8" fmla="*/ 3 w 53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2"/>
                  <a:gd name="T17" fmla="*/ 53 w 53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2">
                    <a:moveTo>
                      <a:pt x="3" y="22"/>
                    </a:moveTo>
                    <a:lnTo>
                      <a:pt x="0" y="18"/>
                    </a:lnTo>
                    <a:lnTo>
                      <a:pt x="50" y="0"/>
                    </a:lnTo>
                    <a:lnTo>
                      <a:pt x="53" y="3"/>
                    </a:lnTo>
                    <a:lnTo>
                      <a:pt x="3" y="22"/>
                    </a:lnTo>
                    <a:close/>
                  </a:path>
                </a:pathLst>
              </a:custGeom>
              <a:solidFill>
                <a:srgbClr val="8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54" name="Freeform 1372"/>
              <p:cNvSpPr>
                <a:spLocks noChangeAspect="1"/>
              </p:cNvSpPr>
              <p:nvPr/>
            </p:nvSpPr>
            <p:spPr bwMode="auto">
              <a:xfrm>
                <a:off x="3376" y="1903"/>
                <a:ext cx="54" cy="23"/>
              </a:xfrm>
              <a:custGeom>
                <a:avLst/>
                <a:gdLst>
                  <a:gd name="T0" fmla="*/ 4 w 54"/>
                  <a:gd name="T1" fmla="*/ 23 h 23"/>
                  <a:gd name="T2" fmla="*/ 0 w 54"/>
                  <a:gd name="T3" fmla="*/ 20 h 23"/>
                  <a:gd name="T4" fmla="*/ 51 w 54"/>
                  <a:gd name="T5" fmla="*/ 0 h 23"/>
                  <a:gd name="T6" fmla="*/ 54 w 54"/>
                  <a:gd name="T7" fmla="*/ 5 h 23"/>
                  <a:gd name="T8" fmla="*/ 4 w 54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3"/>
                  <a:gd name="T17" fmla="*/ 54 w 54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3">
                    <a:moveTo>
                      <a:pt x="4" y="23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4" y="5"/>
                    </a:lnTo>
                    <a:lnTo>
                      <a:pt x="4" y="23"/>
                    </a:lnTo>
                    <a:close/>
                  </a:path>
                </a:pathLst>
              </a:custGeom>
              <a:solidFill>
                <a:srgbClr val="8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55" name="Freeform 1373"/>
              <p:cNvSpPr>
                <a:spLocks noChangeAspect="1"/>
              </p:cNvSpPr>
              <p:nvPr/>
            </p:nvSpPr>
            <p:spPr bwMode="auto">
              <a:xfrm>
                <a:off x="3362" y="1888"/>
                <a:ext cx="65" cy="35"/>
              </a:xfrm>
              <a:custGeom>
                <a:avLst/>
                <a:gdLst>
                  <a:gd name="T0" fmla="*/ 14 w 65"/>
                  <a:gd name="T1" fmla="*/ 35 h 35"/>
                  <a:gd name="T2" fmla="*/ 0 w 65"/>
                  <a:gd name="T3" fmla="*/ 18 h 35"/>
                  <a:gd name="T4" fmla="*/ 52 w 65"/>
                  <a:gd name="T5" fmla="*/ 0 h 35"/>
                  <a:gd name="T6" fmla="*/ 65 w 65"/>
                  <a:gd name="T7" fmla="*/ 15 h 35"/>
                  <a:gd name="T8" fmla="*/ 14 w 65"/>
                  <a:gd name="T9" fmla="*/ 35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35"/>
                  <a:gd name="T17" fmla="*/ 65 w 65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35">
                    <a:moveTo>
                      <a:pt x="14" y="35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65" y="15"/>
                    </a:ln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56" name="Line 1374"/>
              <p:cNvSpPr>
                <a:spLocks noChangeAspect="1" noChangeShapeType="1"/>
              </p:cNvSpPr>
              <p:nvPr/>
            </p:nvSpPr>
            <p:spPr bwMode="auto">
              <a:xfrm flipV="1">
                <a:off x="3376" y="1903"/>
                <a:ext cx="51" cy="20"/>
              </a:xfrm>
              <a:prstGeom prst="line">
                <a:avLst/>
              </a:prstGeom>
              <a:noFill/>
              <a:ln w="3175">
                <a:solidFill>
                  <a:srgbClr val="85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57" name="Freeform 1375"/>
              <p:cNvSpPr>
                <a:spLocks noChangeAspect="1"/>
              </p:cNvSpPr>
              <p:nvPr/>
            </p:nvSpPr>
            <p:spPr bwMode="auto">
              <a:xfrm>
                <a:off x="3374" y="1900"/>
                <a:ext cx="53" cy="23"/>
              </a:xfrm>
              <a:custGeom>
                <a:avLst/>
                <a:gdLst>
                  <a:gd name="T0" fmla="*/ 2 w 53"/>
                  <a:gd name="T1" fmla="*/ 23 h 23"/>
                  <a:gd name="T2" fmla="*/ 0 w 53"/>
                  <a:gd name="T3" fmla="*/ 20 h 23"/>
                  <a:gd name="T4" fmla="*/ 50 w 53"/>
                  <a:gd name="T5" fmla="*/ 0 h 23"/>
                  <a:gd name="T6" fmla="*/ 53 w 53"/>
                  <a:gd name="T7" fmla="*/ 3 h 23"/>
                  <a:gd name="T8" fmla="*/ 2 w 5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3"/>
                  <a:gd name="T17" fmla="*/ 53 w 5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3">
                    <a:moveTo>
                      <a:pt x="2" y="23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3"/>
                    </a:lnTo>
                    <a:lnTo>
                      <a:pt x="2" y="23"/>
                    </a:lnTo>
                    <a:close/>
                  </a:path>
                </a:pathLst>
              </a:cu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58" name="Freeform 1376"/>
              <p:cNvSpPr>
                <a:spLocks noChangeAspect="1"/>
              </p:cNvSpPr>
              <p:nvPr/>
            </p:nvSpPr>
            <p:spPr bwMode="auto">
              <a:xfrm>
                <a:off x="3371" y="1897"/>
                <a:ext cx="53" cy="23"/>
              </a:xfrm>
              <a:custGeom>
                <a:avLst/>
                <a:gdLst>
                  <a:gd name="T0" fmla="*/ 3 w 53"/>
                  <a:gd name="T1" fmla="*/ 23 h 23"/>
                  <a:gd name="T2" fmla="*/ 0 w 53"/>
                  <a:gd name="T3" fmla="*/ 20 h 23"/>
                  <a:gd name="T4" fmla="*/ 50 w 53"/>
                  <a:gd name="T5" fmla="*/ 0 h 23"/>
                  <a:gd name="T6" fmla="*/ 53 w 53"/>
                  <a:gd name="T7" fmla="*/ 3 h 23"/>
                  <a:gd name="T8" fmla="*/ 3 w 5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3"/>
                  <a:gd name="T17" fmla="*/ 53 w 5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3">
                    <a:moveTo>
                      <a:pt x="3" y="23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3"/>
                    </a:lnTo>
                    <a:lnTo>
                      <a:pt x="3" y="23"/>
                    </a:lnTo>
                    <a:close/>
                  </a:path>
                </a:pathLst>
              </a:custGeom>
              <a:solidFill>
                <a:srgbClr val="8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59" name="Freeform 1377"/>
              <p:cNvSpPr>
                <a:spLocks noChangeAspect="1"/>
              </p:cNvSpPr>
              <p:nvPr/>
            </p:nvSpPr>
            <p:spPr bwMode="auto">
              <a:xfrm>
                <a:off x="3368" y="1894"/>
                <a:ext cx="53" cy="23"/>
              </a:xfrm>
              <a:custGeom>
                <a:avLst/>
                <a:gdLst>
                  <a:gd name="T0" fmla="*/ 3 w 53"/>
                  <a:gd name="T1" fmla="*/ 23 h 23"/>
                  <a:gd name="T2" fmla="*/ 0 w 53"/>
                  <a:gd name="T3" fmla="*/ 18 h 23"/>
                  <a:gd name="T4" fmla="*/ 52 w 53"/>
                  <a:gd name="T5" fmla="*/ 0 h 23"/>
                  <a:gd name="T6" fmla="*/ 53 w 53"/>
                  <a:gd name="T7" fmla="*/ 3 h 23"/>
                  <a:gd name="T8" fmla="*/ 3 w 5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3"/>
                  <a:gd name="T17" fmla="*/ 53 w 5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3">
                    <a:moveTo>
                      <a:pt x="3" y="23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3" y="3"/>
                    </a:lnTo>
                    <a:lnTo>
                      <a:pt x="3" y="23"/>
                    </a:lnTo>
                    <a:close/>
                  </a:path>
                </a:pathLst>
              </a:custGeom>
              <a:solidFill>
                <a:srgbClr val="8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60" name="Freeform 1378"/>
              <p:cNvSpPr>
                <a:spLocks noChangeAspect="1"/>
              </p:cNvSpPr>
              <p:nvPr/>
            </p:nvSpPr>
            <p:spPr bwMode="auto">
              <a:xfrm>
                <a:off x="3365" y="1891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18 h 21"/>
                  <a:gd name="T4" fmla="*/ 52 w 55"/>
                  <a:gd name="T5" fmla="*/ 0 h 21"/>
                  <a:gd name="T6" fmla="*/ 55 w 55"/>
                  <a:gd name="T7" fmla="*/ 3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8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61" name="Freeform 1379"/>
              <p:cNvSpPr>
                <a:spLocks noChangeAspect="1"/>
              </p:cNvSpPr>
              <p:nvPr/>
            </p:nvSpPr>
            <p:spPr bwMode="auto">
              <a:xfrm>
                <a:off x="3362" y="1888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18 h 21"/>
                  <a:gd name="T4" fmla="*/ 52 w 55"/>
                  <a:gd name="T5" fmla="*/ 0 h 21"/>
                  <a:gd name="T6" fmla="*/ 55 w 55"/>
                  <a:gd name="T7" fmla="*/ 3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8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62" name="Freeform 1380"/>
              <p:cNvSpPr>
                <a:spLocks noChangeAspect="1"/>
              </p:cNvSpPr>
              <p:nvPr/>
            </p:nvSpPr>
            <p:spPr bwMode="auto">
              <a:xfrm>
                <a:off x="3348" y="1875"/>
                <a:ext cx="66" cy="31"/>
              </a:xfrm>
              <a:custGeom>
                <a:avLst/>
                <a:gdLst>
                  <a:gd name="T0" fmla="*/ 14 w 66"/>
                  <a:gd name="T1" fmla="*/ 31 h 31"/>
                  <a:gd name="T2" fmla="*/ 0 w 66"/>
                  <a:gd name="T3" fmla="*/ 18 h 31"/>
                  <a:gd name="T4" fmla="*/ 52 w 66"/>
                  <a:gd name="T5" fmla="*/ 0 h 31"/>
                  <a:gd name="T6" fmla="*/ 66 w 66"/>
                  <a:gd name="T7" fmla="*/ 13 h 31"/>
                  <a:gd name="T8" fmla="*/ 14 w 66"/>
                  <a:gd name="T9" fmla="*/ 31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31"/>
                  <a:gd name="T17" fmla="*/ 66 w 66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31">
                    <a:moveTo>
                      <a:pt x="14" y="31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66" y="1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63" name="Line 1381"/>
              <p:cNvSpPr>
                <a:spLocks noChangeAspect="1" noChangeShapeType="1"/>
              </p:cNvSpPr>
              <p:nvPr/>
            </p:nvSpPr>
            <p:spPr bwMode="auto">
              <a:xfrm flipV="1">
                <a:off x="3362" y="1888"/>
                <a:ext cx="52" cy="18"/>
              </a:xfrm>
              <a:prstGeom prst="line">
                <a:avLst/>
              </a:prstGeom>
              <a:noFill/>
              <a:ln w="317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64" name="Freeform 1382"/>
              <p:cNvSpPr>
                <a:spLocks noChangeAspect="1"/>
              </p:cNvSpPr>
              <p:nvPr/>
            </p:nvSpPr>
            <p:spPr bwMode="auto">
              <a:xfrm>
                <a:off x="3360" y="1885"/>
                <a:ext cx="54" cy="21"/>
              </a:xfrm>
              <a:custGeom>
                <a:avLst/>
                <a:gdLst>
                  <a:gd name="T0" fmla="*/ 2 w 54"/>
                  <a:gd name="T1" fmla="*/ 21 h 21"/>
                  <a:gd name="T2" fmla="*/ 0 w 54"/>
                  <a:gd name="T3" fmla="*/ 20 h 21"/>
                  <a:gd name="T4" fmla="*/ 51 w 54"/>
                  <a:gd name="T5" fmla="*/ 0 h 21"/>
                  <a:gd name="T6" fmla="*/ 54 w 54"/>
                  <a:gd name="T7" fmla="*/ 3 h 21"/>
                  <a:gd name="T8" fmla="*/ 2 w 54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1"/>
                  <a:gd name="T17" fmla="*/ 54 w 54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1">
                    <a:moveTo>
                      <a:pt x="2" y="21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4" y="3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65" name="Freeform 1383"/>
              <p:cNvSpPr>
                <a:spLocks noChangeAspect="1"/>
              </p:cNvSpPr>
              <p:nvPr/>
            </p:nvSpPr>
            <p:spPr bwMode="auto">
              <a:xfrm>
                <a:off x="3357" y="1882"/>
                <a:ext cx="54" cy="23"/>
              </a:xfrm>
              <a:custGeom>
                <a:avLst/>
                <a:gdLst>
                  <a:gd name="T0" fmla="*/ 3 w 54"/>
                  <a:gd name="T1" fmla="*/ 23 h 23"/>
                  <a:gd name="T2" fmla="*/ 0 w 54"/>
                  <a:gd name="T3" fmla="*/ 20 h 23"/>
                  <a:gd name="T4" fmla="*/ 51 w 54"/>
                  <a:gd name="T5" fmla="*/ 0 h 23"/>
                  <a:gd name="T6" fmla="*/ 54 w 54"/>
                  <a:gd name="T7" fmla="*/ 3 h 23"/>
                  <a:gd name="T8" fmla="*/ 3 w 54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3"/>
                  <a:gd name="T17" fmla="*/ 54 w 54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3">
                    <a:moveTo>
                      <a:pt x="3" y="23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4" y="3"/>
                    </a:lnTo>
                    <a:lnTo>
                      <a:pt x="3" y="23"/>
                    </a:lnTo>
                    <a:close/>
                  </a:path>
                </a:pathLst>
              </a:custGeom>
              <a:solidFill>
                <a:srgbClr val="7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66" name="Freeform 1384"/>
              <p:cNvSpPr>
                <a:spLocks noChangeAspect="1"/>
              </p:cNvSpPr>
              <p:nvPr/>
            </p:nvSpPr>
            <p:spPr bwMode="auto">
              <a:xfrm>
                <a:off x="3354" y="1879"/>
                <a:ext cx="54" cy="23"/>
              </a:xfrm>
              <a:custGeom>
                <a:avLst/>
                <a:gdLst>
                  <a:gd name="T0" fmla="*/ 3 w 54"/>
                  <a:gd name="T1" fmla="*/ 23 h 23"/>
                  <a:gd name="T2" fmla="*/ 0 w 54"/>
                  <a:gd name="T3" fmla="*/ 20 h 23"/>
                  <a:gd name="T4" fmla="*/ 50 w 54"/>
                  <a:gd name="T5" fmla="*/ 0 h 23"/>
                  <a:gd name="T6" fmla="*/ 54 w 54"/>
                  <a:gd name="T7" fmla="*/ 3 h 23"/>
                  <a:gd name="T8" fmla="*/ 3 w 54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3"/>
                  <a:gd name="T17" fmla="*/ 54 w 54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3">
                    <a:moveTo>
                      <a:pt x="3" y="23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4" y="3"/>
                    </a:lnTo>
                    <a:lnTo>
                      <a:pt x="3" y="23"/>
                    </a:lnTo>
                    <a:close/>
                  </a:path>
                </a:pathLst>
              </a:custGeom>
              <a:solidFill>
                <a:srgbClr val="7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67" name="Freeform 1385"/>
              <p:cNvSpPr>
                <a:spLocks noChangeAspect="1"/>
              </p:cNvSpPr>
              <p:nvPr/>
            </p:nvSpPr>
            <p:spPr bwMode="auto">
              <a:xfrm>
                <a:off x="3351" y="1876"/>
                <a:ext cx="53" cy="23"/>
              </a:xfrm>
              <a:custGeom>
                <a:avLst/>
                <a:gdLst>
                  <a:gd name="T0" fmla="*/ 3 w 53"/>
                  <a:gd name="T1" fmla="*/ 23 h 23"/>
                  <a:gd name="T2" fmla="*/ 0 w 53"/>
                  <a:gd name="T3" fmla="*/ 20 h 23"/>
                  <a:gd name="T4" fmla="*/ 50 w 53"/>
                  <a:gd name="T5" fmla="*/ 0 h 23"/>
                  <a:gd name="T6" fmla="*/ 53 w 53"/>
                  <a:gd name="T7" fmla="*/ 3 h 23"/>
                  <a:gd name="T8" fmla="*/ 3 w 5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3"/>
                  <a:gd name="T17" fmla="*/ 53 w 5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3">
                    <a:moveTo>
                      <a:pt x="3" y="23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3"/>
                    </a:lnTo>
                    <a:lnTo>
                      <a:pt x="3" y="23"/>
                    </a:lnTo>
                    <a:close/>
                  </a:path>
                </a:pathLst>
              </a:custGeom>
              <a:solidFill>
                <a:srgbClr val="7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68" name="Freeform 1386"/>
              <p:cNvSpPr>
                <a:spLocks noChangeAspect="1"/>
              </p:cNvSpPr>
              <p:nvPr/>
            </p:nvSpPr>
            <p:spPr bwMode="auto">
              <a:xfrm>
                <a:off x="3348" y="1875"/>
                <a:ext cx="53" cy="21"/>
              </a:xfrm>
              <a:custGeom>
                <a:avLst/>
                <a:gdLst>
                  <a:gd name="T0" fmla="*/ 3 w 53"/>
                  <a:gd name="T1" fmla="*/ 21 h 21"/>
                  <a:gd name="T2" fmla="*/ 0 w 53"/>
                  <a:gd name="T3" fmla="*/ 18 h 21"/>
                  <a:gd name="T4" fmla="*/ 52 w 53"/>
                  <a:gd name="T5" fmla="*/ 0 h 21"/>
                  <a:gd name="T6" fmla="*/ 53 w 53"/>
                  <a:gd name="T7" fmla="*/ 1 h 21"/>
                  <a:gd name="T8" fmla="*/ 3 w 53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1"/>
                  <a:gd name="T17" fmla="*/ 53 w 53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1">
                    <a:moveTo>
                      <a:pt x="3" y="21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3" y="1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7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69" name="Freeform 1387"/>
              <p:cNvSpPr>
                <a:spLocks noChangeAspect="1"/>
              </p:cNvSpPr>
              <p:nvPr/>
            </p:nvSpPr>
            <p:spPr bwMode="auto">
              <a:xfrm>
                <a:off x="3333" y="1863"/>
                <a:ext cx="67" cy="30"/>
              </a:xfrm>
              <a:custGeom>
                <a:avLst/>
                <a:gdLst>
                  <a:gd name="T0" fmla="*/ 15 w 67"/>
                  <a:gd name="T1" fmla="*/ 30 h 30"/>
                  <a:gd name="T2" fmla="*/ 0 w 67"/>
                  <a:gd name="T3" fmla="*/ 18 h 30"/>
                  <a:gd name="T4" fmla="*/ 52 w 67"/>
                  <a:gd name="T5" fmla="*/ 0 h 30"/>
                  <a:gd name="T6" fmla="*/ 67 w 67"/>
                  <a:gd name="T7" fmla="*/ 12 h 30"/>
                  <a:gd name="T8" fmla="*/ 15 w 67"/>
                  <a:gd name="T9" fmla="*/ 3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30"/>
                  <a:gd name="T17" fmla="*/ 67 w 67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30">
                    <a:moveTo>
                      <a:pt x="15" y="30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67" y="12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7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70" name="Line 1388"/>
              <p:cNvSpPr>
                <a:spLocks noChangeAspect="1" noChangeShapeType="1"/>
              </p:cNvSpPr>
              <p:nvPr/>
            </p:nvSpPr>
            <p:spPr bwMode="auto">
              <a:xfrm flipV="1">
                <a:off x="3348" y="1875"/>
                <a:ext cx="52" cy="18"/>
              </a:xfrm>
              <a:prstGeom prst="line">
                <a:avLst/>
              </a:prstGeom>
              <a:noFill/>
              <a:ln w="3175">
                <a:solidFill>
                  <a:srgbClr val="7B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71" name="Freeform 1389"/>
              <p:cNvSpPr>
                <a:spLocks noChangeAspect="1"/>
              </p:cNvSpPr>
              <p:nvPr/>
            </p:nvSpPr>
            <p:spPr bwMode="auto">
              <a:xfrm>
                <a:off x="3345" y="1872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19 h 21"/>
                  <a:gd name="T4" fmla="*/ 52 w 55"/>
                  <a:gd name="T5" fmla="*/ 0 h 21"/>
                  <a:gd name="T6" fmla="*/ 55 w 55"/>
                  <a:gd name="T7" fmla="*/ 3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7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72" name="Freeform 1390"/>
              <p:cNvSpPr>
                <a:spLocks noChangeAspect="1"/>
              </p:cNvSpPr>
              <p:nvPr/>
            </p:nvSpPr>
            <p:spPr bwMode="auto">
              <a:xfrm>
                <a:off x="3342" y="1869"/>
                <a:ext cx="55" cy="22"/>
              </a:xfrm>
              <a:custGeom>
                <a:avLst/>
                <a:gdLst>
                  <a:gd name="T0" fmla="*/ 3 w 55"/>
                  <a:gd name="T1" fmla="*/ 22 h 22"/>
                  <a:gd name="T2" fmla="*/ 0 w 55"/>
                  <a:gd name="T3" fmla="*/ 19 h 22"/>
                  <a:gd name="T4" fmla="*/ 52 w 55"/>
                  <a:gd name="T5" fmla="*/ 0 h 22"/>
                  <a:gd name="T6" fmla="*/ 55 w 55"/>
                  <a:gd name="T7" fmla="*/ 3 h 22"/>
                  <a:gd name="T8" fmla="*/ 3 w 55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2"/>
                  <a:gd name="T17" fmla="*/ 55 w 55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2">
                    <a:moveTo>
                      <a:pt x="3" y="22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3" y="22"/>
                    </a:lnTo>
                    <a:close/>
                  </a:path>
                </a:pathLst>
              </a:custGeom>
              <a:solidFill>
                <a:srgbClr val="7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73" name="Freeform 1391"/>
              <p:cNvSpPr>
                <a:spLocks noChangeAspect="1"/>
              </p:cNvSpPr>
              <p:nvPr/>
            </p:nvSpPr>
            <p:spPr bwMode="auto">
              <a:xfrm>
                <a:off x="3339" y="1867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20 h 21"/>
                  <a:gd name="T4" fmla="*/ 52 w 55"/>
                  <a:gd name="T5" fmla="*/ 0 h 21"/>
                  <a:gd name="T6" fmla="*/ 55 w 55"/>
                  <a:gd name="T7" fmla="*/ 2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7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74" name="Freeform 1392"/>
              <p:cNvSpPr>
                <a:spLocks noChangeAspect="1"/>
              </p:cNvSpPr>
              <p:nvPr/>
            </p:nvSpPr>
            <p:spPr bwMode="auto">
              <a:xfrm>
                <a:off x="3336" y="1864"/>
                <a:ext cx="55" cy="23"/>
              </a:xfrm>
              <a:custGeom>
                <a:avLst/>
                <a:gdLst>
                  <a:gd name="T0" fmla="*/ 3 w 55"/>
                  <a:gd name="T1" fmla="*/ 23 h 23"/>
                  <a:gd name="T2" fmla="*/ 0 w 55"/>
                  <a:gd name="T3" fmla="*/ 20 h 23"/>
                  <a:gd name="T4" fmla="*/ 52 w 55"/>
                  <a:gd name="T5" fmla="*/ 0 h 23"/>
                  <a:gd name="T6" fmla="*/ 55 w 55"/>
                  <a:gd name="T7" fmla="*/ 3 h 23"/>
                  <a:gd name="T8" fmla="*/ 3 w 55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3"/>
                  <a:gd name="T17" fmla="*/ 55 w 55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3">
                    <a:moveTo>
                      <a:pt x="3" y="23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3" y="23"/>
                    </a:lnTo>
                    <a:close/>
                  </a:path>
                </a:pathLst>
              </a:custGeom>
              <a:solidFill>
                <a:srgbClr val="7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75" name="Freeform 1393"/>
              <p:cNvSpPr>
                <a:spLocks noChangeAspect="1"/>
              </p:cNvSpPr>
              <p:nvPr/>
            </p:nvSpPr>
            <p:spPr bwMode="auto">
              <a:xfrm>
                <a:off x="3333" y="1863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18 h 21"/>
                  <a:gd name="T4" fmla="*/ 52 w 55"/>
                  <a:gd name="T5" fmla="*/ 0 h 21"/>
                  <a:gd name="T6" fmla="*/ 55 w 55"/>
                  <a:gd name="T7" fmla="*/ 1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7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76" name="Freeform 1394"/>
              <p:cNvSpPr>
                <a:spLocks noChangeAspect="1"/>
              </p:cNvSpPr>
              <p:nvPr/>
            </p:nvSpPr>
            <p:spPr bwMode="auto">
              <a:xfrm>
                <a:off x="3318" y="1852"/>
                <a:ext cx="67" cy="29"/>
              </a:xfrm>
              <a:custGeom>
                <a:avLst/>
                <a:gdLst>
                  <a:gd name="T0" fmla="*/ 15 w 67"/>
                  <a:gd name="T1" fmla="*/ 29 h 29"/>
                  <a:gd name="T2" fmla="*/ 0 w 67"/>
                  <a:gd name="T3" fmla="*/ 20 h 29"/>
                  <a:gd name="T4" fmla="*/ 50 w 67"/>
                  <a:gd name="T5" fmla="*/ 0 h 29"/>
                  <a:gd name="T6" fmla="*/ 67 w 67"/>
                  <a:gd name="T7" fmla="*/ 11 h 29"/>
                  <a:gd name="T8" fmla="*/ 15 w 67"/>
                  <a:gd name="T9" fmla="*/ 29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29"/>
                  <a:gd name="T17" fmla="*/ 67 w 67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29">
                    <a:moveTo>
                      <a:pt x="15" y="29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67" y="11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7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77" name="Line 1395"/>
              <p:cNvSpPr>
                <a:spLocks noChangeAspect="1" noChangeShapeType="1"/>
              </p:cNvSpPr>
              <p:nvPr/>
            </p:nvSpPr>
            <p:spPr bwMode="auto">
              <a:xfrm flipV="1">
                <a:off x="3333" y="1863"/>
                <a:ext cx="52" cy="18"/>
              </a:xfrm>
              <a:prstGeom prst="line">
                <a:avLst/>
              </a:prstGeom>
              <a:noFill/>
              <a:ln w="3175">
                <a:solidFill>
                  <a:srgbClr val="76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78" name="Freeform 1396"/>
              <p:cNvSpPr>
                <a:spLocks noChangeAspect="1"/>
              </p:cNvSpPr>
              <p:nvPr/>
            </p:nvSpPr>
            <p:spPr bwMode="auto">
              <a:xfrm>
                <a:off x="3330" y="1861"/>
                <a:ext cx="55" cy="20"/>
              </a:xfrm>
              <a:custGeom>
                <a:avLst/>
                <a:gdLst>
                  <a:gd name="T0" fmla="*/ 3 w 55"/>
                  <a:gd name="T1" fmla="*/ 20 h 20"/>
                  <a:gd name="T2" fmla="*/ 0 w 55"/>
                  <a:gd name="T3" fmla="*/ 18 h 20"/>
                  <a:gd name="T4" fmla="*/ 52 w 55"/>
                  <a:gd name="T5" fmla="*/ 0 h 20"/>
                  <a:gd name="T6" fmla="*/ 55 w 55"/>
                  <a:gd name="T7" fmla="*/ 2 h 20"/>
                  <a:gd name="T8" fmla="*/ 3 w 55"/>
                  <a:gd name="T9" fmla="*/ 2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0"/>
                  <a:gd name="T17" fmla="*/ 55 w 55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0">
                    <a:moveTo>
                      <a:pt x="3" y="20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3" y="20"/>
                    </a:lnTo>
                    <a:close/>
                  </a:path>
                </a:pathLst>
              </a:custGeom>
              <a:solidFill>
                <a:srgbClr val="7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79" name="Freeform 1397"/>
              <p:cNvSpPr>
                <a:spLocks noChangeAspect="1"/>
              </p:cNvSpPr>
              <p:nvPr/>
            </p:nvSpPr>
            <p:spPr bwMode="auto">
              <a:xfrm>
                <a:off x="3329" y="1858"/>
                <a:ext cx="53" cy="21"/>
              </a:xfrm>
              <a:custGeom>
                <a:avLst/>
                <a:gdLst>
                  <a:gd name="T0" fmla="*/ 1 w 53"/>
                  <a:gd name="T1" fmla="*/ 21 h 21"/>
                  <a:gd name="T2" fmla="*/ 0 w 53"/>
                  <a:gd name="T3" fmla="*/ 20 h 21"/>
                  <a:gd name="T4" fmla="*/ 50 w 53"/>
                  <a:gd name="T5" fmla="*/ 0 h 21"/>
                  <a:gd name="T6" fmla="*/ 53 w 53"/>
                  <a:gd name="T7" fmla="*/ 3 h 21"/>
                  <a:gd name="T8" fmla="*/ 1 w 53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1"/>
                  <a:gd name="T17" fmla="*/ 53 w 53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1">
                    <a:moveTo>
                      <a:pt x="1" y="21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3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7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80" name="Freeform 1398"/>
              <p:cNvSpPr>
                <a:spLocks noChangeAspect="1"/>
              </p:cNvSpPr>
              <p:nvPr/>
            </p:nvSpPr>
            <p:spPr bwMode="auto">
              <a:xfrm>
                <a:off x="3326" y="1857"/>
                <a:ext cx="53" cy="21"/>
              </a:xfrm>
              <a:custGeom>
                <a:avLst/>
                <a:gdLst>
                  <a:gd name="T0" fmla="*/ 3 w 53"/>
                  <a:gd name="T1" fmla="*/ 21 h 21"/>
                  <a:gd name="T2" fmla="*/ 0 w 53"/>
                  <a:gd name="T3" fmla="*/ 19 h 21"/>
                  <a:gd name="T4" fmla="*/ 50 w 53"/>
                  <a:gd name="T5" fmla="*/ 0 h 21"/>
                  <a:gd name="T6" fmla="*/ 53 w 53"/>
                  <a:gd name="T7" fmla="*/ 1 h 21"/>
                  <a:gd name="T8" fmla="*/ 3 w 53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1"/>
                  <a:gd name="T17" fmla="*/ 53 w 53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1">
                    <a:moveTo>
                      <a:pt x="3" y="21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3" y="1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7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81" name="Freeform 1399"/>
              <p:cNvSpPr>
                <a:spLocks noChangeAspect="1"/>
              </p:cNvSpPr>
              <p:nvPr/>
            </p:nvSpPr>
            <p:spPr bwMode="auto">
              <a:xfrm>
                <a:off x="3323" y="1855"/>
                <a:ext cx="53" cy="21"/>
              </a:xfrm>
              <a:custGeom>
                <a:avLst/>
                <a:gdLst>
                  <a:gd name="T0" fmla="*/ 3 w 53"/>
                  <a:gd name="T1" fmla="*/ 21 h 21"/>
                  <a:gd name="T2" fmla="*/ 0 w 53"/>
                  <a:gd name="T3" fmla="*/ 20 h 21"/>
                  <a:gd name="T4" fmla="*/ 51 w 53"/>
                  <a:gd name="T5" fmla="*/ 0 h 21"/>
                  <a:gd name="T6" fmla="*/ 53 w 53"/>
                  <a:gd name="T7" fmla="*/ 2 h 21"/>
                  <a:gd name="T8" fmla="*/ 3 w 53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1"/>
                  <a:gd name="T17" fmla="*/ 53 w 53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1">
                    <a:moveTo>
                      <a:pt x="3" y="21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3" y="2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7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82" name="Freeform 1400"/>
              <p:cNvSpPr>
                <a:spLocks noChangeAspect="1"/>
              </p:cNvSpPr>
              <p:nvPr/>
            </p:nvSpPr>
            <p:spPr bwMode="auto">
              <a:xfrm>
                <a:off x="3319" y="1854"/>
                <a:ext cx="55" cy="21"/>
              </a:xfrm>
              <a:custGeom>
                <a:avLst/>
                <a:gdLst>
                  <a:gd name="T0" fmla="*/ 4 w 55"/>
                  <a:gd name="T1" fmla="*/ 21 h 21"/>
                  <a:gd name="T2" fmla="*/ 0 w 55"/>
                  <a:gd name="T3" fmla="*/ 19 h 21"/>
                  <a:gd name="T4" fmla="*/ 52 w 55"/>
                  <a:gd name="T5" fmla="*/ 0 h 21"/>
                  <a:gd name="T6" fmla="*/ 55 w 55"/>
                  <a:gd name="T7" fmla="*/ 1 h 21"/>
                  <a:gd name="T8" fmla="*/ 4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4" y="21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4" y="21"/>
                    </a:lnTo>
                    <a:close/>
                  </a:path>
                </a:pathLst>
              </a:custGeom>
              <a:solidFill>
                <a:srgbClr val="7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83" name="Freeform 1401"/>
              <p:cNvSpPr>
                <a:spLocks noChangeAspect="1"/>
              </p:cNvSpPr>
              <p:nvPr/>
            </p:nvSpPr>
            <p:spPr bwMode="auto">
              <a:xfrm>
                <a:off x="3318" y="1852"/>
                <a:ext cx="53" cy="21"/>
              </a:xfrm>
              <a:custGeom>
                <a:avLst/>
                <a:gdLst>
                  <a:gd name="T0" fmla="*/ 1 w 53"/>
                  <a:gd name="T1" fmla="*/ 21 h 21"/>
                  <a:gd name="T2" fmla="*/ 0 w 53"/>
                  <a:gd name="T3" fmla="*/ 20 h 21"/>
                  <a:gd name="T4" fmla="*/ 50 w 53"/>
                  <a:gd name="T5" fmla="*/ 0 h 21"/>
                  <a:gd name="T6" fmla="*/ 53 w 53"/>
                  <a:gd name="T7" fmla="*/ 2 h 21"/>
                  <a:gd name="T8" fmla="*/ 1 w 53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1"/>
                  <a:gd name="T17" fmla="*/ 53 w 53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1">
                    <a:moveTo>
                      <a:pt x="1" y="21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2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7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84" name="Freeform 1402"/>
              <p:cNvSpPr>
                <a:spLocks noChangeAspect="1"/>
              </p:cNvSpPr>
              <p:nvPr/>
            </p:nvSpPr>
            <p:spPr bwMode="auto">
              <a:xfrm>
                <a:off x="3301" y="1845"/>
                <a:ext cx="67" cy="27"/>
              </a:xfrm>
              <a:custGeom>
                <a:avLst/>
                <a:gdLst>
                  <a:gd name="T0" fmla="*/ 17 w 67"/>
                  <a:gd name="T1" fmla="*/ 27 h 27"/>
                  <a:gd name="T2" fmla="*/ 0 w 67"/>
                  <a:gd name="T3" fmla="*/ 19 h 27"/>
                  <a:gd name="T4" fmla="*/ 50 w 67"/>
                  <a:gd name="T5" fmla="*/ 0 h 27"/>
                  <a:gd name="T6" fmla="*/ 67 w 67"/>
                  <a:gd name="T7" fmla="*/ 7 h 27"/>
                  <a:gd name="T8" fmla="*/ 17 w 67"/>
                  <a:gd name="T9" fmla="*/ 2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27"/>
                  <a:gd name="T17" fmla="*/ 67 w 6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27">
                    <a:moveTo>
                      <a:pt x="17" y="27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67" y="7"/>
                    </a:lnTo>
                    <a:lnTo>
                      <a:pt x="17" y="27"/>
                    </a:lnTo>
                    <a:close/>
                  </a:path>
                </a:pathLst>
              </a:custGeom>
              <a:solidFill>
                <a:srgbClr val="7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85" name="Line 1403"/>
              <p:cNvSpPr>
                <a:spLocks noChangeAspect="1" noChangeShapeType="1"/>
              </p:cNvSpPr>
              <p:nvPr/>
            </p:nvSpPr>
            <p:spPr bwMode="auto">
              <a:xfrm flipV="1">
                <a:off x="3318" y="1852"/>
                <a:ext cx="50" cy="20"/>
              </a:xfrm>
              <a:prstGeom prst="line">
                <a:avLst/>
              </a:prstGeom>
              <a:noFill/>
              <a:ln w="3175">
                <a:solidFill>
                  <a:srgbClr val="7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86" name="Freeform 1404"/>
              <p:cNvSpPr>
                <a:spLocks noChangeAspect="1"/>
              </p:cNvSpPr>
              <p:nvPr/>
            </p:nvSpPr>
            <p:spPr bwMode="auto">
              <a:xfrm>
                <a:off x="3313" y="1851"/>
                <a:ext cx="55" cy="21"/>
              </a:xfrm>
              <a:custGeom>
                <a:avLst/>
                <a:gdLst>
                  <a:gd name="T0" fmla="*/ 5 w 55"/>
                  <a:gd name="T1" fmla="*/ 21 h 21"/>
                  <a:gd name="T2" fmla="*/ 0 w 55"/>
                  <a:gd name="T3" fmla="*/ 19 h 21"/>
                  <a:gd name="T4" fmla="*/ 52 w 55"/>
                  <a:gd name="T5" fmla="*/ 0 h 21"/>
                  <a:gd name="T6" fmla="*/ 55 w 55"/>
                  <a:gd name="T7" fmla="*/ 1 h 21"/>
                  <a:gd name="T8" fmla="*/ 5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5" y="21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5" y="21"/>
                    </a:lnTo>
                    <a:close/>
                  </a:path>
                </a:pathLst>
              </a:custGeom>
              <a:solidFill>
                <a:srgbClr val="7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87" name="Freeform 1405"/>
              <p:cNvSpPr>
                <a:spLocks noChangeAspect="1"/>
              </p:cNvSpPr>
              <p:nvPr/>
            </p:nvSpPr>
            <p:spPr bwMode="auto">
              <a:xfrm>
                <a:off x="3310" y="1849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20 h 21"/>
                  <a:gd name="T4" fmla="*/ 52 w 55"/>
                  <a:gd name="T5" fmla="*/ 0 h 21"/>
                  <a:gd name="T6" fmla="*/ 55 w 55"/>
                  <a:gd name="T7" fmla="*/ 2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6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88" name="Freeform 1406"/>
              <p:cNvSpPr>
                <a:spLocks noChangeAspect="1"/>
              </p:cNvSpPr>
              <p:nvPr/>
            </p:nvSpPr>
            <p:spPr bwMode="auto">
              <a:xfrm>
                <a:off x="3307" y="1848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19 h 21"/>
                  <a:gd name="T4" fmla="*/ 52 w 55"/>
                  <a:gd name="T5" fmla="*/ 0 h 21"/>
                  <a:gd name="T6" fmla="*/ 55 w 55"/>
                  <a:gd name="T7" fmla="*/ 1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6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89" name="Freeform 1407"/>
              <p:cNvSpPr>
                <a:spLocks noChangeAspect="1"/>
              </p:cNvSpPr>
              <p:nvPr/>
            </p:nvSpPr>
            <p:spPr bwMode="auto">
              <a:xfrm>
                <a:off x="3304" y="1846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20 h 21"/>
                  <a:gd name="T4" fmla="*/ 52 w 55"/>
                  <a:gd name="T5" fmla="*/ 0 h 21"/>
                  <a:gd name="T6" fmla="*/ 55 w 55"/>
                  <a:gd name="T7" fmla="*/ 2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6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90" name="Freeform 1408"/>
              <p:cNvSpPr>
                <a:spLocks noChangeAspect="1"/>
              </p:cNvSpPr>
              <p:nvPr/>
            </p:nvSpPr>
            <p:spPr bwMode="auto">
              <a:xfrm>
                <a:off x="3301" y="1845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19 h 21"/>
                  <a:gd name="T4" fmla="*/ 50 w 55"/>
                  <a:gd name="T5" fmla="*/ 0 h 21"/>
                  <a:gd name="T6" fmla="*/ 55 w 55"/>
                  <a:gd name="T7" fmla="*/ 1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6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91" name="Freeform 1409"/>
              <p:cNvSpPr>
                <a:spLocks noChangeAspect="1"/>
              </p:cNvSpPr>
              <p:nvPr/>
            </p:nvSpPr>
            <p:spPr bwMode="auto">
              <a:xfrm>
                <a:off x="3285" y="1839"/>
                <a:ext cx="66" cy="25"/>
              </a:xfrm>
              <a:custGeom>
                <a:avLst/>
                <a:gdLst>
                  <a:gd name="T0" fmla="*/ 16 w 66"/>
                  <a:gd name="T1" fmla="*/ 25 h 25"/>
                  <a:gd name="T2" fmla="*/ 0 w 66"/>
                  <a:gd name="T3" fmla="*/ 19 h 25"/>
                  <a:gd name="T4" fmla="*/ 50 w 66"/>
                  <a:gd name="T5" fmla="*/ 0 h 25"/>
                  <a:gd name="T6" fmla="*/ 66 w 66"/>
                  <a:gd name="T7" fmla="*/ 6 h 25"/>
                  <a:gd name="T8" fmla="*/ 16 w 66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25"/>
                  <a:gd name="T17" fmla="*/ 66 w 66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25">
                    <a:moveTo>
                      <a:pt x="16" y="25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66" y="6"/>
                    </a:lnTo>
                    <a:lnTo>
                      <a:pt x="16" y="25"/>
                    </a:lnTo>
                    <a:close/>
                  </a:path>
                </a:pathLst>
              </a:custGeom>
              <a:solidFill>
                <a:srgbClr val="6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92" name="Line 1410"/>
              <p:cNvSpPr>
                <a:spLocks noChangeAspect="1" noChangeShapeType="1"/>
              </p:cNvSpPr>
              <p:nvPr/>
            </p:nvSpPr>
            <p:spPr bwMode="auto">
              <a:xfrm flipV="1">
                <a:off x="3301" y="1845"/>
                <a:ext cx="50" cy="19"/>
              </a:xfrm>
              <a:prstGeom prst="line">
                <a:avLst/>
              </a:prstGeom>
              <a:noFill/>
              <a:ln w="3175">
                <a:solidFill>
                  <a:srgbClr val="6B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93" name="Freeform 1411"/>
              <p:cNvSpPr>
                <a:spLocks noChangeAspect="1"/>
              </p:cNvSpPr>
              <p:nvPr/>
            </p:nvSpPr>
            <p:spPr bwMode="auto">
              <a:xfrm>
                <a:off x="3298" y="1843"/>
                <a:ext cx="53" cy="21"/>
              </a:xfrm>
              <a:custGeom>
                <a:avLst/>
                <a:gdLst>
                  <a:gd name="T0" fmla="*/ 3 w 53"/>
                  <a:gd name="T1" fmla="*/ 21 h 21"/>
                  <a:gd name="T2" fmla="*/ 0 w 53"/>
                  <a:gd name="T3" fmla="*/ 20 h 21"/>
                  <a:gd name="T4" fmla="*/ 50 w 53"/>
                  <a:gd name="T5" fmla="*/ 0 h 21"/>
                  <a:gd name="T6" fmla="*/ 53 w 53"/>
                  <a:gd name="T7" fmla="*/ 2 h 21"/>
                  <a:gd name="T8" fmla="*/ 3 w 53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1"/>
                  <a:gd name="T17" fmla="*/ 53 w 53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1">
                    <a:moveTo>
                      <a:pt x="3" y="21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2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6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94" name="Freeform 1412"/>
              <p:cNvSpPr>
                <a:spLocks noChangeAspect="1"/>
              </p:cNvSpPr>
              <p:nvPr/>
            </p:nvSpPr>
            <p:spPr bwMode="auto">
              <a:xfrm>
                <a:off x="3294" y="1843"/>
                <a:ext cx="54" cy="20"/>
              </a:xfrm>
              <a:custGeom>
                <a:avLst/>
                <a:gdLst>
                  <a:gd name="T0" fmla="*/ 4 w 54"/>
                  <a:gd name="T1" fmla="*/ 20 h 20"/>
                  <a:gd name="T2" fmla="*/ 0 w 54"/>
                  <a:gd name="T3" fmla="*/ 18 h 20"/>
                  <a:gd name="T4" fmla="*/ 51 w 54"/>
                  <a:gd name="T5" fmla="*/ 0 h 20"/>
                  <a:gd name="T6" fmla="*/ 54 w 54"/>
                  <a:gd name="T7" fmla="*/ 0 h 20"/>
                  <a:gd name="T8" fmla="*/ 4 w 54"/>
                  <a:gd name="T9" fmla="*/ 2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0"/>
                  <a:gd name="T17" fmla="*/ 54 w 54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0">
                    <a:moveTo>
                      <a:pt x="4" y="20"/>
                    </a:moveTo>
                    <a:lnTo>
                      <a:pt x="0" y="18"/>
                    </a:lnTo>
                    <a:lnTo>
                      <a:pt x="51" y="0"/>
                    </a:lnTo>
                    <a:lnTo>
                      <a:pt x="54" y="0"/>
                    </a:lnTo>
                    <a:lnTo>
                      <a:pt x="4" y="20"/>
                    </a:lnTo>
                    <a:close/>
                  </a:path>
                </a:pathLst>
              </a:custGeom>
              <a:solidFill>
                <a:srgbClr val="6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95" name="Freeform 1413"/>
              <p:cNvSpPr>
                <a:spLocks noChangeAspect="1"/>
              </p:cNvSpPr>
              <p:nvPr/>
            </p:nvSpPr>
            <p:spPr bwMode="auto">
              <a:xfrm>
                <a:off x="3291" y="1842"/>
                <a:ext cx="54" cy="19"/>
              </a:xfrm>
              <a:custGeom>
                <a:avLst/>
                <a:gdLst>
                  <a:gd name="T0" fmla="*/ 3 w 54"/>
                  <a:gd name="T1" fmla="*/ 19 h 19"/>
                  <a:gd name="T2" fmla="*/ 0 w 54"/>
                  <a:gd name="T3" fmla="*/ 19 h 19"/>
                  <a:gd name="T4" fmla="*/ 51 w 54"/>
                  <a:gd name="T5" fmla="*/ 0 h 19"/>
                  <a:gd name="T6" fmla="*/ 54 w 54"/>
                  <a:gd name="T7" fmla="*/ 1 h 19"/>
                  <a:gd name="T8" fmla="*/ 3 w 54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19"/>
                  <a:gd name="T17" fmla="*/ 54 w 54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19">
                    <a:moveTo>
                      <a:pt x="3" y="19"/>
                    </a:moveTo>
                    <a:lnTo>
                      <a:pt x="0" y="19"/>
                    </a:lnTo>
                    <a:lnTo>
                      <a:pt x="51" y="0"/>
                    </a:lnTo>
                    <a:lnTo>
                      <a:pt x="54" y="1"/>
                    </a:lnTo>
                    <a:lnTo>
                      <a:pt x="3" y="19"/>
                    </a:lnTo>
                    <a:close/>
                  </a:path>
                </a:pathLst>
              </a:custGeom>
              <a:solidFill>
                <a:srgbClr val="6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96" name="Freeform 1414"/>
              <p:cNvSpPr>
                <a:spLocks noChangeAspect="1"/>
              </p:cNvSpPr>
              <p:nvPr/>
            </p:nvSpPr>
            <p:spPr bwMode="auto">
              <a:xfrm>
                <a:off x="3288" y="1840"/>
                <a:ext cx="54" cy="21"/>
              </a:xfrm>
              <a:custGeom>
                <a:avLst/>
                <a:gdLst>
                  <a:gd name="T0" fmla="*/ 3 w 54"/>
                  <a:gd name="T1" fmla="*/ 21 h 21"/>
                  <a:gd name="T2" fmla="*/ 0 w 54"/>
                  <a:gd name="T3" fmla="*/ 20 h 21"/>
                  <a:gd name="T4" fmla="*/ 50 w 54"/>
                  <a:gd name="T5" fmla="*/ 0 h 21"/>
                  <a:gd name="T6" fmla="*/ 54 w 54"/>
                  <a:gd name="T7" fmla="*/ 2 h 21"/>
                  <a:gd name="T8" fmla="*/ 3 w 54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1"/>
                  <a:gd name="T17" fmla="*/ 54 w 54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1">
                    <a:moveTo>
                      <a:pt x="3" y="21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4" y="2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6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97" name="Freeform 1415"/>
              <p:cNvSpPr>
                <a:spLocks noChangeAspect="1"/>
              </p:cNvSpPr>
              <p:nvPr/>
            </p:nvSpPr>
            <p:spPr bwMode="auto">
              <a:xfrm>
                <a:off x="3285" y="1839"/>
                <a:ext cx="53" cy="21"/>
              </a:xfrm>
              <a:custGeom>
                <a:avLst/>
                <a:gdLst>
                  <a:gd name="T0" fmla="*/ 3 w 53"/>
                  <a:gd name="T1" fmla="*/ 21 h 21"/>
                  <a:gd name="T2" fmla="*/ 0 w 53"/>
                  <a:gd name="T3" fmla="*/ 19 h 21"/>
                  <a:gd name="T4" fmla="*/ 50 w 53"/>
                  <a:gd name="T5" fmla="*/ 0 h 21"/>
                  <a:gd name="T6" fmla="*/ 53 w 53"/>
                  <a:gd name="T7" fmla="*/ 1 h 21"/>
                  <a:gd name="T8" fmla="*/ 3 w 53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1"/>
                  <a:gd name="T17" fmla="*/ 53 w 53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1">
                    <a:moveTo>
                      <a:pt x="3" y="21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3" y="1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98" name="Freeform 1416"/>
              <p:cNvSpPr>
                <a:spLocks noChangeAspect="1"/>
              </p:cNvSpPr>
              <p:nvPr/>
            </p:nvSpPr>
            <p:spPr bwMode="auto">
              <a:xfrm>
                <a:off x="3119" y="1855"/>
                <a:ext cx="329" cy="481"/>
              </a:xfrm>
              <a:custGeom>
                <a:avLst/>
                <a:gdLst>
                  <a:gd name="T0" fmla="*/ 149 w 329"/>
                  <a:gd name="T1" fmla="*/ 0 h 481"/>
                  <a:gd name="T2" fmla="*/ 116 w 329"/>
                  <a:gd name="T3" fmla="*/ 2 h 481"/>
                  <a:gd name="T4" fmla="*/ 87 w 329"/>
                  <a:gd name="T5" fmla="*/ 12 h 481"/>
                  <a:gd name="T6" fmla="*/ 61 w 329"/>
                  <a:gd name="T7" fmla="*/ 30 h 481"/>
                  <a:gd name="T8" fmla="*/ 38 w 329"/>
                  <a:gd name="T9" fmla="*/ 57 h 481"/>
                  <a:gd name="T10" fmla="*/ 20 w 329"/>
                  <a:gd name="T11" fmla="*/ 90 h 481"/>
                  <a:gd name="T12" fmla="*/ 8 w 329"/>
                  <a:gd name="T13" fmla="*/ 129 h 481"/>
                  <a:gd name="T14" fmla="*/ 2 w 329"/>
                  <a:gd name="T15" fmla="*/ 175 h 481"/>
                  <a:gd name="T16" fmla="*/ 2 w 329"/>
                  <a:gd name="T17" fmla="*/ 223 h 481"/>
                  <a:gd name="T18" fmla="*/ 8 w 329"/>
                  <a:gd name="T19" fmla="*/ 271 h 481"/>
                  <a:gd name="T20" fmla="*/ 20 w 329"/>
                  <a:gd name="T21" fmla="*/ 316 h 481"/>
                  <a:gd name="T22" fmla="*/ 38 w 329"/>
                  <a:gd name="T23" fmla="*/ 359 h 481"/>
                  <a:gd name="T24" fmla="*/ 61 w 329"/>
                  <a:gd name="T25" fmla="*/ 397 h 481"/>
                  <a:gd name="T26" fmla="*/ 87 w 329"/>
                  <a:gd name="T27" fmla="*/ 429 h 481"/>
                  <a:gd name="T28" fmla="*/ 116 w 329"/>
                  <a:gd name="T29" fmla="*/ 454 h 481"/>
                  <a:gd name="T30" fmla="*/ 149 w 329"/>
                  <a:gd name="T31" fmla="*/ 472 h 481"/>
                  <a:gd name="T32" fmla="*/ 182 w 329"/>
                  <a:gd name="T33" fmla="*/ 481 h 481"/>
                  <a:gd name="T34" fmla="*/ 214 w 329"/>
                  <a:gd name="T35" fmla="*/ 480 h 481"/>
                  <a:gd name="T36" fmla="*/ 243 w 329"/>
                  <a:gd name="T37" fmla="*/ 469 h 481"/>
                  <a:gd name="T38" fmla="*/ 270 w 329"/>
                  <a:gd name="T39" fmla="*/ 450 h 481"/>
                  <a:gd name="T40" fmla="*/ 293 w 329"/>
                  <a:gd name="T41" fmla="*/ 424 h 481"/>
                  <a:gd name="T42" fmla="*/ 310 w 329"/>
                  <a:gd name="T43" fmla="*/ 390 h 481"/>
                  <a:gd name="T44" fmla="*/ 322 w 329"/>
                  <a:gd name="T45" fmla="*/ 350 h 481"/>
                  <a:gd name="T46" fmla="*/ 329 w 329"/>
                  <a:gd name="T47" fmla="*/ 307 h 481"/>
                  <a:gd name="T48" fmla="*/ 329 w 329"/>
                  <a:gd name="T49" fmla="*/ 257 h 481"/>
                  <a:gd name="T50" fmla="*/ 322 w 329"/>
                  <a:gd name="T51" fmla="*/ 209 h 481"/>
                  <a:gd name="T52" fmla="*/ 310 w 329"/>
                  <a:gd name="T53" fmla="*/ 164 h 481"/>
                  <a:gd name="T54" fmla="*/ 293 w 329"/>
                  <a:gd name="T55" fmla="*/ 122 h 481"/>
                  <a:gd name="T56" fmla="*/ 270 w 329"/>
                  <a:gd name="T57" fmla="*/ 84 h 481"/>
                  <a:gd name="T58" fmla="*/ 243 w 329"/>
                  <a:gd name="T59" fmla="*/ 51 h 481"/>
                  <a:gd name="T60" fmla="*/ 214 w 329"/>
                  <a:gd name="T61" fmla="*/ 26 h 481"/>
                  <a:gd name="T62" fmla="*/ 182 w 329"/>
                  <a:gd name="T63" fmla="*/ 9 h 4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29"/>
                  <a:gd name="T97" fmla="*/ 0 h 481"/>
                  <a:gd name="T98" fmla="*/ 329 w 329"/>
                  <a:gd name="T99" fmla="*/ 481 h 48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29" h="481">
                    <a:moveTo>
                      <a:pt x="166" y="3"/>
                    </a:moveTo>
                    <a:lnTo>
                      <a:pt x="149" y="0"/>
                    </a:lnTo>
                    <a:lnTo>
                      <a:pt x="132" y="0"/>
                    </a:lnTo>
                    <a:lnTo>
                      <a:pt x="116" y="2"/>
                    </a:lnTo>
                    <a:lnTo>
                      <a:pt x="100" y="6"/>
                    </a:lnTo>
                    <a:lnTo>
                      <a:pt x="87" y="12"/>
                    </a:lnTo>
                    <a:lnTo>
                      <a:pt x="73" y="20"/>
                    </a:lnTo>
                    <a:lnTo>
                      <a:pt x="61" y="30"/>
                    </a:lnTo>
                    <a:lnTo>
                      <a:pt x="49" y="44"/>
                    </a:lnTo>
                    <a:lnTo>
                      <a:pt x="38" y="57"/>
                    </a:lnTo>
                    <a:lnTo>
                      <a:pt x="29" y="72"/>
                    </a:lnTo>
                    <a:lnTo>
                      <a:pt x="20" y="90"/>
                    </a:lnTo>
                    <a:lnTo>
                      <a:pt x="14" y="110"/>
                    </a:lnTo>
                    <a:lnTo>
                      <a:pt x="8" y="129"/>
                    </a:lnTo>
                    <a:lnTo>
                      <a:pt x="3" y="152"/>
                    </a:lnTo>
                    <a:lnTo>
                      <a:pt x="2" y="175"/>
                    </a:lnTo>
                    <a:lnTo>
                      <a:pt x="0" y="199"/>
                    </a:lnTo>
                    <a:lnTo>
                      <a:pt x="2" y="223"/>
                    </a:lnTo>
                    <a:lnTo>
                      <a:pt x="3" y="247"/>
                    </a:lnTo>
                    <a:lnTo>
                      <a:pt x="8" y="271"/>
                    </a:lnTo>
                    <a:lnTo>
                      <a:pt x="14" y="293"/>
                    </a:lnTo>
                    <a:lnTo>
                      <a:pt x="20" y="316"/>
                    </a:lnTo>
                    <a:lnTo>
                      <a:pt x="29" y="338"/>
                    </a:lnTo>
                    <a:lnTo>
                      <a:pt x="38" y="359"/>
                    </a:lnTo>
                    <a:lnTo>
                      <a:pt x="49" y="379"/>
                    </a:lnTo>
                    <a:lnTo>
                      <a:pt x="61" y="397"/>
                    </a:lnTo>
                    <a:lnTo>
                      <a:pt x="73" y="414"/>
                    </a:lnTo>
                    <a:lnTo>
                      <a:pt x="87" y="429"/>
                    </a:lnTo>
                    <a:lnTo>
                      <a:pt x="100" y="442"/>
                    </a:lnTo>
                    <a:lnTo>
                      <a:pt x="116" y="454"/>
                    </a:lnTo>
                    <a:lnTo>
                      <a:pt x="132" y="465"/>
                    </a:lnTo>
                    <a:lnTo>
                      <a:pt x="149" y="472"/>
                    </a:lnTo>
                    <a:lnTo>
                      <a:pt x="166" y="477"/>
                    </a:lnTo>
                    <a:lnTo>
                      <a:pt x="182" y="481"/>
                    </a:lnTo>
                    <a:lnTo>
                      <a:pt x="199" y="481"/>
                    </a:lnTo>
                    <a:lnTo>
                      <a:pt x="214" y="480"/>
                    </a:lnTo>
                    <a:lnTo>
                      <a:pt x="229" y="475"/>
                    </a:lnTo>
                    <a:lnTo>
                      <a:pt x="243" y="469"/>
                    </a:lnTo>
                    <a:lnTo>
                      <a:pt x="257" y="460"/>
                    </a:lnTo>
                    <a:lnTo>
                      <a:pt x="270" y="450"/>
                    </a:lnTo>
                    <a:lnTo>
                      <a:pt x="282" y="438"/>
                    </a:lnTo>
                    <a:lnTo>
                      <a:pt x="293" y="424"/>
                    </a:lnTo>
                    <a:lnTo>
                      <a:pt x="302" y="408"/>
                    </a:lnTo>
                    <a:lnTo>
                      <a:pt x="310" y="390"/>
                    </a:lnTo>
                    <a:lnTo>
                      <a:pt x="317" y="372"/>
                    </a:lnTo>
                    <a:lnTo>
                      <a:pt x="322" y="350"/>
                    </a:lnTo>
                    <a:lnTo>
                      <a:pt x="326" y="329"/>
                    </a:lnTo>
                    <a:lnTo>
                      <a:pt x="329" y="307"/>
                    </a:lnTo>
                    <a:lnTo>
                      <a:pt x="329" y="283"/>
                    </a:lnTo>
                    <a:lnTo>
                      <a:pt x="329" y="257"/>
                    </a:lnTo>
                    <a:lnTo>
                      <a:pt x="326" y="233"/>
                    </a:lnTo>
                    <a:lnTo>
                      <a:pt x="322" y="209"/>
                    </a:lnTo>
                    <a:lnTo>
                      <a:pt x="317" y="187"/>
                    </a:lnTo>
                    <a:lnTo>
                      <a:pt x="310" y="164"/>
                    </a:lnTo>
                    <a:lnTo>
                      <a:pt x="302" y="143"/>
                    </a:lnTo>
                    <a:lnTo>
                      <a:pt x="293" y="122"/>
                    </a:lnTo>
                    <a:lnTo>
                      <a:pt x="282" y="102"/>
                    </a:lnTo>
                    <a:lnTo>
                      <a:pt x="270" y="84"/>
                    </a:lnTo>
                    <a:lnTo>
                      <a:pt x="257" y="68"/>
                    </a:lnTo>
                    <a:lnTo>
                      <a:pt x="243" y="51"/>
                    </a:lnTo>
                    <a:lnTo>
                      <a:pt x="229" y="38"/>
                    </a:lnTo>
                    <a:lnTo>
                      <a:pt x="214" y="26"/>
                    </a:lnTo>
                    <a:lnTo>
                      <a:pt x="199" y="17"/>
                    </a:lnTo>
                    <a:lnTo>
                      <a:pt x="182" y="9"/>
                    </a:lnTo>
                    <a:lnTo>
                      <a:pt x="166" y="3"/>
                    </a:lnTo>
                    <a:close/>
                  </a:path>
                </a:pathLst>
              </a:custGeom>
              <a:solidFill>
                <a:srgbClr val="8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99" name="Line 141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268" y="1855"/>
                <a:ext cx="17" cy="3"/>
              </a:xfrm>
              <a:prstGeom prst="line">
                <a:avLst/>
              </a:prstGeom>
              <a:noFill/>
              <a:ln w="19050">
                <a:solidFill>
                  <a:srgbClr val="4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00" name="Line 1418"/>
              <p:cNvSpPr>
                <a:spLocks noChangeAspect="1" noChangeShapeType="1"/>
              </p:cNvSpPr>
              <p:nvPr/>
            </p:nvSpPr>
            <p:spPr bwMode="auto">
              <a:xfrm flipH="1">
                <a:off x="3251" y="1855"/>
                <a:ext cx="17" cy="1"/>
              </a:xfrm>
              <a:prstGeom prst="line">
                <a:avLst/>
              </a:prstGeom>
              <a:noFill/>
              <a:ln w="19050">
                <a:solidFill>
                  <a:srgbClr val="4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01" name="Line 1419"/>
              <p:cNvSpPr>
                <a:spLocks noChangeAspect="1" noChangeShapeType="1"/>
              </p:cNvSpPr>
              <p:nvPr/>
            </p:nvSpPr>
            <p:spPr bwMode="auto">
              <a:xfrm flipH="1">
                <a:off x="3235" y="1855"/>
                <a:ext cx="16" cy="2"/>
              </a:xfrm>
              <a:prstGeom prst="line">
                <a:avLst/>
              </a:prstGeom>
              <a:noFill/>
              <a:ln w="19050">
                <a:solidFill>
                  <a:srgbClr val="4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02" name="Line 1420"/>
              <p:cNvSpPr>
                <a:spLocks noChangeAspect="1" noChangeShapeType="1"/>
              </p:cNvSpPr>
              <p:nvPr/>
            </p:nvSpPr>
            <p:spPr bwMode="auto">
              <a:xfrm flipH="1">
                <a:off x="3219" y="1857"/>
                <a:ext cx="16" cy="4"/>
              </a:xfrm>
              <a:prstGeom prst="line">
                <a:avLst/>
              </a:prstGeom>
              <a:noFill/>
              <a:ln w="19050">
                <a:solidFill>
                  <a:srgbClr val="51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03" name="Line 1421"/>
              <p:cNvSpPr>
                <a:spLocks noChangeAspect="1" noChangeShapeType="1"/>
              </p:cNvSpPr>
              <p:nvPr/>
            </p:nvSpPr>
            <p:spPr bwMode="auto">
              <a:xfrm flipH="1">
                <a:off x="3206" y="1861"/>
                <a:ext cx="13" cy="6"/>
              </a:xfrm>
              <a:prstGeom prst="line">
                <a:avLst/>
              </a:prstGeom>
              <a:noFill/>
              <a:ln w="19050">
                <a:solidFill>
                  <a:srgbClr val="54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04" name="Line 1422"/>
              <p:cNvSpPr>
                <a:spLocks noChangeAspect="1" noChangeShapeType="1"/>
              </p:cNvSpPr>
              <p:nvPr/>
            </p:nvSpPr>
            <p:spPr bwMode="auto">
              <a:xfrm flipH="1">
                <a:off x="3192" y="1867"/>
                <a:ext cx="14" cy="8"/>
              </a:xfrm>
              <a:prstGeom prst="line">
                <a:avLst/>
              </a:prstGeom>
              <a:noFill/>
              <a:ln w="19050">
                <a:solidFill>
                  <a:srgbClr val="56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05" name="Line 1423"/>
              <p:cNvSpPr>
                <a:spLocks noChangeAspect="1" noChangeShapeType="1"/>
              </p:cNvSpPr>
              <p:nvPr/>
            </p:nvSpPr>
            <p:spPr bwMode="auto">
              <a:xfrm flipH="1">
                <a:off x="3180" y="1875"/>
                <a:ext cx="12" cy="10"/>
              </a:xfrm>
              <a:prstGeom prst="line">
                <a:avLst/>
              </a:prstGeom>
              <a:noFill/>
              <a:ln w="19050">
                <a:solidFill>
                  <a:srgbClr val="58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06" name="Line 1424"/>
              <p:cNvSpPr>
                <a:spLocks noChangeAspect="1" noChangeShapeType="1"/>
              </p:cNvSpPr>
              <p:nvPr/>
            </p:nvSpPr>
            <p:spPr bwMode="auto">
              <a:xfrm flipH="1">
                <a:off x="3168" y="1885"/>
                <a:ext cx="12" cy="14"/>
              </a:xfrm>
              <a:prstGeom prst="line">
                <a:avLst/>
              </a:prstGeom>
              <a:noFill/>
              <a:ln w="19050">
                <a:solidFill>
                  <a:srgbClr val="5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07" name="Line 1425"/>
              <p:cNvSpPr>
                <a:spLocks noChangeAspect="1" noChangeShapeType="1"/>
              </p:cNvSpPr>
              <p:nvPr/>
            </p:nvSpPr>
            <p:spPr bwMode="auto">
              <a:xfrm flipH="1">
                <a:off x="3157" y="1899"/>
                <a:ext cx="11" cy="13"/>
              </a:xfrm>
              <a:prstGeom prst="line">
                <a:avLst/>
              </a:prstGeom>
              <a:noFill/>
              <a:ln w="19050">
                <a:solidFill>
                  <a:srgbClr val="5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08" name="Line 1426"/>
              <p:cNvSpPr>
                <a:spLocks noChangeAspect="1" noChangeShapeType="1"/>
              </p:cNvSpPr>
              <p:nvPr/>
            </p:nvSpPr>
            <p:spPr bwMode="auto">
              <a:xfrm flipH="1">
                <a:off x="3148" y="1912"/>
                <a:ext cx="9" cy="15"/>
              </a:xfrm>
              <a:prstGeom prst="line">
                <a:avLst/>
              </a:prstGeom>
              <a:noFill/>
              <a:ln w="19050">
                <a:solidFill>
                  <a:srgbClr val="5D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09" name="Line 1427"/>
              <p:cNvSpPr>
                <a:spLocks noChangeAspect="1" noChangeShapeType="1"/>
              </p:cNvSpPr>
              <p:nvPr/>
            </p:nvSpPr>
            <p:spPr bwMode="auto">
              <a:xfrm flipH="1">
                <a:off x="3139" y="1927"/>
                <a:ext cx="9" cy="18"/>
              </a:xfrm>
              <a:prstGeom prst="line">
                <a:avLst/>
              </a:prstGeom>
              <a:noFill/>
              <a:ln w="19050">
                <a:solidFill>
                  <a:srgbClr val="5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10" name="Line 1428"/>
              <p:cNvSpPr>
                <a:spLocks noChangeAspect="1" noChangeShapeType="1"/>
              </p:cNvSpPr>
              <p:nvPr/>
            </p:nvSpPr>
            <p:spPr bwMode="auto">
              <a:xfrm flipH="1">
                <a:off x="3133" y="1945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6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11" name="Line 1429"/>
              <p:cNvSpPr>
                <a:spLocks noChangeAspect="1" noChangeShapeType="1"/>
              </p:cNvSpPr>
              <p:nvPr/>
            </p:nvSpPr>
            <p:spPr bwMode="auto">
              <a:xfrm flipH="1">
                <a:off x="3127" y="1965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61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12" name="Line 1430"/>
              <p:cNvSpPr>
                <a:spLocks noChangeAspect="1" noChangeShapeType="1"/>
              </p:cNvSpPr>
              <p:nvPr/>
            </p:nvSpPr>
            <p:spPr bwMode="auto">
              <a:xfrm flipH="1">
                <a:off x="3122" y="1984"/>
                <a:ext cx="5" cy="23"/>
              </a:xfrm>
              <a:prstGeom prst="line">
                <a:avLst/>
              </a:prstGeom>
              <a:noFill/>
              <a:ln w="19050">
                <a:solidFill>
                  <a:srgbClr val="6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13" name="Line 1431"/>
              <p:cNvSpPr>
                <a:spLocks noChangeAspect="1" noChangeShapeType="1"/>
              </p:cNvSpPr>
              <p:nvPr/>
            </p:nvSpPr>
            <p:spPr bwMode="auto">
              <a:xfrm flipH="1">
                <a:off x="3121" y="2007"/>
                <a:ext cx="1" cy="23"/>
              </a:xfrm>
              <a:prstGeom prst="line">
                <a:avLst/>
              </a:prstGeom>
              <a:noFill/>
              <a:ln w="19050">
                <a:solidFill>
                  <a:srgbClr val="6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14" name="Line 1432"/>
              <p:cNvSpPr>
                <a:spLocks noChangeAspect="1" noChangeShapeType="1"/>
              </p:cNvSpPr>
              <p:nvPr/>
            </p:nvSpPr>
            <p:spPr bwMode="auto">
              <a:xfrm flipH="1">
                <a:off x="3119" y="2030"/>
                <a:ext cx="2" cy="24"/>
              </a:xfrm>
              <a:prstGeom prst="line">
                <a:avLst/>
              </a:prstGeom>
              <a:noFill/>
              <a:ln w="19050">
                <a:solidFill>
                  <a:srgbClr val="6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15" name="Line 1433"/>
              <p:cNvSpPr>
                <a:spLocks noChangeAspect="1" noChangeShapeType="1"/>
              </p:cNvSpPr>
              <p:nvPr/>
            </p:nvSpPr>
            <p:spPr bwMode="auto">
              <a:xfrm>
                <a:off x="3119" y="2054"/>
                <a:ext cx="2" cy="24"/>
              </a:xfrm>
              <a:prstGeom prst="line">
                <a:avLst/>
              </a:prstGeom>
              <a:noFill/>
              <a:ln w="19050">
                <a:solidFill>
                  <a:srgbClr val="6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16" name="Line 1434"/>
              <p:cNvSpPr>
                <a:spLocks noChangeAspect="1" noChangeShapeType="1"/>
              </p:cNvSpPr>
              <p:nvPr/>
            </p:nvSpPr>
            <p:spPr bwMode="auto">
              <a:xfrm>
                <a:off x="3121" y="2078"/>
                <a:ext cx="1" cy="24"/>
              </a:xfrm>
              <a:prstGeom prst="line">
                <a:avLst/>
              </a:prstGeom>
              <a:noFill/>
              <a:ln w="19050">
                <a:solidFill>
                  <a:srgbClr val="6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17" name="Line 1435"/>
              <p:cNvSpPr>
                <a:spLocks noChangeAspect="1" noChangeShapeType="1"/>
              </p:cNvSpPr>
              <p:nvPr/>
            </p:nvSpPr>
            <p:spPr bwMode="auto">
              <a:xfrm>
                <a:off x="3122" y="2102"/>
                <a:ext cx="5" cy="24"/>
              </a:xfrm>
              <a:prstGeom prst="line">
                <a:avLst/>
              </a:prstGeom>
              <a:noFill/>
              <a:ln w="19050">
                <a:solidFill>
                  <a:srgbClr val="6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18" name="Line 1436"/>
              <p:cNvSpPr>
                <a:spLocks noChangeAspect="1" noChangeShapeType="1"/>
              </p:cNvSpPr>
              <p:nvPr/>
            </p:nvSpPr>
            <p:spPr bwMode="auto">
              <a:xfrm>
                <a:off x="3127" y="2126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61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19" name="Line 1437"/>
              <p:cNvSpPr>
                <a:spLocks noChangeAspect="1" noChangeShapeType="1"/>
              </p:cNvSpPr>
              <p:nvPr/>
            </p:nvSpPr>
            <p:spPr bwMode="auto">
              <a:xfrm>
                <a:off x="3133" y="2148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6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20" name="Line 1438"/>
              <p:cNvSpPr>
                <a:spLocks noChangeAspect="1" noChangeShapeType="1"/>
              </p:cNvSpPr>
              <p:nvPr/>
            </p:nvSpPr>
            <p:spPr bwMode="auto">
              <a:xfrm>
                <a:off x="3139" y="2171"/>
                <a:ext cx="9" cy="22"/>
              </a:xfrm>
              <a:prstGeom prst="line">
                <a:avLst/>
              </a:prstGeom>
              <a:noFill/>
              <a:ln w="19050">
                <a:solidFill>
                  <a:srgbClr val="5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21" name="Line 1439"/>
              <p:cNvSpPr>
                <a:spLocks noChangeAspect="1" noChangeShapeType="1"/>
              </p:cNvSpPr>
              <p:nvPr/>
            </p:nvSpPr>
            <p:spPr bwMode="auto">
              <a:xfrm>
                <a:off x="3148" y="2193"/>
                <a:ext cx="9" cy="21"/>
              </a:xfrm>
              <a:prstGeom prst="line">
                <a:avLst/>
              </a:prstGeom>
              <a:noFill/>
              <a:ln w="19050">
                <a:solidFill>
                  <a:srgbClr val="5D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22" name="Line 1440"/>
              <p:cNvSpPr>
                <a:spLocks noChangeAspect="1" noChangeShapeType="1"/>
              </p:cNvSpPr>
              <p:nvPr/>
            </p:nvSpPr>
            <p:spPr bwMode="auto">
              <a:xfrm>
                <a:off x="3157" y="2214"/>
                <a:ext cx="11" cy="20"/>
              </a:xfrm>
              <a:prstGeom prst="line">
                <a:avLst/>
              </a:prstGeom>
              <a:noFill/>
              <a:ln w="19050">
                <a:solidFill>
                  <a:srgbClr val="5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23" name="Line 1441"/>
              <p:cNvSpPr>
                <a:spLocks noChangeAspect="1" noChangeShapeType="1"/>
              </p:cNvSpPr>
              <p:nvPr/>
            </p:nvSpPr>
            <p:spPr bwMode="auto">
              <a:xfrm>
                <a:off x="3168" y="2234"/>
                <a:ext cx="12" cy="18"/>
              </a:xfrm>
              <a:prstGeom prst="line">
                <a:avLst/>
              </a:prstGeom>
              <a:noFill/>
              <a:ln w="19050">
                <a:solidFill>
                  <a:srgbClr val="5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24" name="Line 1442"/>
              <p:cNvSpPr>
                <a:spLocks noChangeAspect="1" noChangeShapeType="1"/>
              </p:cNvSpPr>
              <p:nvPr/>
            </p:nvSpPr>
            <p:spPr bwMode="auto">
              <a:xfrm>
                <a:off x="3180" y="2252"/>
                <a:ext cx="12" cy="17"/>
              </a:xfrm>
              <a:prstGeom prst="line">
                <a:avLst/>
              </a:prstGeom>
              <a:noFill/>
              <a:ln w="19050">
                <a:solidFill>
                  <a:srgbClr val="58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25" name="Line 1443"/>
              <p:cNvSpPr>
                <a:spLocks noChangeAspect="1" noChangeShapeType="1"/>
              </p:cNvSpPr>
              <p:nvPr/>
            </p:nvSpPr>
            <p:spPr bwMode="auto">
              <a:xfrm>
                <a:off x="3192" y="2269"/>
                <a:ext cx="14" cy="15"/>
              </a:xfrm>
              <a:prstGeom prst="line">
                <a:avLst/>
              </a:prstGeom>
              <a:noFill/>
              <a:ln w="19050">
                <a:solidFill>
                  <a:srgbClr val="56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26" name="Line 1444"/>
              <p:cNvSpPr>
                <a:spLocks noChangeAspect="1" noChangeShapeType="1"/>
              </p:cNvSpPr>
              <p:nvPr/>
            </p:nvSpPr>
            <p:spPr bwMode="auto">
              <a:xfrm>
                <a:off x="3206" y="2284"/>
                <a:ext cx="13" cy="13"/>
              </a:xfrm>
              <a:prstGeom prst="line">
                <a:avLst/>
              </a:prstGeom>
              <a:noFill/>
              <a:ln w="19050">
                <a:solidFill>
                  <a:srgbClr val="54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27" name="Line 1445"/>
              <p:cNvSpPr>
                <a:spLocks noChangeAspect="1" noChangeShapeType="1"/>
              </p:cNvSpPr>
              <p:nvPr/>
            </p:nvSpPr>
            <p:spPr bwMode="auto">
              <a:xfrm>
                <a:off x="3219" y="2297"/>
                <a:ext cx="16" cy="12"/>
              </a:xfrm>
              <a:prstGeom prst="line">
                <a:avLst/>
              </a:prstGeom>
              <a:noFill/>
              <a:ln w="19050">
                <a:solidFill>
                  <a:srgbClr val="51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28" name="Line 1446"/>
              <p:cNvSpPr>
                <a:spLocks noChangeAspect="1" noChangeShapeType="1"/>
              </p:cNvSpPr>
              <p:nvPr/>
            </p:nvSpPr>
            <p:spPr bwMode="auto">
              <a:xfrm>
                <a:off x="3235" y="2309"/>
                <a:ext cx="16" cy="11"/>
              </a:xfrm>
              <a:prstGeom prst="line">
                <a:avLst/>
              </a:prstGeom>
              <a:noFill/>
              <a:ln w="19050">
                <a:solidFill>
                  <a:srgbClr val="4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29" name="Line 1447"/>
              <p:cNvSpPr>
                <a:spLocks noChangeAspect="1" noChangeShapeType="1"/>
              </p:cNvSpPr>
              <p:nvPr/>
            </p:nvSpPr>
            <p:spPr bwMode="auto">
              <a:xfrm>
                <a:off x="3251" y="2320"/>
                <a:ext cx="17" cy="7"/>
              </a:xfrm>
              <a:prstGeom prst="line">
                <a:avLst/>
              </a:prstGeom>
              <a:noFill/>
              <a:ln w="19050">
                <a:solidFill>
                  <a:srgbClr val="4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30" name="Line 1448"/>
              <p:cNvSpPr>
                <a:spLocks noChangeAspect="1" noChangeShapeType="1"/>
              </p:cNvSpPr>
              <p:nvPr/>
            </p:nvSpPr>
            <p:spPr bwMode="auto">
              <a:xfrm>
                <a:off x="3268" y="2327"/>
                <a:ext cx="17" cy="5"/>
              </a:xfrm>
              <a:prstGeom prst="line">
                <a:avLst/>
              </a:prstGeom>
              <a:noFill/>
              <a:ln w="19050">
                <a:solidFill>
                  <a:srgbClr val="4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31" name="Line 1449"/>
              <p:cNvSpPr>
                <a:spLocks noChangeAspect="1" noChangeShapeType="1"/>
              </p:cNvSpPr>
              <p:nvPr/>
            </p:nvSpPr>
            <p:spPr bwMode="auto">
              <a:xfrm>
                <a:off x="3285" y="2332"/>
                <a:ext cx="16" cy="4"/>
              </a:xfrm>
              <a:prstGeom prst="line">
                <a:avLst/>
              </a:prstGeom>
              <a:noFill/>
              <a:ln w="19050">
                <a:solidFill>
                  <a:srgbClr val="47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32" name="Line 1450"/>
              <p:cNvSpPr>
                <a:spLocks noChangeAspect="1" noChangeShapeType="1"/>
              </p:cNvSpPr>
              <p:nvPr/>
            </p:nvSpPr>
            <p:spPr bwMode="auto">
              <a:xfrm>
                <a:off x="3301" y="2336"/>
                <a:ext cx="17" cy="1"/>
              </a:xfrm>
              <a:prstGeom prst="line">
                <a:avLst/>
              </a:prstGeom>
              <a:noFill/>
              <a:ln w="19050">
                <a:solidFill>
                  <a:srgbClr val="44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33" name="Line 1451"/>
              <p:cNvSpPr>
                <a:spLocks noChangeAspect="1" noChangeShapeType="1"/>
              </p:cNvSpPr>
              <p:nvPr/>
            </p:nvSpPr>
            <p:spPr bwMode="auto">
              <a:xfrm flipV="1">
                <a:off x="3318" y="2335"/>
                <a:ext cx="15" cy="1"/>
              </a:xfrm>
              <a:prstGeom prst="line">
                <a:avLst/>
              </a:prstGeom>
              <a:noFill/>
              <a:ln w="19050">
                <a:solidFill>
                  <a:srgbClr val="4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34" name="Line 1452"/>
              <p:cNvSpPr>
                <a:spLocks noChangeAspect="1" noChangeShapeType="1"/>
              </p:cNvSpPr>
              <p:nvPr/>
            </p:nvSpPr>
            <p:spPr bwMode="auto">
              <a:xfrm flipV="1">
                <a:off x="3333" y="2330"/>
                <a:ext cx="15" cy="5"/>
              </a:xfrm>
              <a:prstGeom prst="line">
                <a:avLst/>
              </a:prstGeom>
              <a:noFill/>
              <a:ln w="19050">
                <a:solidFill>
                  <a:srgbClr val="3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35" name="Line 1453"/>
              <p:cNvSpPr>
                <a:spLocks noChangeAspect="1" noChangeShapeType="1"/>
              </p:cNvSpPr>
              <p:nvPr/>
            </p:nvSpPr>
            <p:spPr bwMode="auto">
              <a:xfrm flipV="1">
                <a:off x="3348" y="2324"/>
                <a:ext cx="14" cy="6"/>
              </a:xfrm>
              <a:prstGeom prst="line">
                <a:avLst/>
              </a:prstGeom>
              <a:noFill/>
              <a:ln w="19050">
                <a:solidFill>
                  <a:srgbClr val="43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36" name="Line 1454"/>
              <p:cNvSpPr>
                <a:spLocks noChangeAspect="1" noChangeShapeType="1"/>
              </p:cNvSpPr>
              <p:nvPr/>
            </p:nvSpPr>
            <p:spPr bwMode="auto">
              <a:xfrm flipV="1">
                <a:off x="3362" y="2315"/>
                <a:ext cx="14" cy="9"/>
              </a:xfrm>
              <a:prstGeom prst="line">
                <a:avLst/>
              </a:prstGeom>
              <a:noFill/>
              <a:ln w="19050">
                <a:solidFill>
                  <a:srgbClr val="46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37" name="Line 1455"/>
              <p:cNvSpPr>
                <a:spLocks noChangeAspect="1" noChangeShapeType="1"/>
              </p:cNvSpPr>
              <p:nvPr/>
            </p:nvSpPr>
            <p:spPr bwMode="auto">
              <a:xfrm flipV="1">
                <a:off x="3376" y="2305"/>
                <a:ext cx="13" cy="10"/>
              </a:xfrm>
              <a:prstGeom prst="line">
                <a:avLst/>
              </a:prstGeom>
              <a:noFill/>
              <a:ln w="19050">
                <a:solidFill>
                  <a:srgbClr val="4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38" name="Line 1456"/>
              <p:cNvSpPr>
                <a:spLocks noChangeAspect="1" noChangeShapeType="1"/>
              </p:cNvSpPr>
              <p:nvPr/>
            </p:nvSpPr>
            <p:spPr bwMode="auto">
              <a:xfrm flipV="1">
                <a:off x="3389" y="2293"/>
                <a:ext cx="12" cy="12"/>
              </a:xfrm>
              <a:prstGeom prst="line">
                <a:avLst/>
              </a:prstGeom>
              <a:noFill/>
              <a:ln w="19050">
                <a:solidFill>
                  <a:srgbClr val="4D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39" name="Line 1457"/>
              <p:cNvSpPr>
                <a:spLocks noChangeAspect="1" noChangeShapeType="1"/>
              </p:cNvSpPr>
              <p:nvPr/>
            </p:nvSpPr>
            <p:spPr bwMode="auto">
              <a:xfrm flipV="1">
                <a:off x="3401" y="2279"/>
                <a:ext cx="11" cy="14"/>
              </a:xfrm>
              <a:prstGeom prst="line">
                <a:avLst/>
              </a:prstGeom>
              <a:noFill/>
              <a:ln w="19050">
                <a:solidFill>
                  <a:srgbClr val="4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40" name="Line 1458"/>
              <p:cNvSpPr>
                <a:spLocks noChangeAspect="1" noChangeShapeType="1"/>
              </p:cNvSpPr>
              <p:nvPr/>
            </p:nvSpPr>
            <p:spPr bwMode="auto">
              <a:xfrm flipV="1">
                <a:off x="3412" y="2263"/>
                <a:ext cx="9" cy="16"/>
              </a:xfrm>
              <a:prstGeom prst="line">
                <a:avLst/>
              </a:prstGeom>
              <a:noFill/>
              <a:ln w="19050">
                <a:solidFill>
                  <a:srgbClr val="5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41" name="Line 1459"/>
              <p:cNvSpPr>
                <a:spLocks noChangeAspect="1" noChangeShapeType="1"/>
              </p:cNvSpPr>
              <p:nvPr/>
            </p:nvSpPr>
            <p:spPr bwMode="auto">
              <a:xfrm flipV="1">
                <a:off x="3421" y="2245"/>
                <a:ext cx="8" cy="18"/>
              </a:xfrm>
              <a:prstGeom prst="line">
                <a:avLst/>
              </a:prstGeom>
              <a:noFill/>
              <a:ln w="19050">
                <a:solidFill>
                  <a:srgbClr val="56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42" name="Line 1460"/>
              <p:cNvSpPr>
                <a:spLocks noChangeAspect="1" noChangeShapeType="1"/>
              </p:cNvSpPr>
              <p:nvPr/>
            </p:nvSpPr>
            <p:spPr bwMode="auto">
              <a:xfrm flipV="1">
                <a:off x="3429" y="2227"/>
                <a:ext cx="7" cy="18"/>
              </a:xfrm>
              <a:prstGeom prst="line">
                <a:avLst/>
              </a:prstGeom>
              <a:noFill/>
              <a:ln w="19050">
                <a:solidFill>
                  <a:srgbClr val="5E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43" name="Line 1461"/>
              <p:cNvSpPr>
                <a:spLocks noChangeAspect="1" noChangeShapeType="1"/>
              </p:cNvSpPr>
              <p:nvPr/>
            </p:nvSpPr>
            <p:spPr bwMode="auto">
              <a:xfrm flipV="1">
                <a:off x="3436" y="2205"/>
                <a:ext cx="5" cy="22"/>
              </a:xfrm>
              <a:prstGeom prst="line">
                <a:avLst/>
              </a:prstGeom>
              <a:noFill/>
              <a:ln w="19050">
                <a:solidFill>
                  <a:srgbClr val="73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44" name="Line 1462"/>
              <p:cNvSpPr>
                <a:spLocks noChangeAspect="1" noChangeShapeType="1"/>
              </p:cNvSpPr>
              <p:nvPr/>
            </p:nvSpPr>
            <p:spPr bwMode="auto">
              <a:xfrm flipV="1">
                <a:off x="3441" y="2184"/>
                <a:ext cx="4" cy="21"/>
              </a:xfrm>
              <a:prstGeom prst="line">
                <a:avLst/>
              </a:prstGeom>
              <a:noFill/>
              <a:ln w="19050">
                <a:solidFill>
                  <a:srgbClr val="9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45" name="Line 1463"/>
              <p:cNvSpPr>
                <a:spLocks noChangeAspect="1" noChangeShapeType="1"/>
              </p:cNvSpPr>
              <p:nvPr/>
            </p:nvSpPr>
            <p:spPr bwMode="auto">
              <a:xfrm flipV="1">
                <a:off x="3445" y="2162"/>
                <a:ext cx="3" cy="22"/>
              </a:xfrm>
              <a:prstGeom prst="line">
                <a:avLst/>
              </a:prstGeom>
              <a:noFill/>
              <a:ln w="19050">
                <a:solidFill>
                  <a:srgbClr val="D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46" name="Line 1464"/>
              <p:cNvSpPr>
                <a:spLocks noChangeAspect="1" noChangeShapeType="1"/>
              </p:cNvSpPr>
              <p:nvPr/>
            </p:nvSpPr>
            <p:spPr bwMode="auto">
              <a:xfrm flipV="1">
                <a:off x="3448" y="2138"/>
                <a:ext cx="1" cy="24"/>
              </a:xfrm>
              <a:prstGeom prst="line">
                <a:avLst/>
              </a:prstGeom>
              <a:noFill/>
              <a:ln w="19050">
                <a:solidFill>
                  <a:srgbClr val="F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47" name="Line 1465"/>
              <p:cNvSpPr>
                <a:spLocks noChangeAspect="1" noChangeShapeType="1"/>
              </p:cNvSpPr>
              <p:nvPr/>
            </p:nvSpPr>
            <p:spPr bwMode="auto">
              <a:xfrm flipV="1">
                <a:off x="3448" y="2112"/>
                <a:ext cx="1" cy="26"/>
              </a:xfrm>
              <a:prstGeom prst="line">
                <a:avLst/>
              </a:prstGeom>
              <a:noFill/>
              <a:ln w="19050">
                <a:solidFill>
                  <a:srgbClr val="F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48" name="Line 146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45" y="2088"/>
                <a:ext cx="3" cy="24"/>
              </a:xfrm>
              <a:prstGeom prst="line">
                <a:avLst/>
              </a:prstGeom>
              <a:noFill/>
              <a:ln w="19050">
                <a:solidFill>
                  <a:srgbClr val="D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49" name="Line 146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41" y="2064"/>
                <a:ext cx="4" cy="24"/>
              </a:xfrm>
              <a:prstGeom prst="line">
                <a:avLst/>
              </a:prstGeom>
              <a:noFill/>
              <a:ln w="19050">
                <a:solidFill>
                  <a:srgbClr val="9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50" name="Line 146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36" y="2042"/>
                <a:ext cx="5" cy="22"/>
              </a:xfrm>
              <a:prstGeom prst="line">
                <a:avLst/>
              </a:prstGeom>
              <a:noFill/>
              <a:ln w="19050">
                <a:solidFill>
                  <a:srgbClr val="73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51" name="Line 146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29" y="2019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5E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52" name="Line 147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21" y="1998"/>
                <a:ext cx="8" cy="21"/>
              </a:xfrm>
              <a:prstGeom prst="line">
                <a:avLst/>
              </a:prstGeom>
              <a:noFill/>
              <a:ln w="19050">
                <a:solidFill>
                  <a:srgbClr val="56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53" name="Line 147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12" y="1977"/>
                <a:ext cx="9" cy="21"/>
              </a:xfrm>
              <a:prstGeom prst="line">
                <a:avLst/>
              </a:prstGeom>
              <a:noFill/>
              <a:ln w="19050">
                <a:solidFill>
                  <a:srgbClr val="5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54" name="Line 147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01" y="1957"/>
                <a:ext cx="11" cy="20"/>
              </a:xfrm>
              <a:prstGeom prst="line">
                <a:avLst/>
              </a:prstGeom>
              <a:noFill/>
              <a:ln w="19050">
                <a:solidFill>
                  <a:srgbClr val="4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55" name="Line 147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89" y="1939"/>
                <a:ext cx="12" cy="18"/>
              </a:xfrm>
              <a:prstGeom prst="line">
                <a:avLst/>
              </a:prstGeom>
              <a:noFill/>
              <a:ln w="19050">
                <a:solidFill>
                  <a:srgbClr val="4D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56" name="Line 147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76" y="1923"/>
                <a:ext cx="13" cy="16"/>
              </a:xfrm>
              <a:prstGeom prst="line">
                <a:avLst/>
              </a:prstGeom>
              <a:noFill/>
              <a:ln w="19050">
                <a:solidFill>
                  <a:srgbClr val="4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57" name="Line 147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62" y="1906"/>
                <a:ext cx="14" cy="17"/>
              </a:xfrm>
              <a:prstGeom prst="line">
                <a:avLst/>
              </a:prstGeom>
              <a:noFill/>
              <a:ln w="19050">
                <a:solidFill>
                  <a:srgbClr val="46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58" name="Line 147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48" y="1893"/>
                <a:ext cx="14" cy="13"/>
              </a:xfrm>
              <a:prstGeom prst="line">
                <a:avLst/>
              </a:prstGeom>
              <a:noFill/>
              <a:ln w="19050">
                <a:solidFill>
                  <a:srgbClr val="43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59" name="Line 147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33" y="1881"/>
                <a:ext cx="15" cy="12"/>
              </a:xfrm>
              <a:prstGeom prst="line">
                <a:avLst/>
              </a:prstGeom>
              <a:noFill/>
              <a:ln w="19050">
                <a:solidFill>
                  <a:srgbClr val="3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60" name="Line 147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18" y="1872"/>
                <a:ext cx="15" cy="9"/>
              </a:xfrm>
              <a:prstGeom prst="line">
                <a:avLst/>
              </a:prstGeom>
              <a:noFill/>
              <a:ln w="19050">
                <a:solidFill>
                  <a:srgbClr val="4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61" name="Line 147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01" y="1864"/>
                <a:ext cx="17" cy="8"/>
              </a:xfrm>
              <a:prstGeom prst="line">
                <a:avLst/>
              </a:prstGeom>
              <a:noFill/>
              <a:ln w="19050">
                <a:solidFill>
                  <a:srgbClr val="44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62" name="Line 148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285" y="1858"/>
                <a:ext cx="16" cy="6"/>
              </a:xfrm>
              <a:prstGeom prst="line">
                <a:avLst/>
              </a:prstGeom>
              <a:noFill/>
              <a:ln w="19050">
                <a:solidFill>
                  <a:srgbClr val="47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63" name="Freeform 1481"/>
              <p:cNvSpPr>
                <a:spLocks noChangeAspect="1"/>
              </p:cNvSpPr>
              <p:nvPr/>
            </p:nvSpPr>
            <p:spPr bwMode="auto">
              <a:xfrm>
                <a:off x="2908" y="1852"/>
                <a:ext cx="384" cy="142"/>
              </a:xfrm>
              <a:custGeom>
                <a:avLst/>
                <a:gdLst>
                  <a:gd name="T0" fmla="*/ 17 w 384"/>
                  <a:gd name="T1" fmla="*/ 142 h 142"/>
                  <a:gd name="T2" fmla="*/ 0 w 384"/>
                  <a:gd name="T3" fmla="*/ 139 h 142"/>
                  <a:gd name="T4" fmla="*/ 367 w 384"/>
                  <a:gd name="T5" fmla="*/ 0 h 142"/>
                  <a:gd name="T6" fmla="*/ 384 w 384"/>
                  <a:gd name="T7" fmla="*/ 3 h 142"/>
                  <a:gd name="T8" fmla="*/ 17 w 384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4"/>
                  <a:gd name="T16" fmla="*/ 0 h 142"/>
                  <a:gd name="T17" fmla="*/ 384 w 384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4" h="142">
                    <a:moveTo>
                      <a:pt x="17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84" y="3"/>
                    </a:lnTo>
                    <a:lnTo>
                      <a:pt x="17" y="142"/>
                    </a:lnTo>
                    <a:close/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64" name="Line 1482"/>
              <p:cNvSpPr>
                <a:spLocks noChangeAspect="1" noChangeShapeType="1"/>
              </p:cNvSpPr>
              <p:nvPr/>
            </p:nvSpPr>
            <p:spPr bwMode="auto">
              <a:xfrm flipV="1">
                <a:off x="2925" y="1855"/>
                <a:ext cx="367" cy="139"/>
              </a:xfrm>
              <a:prstGeom prst="line">
                <a:avLst/>
              </a:prstGeom>
              <a:noFill/>
              <a:ln w="3175">
                <a:solidFill>
                  <a:srgbClr val="6565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65" name="Freeform 1483"/>
              <p:cNvSpPr>
                <a:spLocks noChangeAspect="1"/>
              </p:cNvSpPr>
              <p:nvPr/>
            </p:nvSpPr>
            <p:spPr bwMode="auto">
              <a:xfrm>
                <a:off x="2922" y="1855"/>
                <a:ext cx="370" cy="139"/>
              </a:xfrm>
              <a:custGeom>
                <a:avLst/>
                <a:gdLst>
                  <a:gd name="T0" fmla="*/ 3 w 370"/>
                  <a:gd name="T1" fmla="*/ 139 h 139"/>
                  <a:gd name="T2" fmla="*/ 0 w 370"/>
                  <a:gd name="T3" fmla="*/ 139 h 139"/>
                  <a:gd name="T4" fmla="*/ 367 w 370"/>
                  <a:gd name="T5" fmla="*/ 0 h 139"/>
                  <a:gd name="T6" fmla="*/ 370 w 370"/>
                  <a:gd name="T7" fmla="*/ 0 h 139"/>
                  <a:gd name="T8" fmla="*/ 3 w 370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39"/>
                  <a:gd name="T17" fmla="*/ 370 w 370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39">
                    <a:moveTo>
                      <a:pt x="3" y="139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0" y="0"/>
                    </a:lnTo>
                    <a:lnTo>
                      <a:pt x="3" y="139"/>
                    </a:lnTo>
                    <a:close/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66" name="Freeform 1484"/>
              <p:cNvSpPr>
                <a:spLocks noChangeAspect="1"/>
              </p:cNvSpPr>
              <p:nvPr/>
            </p:nvSpPr>
            <p:spPr bwMode="auto">
              <a:xfrm>
                <a:off x="2917" y="1854"/>
                <a:ext cx="372" cy="140"/>
              </a:xfrm>
              <a:custGeom>
                <a:avLst/>
                <a:gdLst>
                  <a:gd name="T0" fmla="*/ 5 w 372"/>
                  <a:gd name="T1" fmla="*/ 140 h 140"/>
                  <a:gd name="T2" fmla="*/ 0 w 372"/>
                  <a:gd name="T3" fmla="*/ 138 h 140"/>
                  <a:gd name="T4" fmla="*/ 368 w 372"/>
                  <a:gd name="T5" fmla="*/ 0 h 140"/>
                  <a:gd name="T6" fmla="*/ 372 w 372"/>
                  <a:gd name="T7" fmla="*/ 1 h 140"/>
                  <a:gd name="T8" fmla="*/ 5 w 372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40"/>
                  <a:gd name="T17" fmla="*/ 372 w 372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40">
                    <a:moveTo>
                      <a:pt x="5" y="140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72" y="1"/>
                    </a:lnTo>
                    <a:lnTo>
                      <a:pt x="5" y="14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67" name="Freeform 1485"/>
              <p:cNvSpPr>
                <a:spLocks noChangeAspect="1"/>
              </p:cNvSpPr>
              <p:nvPr/>
            </p:nvSpPr>
            <p:spPr bwMode="auto">
              <a:xfrm>
                <a:off x="2913" y="1854"/>
                <a:ext cx="372" cy="138"/>
              </a:xfrm>
              <a:custGeom>
                <a:avLst/>
                <a:gdLst>
                  <a:gd name="T0" fmla="*/ 4 w 372"/>
                  <a:gd name="T1" fmla="*/ 138 h 138"/>
                  <a:gd name="T2" fmla="*/ 0 w 372"/>
                  <a:gd name="T3" fmla="*/ 138 h 138"/>
                  <a:gd name="T4" fmla="*/ 367 w 372"/>
                  <a:gd name="T5" fmla="*/ 0 h 138"/>
                  <a:gd name="T6" fmla="*/ 372 w 372"/>
                  <a:gd name="T7" fmla="*/ 0 h 138"/>
                  <a:gd name="T8" fmla="*/ 4 w 372"/>
                  <a:gd name="T9" fmla="*/ 138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38"/>
                  <a:gd name="T17" fmla="*/ 372 w 372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38">
                    <a:moveTo>
                      <a:pt x="4" y="138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2" y="0"/>
                    </a:lnTo>
                    <a:lnTo>
                      <a:pt x="4" y="138"/>
                    </a:lnTo>
                    <a:close/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68" name="Freeform 1486"/>
              <p:cNvSpPr>
                <a:spLocks noChangeAspect="1"/>
              </p:cNvSpPr>
              <p:nvPr/>
            </p:nvSpPr>
            <p:spPr bwMode="auto">
              <a:xfrm>
                <a:off x="2908" y="1852"/>
                <a:ext cx="372" cy="140"/>
              </a:xfrm>
              <a:custGeom>
                <a:avLst/>
                <a:gdLst>
                  <a:gd name="T0" fmla="*/ 5 w 372"/>
                  <a:gd name="T1" fmla="*/ 140 h 140"/>
                  <a:gd name="T2" fmla="*/ 0 w 372"/>
                  <a:gd name="T3" fmla="*/ 139 h 140"/>
                  <a:gd name="T4" fmla="*/ 367 w 372"/>
                  <a:gd name="T5" fmla="*/ 0 h 140"/>
                  <a:gd name="T6" fmla="*/ 372 w 372"/>
                  <a:gd name="T7" fmla="*/ 2 h 140"/>
                  <a:gd name="T8" fmla="*/ 5 w 372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40"/>
                  <a:gd name="T17" fmla="*/ 372 w 372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40">
                    <a:moveTo>
                      <a:pt x="5" y="140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2" y="2"/>
                    </a:lnTo>
                    <a:lnTo>
                      <a:pt x="5" y="140"/>
                    </a:lnTo>
                    <a:close/>
                  </a:path>
                </a:pathLst>
              </a:custGeom>
              <a:solidFill>
                <a:srgbClr val="68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69" name="Freeform 1487"/>
              <p:cNvSpPr>
                <a:spLocks noChangeAspect="1"/>
              </p:cNvSpPr>
              <p:nvPr/>
            </p:nvSpPr>
            <p:spPr bwMode="auto">
              <a:xfrm>
                <a:off x="2893" y="1852"/>
                <a:ext cx="382" cy="139"/>
              </a:xfrm>
              <a:custGeom>
                <a:avLst/>
                <a:gdLst>
                  <a:gd name="T0" fmla="*/ 15 w 382"/>
                  <a:gd name="T1" fmla="*/ 139 h 139"/>
                  <a:gd name="T2" fmla="*/ 0 w 382"/>
                  <a:gd name="T3" fmla="*/ 139 h 139"/>
                  <a:gd name="T4" fmla="*/ 366 w 382"/>
                  <a:gd name="T5" fmla="*/ 0 h 139"/>
                  <a:gd name="T6" fmla="*/ 382 w 382"/>
                  <a:gd name="T7" fmla="*/ 0 h 139"/>
                  <a:gd name="T8" fmla="*/ 15 w 382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2"/>
                  <a:gd name="T16" fmla="*/ 0 h 139"/>
                  <a:gd name="T17" fmla="*/ 382 w 382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2" h="139">
                    <a:moveTo>
                      <a:pt x="15" y="139"/>
                    </a:moveTo>
                    <a:lnTo>
                      <a:pt x="0" y="139"/>
                    </a:lnTo>
                    <a:lnTo>
                      <a:pt x="366" y="0"/>
                    </a:lnTo>
                    <a:lnTo>
                      <a:pt x="382" y="0"/>
                    </a:lnTo>
                    <a:lnTo>
                      <a:pt x="15" y="139"/>
                    </a:lnTo>
                    <a:close/>
                  </a:path>
                </a:pathLst>
              </a:custGeom>
              <a:solidFill>
                <a:srgbClr val="696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70" name="Line 1488"/>
              <p:cNvSpPr>
                <a:spLocks noChangeAspect="1" noChangeShapeType="1"/>
              </p:cNvSpPr>
              <p:nvPr/>
            </p:nvSpPr>
            <p:spPr bwMode="auto">
              <a:xfrm flipV="1">
                <a:off x="2908" y="1852"/>
                <a:ext cx="367" cy="139"/>
              </a:xfrm>
              <a:prstGeom prst="line">
                <a:avLst/>
              </a:prstGeom>
              <a:noFill/>
              <a:ln w="3175">
                <a:solidFill>
                  <a:srgbClr val="69696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71" name="Freeform 1489"/>
              <p:cNvSpPr>
                <a:spLocks noChangeAspect="1"/>
              </p:cNvSpPr>
              <p:nvPr/>
            </p:nvSpPr>
            <p:spPr bwMode="auto">
              <a:xfrm>
                <a:off x="2901" y="1852"/>
                <a:ext cx="374" cy="139"/>
              </a:xfrm>
              <a:custGeom>
                <a:avLst/>
                <a:gdLst>
                  <a:gd name="T0" fmla="*/ 7 w 374"/>
                  <a:gd name="T1" fmla="*/ 139 h 139"/>
                  <a:gd name="T2" fmla="*/ 0 w 374"/>
                  <a:gd name="T3" fmla="*/ 139 h 139"/>
                  <a:gd name="T4" fmla="*/ 367 w 374"/>
                  <a:gd name="T5" fmla="*/ 0 h 139"/>
                  <a:gd name="T6" fmla="*/ 374 w 374"/>
                  <a:gd name="T7" fmla="*/ 0 h 139"/>
                  <a:gd name="T8" fmla="*/ 7 w 374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4"/>
                  <a:gd name="T16" fmla="*/ 0 h 139"/>
                  <a:gd name="T17" fmla="*/ 374 w 374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4" h="139">
                    <a:moveTo>
                      <a:pt x="7" y="139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4" y="0"/>
                    </a:lnTo>
                    <a:lnTo>
                      <a:pt x="7" y="139"/>
                    </a:lnTo>
                    <a:close/>
                  </a:path>
                </a:pathLst>
              </a:custGeom>
              <a:solidFill>
                <a:srgbClr val="696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72" name="Freeform 1490"/>
              <p:cNvSpPr>
                <a:spLocks noChangeAspect="1"/>
              </p:cNvSpPr>
              <p:nvPr/>
            </p:nvSpPr>
            <p:spPr bwMode="auto">
              <a:xfrm>
                <a:off x="2893" y="1852"/>
                <a:ext cx="375" cy="139"/>
              </a:xfrm>
              <a:custGeom>
                <a:avLst/>
                <a:gdLst>
                  <a:gd name="T0" fmla="*/ 8 w 375"/>
                  <a:gd name="T1" fmla="*/ 139 h 139"/>
                  <a:gd name="T2" fmla="*/ 0 w 375"/>
                  <a:gd name="T3" fmla="*/ 139 h 139"/>
                  <a:gd name="T4" fmla="*/ 366 w 375"/>
                  <a:gd name="T5" fmla="*/ 0 h 139"/>
                  <a:gd name="T6" fmla="*/ 375 w 375"/>
                  <a:gd name="T7" fmla="*/ 0 h 139"/>
                  <a:gd name="T8" fmla="*/ 8 w 375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139"/>
                  <a:gd name="T17" fmla="*/ 375 w 375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139">
                    <a:moveTo>
                      <a:pt x="8" y="139"/>
                    </a:moveTo>
                    <a:lnTo>
                      <a:pt x="0" y="139"/>
                    </a:lnTo>
                    <a:lnTo>
                      <a:pt x="366" y="0"/>
                    </a:lnTo>
                    <a:lnTo>
                      <a:pt x="375" y="0"/>
                    </a:lnTo>
                    <a:lnTo>
                      <a:pt x="8" y="139"/>
                    </a:lnTo>
                    <a:close/>
                  </a:path>
                </a:pathLst>
              </a:custGeom>
              <a:solidFill>
                <a:srgbClr val="6B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73" name="Freeform 1491"/>
              <p:cNvSpPr>
                <a:spLocks noChangeAspect="1"/>
              </p:cNvSpPr>
              <p:nvPr/>
            </p:nvSpPr>
            <p:spPr bwMode="auto">
              <a:xfrm>
                <a:off x="2876" y="1852"/>
                <a:ext cx="383" cy="140"/>
              </a:xfrm>
              <a:custGeom>
                <a:avLst/>
                <a:gdLst>
                  <a:gd name="T0" fmla="*/ 17 w 383"/>
                  <a:gd name="T1" fmla="*/ 139 h 140"/>
                  <a:gd name="T2" fmla="*/ 0 w 383"/>
                  <a:gd name="T3" fmla="*/ 140 h 140"/>
                  <a:gd name="T4" fmla="*/ 368 w 383"/>
                  <a:gd name="T5" fmla="*/ 2 h 140"/>
                  <a:gd name="T6" fmla="*/ 383 w 383"/>
                  <a:gd name="T7" fmla="*/ 0 h 140"/>
                  <a:gd name="T8" fmla="*/ 17 w 383"/>
                  <a:gd name="T9" fmla="*/ 139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3"/>
                  <a:gd name="T16" fmla="*/ 0 h 140"/>
                  <a:gd name="T17" fmla="*/ 383 w 383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3" h="140">
                    <a:moveTo>
                      <a:pt x="17" y="139"/>
                    </a:moveTo>
                    <a:lnTo>
                      <a:pt x="0" y="140"/>
                    </a:lnTo>
                    <a:lnTo>
                      <a:pt x="368" y="2"/>
                    </a:lnTo>
                    <a:lnTo>
                      <a:pt x="383" y="0"/>
                    </a:lnTo>
                    <a:lnTo>
                      <a:pt x="17" y="139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74" name="Line 1492"/>
              <p:cNvSpPr>
                <a:spLocks noChangeAspect="1" noChangeShapeType="1"/>
              </p:cNvSpPr>
              <p:nvPr/>
            </p:nvSpPr>
            <p:spPr bwMode="auto">
              <a:xfrm flipV="1">
                <a:off x="2893" y="1852"/>
                <a:ext cx="366" cy="139"/>
              </a:xfrm>
              <a:prstGeom prst="line">
                <a:avLst/>
              </a:prstGeom>
              <a:noFill/>
              <a:ln w="3175">
                <a:solidFill>
                  <a:srgbClr val="6D6D6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75" name="Freeform 1493"/>
              <p:cNvSpPr>
                <a:spLocks noChangeAspect="1"/>
              </p:cNvSpPr>
              <p:nvPr/>
            </p:nvSpPr>
            <p:spPr bwMode="auto">
              <a:xfrm>
                <a:off x="2861" y="1854"/>
                <a:ext cx="383" cy="143"/>
              </a:xfrm>
              <a:custGeom>
                <a:avLst/>
                <a:gdLst>
                  <a:gd name="T0" fmla="*/ 15 w 383"/>
                  <a:gd name="T1" fmla="*/ 138 h 143"/>
                  <a:gd name="T2" fmla="*/ 0 w 383"/>
                  <a:gd name="T3" fmla="*/ 143 h 143"/>
                  <a:gd name="T4" fmla="*/ 367 w 383"/>
                  <a:gd name="T5" fmla="*/ 4 h 143"/>
                  <a:gd name="T6" fmla="*/ 383 w 383"/>
                  <a:gd name="T7" fmla="*/ 0 h 143"/>
                  <a:gd name="T8" fmla="*/ 15 w 383"/>
                  <a:gd name="T9" fmla="*/ 138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3"/>
                  <a:gd name="T16" fmla="*/ 0 h 143"/>
                  <a:gd name="T17" fmla="*/ 383 w 383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3" h="143">
                    <a:moveTo>
                      <a:pt x="15" y="138"/>
                    </a:moveTo>
                    <a:lnTo>
                      <a:pt x="0" y="143"/>
                    </a:lnTo>
                    <a:lnTo>
                      <a:pt x="367" y="4"/>
                    </a:lnTo>
                    <a:lnTo>
                      <a:pt x="383" y="0"/>
                    </a:lnTo>
                    <a:lnTo>
                      <a:pt x="15" y="138"/>
                    </a:lnTo>
                    <a:close/>
                  </a:path>
                </a:pathLst>
              </a:custGeom>
              <a:solidFill>
                <a:srgbClr val="70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76" name="Line 1494"/>
              <p:cNvSpPr>
                <a:spLocks noChangeAspect="1" noChangeShapeType="1"/>
              </p:cNvSpPr>
              <p:nvPr/>
            </p:nvSpPr>
            <p:spPr bwMode="auto">
              <a:xfrm flipV="1">
                <a:off x="2876" y="1854"/>
                <a:ext cx="368" cy="138"/>
              </a:xfrm>
              <a:prstGeom prst="line">
                <a:avLst/>
              </a:prstGeom>
              <a:noFill/>
              <a:ln w="3175">
                <a:solidFill>
                  <a:srgbClr val="70707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77" name="Freeform 1495"/>
              <p:cNvSpPr>
                <a:spLocks noChangeAspect="1"/>
              </p:cNvSpPr>
              <p:nvPr/>
            </p:nvSpPr>
            <p:spPr bwMode="auto">
              <a:xfrm>
                <a:off x="2990" y="2321"/>
                <a:ext cx="381" cy="145"/>
              </a:xfrm>
              <a:custGeom>
                <a:avLst/>
                <a:gdLst>
                  <a:gd name="T0" fmla="*/ 0 w 381"/>
                  <a:gd name="T1" fmla="*/ 145 h 145"/>
                  <a:gd name="T2" fmla="*/ 14 w 381"/>
                  <a:gd name="T3" fmla="*/ 139 h 145"/>
                  <a:gd name="T4" fmla="*/ 381 w 381"/>
                  <a:gd name="T5" fmla="*/ 0 h 145"/>
                  <a:gd name="T6" fmla="*/ 367 w 381"/>
                  <a:gd name="T7" fmla="*/ 6 h 145"/>
                  <a:gd name="T8" fmla="*/ 0 w 381"/>
                  <a:gd name="T9" fmla="*/ 145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1"/>
                  <a:gd name="T16" fmla="*/ 0 h 145"/>
                  <a:gd name="T17" fmla="*/ 381 w 381"/>
                  <a:gd name="T18" fmla="*/ 145 h 1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1" h="145">
                    <a:moveTo>
                      <a:pt x="0" y="145"/>
                    </a:moveTo>
                    <a:lnTo>
                      <a:pt x="14" y="139"/>
                    </a:lnTo>
                    <a:lnTo>
                      <a:pt x="381" y="0"/>
                    </a:lnTo>
                    <a:lnTo>
                      <a:pt x="367" y="6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78" name="Line 1496"/>
              <p:cNvSpPr>
                <a:spLocks noChangeAspect="1" noChangeShapeType="1"/>
              </p:cNvSpPr>
              <p:nvPr/>
            </p:nvSpPr>
            <p:spPr bwMode="auto">
              <a:xfrm flipV="1">
                <a:off x="2990" y="2327"/>
                <a:ext cx="367" cy="139"/>
              </a:xfrm>
              <a:prstGeom prst="line">
                <a:avLst/>
              </a:prstGeom>
              <a:noFill/>
              <a:ln w="3175">
                <a:solidFill>
                  <a:srgbClr val="7C7C7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79" name="Freeform 1497"/>
              <p:cNvSpPr>
                <a:spLocks noChangeAspect="1"/>
              </p:cNvSpPr>
              <p:nvPr/>
            </p:nvSpPr>
            <p:spPr bwMode="auto">
              <a:xfrm>
                <a:off x="3004" y="2312"/>
                <a:ext cx="381" cy="148"/>
              </a:xfrm>
              <a:custGeom>
                <a:avLst/>
                <a:gdLst>
                  <a:gd name="T0" fmla="*/ 0 w 381"/>
                  <a:gd name="T1" fmla="*/ 148 h 148"/>
                  <a:gd name="T2" fmla="*/ 13 w 381"/>
                  <a:gd name="T3" fmla="*/ 139 h 148"/>
                  <a:gd name="T4" fmla="*/ 381 w 381"/>
                  <a:gd name="T5" fmla="*/ 0 h 148"/>
                  <a:gd name="T6" fmla="*/ 367 w 381"/>
                  <a:gd name="T7" fmla="*/ 9 h 148"/>
                  <a:gd name="T8" fmla="*/ 0 w 381"/>
                  <a:gd name="T9" fmla="*/ 148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1"/>
                  <a:gd name="T16" fmla="*/ 0 h 148"/>
                  <a:gd name="T17" fmla="*/ 381 w 381"/>
                  <a:gd name="T18" fmla="*/ 148 h 1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1" h="148">
                    <a:moveTo>
                      <a:pt x="0" y="148"/>
                    </a:moveTo>
                    <a:lnTo>
                      <a:pt x="13" y="139"/>
                    </a:lnTo>
                    <a:lnTo>
                      <a:pt x="381" y="0"/>
                    </a:lnTo>
                    <a:lnTo>
                      <a:pt x="367" y="9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80" name="Line 1498"/>
              <p:cNvSpPr>
                <a:spLocks noChangeAspect="1" noChangeShapeType="1"/>
              </p:cNvSpPr>
              <p:nvPr/>
            </p:nvSpPr>
            <p:spPr bwMode="auto">
              <a:xfrm flipV="1">
                <a:off x="3004" y="2321"/>
                <a:ext cx="367" cy="139"/>
              </a:xfrm>
              <a:prstGeom prst="line">
                <a:avLst/>
              </a:prstGeom>
              <a:noFill/>
              <a:ln w="3175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81" name="Freeform 1499"/>
              <p:cNvSpPr>
                <a:spLocks noChangeAspect="1"/>
              </p:cNvSpPr>
              <p:nvPr/>
            </p:nvSpPr>
            <p:spPr bwMode="auto">
              <a:xfrm>
                <a:off x="3017" y="2302"/>
                <a:ext cx="380" cy="149"/>
              </a:xfrm>
              <a:custGeom>
                <a:avLst/>
                <a:gdLst>
                  <a:gd name="T0" fmla="*/ 0 w 380"/>
                  <a:gd name="T1" fmla="*/ 149 h 149"/>
                  <a:gd name="T2" fmla="*/ 14 w 380"/>
                  <a:gd name="T3" fmla="*/ 138 h 149"/>
                  <a:gd name="T4" fmla="*/ 380 w 380"/>
                  <a:gd name="T5" fmla="*/ 0 h 149"/>
                  <a:gd name="T6" fmla="*/ 368 w 380"/>
                  <a:gd name="T7" fmla="*/ 10 h 149"/>
                  <a:gd name="T8" fmla="*/ 0 w 380"/>
                  <a:gd name="T9" fmla="*/ 149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0"/>
                  <a:gd name="T16" fmla="*/ 0 h 149"/>
                  <a:gd name="T17" fmla="*/ 380 w 380"/>
                  <a:gd name="T18" fmla="*/ 149 h 1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0" h="149">
                    <a:moveTo>
                      <a:pt x="0" y="149"/>
                    </a:moveTo>
                    <a:lnTo>
                      <a:pt x="14" y="138"/>
                    </a:lnTo>
                    <a:lnTo>
                      <a:pt x="380" y="0"/>
                    </a:lnTo>
                    <a:lnTo>
                      <a:pt x="368" y="10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85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82" name="Line 1500"/>
              <p:cNvSpPr>
                <a:spLocks noChangeAspect="1" noChangeShapeType="1"/>
              </p:cNvSpPr>
              <p:nvPr/>
            </p:nvSpPr>
            <p:spPr bwMode="auto">
              <a:xfrm flipV="1">
                <a:off x="3017" y="2312"/>
                <a:ext cx="368" cy="139"/>
              </a:xfrm>
              <a:prstGeom prst="line">
                <a:avLst/>
              </a:prstGeom>
              <a:noFill/>
              <a:ln w="3175">
                <a:solidFill>
                  <a:srgbClr val="85858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83" name="Freeform 1501"/>
              <p:cNvSpPr>
                <a:spLocks noChangeAspect="1"/>
              </p:cNvSpPr>
              <p:nvPr/>
            </p:nvSpPr>
            <p:spPr bwMode="auto">
              <a:xfrm>
                <a:off x="3017" y="2308"/>
                <a:ext cx="374" cy="143"/>
              </a:xfrm>
              <a:custGeom>
                <a:avLst/>
                <a:gdLst>
                  <a:gd name="T0" fmla="*/ 0 w 374"/>
                  <a:gd name="T1" fmla="*/ 143 h 143"/>
                  <a:gd name="T2" fmla="*/ 7 w 374"/>
                  <a:gd name="T3" fmla="*/ 138 h 143"/>
                  <a:gd name="T4" fmla="*/ 374 w 374"/>
                  <a:gd name="T5" fmla="*/ 0 h 143"/>
                  <a:gd name="T6" fmla="*/ 368 w 374"/>
                  <a:gd name="T7" fmla="*/ 4 h 143"/>
                  <a:gd name="T8" fmla="*/ 0 w 374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4"/>
                  <a:gd name="T16" fmla="*/ 0 h 143"/>
                  <a:gd name="T17" fmla="*/ 374 w 374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4" h="143">
                    <a:moveTo>
                      <a:pt x="0" y="143"/>
                    </a:moveTo>
                    <a:lnTo>
                      <a:pt x="7" y="138"/>
                    </a:lnTo>
                    <a:lnTo>
                      <a:pt x="374" y="0"/>
                    </a:lnTo>
                    <a:lnTo>
                      <a:pt x="368" y="4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85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84" name="Freeform 1502"/>
              <p:cNvSpPr>
                <a:spLocks noChangeAspect="1"/>
              </p:cNvSpPr>
              <p:nvPr/>
            </p:nvSpPr>
            <p:spPr bwMode="auto">
              <a:xfrm>
                <a:off x="3024" y="2302"/>
                <a:ext cx="373" cy="144"/>
              </a:xfrm>
              <a:custGeom>
                <a:avLst/>
                <a:gdLst>
                  <a:gd name="T0" fmla="*/ 0 w 373"/>
                  <a:gd name="T1" fmla="*/ 144 h 144"/>
                  <a:gd name="T2" fmla="*/ 7 w 373"/>
                  <a:gd name="T3" fmla="*/ 138 h 144"/>
                  <a:gd name="T4" fmla="*/ 373 w 373"/>
                  <a:gd name="T5" fmla="*/ 0 h 144"/>
                  <a:gd name="T6" fmla="*/ 367 w 373"/>
                  <a:gd name="T7" fmla="*/ 6 h 144"/>
                  <a:gd name="T8" fmla="*/ 0 w 373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3"/>
                  <a:gd name="T16" fmla="*/ 0 h 144"/>
                  <a:gd name="T17" fmla="*/ 373 w 373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3" h="144">
                    <a:moveTo>
                      <a:pt x="0" y="144"/>
                    </a:moveTo>
                    <a:lnTo>
                      <a:pt x="7" y="138"/>
                    </a:lnTo>
                    <a:lnTo>
                      <a:pt x="373" y="0"/>
                    </a:lnTo>
                    <a:lnTo>
                      <a:pt x="367" y="6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8787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85" name="Freeform 1503"/>
              <p:cNvSpPr>
                <a:spLocks noChangeAspect="1"/>
              </p:cNvSpPr>
              <p:nvPr/>
            </p:nvSpPr>
            <p:spPr bwMode="auto">
              <a:xfrm>
                <a:off x="3031" y="2290"/>
                <a:ext cx="378" cy="150"/>
              </a:xfrm>
              <a:custGeom>
                <a:avLst/>
                <a:gdLst>
                  <a:gd name="T0" fmla="*/ 0 w 378"/>
                  <a:gd name="T1" fmla="*/ 150 h 150"/>
                  <a:gd name="T2" fmla="*/ 11 w 378"/>
                  <a:gd name="T3" fmla="*/ 138 h 150"/>
                  <a:gd name="T4" fmla="*/ 378 w 378"/>
                  <a:gd name="T5" fmla="*/ 0 h 150"/>
                  <a:gd name="T6" fmla="*/ 366 w 378"/>
                  <a:gd name="T7" fmla="*/ 12 h 150"/>
                  <a:gd name="T8" fmla="*/ 0 w 378"/>
                  <a:gd name="T9" fmla="*/ 150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8"/>
                  <a:gd name="T16" fmla="*/ 0 h 150"/>
                  <a:gd name="T17" fmla="*/ 378 w 378"/>
                  <a:gd name="T18" fmla="*/ 150 h 1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8" h="150">
                    <a:moveTo>
                      <a:pt x="0" y="150"/>
                    </a:moveTo>
                    <a:lnTo>
                      <a:pt x="11" y="138"/>
                    </a:lnTo>
                    <a:lnTo>
                      <a:pt x="378" y="0"/>
                    </a:lnTo>
                    <a:lnTo>
                      <a:pt x="366" y="12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86" name="Line 1504"/>
              <p:cNvSpPr>
                <a:spLocks noChangeAspect="1" noChangeShapeType="1"/>
              </p:cNvSpPr>
              <p:nvPr/>
            </p:nvSpPr>
            <p:spPr bwMode="auto">
              <a:xfrm flipV="1">
                <a:off x="3031" y="2302"/>
                <a:ext cx="366" cy="138"/>
              </a:xfrm>
              <a:prstGeom prst="line">
                <a:avLst/>
              </a:prstGeom>
              <a:noFill/>
              <a:ln w="3175">
                <a:solidFill>
                  <a:srgbClr val="89898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87" name="Freeform 1505"/>
              <p:cNvSpPr>
                <a:spLocks noChangeAspect="1"/>
              </p:cNvSpPr>
              <p:nvPr/>
            </p:nvSpPr>
            <p:spPr bwMode="auto">
              <a:xfrm>
                <a:off x="3031" y="2299"/>
                <a:ext cx="370" cy="141"/>
              </a:xfrm>
              <a:custGeom>
                <a:avLst/>
                <a:gdLst>
                  <a:gd name="T0" fmla="*/ 0 w 370"/>
                  <a:gd name="T1" fmla="*/ 141 h 141"/>
                  <a:gd name="T2" fmla="*/ 3 w 370"/>
                  <a:gd name="T3" fmla="*/ 136 h 141"/>
                  <a:gd name="T4" fmla="*/ 370 w 370"/>
                  <a:gd name="T5" fmla="*/ 0 h 141"/>
                  <a:gd name="T6" fmla="*/ 366 w 370"/>
                  <a:gd name="T7" fmla="*/ 3 h 141"/>
                  <a:gd name="T8" fmla="*/ 0 w 370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1"/>
                  <a:gd name="T17" fmla="*/ 370 w 370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1">
                    <a:moveTo>
                      <a:pt x="0" y="141"/>
                    </a:moveTo>
                    <a:lnTo>
                      <a:pt x="3" y="136"/>
                    </a:lnTo>
                    <a:lnTo>
                      <a:pt x="370" y="0"/>
                    </a:lnTo>
                    <a:lnTo>
                      <a:pt x="366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88" name="Freeform 1506"/>
              <p:cNvSpPr>
                <a:spLocks noChangeAspect="1"/>
              </p:cNvSpPr>
              <p:nvPr/>
            </p:nvSpPr>
            <p:spPr bwMode="auto">
              <a:xfrm>
                <a:off x="3034" y="2294"/>
                <a:ext cx="372" cy="141"/>
              </a:xfrm>
              <a:custGeom>
                <a:avLst/>
                <a:gdLst>
                  <a:gd name="T0" fmla="*/ 0 w 372"/>
                  <a:gd name="T1" fmla="*/ 141 h 141"/>
                  <a:gd name="T2" fmla="*/ 5 w 372"/>
                  <a:gd name="T3" fmla="*/ 138 h 141"/>
                  <a:gd name="T4" fmla="*/ 372 w 372"/>
                  <a:gd name="T5" fmla="*/ 0 h 141"/>
                  <a:gd name="T6" fmla="*/ 367 w 372"/>
                  <a:gd name="T7" fmla="*/ 5 h 141"/>
                  <a:gd name="T8" fmla="*/ 0 w 372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41"/>
                  <a:gd name="T17" fmla="*/ 372 w 372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41">
                    <a:moveTo>
                      <a:pt x="0" y="141"/>
                    </a:moveTo>
                    <a:lnTo>
                      <a:pt x="5" y="138"/>
                    </a:lnTo>
                    <a:lnTo>
                      <a:pt x="372" y="0"/>
                    </a:lnTo>
                    <a:lnTo>
                      <a:pt x="367" y="5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8A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89" name="Freeform 1507"/>
              <p:cNvSpPr>
                <a:spLocks noChangeAspect="1"/>
              </p:cNvSpPr>
              <p:nvPr/>
            </p:nvSpPr>
            <p:spPr bwMode="auto">
              <a:xfrm>
                <a:off x="3039" y="2290"/>
                <a:ext cx="370" cy="142"/>
              </a:xfrm>
              <a:custGeom>
                <a:avLst/>
                <a:gdLst>
                  <a:gd name="T0" fmla="*/ 0 w 370"/>
                  <a:gd name="T1" fmla="*/ 142 h 142"/>
                  <a:gd name="T2" fmla="*/ 3 w 370"/>
                  <a:gd name="T3" fmla="*/ 138 h 142"/>
                  <a:gd name="T4" fmla="*/ 370 w 370"/>
                  <a:gd name="T5" fmla="*/ 0 h 142"/>
                  <a:gd name="T6" fmla="*/ 367 w 370"/>
                  <a:gd name="T7" fmla="*/ 4 h 142"/>
                  <a:gd name="T8" fmla="*/ 0 w 370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2"/>
                  <a:gd name="T17" fmla="*/ 370 w 370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2">
                    <a:moveTo>
                      <a:pt x="0" y="142"/>
                    </a:moveTo>
                    <a:lnTo>
                      <a:pt x="3" y="138"/>
                    </a:lnTo>
                    <a:lnTo>
                      <a:pt x="370" y="0"/>
                    </a:lnTo>
                    <a:lnTo>
                      <a:pt x="367" y="4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90" name="Freeform 1508"/>
              <p:cNvSpPr>
                <a:spLocks noChangeAspect="1"/>
              </p:cNvSpPr>
              <p:nvPr/>
            </p:nvSpPr>
            <p:spPr bwMode="auto">
              <a:xfrm>
                <a:off x="3042" y="2276"/>
                <a:ext cx="378" cy="152"/>
              </a:xfrm>
              <a:custGeom>
                <a:avLst/>
                <a:gdLst>
                  <a:gd name="T0" fmla="*/ 0 w 378"/>
                  <a:gd name="T1" fmla="*/ 152 h 152"/>
                  <a:gd name="T2" fmla="*/ 10 w 378"/>
                  <a:gd name="T3" fmla="*/ 138 h 152"/>
                  <a:gd name="T4" fmla="*/ 378 w 378"/>
                  <a:gd name="T5" fmla="*/ 0 h 152"/>
                  <a:gd name="T6" fmla="*/ 367 w 378"/>
                  <a:gd name="T7" fmla="*/ 14 h 152"/>
                  <a:gd name="T8" fmla="*/ 0 w 378"/>
                  <a:gd name="T9" fmla="*/ 152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8"/>
                  <a:gd name="T16" fmla="*/ 0 h 152"/>
                  <a:gd name="T17" fmla="*/ 378 w 378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8" h="152">
                    <a:moveTo>
                      <a:pt x="0" y="152"/>
                    </a:moveTo>
                    <a:lnTo>
                      <a:pt x="10" y="138"/>
                    </a:lnTo>
                    <a:lnTo>
                      <a:pt x="378" y="0"/>
                    </a:lnTo>
                    <a:lnTo>
                      <a:pt x="367" y="14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8D8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91" name="Line 1509"/>
              <p:cNvSpPr>
                <a:spLocks noChangeAspect="1" noChangeShapeType="1"/>
              </p:cNvSpPr>
              <p:nvPr/>
            </p:nvSpPr>
            <p:spPr bwMode="auto">
              <a:xfrm flipV="1">
                <a:off x="3042" y="2290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8D8D8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92" name="Freeform 1510"/>
              <p:cNvSpPr>
                <a:spLocks noChangeAspect="1"/>
              </p:cNvSpPr>
              <p:nvPr/>
            </p:nvSpPr>
            <p:spPr bwMode="auto">
              <a:xfrm>
                <a:off x="3042" y="2287"/>
                <a:ext cx="370" cy="141"/>
              </a:xfrm>
              <a:custGeom>
                <a:avLst/>
                <a:gdLst>
                  <a:gd name="T0" fmla="*/ 0 w 370"/>
                  <a:gd name="T1" fmla="*/ 141 h 141"/>
                  <a:gd name="T2" fmla="*/ 3 w 370"/>
                  <a:gd name="T3" fmla="*/ 138 h 141"/>
                  <a:gd name="T4" fmla="*/ 370 w 370"/>
                  <a:gd name="T5" fmla="*/ 0 h 141"/>
                  <a:gd name="T6" fmla="*/ 367 w 370"/>
                  <a:gd name="T7" fmla="*/ 3 h 141"/>
                  <a:gd name="T8" fmla="*/ 0 w 370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1"/>
                  <a:gd name="T17" fmla="*/ 370 w 370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1">
                    <a:moveTo>
                      <a:pt x="0" y="141"/>
                    </a:moveTo>
                    <a:lnTo>
                      <a:pt x="3" y="138"/>
                    </a:lnTo>
                    <a:lnTo>
                      <a:pt x="370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8D8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93" name="Freeform 1511"/>
              <p:cNvSpPr>
                <a:spLocks noChangeAspect="1"/>
              </p:cNvSpPr>
              <p:nvPr/>
            </p:nvSpPr>
            <p:spPr bwMode="auto">
              <a:xfrm>
                <a:off x="3045" y="2282"/>
                <a:ext cx="370" cy="143"/>
              </a:xfrm>
              <a:custGeom>
                <a:avLst/>
                <a:gdLst>
                  <a:gd name="T0" fmla="*/ 0 w 370"/>
                  <a:gd name="T1" fmla="*/ 143 h 143"/>
                  <a:gd name="T2" fmla="*/ 3 w 370"/>
                  <a:gd name="T3" fmla="*/ 138 h 143"/>
                  <a:gd name="T4" fmla="*/ 370 w 370"/>
                  <a:gd name="T5" fmla="*/ 0 h 143"/>
                  <a:gd name="T6" fmla="*/ 367 w 370"/>
                  <a:gd name="T7" fmla="*/ 5 h 143"/>
                  <a:gd name="T8" fmla="*/ 0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0" y="143"/>
                    </a:moveTo>
                    <a:lnTo>
                      <a:pt x="3" y="138"/>
                    </a:lnTo>
                    <a:lnTo>
                      <a:pt x="370" y="0"/>
                    </a:lnTo>
                    <a:lnTo>
                      <a:pt x="367" y="5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8E8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94" name="Freeform 1512"/>
              <p:cNvSpPr>
                <a:spLocks noChangeAspect="1"/>
              </p:cNvSpPr>
              <p:nvPr/>
            </p:nvSpPr>
            <p:spPr bwMode="auto">
              <a:xfrm>
                <a:off x="3048" y="2279"/>
                <a:ext cx="369" cy="141"/>
              </a:xfrm>
              <a:custGeom>
                <a:avLst/>
                <a:gdLst>
                  <a:gd name="T0" fmla="*/ 0 w 369"/>
                  <a:gd name="T1" fmla="*/ 141 h 141"/>
                  <a:gd name="T2" fmla="*/ 3 w 369"/>
                  <a:gd name="T3" fmla="*/ 138 h 141"/>
                  <a:gd name="T4" fmla="*/ 369 w 369"/>
                  <a:gd name="T5" fmla="*/ 0 h 141"/>
                  <a:gd name="T6" fmla="*/ 367 w 369"/>
                  <a:gd name="T7" fmla="*/ 3 h 141"/>
                  <a:gd name="T8" fmla="*/ 0 w 369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1"/>
                  <a:gd name="T17" fmla="*/ 369 w 36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1">
                    <a:moveTo>
                      <a:pt x="0" y="141"/>
                    </a:moveTo>
                    <a:lnTo>
                      <a:pt x="3" y="138"/>
                    </a:lnTo>
                    <a:lnTo>
                      <a:pt x="369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95" name="Freeform 1513"/>
              <p:cNvSpPr>
                <a:spLocks noChangeAspect="1"/>
              </p:cNvSpPr>
              <p:nvPr/>
            </p:nvSpPr>
            <p:spPr bwMode="auto">
              <a:xfrm>
                <a:off x="3051" y="2276"/>
                <a:ext cx="369" cy="141"/>
              </a:xfrm>
              <a:custGeom>
                <a:avLst/>
                <a:gdLst>
                  <a:gd name="T0" fmla="*/ 0 w 369"/>
                  <a:gd name="T1" fmla="*/ 141 h 141"/>
                  <a:gd name="T2" fmla="*/ 1 w 369"/>
                  <a:gd name="T3" fmla="*/ 138 h 141"/>
                  <a:gd name="T4" fmla="*/ 369 w 369"/>
                  <a:gd name="T5" fmla="*/ 0 h 141"/>
                  <a:gd name="T6" fmla="*/ 366 w 369"/>
                  <a:gd name="T7" fmla="*/ 3 h 141"/>
                  <a:gd name="T8" fmla="*/ 0 w 369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1"/>
                  <a:gd name="T17" fmla="*/ 369 w 36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1">
                    <a:moveTo>
                      <a:pt x="0" y="141"/>
                    </a:moveTo>
                    <a:lnTo>
                      <a:pt x="1" y="138"/>
                    </a:lnTo>
                    <a:lnTo>
                      <a:pt x="369" y="0"/>
                    </a:lnTo>
                    <a:lnTo>
                      <a:pt x="366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90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96" name="Freeform 1514"/>
              <p:cNvSpPr>
                <a:spLocks noChangeAspect="1"/>
              </p:cNvSpPr>
              <p:nvPr/>
            </p:nvSpPr>
            <p:spPr bwMode="auto">
              <a:xfrm>
                <a:off x="3052" y="2260"/>
                <a:ext cx="377" cy="154"/>
              </a:xfrm>
              <a:custGeom>
                <a:avLst/>
                <a:gdLst>
                  <a:gd name="T0" fmla="*/ 0 w 377"/>
                  <a:gd name="T1" fmla="*/ 154 h 154"/>
                  <a:gd name="T2" fmla="*/ 11 w 377"/>
                  <a:gd name="T3" fmla="*/ 138 h 154"/>
                  <a:gd name="T4" fmla="*/ 377 w 377"/>
                  <a:gd name="T5" fmla="*/ 0 h 154"/>
                  <a:gd name="T6" fmla="*/ 368 w 377"/>
                  <a:gd name="T7" fmla="*/ 16 h 154"/>
                  <a:gd name="T8" fmla="*/ 0 w 377"/>
                  <a:gd name="T9" fmla="*/ 154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7"/>
                  <a:gd name="T16" fmla="*/ 0 h 154"/>
                  <a:gd name="T17" fmla="*/ 377 w 377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7" h="154">
                    <a:moveTo>
                      <a:pt x="0" y="154"/>
                    </a:moveTo>
                    <a:lnTo>
                      <a:pt x="11" y="138"/>
                    </a:lnTo>
                    <a:lnTo>
                      <a:pt x="377" y="0"/>
                    </a:lnTo>
                    <a:lnTo>
                      <a:pt x="368" y="16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97" name="Line 1515"/>
              <p:cNvSpPr>
                <a:spLocks noChangeAspect="1" noChangeShapeType="1"/>
              </p:cNvSpPr>
              <p:nvPr/>
            </p:nvSpPr>
            <p:spPr bwMode="auto">
              <a:xfrm flipV="1">
                <a:off x="3052" y="2276"/>
                <a:ext cx="368" cy="138"/>
              </a:xfrm>
              <a:prstGeom prst="line">
                <a:avLst/>
              </a:prstGeom>
              <a:noFill/>
              <a:ln w="3175">
                <a:solidFill>
                  <a:srgbClr val="91919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98" name="Freeform 1516"/>
              <p:cNvSpPr>
                <a:spLocks noChangeAspect="1"/>
              </p:cNvSpPr>
              <p:nvPr/>
            </p:nvSpPr>
            <p:spPr bwMode="auto">
              <a:xfrm>
                <a:off x="3052" y="2270"/>
                <a:ext cx="371" cy="144"/>
              </a:xfrm>
              <a:custGeom>
                <a:avLst/>
                <a:gdLst>
                  <a:gd name="T0" fmla="*/ 0 w 371"/>
                  <a:gd name="T1" fmla="*/ 144 h 144"/>
                  <a:gd name="T2" fmla="*/ 3 w 371"/>
                  <a:gd name="T3" fmla="*/ 138 h 144"/>
                  <a:gd name="T4" fmla="*/ 371 w 371"/>
                  <a:gd name="T5" fmla="*/ 0 h 144"/>
                  <a:gd name="T6" fmla="*/ 368 w 371"/>
                  <a:gd name="T7" fmla="*/ 6 h 144"/>
                  <a:gd name="T8" fmla="*/ 0 w 371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4"/>
                  <a:gd name="T17" fmla="*/ 371 w 371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4">
                    <a:moveTo>
                      <a:pt x="0" y="144"/>
                    </a:moveTo>
                    <a:lnTo>
                      <a:pt x="3" y="138"/>
                    </a:lnTo>
                    <a:lnTo>
                      <a:pt x="371" y="0"/>
                    </a:lnTo>
                    <a:lnTo>
                      <a:pt x="368" y="6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499" name="Freeform 1517"/>
              <p:cNvSpPr>
                <a:spLocks noChangeAspect="1"/>
              </p:cNvSpPr>
              <p:nvPr/>
            </p:nvSpPr>
            <p:spPr bwMode="auto">
              <a:xfrm>
                <a:off x="3055" y="2266"/>
                <a:ext cx="371" cy="142"/>
              </a:xfrm>
              <a:custGeom>
                <a:avLst/>
                <a:gdLst>
                  <a:gd name="T0" fmla="*/ 0 w 371"/>
                  <a:gd name="T1" fmla="*/ 142 h 142"/>
                  <a:gd name="T2" fmla="*/ 3 w 371"/>
                  <a:gd name="T3" fmla="*/ 138 h 142"/>
                  <a:gd name="T4" fmla="*/ 371 w 371"/>
                  <a:gd name="T5" fmla="*/ 0 h 142"/>
                  <a:gd name="T6" fmla="*/ 368 w 371"/>
                  <a:gd name="T7" fmla="*/ 4 h 142"/>
                  <a:gd name="T8" fmla="*/ 0 w 371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2"/>
                  <a:gd name="T17" fmla="*/ 371 w 371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2">
                    <a:moveTo>
                      <a:pt x="0" y="142"/>
                    </a:moveTo>
                    <a:lnTo>
                      <a:pt x="3" y="138"/>
                    </a:lnTo>
                    <a:lnTo>
                      <a:pt x="371" y="0"/>
                    </a:lnTo>
                    <a:lnTo>
                      <a:pt x="368" y="4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00" name="Freeform 1518"/>
              <p:cNvSpPr>
                <a:spLocks noChangeAspect="1"/>
              </p:cNvSpPr>
              <p:nvPr/>
            </p:nvSpPr>
            <p:spPr bwMode="auto">
              <a:xfrm>
                <a:off x="3058" y="2260"/>
                <a:ext cx="371" cy="144"/>
              </a:xfrm>
              <a:custGeom>
                <a:avLst/>
                <a:gdLst>
                  <a:gd name="T0" fmla="*/ 0 w 371"/>
                  <a:gd name="T1" fmla="*/ 144 h 144"/>
                  <a:gd name="T2" fmla="*/ 5 w 371"/>
                  <a:gd name="T3" fmla="*/ 138 h 144"/>
                  <a:gd name="T4" fmla="*/ 371 w 371"/>
                  <a:gd name="T5" fmla="*/ 0 h 144"/>
                  <a:gd name="T6" fmla="*/ 368 w 371"/>
                  <a:gd name="T7" fmla="*/ 6 h 144"/>
                  <a:gd name="T8" fmla="*/ 0 w 371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4"/>
                  <a:gd name="T17" fmla="*/ 371 w 371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4">
                    <a:moveTo>
                      <a:pt x="0" y="144"/>
                    </a:moveTo>
                    <a:lnTo>
                      <a:pt x="5" y="138"/>
                    </a:lnTo>
                    <a:lnTo>
                      <a:pt x="371" y="0"/>
                    </a:lnTo>
                    <a:lnTo>
                      <a:pt x="368" y="6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01" name="Freeform 1519"/>
              <p:cNvSpPr>
                <a:spLocks noChangeAspect="1"/>
              </p:cNvSpPr>
              <p:nvPr/>
            </p:nvSpPr>
            <p:spPr bwMode="auto">
              <a:xfrm>
                <a:off x="3063" y="2243"/>
                <a:ext cx="375" cy="155"/>
              </a:xfrm>
              <a:custGeom>
                <a:avLst/>
                <a:gdLst>
                  <a:gd name="T0" fmla="*/ 0 w 375"/>
                  <a:gd name="T1" fmla="*/ 155 h 155"/>
                  <a:gd name="T2" fmla="*/ 8 w 375"/>
                  <a:gd name="T3" fmla="*/ 137 h 155"/>
                  <a:gd name="T4" fmla="*/ 375 w 375"/>
                  <a:gd name="T5" fmla="*/ 0 h 155"/>
                  <a:gd name="T6" fmla="*/ 366 w 375"/>
                  <a:gd name="T7" fmla="*/ 17 h 155"/>
                  <a:gd name="T8" fmla="*/ 0 w 375"/>
                  <a:gd name="T9" fmla="*/ 155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155"/>
                  <a:gd name="T17" fmla="*/ 375 w 375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155">
                    <a:moveTo>
                      <a:pt x="0" y="155"/>
                    </a:moveTo>
                    <a:lnTo>
                      <a:pt x="8" y="137"/>
                    </a:lnTo>
                    <a:lnTo>
                      <a:pt x="375" y="0"/>
                    </a:lnTo>
                    <a:lnTo>
                      <a:pt x="366" y="17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02" name="Line 1520"/>
              <p:cNvSpPr>
                <a:spLocks noChangeAspect="1" noChangeShapeType="1"/>
              </p:cNvSpPr>
              <p:nvPr/>
            </p:nvSpPr>
            <p:spPr bwMode="auto">
              <a:xfrm flipV="1">
                <a:off x="3063" y="2260"/>
                <a:ext cx="366" cy="138"/>
              </a:xfrm>
              <a:prstGeom prst="line">
                <a:avLst/>
              </a:prstGeom>
              <a:noFill/>
              <a:ln w="3175">
                <a:solidFill>
                  <a:srgbClr val="94949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03" name="Freeform 1521"/>
              <p:cNvSpPr>
                <a:spLocks noChangeAspect="1"/>
              </p:cNvSpPr>
              <p:nvPr/>
            </p:nvSpPr>
            <p:spPr bwMode="auto">
              <a:xfrm>
                <a:off x="3063" y="2254"/>
                <a:ext cx="369" cy="144"/>
              </a:xfrm>
              <a:custGeom>
                <a:avLst/>
                <a:gdLst>
                  <a:gd name="T0" fmla="*/ 0 w 369"/>
                  <a:gd name="T1" fmla="*/ 144 h 144"/>
                  <a:gd name="T2" fmla="*/ 2 w 369"/>
                  <a:gd name="T3" fmla="*/ 138 h 144"/>
                  <a:gd name="T4" fmla="*/ 369 w 369"/>
                  <a:gd name="T5" fmla="*/ 0 h 144"/>
                  <a:gd name="T6" fmla="*/ 366 w 369"/>
                  <a:gd name="T7" fmla="*/ 6 h 144"/>
                  <a:gd name="T8" fmla="*/ 0 w 369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4"/>
                  <a:gd name="T17" fmla="*/ 369 w 369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4">
                    <a:moveTo>
                      <a:pt x="0" y="144"/>
                    </a:moveTo>
                    <a:lnTo>
                      <a:pt x="2" y="138"/>
                    </a:lnTo>
                    <a:lnTo>
                      <a:pt x="369" y="0"/>
                    </a:lnTo>
                    <a:lnTo>
                      <a:pt x="366" y="6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04" name="Freeform 1522"/>
              <p:cNvSpPr>
                <a:spLocks noChangeAspect="1"/>
              </p:cNvSpPr>
              <p:nvPr/>
            </p:nvSpPr>
            <p:spPr bwMode="auto">
              <a:xfrm>
                <a:off x="3065" y="2248"/>
                <a:ext cx="370" cy="144"/>
              </a:xfrm>
              <a:custGeom>
                <a:avLst/>
                <a:gdLst>
                  <a:gd name="T0" fmla="*/ 0 w 370"/>
                  <a:gd name="T1" fmla="*/ 144 h 144"/>
                  <a:gd name="T2" fmla="*/ 3 w 370"/>
                  <a:gd name="T3" fmla="*/ 138 h 144"/>
                  <a:gd name="T4" fmla="*/ 370 w 370"/>
                  <a:gd name="T5" fmla="*/ 0 h 144"/>
                  <a:gd name="T6" fmla="*/ 367 w 370"/>
                  <a:gd name="T7" fmla="*/ 6 h 144"/>
                  <a:gd name="T8" fmla="*/ 0 w 370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4"/>
                  <a:gd name="T17" fmla="*/ 370 w 370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4">
                    <a:moveTo>
                      <a:pt x="0" y="144"/>
                    </a:moveTo>
                    <a:lnTo>
                      <a:pt x="3" y="138"/>
                    </a:lnTo>
                    <a:lnTo>
                      <a:pt x="370" y="0"/>
                    </a:lnTo>
                    <a:lnTo>
                      <a:pt x="367" y="6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959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05" name="Freeform 1523"/>
              <p:cNvSpPr>
                <a:spLocks noChangeAspect="1"/>
              </p:cNvSpPr>
              <p:nvPr/>
            </p:nvSpPr>
            <p:spPr bwMode="auto">
              <a:xfrm>
                <a:off x="3068" y="2243"/>
                <a:ext cx="370" cy="143"/>
              </a:xfrm>
              <a:custGeom>
                <a:avLst/>
                <a:gdLst>
                  <a:gd name="T0" fmla="*/ 0 w 370"/>
                  <a:gd name="T1" fmla="*/ 143 h 143"/>
                  <a:gd name="T2" fmla="*/ 3 w 370"/>
                  <a:gd name="T3" fmla="*/ 137 h 143"/>
                  <a:gd name="T4" fmla="*/ 370 w 370"/>
                  <a:gd name="T5" fmla="*/ 0 h 143"/>
                  <a:gd name="T6" fmla="*/ 367 w 370"/>
                  <a:gd name="T7" fmla="*/ 5 h 143"/>
                  <a:gd name="T8" fmla="*/ 0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0" y="143"/>
                    </a:moveTo>
                    <a:lnTo>
                      <a:pt x="3" y="137"/>
                    </a:lnTo>
                    <a:lnTo>
                      <a:pt x="370" y="0"/>
                    </a:lnTo>
                    <a:lnTo>
                      <a:pt x="367" y="5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06" name="Freeform 1524"/>
              <p:cNvSpPr>
                <a:spLocks noChangeAspect="1"/>
              </p:cNvSpPr>
              <p:nvPr/>
            </p:nvSpPr>
            <p:spPr bwMode="auto">
              <a:xfrm>
                <a:off x="3071" y="2224"/>
                <a:ext cx="373" cy="156"/>
              </a:xfrm>
              <a:custGeom>
                <a:avLst/>
                <a:gdLst>
                  <a:gd name="T0" fmla="*/ 0 w 373"/>
                  <a:gd name="T1" fmla="*/ 156 h 156"/>
                  <a:gd name="T2" fmla="*/ 7 w 373"/>
                  <a:gd name="T3" fmla="*/ 138 h 156"/>
                  <a:gd name="T4" fmla="*/ 373 w 373"/>
                  <a:gd name="T5" fmla="*/ 0 h 156"/>
                  <a:gd name="T6" fmla="*/ 367 w 373"/>
                  <a:gd name="T7" fmla="*/ 19 h 156"/>
                  <a:gd name="T8" fmla="*/ 0 w 373"/>
                  <a:gd name="T9" fmla="*/ 156 h 1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3"/>
                  <a:gd name="T16" fmla="*/ 0 h 156"/>
                  <a:gd name="T17" fmla="*/ 373 w 373"/>
                  <a:gd name="T18" fmla="*/ 156 h 1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3" h="156">
                    <a:moveTo>
                      <a:pt x="0" y="156"/>
                    </a:moveTo>
                    <a:lnTo>
                      <a:pt x="7" y="138"/>
                    </a:lnTo>
                    <a:lnTo>
                      <a:pt x="373" y="0"/>
                    </a:lnTo>
                    <a:lnTo>
                      <a:pt x="367" y="19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07" name="Line 1525"/>
              <p:cNvSpPr>
                <a:spLocks noChangeAspect="1" noChangeShapeType="1"/>
              </p:cNvSpPr>
              <p:nvPr/>
            </p:nvSpPr>
            <p:spPr bwMode="auto">
              <a:xfrm flipV="1">
                <a:off x="3071" y="2243"/>
                <a:ext cx="367" cy="137"/>
              </a:xfrm>
              <a:prstGeom prst="line">
                <a:avLst/>
              </a:prstGeom>
              <a:noFill/>
              <a:ln w="3175">
                <a:solidFill>
                  <a:srgbClr val="97979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08" name="Freeform 1526"/>
              <p:cNvSpPr>
                <a:spLocks noChangeAspect="1"/>
              </p:cNvSpPr>
              <p:nvPr/>
            </p:nvSpPr>
            <p:spPr bwMode="auto">
              <a:xfrm>
                <a:off x="3071" y="2237"/>
                <a:ext cx="368" cy="143"/>
              </a:xfrm>
              <a:custGeom>
                <a:avLst/>
                <a:gdLst>
                  <a:gd name="T0" fmla="*/ 0 w 368"/>
                  <a:gd name="T1" fmla="*/ 143 h 143"/>
                  <a:gd name="T2" fmla="*/ 1 w 368"/>
                  <a:gd name="T3" fmla="*/ 138 h 143"/>
                  <a:gd name="T4" fmla="*/ 368 w 368"/>
                  <a:gd name="T5" fmla="*/ 0 h 143"/>
                  <a:gd name="T6" fmla="*/ 367 w 368"/>
                  <a:gd name="T7" fmla="*/ 6 h 143"/>
                  <a:gd name="T8" fmla="*/ 0 w 368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3"/>
                  <a:gd name="T17" fmla="*/ 368 w 368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3">
                    <a:moveTo>
                      <a:pt x="0" y="143"/>
                    </a:moveTo>
                    <a:lnTo>
                      <a:pt x="1" y="138"/>
                    </a:lnTo>
                    <a:lnTo>
                      <a:pt x="368" y="0"/>
                    </a:lnTo>
                    <a:lnTo>
                      <a:pt x="367" y="6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09" name="Freeform 1527"/>
              <p:cNvSpPr>
                <a:spLocks noChangeAspect="1"/>
              </p:cNvSpPr>
              <p:nvPr/>
            </p:nvSpPr>
            <p:spPr bwMode="auto">
              <a:xfrm>
                <a:off x="3072" y="2233"/>
                <a:ext cx="369" cy="142"/>
              </a:xfrm>
              <a:custGeom>
                <a:avLst/>
                <a:gdLst>
                  <a:gd name="T0" fmla="*/ 0 w 369"/>
                  <a:gd name="T1" fmla="*/ 142 h 142"/>
                  <a:gd name="T2" fmla="*/ 2 w 369"/>
                  <a:gd name="T3" fmla="*/ 138 h 142"/>
                  <a:gd name="T4" fmla="*/ 369 w 369"/>
                  <a:gd name="T5" fmla="*/ 0 h 142"/>
                  <a:gd name="T6" fmla="*/ 367 w 369"/>
                  <a:gd name="T7" fmla="*/ 4 h 142"/>
                  <a:gd name="T8" fmla="*/ 0 w 369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2"/>
                  <a:gd name="T17" fmla="*/ 369 w 36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2">
                    <a:moveTo>
                      <a:pt x="0" y="142"/>
                    </a:moveTo>
                    <a:lnTo>
                      <a:pt x="2" y="138"/>
                    </a:lnTo>
                    <a:lnTo>
                      <a:pt x="369" y="0"/>
                    </a:lnTo>
                    <a:lnTo>
                      <a:pt x="367" y="4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10" name="Freeform 1528"/>
              <p:cNvSpPr>
                <a:spLocks noChangeAspect="1"/>
              </p:cNvSpPr>
              <p:nvPr/>
            </p:nvSpPr>
            <p:spPr bwMode="auto">
              <a:xfrm>
                <a:off x="3074" y="2228"/>
                <a:ext cx="368" cy="143"/>
              </a:xfrm>
              <a:custGeom>
                <a:avLst/>
                <a:gdLst>
                  <a:gd name="T0" fmla="*/ 0 w 368"/>
                  <a:gd name="T1" fmla="*/ 143 h 143"/>
                  <a:gd name="T2" fmla="*/ 1 w 368"/>
                  <a:gd name="T3" fmla="*/ 138 h 143"/>
                  <a:gd name="T4" fmla="*/ 368 w 368"/>
                  <a:gd name="T5" fmla="*/ 0 h 143"/>
                  <a:gd name="T6" fmla="*/ 367 w 368"/>
                  <a:gd name="T7" fmla="*/ 5 h 143"/>
                  <a:gd name="T8" fmla="*/ 0 w 368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3"/>
                  <a:gd name="T17" fmla="*/ 368 w 368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3">
                    <a:moveTo>
                      <a:pt x="0" y="143"/>
                    </a:moveTo>
                    <a:lnTo>
                      <a:pt x="1" y="138"/>
                    </a:lnTo>
                    <a:lnTo>
                      <a:pt x="368" y="0"/>
                    </a:lnTo>
                    <a:lnTo>
                      <a:pt x="367" y="5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11" name="Freeform 1529"/>
              <p:cNvSpPr>
                <a:spLocks noChangeAspect="1"/>
              </p:cNvSpPr>
              <p:nvPr/>
            </p:nvSpPr>
            <p:spPr bwMode="auto">
              <a:xfrm>
                <a:off x="3075" y="2224"/>
                <a:ext cx="369" cy="142"/>
              </a:xfrm>
              <a:custGeom>
                <a:avLst/>
                <a:gdLst>
                  <a:gd name="T0" fmla="*/ 0 w 369"/>
                  <a:gd name="T1" fmla="*/ 142 h 142"/>
                  <a:gd name="T2" fmla="*/ 3 w 369"/>
                  <a:gd name="T3" fmla="*/ 138 h 142"/>
                  <a:gd name="T4" fmla="*/ 369 w 369"/>
                  <a:gd name="T5" fmla="*/ 0 h 142"/>
                  <a:gd name="T6" fmla="*/ 367 w 369"/>
                  <a:gd name="T7" fmla="*/ 4 h 142"/>
                  <a:gd name="T8" fmla="*/ 0 w 369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2"/>
                  <a:gd name="T17" fmla="*/ 369 w 36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2">
                    <a:moveTo>
                      <a:pt x="0" y="142"/>
                    </a:moveTo>
                    <a:lnTo>
                      <a:pt x="3" y="138"/>
                    </a:lnTo>
                    <a:lnTo>
                      <a:pt x="369" y="0"/>
                    </a:lnTo>
                    <a:lnTo>
                      <a:pt x="367" y="4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12" name="Freeform 1530"/>
              <p:cNvSpPr>
                <a:spLocks noChangeAspect="1"/>
              </p:cNvSpPr>
              <p:nvPr/>
            </p:nvSpPr>
            <p:spPr bwMode="auto">
              <a:xfrm>
                <a:off x="3078" y="2202"/>
                <a:ext cx="372" cy="160"/>
              </a:xfrm>
              <a:custGeom>
                <a:avLst/>
                <a:gdLst>
                  <a:gd name="T0" fmla="*/ 0 w 372"/>
                  <a:gd name="T1" fmla="*/ 160 h 160"/>
                  <a:gd name="T2" fmla="*/ 5 w 372"/>
                  <a:gd name="T3" fmla="*/ 139 h 160"/>
                  <a:gd name="T4" fmla="*/ 372 w 372"/>
                  <a:gd name="T5" fmla="*/ 0 h 160"/>
                  <a:gd name="T6" fmla="*/ 366 w 372"/>
                  <a:gd name="T7" fmla="*/ 22 h 160"/>
                  <a:gd name="T8" fmla="*/ 0 w 372"/>
                  <a:gd name="T9" fmla="*/ 16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60"/>
                  <a:gd name="T17" fmla="*/ 372 w 372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60">
                    <a:moveTo>
                      <a:pt x="0" y="160"/>
                    </a:moveTo>
                    <a:lnTo>
                      <a:pt x="5" y="139"/>
                    </a:lnTo>
                    <a:lnTo>
                      <a:pt x="372" y="0"/>
                    </a:lnTo>
                    <a:lnTo>
                      <a:pt x="366" y="22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13" name="Line 1531"/>
              <p:cNvSpPr>
                <a:spLocks noChangeAspect="1" noChangeShapeType="1"/>
              </p:cNvSpPr>
              <p:nvPr/>
            </p:nvSpPr>
            <p:spPr bwMode="auto">
              <a:xfrm flipV="1">
                <a:off x="3078" y="2224"/>
                <a:ext cx="366" cy="138"/>
              </a:xfrm>
              <a:prstGeom prst="line">
                <a:avLst/>
              </a:prstGeom>
              <a:noFill/>
              <a:ln w="3175">
                <a:solidFill>
                  <a:srgbClr val="9B9B9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14" name="Freeform 1532"/>
              <p:cNvSpPr>
                <a:spLocks noChangeAspect="1"/>
              </p:cNvSpPr>
              <p:nvPr/>
            </p:nvSpPr>
            <p:spPr bwMode="auto">
              <a:xfrm>
                <a:off x="3078" y="2219"/>
                <a:ext cx="367" cy="143"/>
              </a:xfrm>
              <a:custGeom>
                <a:avLst/>
                <a:gdLst>
                  <a:gd name="T0" fmla="*/ 0 w 367"/>
                  <a:gd name="T1" fmla="*/ 143 h 143"/>
                  <a:gd name="T2" fmla="*/ 0 w 367"/>
                  <a:gd name="T3" fmla="*/ 138 h 143"/>
                  <a:gd name="T4" fmla="*/ 367 w 367"/>
                  <a:gd name="T5" fmla="*/ 0 h 143"/>
                  <a:gd name="T6" fmla="*/ 366 w 367"/>
                  <a:gd name="T7" fmla="*/ 5 h 143"/>
                  <a:gd name="T8" fmla="*/ 0 w 367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3"/>
                  <a:gd name="T17" fmla="*/ 367 w 367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3">
                    <a:moveTo>
                      <a:pt x="0" y="143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6" y="5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15" name="Freeform 1533"/>
              <p:cNvSpPr>
                <a:spLocks noChangeAspect="1"/>
              </p:cNvSpPr>
              <p:nvPr/>
            </p:nvSpPr>
            <p:spPr bwMode="auto">
              <a:xfrm>
                <a:off x="3078" y="2216"/>
                <a:ext cx="369" cy="141"/>
              </a:xfrm>
              <a:custGeom>
                <a:avLst/>
                <a:gdLst>
                  <a:gd name="T0" fmla="*/ 0 w 369"/>
                  <a:gd name="T1" fmla="*/ 141 h 141"/>
                  <a:gd name="T2" fmla="*/ 2 w 369"/>
                  <a:gd name="T3" fmla="*/ 137 h 141"/>
                  <a:gd name="T4" fmla="*/ 369 w 369"/>
                  <a:gd name="T5" fmla="*/ 0 h 141"/>
                  <a:gd name="T6" fmla="*/ 367 w 369"/>
                  <a:gd name="T7" fmla="*/ 3 h 141"/>
                  <a:gd name="T8" fmla="*/ 0 w 369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1"/>
                  <a:gd name="T17" fmla="*/ 369 w 36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1">
                    <a:moveTo>
                      <a:pt x="0" y="141"/>
                    </a:moveTo>
                    <a:lnTo>
                      <a:pt x="2" y="137"/>
                    </a:lnTo>
                    <a:lnTo>
                      <a:pt x="369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9C9C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16" name="Freeform 1534"/>
              <p:cNvSpPr>
                <a:spLocks noChangeAspect="1"/>
              </p:cNvSpPr>
              <p:nvPr/>
            </p:nvSpPr>
            <p:spPr bwMode="auto">
              <a:xfrm>
                <a:off x="3080" y="2211"/>
                <a:ext cx="368" cy="142"/>
              </a:xfrm>
              <a:custGeom>
                <a:avLst/>
                <a:gdLst>
                  <a:gd name="T0" fmla="*/ 0 w 368"/>
                  <a:gd name="T1" fmla="*/ 142 h 142"/>
                  <a:gd name="T2" fmla="*/ 1 w 368"/>
                  <a:gd name="T3" fmla="*/ 139 h 142"/>
                  <a:gd name="T4" fmla="*/ 368 w 368"/>
                  <a:gd name="T5" fmla="*/ 0 h 142"/>
                  <a:gd name="T6" fmla="*/ 367 w 368"/>
                  <a:gd name="T7" fmla="*/ 5 h 142"/>
                  <a:gd name="T8" fmla="*/ 0 w 368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2"/>
                  <a:gd name="T17" fmla="*/ 368 w 368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2">
                    <a:moveTo>
                      <a:pt x="0" y="142"/>
                    </a:moveTo>
                    <a:lnTo>
                      <a:pt x="1" y="139"/>
                    </a:lnTo>
                    <a:lnTo>
                      <a:pt x="368" y="0"/>
                    </a:lnTo>
                    <a:lnTo>
                      <a:pt x="367" y="5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17" name="Freeform 1535"/>
              <p:cNvSpPr>
                <a:spLocks noChangeAspect="1"/>
              </p:cNvSpPr>
              <p:nvPr/>
            </p:nvSpPr>
            <p:spPr bwMode="auto">
              <a:xfrm>
                <a:off x="3081" y="2207"/>
                <a:ext cx="367" cy="143"/>
              </a:xfrm>
              <a:custGeom>
                <a:avLst/>
                <a:gdLst>
                  <a:gd name="T0" fmla="*/ 0 w 367"/>
                  <a:gd name="T1" fmla="*/ 143 h 143"/>
                  <a:gd name="T2" fmla="*/ 2 w 367"/>
                  <a:gd name="T3" fmla="*/ 138 h 143"/>
                  <a:gd name="T4" fmla="*/ 367 w 367"/>
                  <a:gd name="T5" fmla="*/ 0 h 143"/>
                  <a:gd name="T6" fmla="*/ 367 w 367"/>
                  <a:gd name="T7" fmla="*/ 4 h 143"/>
                  <a:gd name="T8" fmla="*/ 0 w 367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3"/>
                  <a:gd name="T17" fmla="*/ 367 w 367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3">
                    <a:moveTo>
                      <a:pt x="0" y="143"/>
                    </a:moveTo>
                    <a:lnTo>
                      <a:pt x="2" y="138"/>
                    </a:lnTo>
                    <a:lnTo>
                      <a:pt x="367" y="0"/>
                    </a:lnTo>
                    <a:lnTo>
                      <a:pt x="367" y="4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E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18" name="Freeform 1536"/>
              <p:cNvSpPr>
                <a:spLocks noChangeAspect="1"/>
              </p:cNvSpPr>
              <p:nvPr/>
            </p:nvSpPr>
            <p:spPr bwMode="auto">
              <a:xfrm>
                <a:off x="3083" y="2202"/>
                <a:ext cx="367" cy="143"/>
              </a:xfrm>
              <a:custGeom>
                <a:avLst/>
                <a:gdLst>
                  <a:gd name="T0" fmla="*/ 0 w 367"/>
                  <a:gd name="T1" fmla="*/ 143 h 143"/>
                  <a:gd name="T2" fmla="*/ 0 w 367"/>
                  <a:gd name="T3" fmla="*/ 139 h 143"/>
                  <a:gd name="T4" fmla="*/ 367 w 367"/>
                  <a:gd name="T5" fmla="*/ 0 h 143"/>
                  <a:gd name="T6" fmla="*/ 365 w 367"/>
                  <a:gd name="T7" fmla="*/ 5 h 143"/>
                  <a:gd name="T8" fmla="*/ 0 w 367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3"/>
                  <a:gd name="T17" fmla="*/ 367 w 367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3">
                    <a:moveTo>
                      <a:pt x="0" y="143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5" y="5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F9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19" name="Freeform 1537"/>
              <p:cNvSpPr>
                <a:spLocks noChangeAspect="1"/>
              </p:cNvSpPr>
              <p:nvPr/>
            </p:nvSpPr>
            <p:spPr bwMode="auto">
              <a:xfrm>
                <a:off x="3083" y="2181"/>
                <a:ext cx="372" cy="160"/>
              </a:xfrm>
              <a:custGeom>
                <a:avLst/>
                <a:gdLst>
                  <a:gd name="T0" fmla="*/ 0 w 372"/>
                  <a:gd name="T1" fmla="*/ 160 h 160"/>
                  <a:gd name="T2" fmla="*/ 4 w 372"/>
                  <a:gd name="T3" fmla="*/ 139 h 160"/>
                  <a:gd name="T4" fmla="*/ 372 w 372"/>
                  <a:gd name="T5" fmla="*/ 0 h 160"/>
                  <a:gd name="T6" fmla="*/ 367 w 372"/>
                  <a:gd name="T7" fmla="*/ 21 h 160"/>
                  <a:gd name="T8" fmla="*/ 0 w 372"/>
                  <a:gd name="T9" fmla="*/ 16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60"/>
                  <a:gd name="T17" fmla="*/ 372 w 372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60">
                    <a:moveTo>
                      <a:pt x="0" y="160"/>
                    </a:moveTo>
                    <a:lnTo>
                      <a:pt x="4" y="139"/>
                    </a:lnTo>
                    <a:lnTo>
                      <a:pt x="372" y="0"/>
                    </a:lnTo>
                    <a:lnTo>
                      <a:pt x="367" y="21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20" name="Line 1538"/>
              <p:cNvSpPr>
                <a:spLocks noChangeAspect="1" noChangeShapeType="1"/>
              </p:cNvSpPr>
              <p:nvPr/>
            </p:nvSpPr>
            <p:spPr bwMode="auto">
              <a:xfrm flipV="1">
                <a:off x="3083" y="2202"/>
                <a:ext cx="367" cy="139"/>
              </a:xfrm>
              <a:prstGeom prst="line">
                <a:avLst/>
              </a:prstGeom>
              <a:noFill/>
              <a:ln w="3175">
                <a:solidFill>
                  <a:srgbClr val="A0A0A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21" name="Freeform 1539"/>
              <p:cNvSpPr>
                <a:spLocks noChangeAspect="1"/>
              </p:cNvSpPr>
              <p:nvPr/>
            </p:nvSpPr>
            <p:spPr bwMode="auto">
              <a:xfrm>
                <a:off x="3083" y="2201"/>
                <a:ext cx="367" cy="140"/>
              </a:xfrm>
              <a:custGeom>
                <a:avLst/>
                <a:gdLst>
                  <a:gd name="T0" fmla="*/ 0 w 367"/>
                  <a:gd name="T1" fmla="*/ 140 h 140"/>
                  <a:gd name="T2" fmla="*/ 1 w 367"/>
                  <a:gd name="T3" fmla="*/ 137 h 140"/>
                  <a:gd name="T4" fmla="*/ 367 w 367"/>
                  <a:gd name="T5" fmla="*/ 0 h 140"/>
                  <a:gd name="T6" fmla="*/ 367 w 367"/>
                  <a:gd name="T7" fmla="*/ 1 h 140"/>
                  <a:gd name="T8" fmla="*/ 0 w 367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0"/>
                  <a:gd name="T17" fmla="*/ 367 w 367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0">
                    <a:moveTo>
                      <a:pt x="0" y="140"/>
                    </a:moveTo>
                    <a:lnTo>
                      <a:pt x="1" y="137"/>
                    </a:lnTo>
                    <a:lnTo>
                      <a:pt x="367" y="0"/>
                    </a:lnTo>
                    <a:lnTo>
                      <a:pt x="367" y="1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22" name="Freeform 1540"/>
              <p:cNvSpPr>
                <a:spLocks noChangeAspect="1"/>
              </p:cNvSpPr>
              <p:nvPr/>
            </p:nvSpPr>
            <p:spPr bwMode="auto">
              <a:xfrm>
                <a:off x="3084" y="2198"/>
                <a:ext cx="368" cy="140"/>
              </a:xfrm>
              <a:custGeom>
                <a:avLst/>
                <a:gdLst>
                  <a:gd name="T0" fmla="*/ 0 w 368"/>
                  <a:gd name="T1" fmla="*/ 140 h 140"/>
                  <a:gd name="T2" fmla="*/ 0 w 368"/>
                  <a:gd name="T3" fmla="*/ 138 h 140"/>
                  <a:gd name="T4" fmla="*/ 368 w 368"/>
                  <a:gd name="T5" fmla="*/ 0 h 140"/>
                  <a:gd name="T6" fmla="*/ 366 w 368"/>
                  <a:gd name="T7" fmla="*/ 3 h 140"/>
                  <a:gd name="T8" fmla="*/ 0 w 368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0"/>
                  <a:gd name="T17" fmla="*/ 368 w 368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0">
                    <a:moveTo>
                      <a:pt x="0" y="140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66" y="3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A1A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23" name="Freeform 1541"/>
              <p:cNvSpPr>
                <a:spLocks noChangeAspect="1"/>
              </p:cNvSpPr>
              <p:nvPr/>
            </p:nvSpPr>
            <p:spPr bwMode="auto">
              <a:xfrm>
                <a:off x="3084" y="2195"/>
                <a:ext cx="368" cy="141"/>
              </a:xfrm>
              <a:custGeom>
                <a:avLst/>
                <a:gdLst>
                  <a:gd name="T0" fmla="*/ 0 w 368"/>
                  <a:gd name="T1" fmla="*/ 141 h 141"/>
                  <a:gd name="T2" fmla="*/ 0 w 368"/>
                  <a:gd name="T3" fmla="*/ 138 h 141"/>
                  <a:gd name="T4" fmla="*/ 368 w 368"/>
                  <a:gd name="T5" fmla="*/ 0 h 141"/>
                  <a:gd name="T6" fmla="*/ 368 w 368"/>
                  <a:gd name="T7" fmla="*/ 3 h 141"/>
                  <a:gd name="T8" fmla="*/ 0 w 368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1"/>
                  <a:gd name="T17" fmla="*/ 368 w 368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68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2A2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24" name="Freeform 1542"/>
              <p:cNvSpPr>
                <a:spLocks noChangeAspect="1"/>
              </p:cNvSpPr>
              <p:nvPr/>
            </p:nvSpPr>
            <p:spPr bwMode="auto">
              <a:xfrm>
                <a:off x="3084" y="2192"/>
                <a:ext cx="368" cy="141"/>
              </a:xfrm>
              <a:custGeom>
                <a:avLst/>
                <a:gdLst>
                  <a:gd name="T0" fmla="*/ 0 w 368"/>
                  <a:gd name="T1" fmla="*/ 141 h 141"/>
                  <a:gd name="T2" fmla="*/ 2 w 368"/>
                  <a:gd name="T3" fmla="*/ 138 h 141"/>
                  <a:gd name="T4" fmla="*/ 368 w 368"/>
                  <a:gd name="T5" fmla="*/ 0 h 141"/>
                  <a:gd name="T6" fmla="*/ 368 w 368"/>
                  <a:gd name="T7" fmla="*/ 3 h 141"/>
                  <a:gd name="T8" fmla="*/ 0 w 368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1"/>
                  <a:gd name="T17" fmla="*/ 368 w 368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1">
                    <a:moveTo>
                      <a:pt x="0" y="141"/>
                    </a:moveTo>
                    <a:lnTo>
                      <a:pt x="2" y="138"/>
                    </a:lnTo>
                    <a:lnTo>
                      <a:pt x="368" y="0"/>
                    </a:lnTo>
                    <a:lnTo>
                      <a:pt x="368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3A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25" name="Freeform 1543"/>
              <p:cNvSpPr>
                <a:spLocks noChangeAspect="1"/>
              </p:cNvSpPr>
              <p:nvPr/>
            </p:nvSpPr>
            <p:spPr bwMode="auto">
              <a:xfrm>
                <a:off x="3086" y="2189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0 w 367"/>
                  <a:gd name="T3" fmla="*/ 138 h 141"/>
                  <a:gd name="T4" fmla="*/ 367 w 367"/>
                  <a:gd name="T5" fmla="*/ 0 h 141"/>
                  <a:gd name="T6" fmla="*/ 366 w 367"/>
                  <a:gd name="T7" fmla="*/ 3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6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26" name="Freeform 1544"/>
              <p:cNvSpPr>
                <a:spLocks noChangeAspect="1"/>
              </p:cNvSpPr>
              <p:nvPr/>
            </p:nvSpPr>
            <p:spPr bwMode="auto">
              <a:xfrm>
                <a:off x="3086" y="2187"/>
                <a:ext cx="367" cy="140"/>
              </a:xfrm>
              <a:custGeom>
                <a:avLst/>
                <a:gdLst>
                  <a:gd name="T0" fmla="*/ 0 w 367"/>
                  <a:gd name="T1" fmla="*/ 140 h 140"/>
                  <a:gd name="T2" fmla="*/ 0 w 367"/>
                  <a:gd name="T3" fmla="*/ 137 h 140"/>
                  <a:gd name="T4" fmla="*/ 367 w 367"/>
                  <a:gd name="T5" fmla="*/ 0 h 140"/>
                  <a:gd name="T6" fmla="*/ 367 w 367"/>
                  <a:gd name="T7" fmla="*/ 2 h 140"/>
                  <a:gd name="T8" fmla="*/ 0 w 367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0"/>
                  <a:gd name="T17" fmla="*/ 367 w 367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0">
                    <a:moveTo>
                      <a:pt x="0" y="140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67" y="2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27" name="Freeform 1545"/>
              <p:cNvSpPr>
                <a:spLocks noChangeAspect="1"/>
              </p:cNvSpPr>
              <p:nvPr/>
            </p:nvSpPr>
            <p:spPr bwMode="auto">
              <a:xfrm>
                <a:off x="3086" y="2184"/>
                <a:ext cx="367" cy="140"/>
              </a:xfrm>
              <a:custGeom>
                <a:avLst/>
                <a:gdLst>
                  <a:gd name="T0" fmla="*/ 0 w 367"/>
                  <a:gd name="T1" fmla="*/ 140 h 140"/>
                  <a:gd name="T2" fmla="*/ 1 w 367"/>
                  <a:gd name="T3" fmla="*/ 139 h 140"/>
                  <a:gd name="T4" fmla="*/ 367 w 367"/>
                  <a:gd name="T5" fmla="*/ 0 h 140"/>
                  <a:gd name="T6" fmla="*/ 367 w 367"/>
                  <a:gd name="T7" fmla="*/ 3 h 140"/>
                  <a:gd name="T8" fmla="*/ 0 w 367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0"/>
                  <a:gd name="T17" fmla="*/ 367 w 367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0">
                    <a:moveTo>
                      <a:pt x="0" y="140"/>
                    </a:moveTo>
                    <a:lnTo>
                      <a:pt x="1" y="139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28" name="Freeform 1546"/>
              <p:cNvSpPr>
                <a:spLocks noChangeAspect="1"/>
              </p:cNvSpPr>
              <p:nvPr/>
            </p:nvSpPr>
            <p:spPr bwMode="auto">
              <a:xfrm>
                <a:off x="3087" y="2181"/>
                <a:ext cx="368" cy="142"/>
              </a:xfrm>
              <a:custGeom>
                <a:avLst/>
                <a:gdLst>
                  <a:gd name="T0" fmla="*/ 0 w 368"/>
                  <a:gd name="T1" fmla="*/ 142 h 142"/>
                  <a:gd name="T2" fmla="*/ 0 w 368"/>
                  <a:gd name="T3" fmla="*/ 139 h 142"/>
                  <a:gd name="T4" fmla="*/ 368 w 368"/>
                  <a:gd name="T5" fmla="*/ 0 h 142"/>
                  <a:gd name="T6" fmla="*/ 366 w 368"/>
                  <a:gd name="T7" fmla="*/ 3 h 142"/>
                  <a:gd name="T8" fmla="*/ 0 w 368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2"/>
                  <a:gd name="T17" fmla="*/ 368 w 368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66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7A7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29" name="Freeform 1547"/>
              <p:cNvSpPr>
                <a:spLocks noChangeAspect="1"/>
              </p:cNvSpPr>
              <p:nvPr/>
            </p:nvSpPr>
            <p:spPr bwMode="auto">
              <a:xfrm>
                <a:off x="3087" y="2159"/>
                <a:ext cx="369" cy="161"/>
              </a:xfrm>
              <a:custGeom>
                <a:avLst/>
                <a:gdLst>
                  <a:gd name="T0" fmla="*/ 0 w 369"/>
                  <a:gd name="T1" fmla="*/ 161 h 161"/>
                  <a:gd name="T2" fmla="*/ 3 w 369"/>
                  <a:gd name="T3" fmla="*/ 138 h 161"/>
                  <a:gd name="T4" fmla="*/ 369 w 369"/>
                  <a:gd name="T5" fmla="*/ 0 h 161"/>
                  <a:gd name="T6" fmla="*/ 368 w 369"/>
                  <a:gd name="T7" fmla="*/ 22 h 161"/>
                  <a:gd name="T8" fmla="*/ 0 w 369"/>
                  <a:gd name="T9" fmla="*/ 16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61"/>
                  <a:gd name="T17" fmla="*/ 369 w 369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61">
                    <a:moveTo>
                      <a:pt x="0" y="161"/>
                    </a:moveTo>
                    <a:lnTo>
                      <a:pt x="3" y="138"/>
                    </a:lnTo>
                    <a:lnTo>
                      <a:pt x="369" y="0"/>
                    </a:lnTo>
                    <a:lnTo>
                      <a:pt x="368" y="22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A8A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30" name="Line 1548"/>
              <p:cNvSpPr>
                <a:spLocks noChangeAspect="1" noChangeShapeType="1"/>
              </p:cNvSpPr>
              <p:nvPr/>
            </p:nvSpPr>
            <p:spPr bwMode="auto">
              <a:xfrm flipV="1">
                <a:off x="3087" y="2181"/>
                <a:ext cx="368" cy="139"/>
              </a:xfrm>
              <a:prstGeom prst="line">
                <a:avLst/>
              </a:prstGeom>
              <a:noFill/>
              <a:ln w="3175">
                <a:solidFill>
                  <a:srgbClr val="A8A8A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31" name="Freeform 1549"/>
              <p:cNvSpPr>
                <a:spLocks noChangeAspect="1"/>
              </p:cNvSpPr>
              <p:nvPr/>
            </p:nvSpPr>
            <p:spPr bwMode="auto">
              <a:xfrm>
                <a:off x="3087" y="2178"/>
                <a:ext cx="368" cy="142"/>
              </a:xfrm>
              <a:custGeom>
                <a:avLst/>
                <a:gdLst>
                  <a:gd name="T0" fmla="*/ 0 w 368"/>
                  <a:gd name="T1" fmla="*/ 142 h 142"/>
                  <a:gd name="T2" fmla="*/ 0 w 368"/>
                  <a:gd name="T3" fmla="*/ 139 h 142"/>
                  <a:gd name="T4" fmla="*/ 368 w 368"/>
                  <a:gd name="T5" fmla="*/ 0 h 142"/>
                  <a:gd name="T6" fmla="*/ 368 w 368"/>
                  <a:gd name="T7" fmla="*/ 3 h 142"/>
                  <a:gd name="T8" fmla="*/ 0 w 368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2"/>
                  <a:gd name="T17" fmla="*/ 368 w 368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68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8A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32" name="Freeform 1550"/>
              <p:cNvSpPr>
                <a:spLocks noChangeAspect="1"/>
              </p:cNvSpPr>
              <p:nvPr/>
            </p:nvSpPr>
            <p:spPr bwMode="auto">
              <a:xfrm>
                <a:off x="3087" y="2175"/>
                <a:ext cx="368" cy="142"/>
              </a:xfrm>
              <a:custGeom>
                <a:avLst/>
                <a:gdLst>
                  <a:gd name="T0" fmla="*/ 0 w 368"/>
                  <a:gd name="T1" fmla="*/ 142 h 142"/>
                  <a:gd name="T2" fmla="*/ 0 w 368"/>
                  <a:gd name="T3" fmla="*/ 139 h 142"/>
                  <a:gd name="T4" fmla="*/ 368 w 368"/>
                  <a:gd name="T5" fmla="*/ 0 h 142"/>
                  <a:gd name="T6" fmla="*/ 368 w 368"/>
                  <a:gd name="T7" fmla="*/ 3 h 142"/>
                  <a:gd name="T8" fmla="*/ 0 w 368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2"/>
                  <a:gd name="T17" fmla="*/ 368 w 368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68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9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33" name="Freeform 1551"/>
              <p:cNvSpPr>
                <a:spLocks noChangeAspect="1"/>
              </p:cNvSpPr>
              <p:nvPr/>
            </p:nvSpPr>
            <p:spPr bwMode="auto">
              <a:xfrm>
                <a:off x="3087" y="2172"/>
                <a:ext cx="368" cy="142"/>
              </a:xfrm>
              <a:custGeom>
                <a:avLst/>
                <a:gdLst>
                  <a:gd name="T0" fmla="*/ 0 w 368"/>
                  <a:gd name="T1" fmla="*/ 142 h 142"/>
                  <a:gd name="T2" fmla="*/ 2 w 368"/>
                  <a:gd name="T3" fmla="*/ 139 h 142"/>
                  <a:gd name="T4" fmla="*/ 368 w 368"/>
                  <a:gd name="T5" fmla="*/ 0 h 142"/>
                  <a:gd name="T6" fmla="*/ 368 w 368"/>
                  <a:gd name="T7" fmla="*/ 3 h 142"/>
                  <a:gd name="T8" fmla="*/ 0 w 368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2"/>
                  <a:gd name="T17" fmla="*/ 368 w 368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2">
                    <a:moveTo>
                      <a:pt x="0" y="142"/>
                    </a:moveTo>
                    <a:lnTo>
                      <a:pt x="2" y="139"/>
                    </a:lnTo>
                    <a:lnTo>
                      <a:pt x="368" y="0"/>
                    </a:lnTo>
                    <a:lnTo>
                      <a:pt x="368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34" name="Freeform 1552"/>
              <p:cNvSpPr>
                <a:spLocks noChangeAspect="1"/>
              </p:cNvSpPr>
              <p:nvPr/>
            </p:nvSpPr>
            <p:spPr bwMode="auto">
              <a:xfrm>
                <a:off x="3089" y="2169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9 h 142"/>
                  <a:gd name="T4" fmla="*/ 367 w 367"/>
                  <a:gd name="T5" fmla="*/ 0 h 142"/>
                  <a:gd name="T6" fmla="*/ 366 w 367"/>
                  <a:gd name="T7" fmla="*/ 3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6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BAB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35" name="Freeform 1553"/>
              <p:cNvSpPr>
                <a:spLocks noChangeAspect="1"/>
              </p:cNvSpPr>
              <p:nvPr/>
            </p:nvSpPr>
            <p:spPr bwMode="auto">
              <a:xfrm>
                <a:off x="3089" y="2166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9 h 142"/>
                  <a:gd name="T4" fmla="*/ 367 w 367"/>
                  <a:gd name="T5" fmla="*/ 0 h 142"/>
                  <a:gd name="T6" fmla="*/ 367 w 367"/>
                  <a:gd name="T7" fmla="*/ 3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CA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36" name="Freeform 1554"/>
              <p:cNvSpPr>
                <a:spLocks noChangeAspect="1"/>
              </p:cNvSpPr>
              <p:nvPr/>
            </p:nvSpPr>
            <p:spPr bwMode="auto">
              <a:xfrm>
                <a:off x="3089" y="2165"/>
                <a:ext cx="367" cy="140"/>
              </a:xfrm>
              <a:custGeom>
                <a:avLst/>
                <a:gdLst>
                  <a:gd name="T0" fmla="*/ 0 w 367"/>
                  <a:gd name="T1" fmla="*/ 140 h 140"/>
                  <a:gd name="T2" fmla="*/ 0 w 367"/>
                  <a:gd name="T3" fmla="*/ 137 h 140"/>
                  <a:gd name="T4" fmla="*/ 367 w 367"/>
                  <a:gd name="T5" fmla="*/ 0 h 140"/>
                  <a:gd name="T6" fmla="*/ 367 w 367"/>
                  <a:gd name="T7" fmla="*/ 1 h 140"/>
                  <a:gd name="T8" fmla="*/ 0 w 367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0"/>
                  <a:gd name="T17" fmla="*/ 367 w 367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0">
                    <a:moveTo>
                      <a:pt x="0" y="140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67" y="1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37" name="Freeform 1555"/>
              <p:cNvSpPr>
                <a:spLocks noChangeAspect="1"/>
              </p:cNvSpPr>
              <p:nvPr/>
            </p:nvSpPr>
            <p:spPr bwMode="auto">
              <a:xfrm>
                <a:off x="3089" y="2162"/>
                <a:ext cx="367" cy="140"/>
              </a:xfrm>
              <a:custGeom>
                <a:avLst/>
                <a:gdLst>
                  <a:gd name="T0" fmla="*/ 0 w 367"/>
                  <a:gd name="T1" fmla="*/ 140 h 140"/>
                  <a:gd name="T2" fmla="*/ 0 w 367"/>
                  <a:gd name="T3" fmla="*/ 138 h 140"/>
                  <a:gd name="T4" fmla="*/ 367 w 367"/>
                  <a:gd name="T5" fmla="*/ 0 h 140"/>
                  <a:gd name="T6" fmla="*/ 367 w 367"/>
                  <a:gd name="T7" fmla="*/ 3 h 140"/>
                  <a:gd name="T8" fmla="*/ 0 w 367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0"/>
                  <a:gd name="T17" fmla="*/ 367 w 367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0">
                    <a:moveTo>
                      <a:pt x="0" y="14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38" name="Freeform 1556"/>
              <p:cNvSpPr>
                <a:spLocks noChangeAspect="1"/>
              </p:cNvSpPr>
              <p:nvPr/>
            </p:nvSpPr>
            <p:spPr bwMode="auto">
              <a:xfrm>
                <a:off x="3089" y="2159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1 w 367"/>
                  <a:gd name="T3" fmla="*/ 138 h 141"/>
                  <a:gd name="T4" fmla="*/ 367 w 367"/>
                  <a:gd name="T5" fmla="*/ 0 h 141"/>
                  <a:gd name="T6" fmla="*/ 367 w 367"/>
                  <a:gd name="T7" fmla="*/ 3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1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39" name="Freeform 1557"/>
              <p:cNvSpPr>
                <a:spLocks noChangeAspect="1"/>
              </p:cNvSpPr>
              <p:nvPr/>
            </p:nvSpPr>
            <p:spPr bwMode="auto">
              <a:xfrm>
                <a:off x="3090" y="2135"/>
                <a:ext cx="368" cy="162"/>
              </a:xfrm>
              <a:custGeom>
                <a:avLst/>
                <a:gdLst>
                  <a:gd name="T0" fmla="*/ 0 w 368"/>
                  <a:gd name="T1" fmla="*/ 162 h 162"/>
                  <a:gd name="T2" fmla="*/ 0 w 368"/>
                  <a:gd name="T3" fmla="*/ 138 h 162"/>
                  <a:gd name="T4" fmla="*/ 368 w 368"/>
                  <a:gd name="T5" fmla="*/ 0 h 162"/>
                  <a:gd name="T6" fmla="*/ 366 w 368"/>
                  <a:gd name="T7" fmla="*/ 24 h 162"/>
                  <a:gd name="T8" fmla="*/ 0 w 368"/>
                  <a:gd name="T9" fmla="*/ 162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62"/>
                  <a:gd name="T17" fmla="*/ 368 w 368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62">
                    <a:moveTo>
                      <a:pt x="0" y="162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66" y="24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B0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40" name="Line 1558"/>
              <p:cNvSpPr>
                <a:spLocks noChangeAspect="1" noChangeShapeType="1"/>
              </p:cNvSpPr>
              <p:nvPr/>
            </p:nvSpPr>
            <p:spPr bwMode="auto">
              <a:xfrm flipV="1">
                <a:off x="3090" y="2159"/>
                <a:ext cx="366" cy="138"/>
              </a:xfrm>
              <a:prstGeom prst="line">
                <a:avLst/>
              </a:prstGeom>
              <a:noFill/>
              <a:ln w="3175">
                <a:solidFill>
                  <a:srgbClr val="B0B0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41" name="Freeform 1559"/>
              <p:cNvSpPr>
                <a:spLocks noChangeAspect="1"/>
              </p:cNvSpPr>
              <p:nvPr/>
            </p:nvSpPr>
            <p:spPr bwMode="auto">
              <a:xfrm>
                <a:off x="3090" y="2150"/>
                <a:ext cx="368" cy="147"/>
              </a:xfrm>
              <a:custGeom>
                <a:avLst/>
                <a:gdLst>
                  <a:gd name="T0" fmla="*/ 0 w 368"/>
                  <a:gd name="T1" fmla="*/ 147 h 147"/>
                  <a:gd name="T2" fmla="*/ 0 w 368"/>
                  <a:gd name="T3" fmla="*/ 138 h 147"/>
                  <a:gd name="T4" fmla="*/ 368 w 368"/>
                  <a:gd name="T5" fmla="*/ 0 h 147"/>
                  <a:gd name="T6" fmla="*/ 366 w 368"/>
                  <a:gd name="T7" fmla="*/ 9 h 147"/>
                  <a:gd name="T8" fmla="*/ 0 w 368"/>
                  <a:gd name="T9" fmla="*/ 147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7"/>
                  <a:gd name="T17" fmla="*/ 368 w 368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7">
                    <a:moveTo>
                      <a:pt x="0" y="147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66" y="9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rgbClr val="B0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42" name="Freeform 1560"/>
              <p:cNvSpPr>
                <a:spLocks noChangeAspect="1"/>
              </p:cNvSpPr>
              <p:nvPr/>
            </p:nvSpPr>
            <p:spPr bwMode="auto">
              <a:xfrm>
                <a:off x="3090" y="2142"/>
                <a:ext cx="368" cy="146"/>
              </a:xfrm>
              <a:custGeom>
                <a:avLst/>
                <a:gdLst>
                  <a:gd name="T0" fmla="*/ 0 w 368"/>
                  <a:gd name="T1" fmla="*/ 146 h 146"/>
                  <a:gd name="T2" fmla="*/ 0 w 368"/>
                  <a:gd name="T3" fmla="*/ 139 h 146"/>
                  <a:gd name="T4" fmla="*/ 368 w 368"/>
                  <a:gd name="T5" fmla="*/ 0 h 146"/>
                  <a:gd name="T6" fmla="*/ 368 w 368"/>
                  <a:gd name="T7" fmla="*/ 8 h 146"/>
                  <a:gd name="T8" fmla="*/ 0 w 368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6"/>
                  <a:gd name="T17" fmla="*/ 368 w 368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6">
                    <a:moveTo>
                      <a:pt x="0" y="146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68" y="8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B1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43" name="Freeform 1561"/>
              <p:cNvSpPr>
                <a:spLocks noChangeAspect="1"/>
              </p:cNvSpPr>
              <p:nvPr/>
            </p:nvSpPr>
            <p:spPr bwMode="auto">
              <a:xfrm>
                <a:off x="3090" y="2135"/>
                <a:ext cx="368" cy="146"/>
              </a:xfrm>
              <a:custGeom>
                <a:avLst/>
                <a:gdLst>
                  <a:gd name="T0" fmla="*/ 0 w 368"/>
                  <a:gd name="T1" fmla="*/ 146 h 146"/>
                  <a:gd name="T2" fmla="*/ 0 w 368"/>
                  <a:gd name="T3" fmla="*/ 138 h 146"/>
                  <a:gd name="T4" fmla="*/ 368 w 368"/>
                  <a:gd name="T5" fmla="*/ 0 h 146"/>
                  <a:gd name="T6" fmla="*/ 368 w 368"/>
                  <a:gd name="T7" fmla="*/ 7 h 146"/>
                  <a:gd name="T8" fmla="*/ 0 w 368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6"/>
                  <a:gd name="T17" fmla="*/ 368 w 368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6">
                    <a:moveTo>
                      <a:pt x="0" y="146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68" y="7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44" name="Freeform 1562"/>
              <p:cNvSpPr>
                <a:spLocks noChangeAspect="1"/>
              </p:cNvSpPr>
              <p:nvPr/>
            </p:nvSpPr>
            <p:spPr bwMode="auto">
              <a:xfrm>
                <a:off x="3090" y="2111"/>
                <a:ext cx="368" cy="162"/>
              </a:xfrm>
              <a:custGeom>
                <a:avLst/>
                <a:gdLst>
                  <a:gd name="T0" fmla="*/ 0 w 368"/>
                  <a:gd name="T1" fmla="*/ 162 h 162"/>
                  <a:gd name="T2" fmla="*/ 0 w 368"/>
                  <a:gd name="T3" fmla="*/ 137 h 162"/>
                  <a:gd name="T4" fmla="*/ 366 w 368"/>
                  <a:gd name="T5" fmla="*/ 0 h 162"/>
                  <a:gd name="T6" fmla="*/ 368 w 368"/>
                  <a:gd name="T7" fmla="*/ 24 h 162"/>
                  <a:gd name="T8" fmla="*/ 0 w 368"/>
                  <a:gd name="T9" fmla="*/ 162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62"/>
                  <a:gd name="T17" fmla="*/ 368 w 368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62">
                    <a:moveTo>
                      <a:pt x="0" y="162"/>
                    </a:moveTo>
                    <a:lnTo>
                      <a:pt x="0" y="137"/>
                    </a:lnTo>
                    <a:lnTo>
                      <a:pt x="366" y="0"/>
                    </a:lnTo>
                    <a:lnTo>
                      <a:pt x="368" y="24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45" name="Line 1563"/>
              <p:cNvSpPr>
                <a:spLocks noChangeAspect="1" noChangeShapeType="1"/>
              </p:cNvSpPr>
              <p:nvPr/>
            </p:nvSpPr>
            <p:spPr bwMode="auto">
              <a:xfrm flipV="1">
                <a:off x="3090" y="2135"/>
                <a:ext cx="368" cy="138"/>
              </a:xfrm>
              <a:prstGeom prst="line">
                <a:avLst/>
              </a:prstGeom>
              <a:noFill/>
              <a:ln w="3175">
                <a:solidFill>
                  <a:srgbClr val="B3B3B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46" name="Freeform 1564"/>
              <p:cNvSpPr>
                <a:spLocks noChangeAspect="1"/>
              </p:cNvSpPr>
              <p:nvPr/>
            </p:nvSpPr>
            <p:spPr bwMode="auto">
              <a:xfrm>
                <a:off x="3090" y="2126"/>
                <a:ext cx="368" cy="147"/>
              </a:xfrm>
              <a:custGeom>
                <a:avLst/>
                <a:gdLst>
                  <a:gd name="T0" fmla="*/ 0 w 368"/>
                  <a:gd name="T1" fmla="*/ 147 h 147"/>
                  <a:gd name="T2" fmla="*/ 0 w 368"/>
                  <a:gd name="T3" fmla="*/ 138 h 147"/>
                  <a:gd name="T4" fmla="*/ 368 w 368"/>
                  <a:gd name="T5" fmla="*/ 0 h 147"/>
                  <a:gd name="T6" fmla="*/ 368 w 368"/>
                  <a:gd name="T7" fmla="*/ 9 h 147"/>
                  <a:gd name="T8" fmla="*/ 0 w 368"/>
                  <a:gd name="T9" fmla="*/ 147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7"/>
                  <a:gd name="T17" fmla="*/ 368 w 368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7">
                    <a:moveTo>
                      <a:pt x="0" y="147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68" y="9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47" name="Freeform 1565"/>
              <p:cNvSpPr>
                <a:spLocks noChangeAspect="1"/>
              </p:cNvSpPr>
              <p:nvPr/>
            </p:nvSpPr>
            <p:spPr bwMode="auto">
              <a:xfrm>
                <a:off x="3090" y="2118"/>
                <a:ext cx="368" cy="146"/>
              </a:xfrm>
              <a:custGeom>
                <a:avLst/>
                <a:gdLst>
                  <a:gd name="T0" fmla="*/ 0 w 368"/>
                  <a:gd name="T1" fmla="*/ 146 h 146"/>
                  <a:gd name="T2" fmla="*/ 0 w 368"/>
                  <a:gd name="T3" fmla="*/ 139 h 146"/>
                  <a:gd name="T4" fmla="*/ 368 w 368"/>
                  <a:gd name="T5" fmla="*/ 0 h 146"/>
                  <a:gd name="T6" fmla="*/ 368 w 368"/>
                  <a:gd name="T7" fmla="*/ 8 h 146"/>
                  <a:gd name="T8" fmla="*/ 0 w 368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6"/>
                  <a:gd name="T17" fmla="*/ 368 w 368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6">
                    <a:moveTo>
                      <a:pt x="0" y="146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68" y="8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48" name="Freeform 1566"/>
              <p:cNvSpPr>
                <a:spLocks noChangeAspect="1"/>
              </p:cNvSpPr>
              <p:nvPr/>
            </p:nvSpPr>
            <p:spPr bwMode="auto">
              <a:xfrm>
                <a:off x="3090" y="2111"/>
                <a:ext cx="368" cy="146"/>
              </a:xfrm>
              <a:custGeom>
                <a:avLst/>
                <a:gdLst>
                  <a:gd name="T0" fmla="*/ 0 w 368"/>
                  <a:gd name="T1" fmla="*/ 146 h 146"/>
                  <a:gd name="T2" fmla="*/ 0 w 368"/>
                  <a:gd name="T3" fmla="*/ 137 h 146"/>
                  <a:gd name="T4" fmla="*/ 366 w 368"/>
                  <a:gd name="T5" fmla="*/ 0 h 146"/>
                  <a:gd name="T6" fmla="*/ 368 w 368"/>
                  <a:gd name="T7" fmla="*/ 7 h 146"/>
                  <a:gd name="T8" fmla="*/ 0 w 368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6"/>
                  <a:gd name="T17" fmla="*/ 368 w 368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6">
                    <a:moveTo>
                      <a:pt x="0" y="146"/>
                    </a:moveTo>
                    <a:lnTo>
                      <a:pt x="0" y="137"/>
                    </a:lnTo>
                    <a:lnTo>
                      <a:pt x="366" y="0"/>
                    </a:lnTo>
                    <a:lnTo>
                      <a:pt x="368" y="7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B1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49" name="Freeform 1567"/>
              <p:cNvSpPr>
                <a:spLocks noChangeAspect="1"/>
              </p:cNvSpPr>
              <p:nvPr/>
            </p:nvSpPr>
            <p:spPr bwMode="auto">
              <a:xfrm>
                <a:off x="3087" y="2085"/>
                <a:ext cx="369" cy="163"/>
              </a:xfrm>
              <a:custGeom>
                <a:avLst/>
                <a:gdLst>
                  <a:gd name="T0" fmla="*/ 3 w 369"/>
                  <a:gd name="T1" fmla="*/ 163 h 163"/>
                  <a:gd name="T2" fmla="*/ 0 w 369"/>
                  <a:gd name="T3" fmla="*/ 139 h 163"/>
                  <a:gd name="T4" fmla="*/ 368 w 369"/>
                  <a:gd name="T5" fmla="*/ 0 h 163"/>
                  <a:gd name="T6" fmla="*/ 369 w 369"/>
                  <a:gd name="T7" fmla="*/ 26 h 163"/>
                  <a:gd name="T8" fmla="*/ 3 w 369"/>
                  <a:gd name="T9" fmla="*/ 163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63"/>
                  <a:gd name="T17" fmla="*/ 369 w 369"/>
                  <a:gd name="T18" fmla="*/ 163 h 1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63">
                    <a:moveTo>
                      <a:pt x="3" y="163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69" y="26"/>
                    </a:lnTo>
                    <a:lnTo>
                      <a:pt x="3" y="163"/>
                    </a:lnTo>
                    <a:close/>
                  </a:path>
                </a:pathLst>
              </a:custGeom>
              <a:solidFill>
                <a:srgbClr val="B0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50" name="Line 1568"/>
              <p:cNvSpPr>
                <a:spLocks noChangeAspect="1" noChangeShapeType="1"/>
              </p:cNvSpPr>
              <p:nvPr/>
            </p:nvSpPr>
            <p:spPr bwMode="auto">
              <a:xfrm flipV="1">
                <a:off x="3090" y="2111"/>
                <a:ext cx="366" cy="137"/>
              </a:xfrm>
              <a:prstGeom prst="line">
                <a:avLst/>
              </a:prstGeom>
              <a:noFill/>
              <a:ln w="3175">
                <a:solidFill>
                  <a:srgbClr val="B0B0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551" name="Freeform 1569"/>
              <p:cNvSpPr>
                <a:spLocks noChangeAspect="1"/>
              </p:cNvSpPr>
              <p:nvPr/>
            </p:nvSpPr>
            <p:spPr bwMode="auto">
              <a:xfrm>
                <a:off x="3089" y="2108"/>
                <a:ext cx="367" cy="140"/>
              </a:xfrm>
              <a:custGeom>
                <a:avLst/>
                <a:gdLst>
                  <a:gd name="T0" fmla="*/ 1 w 367"/>
                  <a:gd name="T1" fmla="*/ 140 h 140"/>
                  <a:gd name="T2" fmla="*/ 0 w 367"/>
                  <a:gd name="T3" fmla="*/ 137 h 140"/>
                  <a:gd name="T4" fmla="*/ 367 w 367"/>
                  <a:gd name="T5" fmla="*/ 0 h 140"/>
                  <a:gd name="T6" fmla="*/ 367 w 367"/>
                  <a:gd name="T7" fmla="*/ 3 h 140"/>
                  <a:gd name="T8" fmla="*/ 1 w 367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0"/>
                  <a:gd name="T17" fmla="*/ 367 w 367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0">
                    <a:moveTo>
                      <a:pt x="1" y="140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1" y="140"/>
                    </a:lnTo>
                    <a:close/>
                  </a:path>
                </a:pathLst>
              </a:custGeom>
              <a:solidFill>
                <a:srgbClr val="B0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8234" name="Group 1570"/>
            <p:cNvGrpSpPr>
              <a:grpSpLocks noChangeAspect="1"/>
            </p:cNvGrpSpPr>
            <p:nvPr/>
          </p:nvGrpSpPr>
          <p:grpSpPr bwMode="auto">
            <a:xfrm>
              <a:off x="2761" y="1855"/>
              <a:ext cx="695" cy="627"/>
              <a:chOff x="2761" y="1855"/>
              <a:chExt cx="695" cy="627"/>
            </a:xfrm>
          </p:grpSpPr>
          <p:sp>
            <p:nvSpPr>
              <p:cNvPr id="9152" name="Freeform 1571"/>
              <p:cNvSpPr>
                <a:spLocks noChangeAspect="1"/>
              </p:cNvSpPr>
              <p:nvPr/>
            </p:nvSpPr>
            <p:spPr bwMode="auto">
              <a:xfrm>
                <a:off x="3089" y="2105"/>
                <a:ext cx="367" cy="140"/>
              </a:xfrm>
              <a:custGeom>
                <a:avLst/>
                <a:gdLst>
                  <a:gd name="T0" fmla="*/ 0 w 367"/>
                  <a:gd name="T1" fmla="*/ 140 h 140"/>
                  <a:gd name="T2" fmla="*/ 0 w 367"/>
                  <a:gd name="T3" fmla="*/ 137 h 140"/>
                  <a:gd name="T4" fmla="*/ 367 w 367"/>
                  <a:gd name="T5" fmla="*/ 0 h 140"/>
                  <a:gd name="T6" fmla="*/ 367 w 367"/>
                  <a:gd name="T7" fmla="*/ 3 h 140"/>
                  <a:gd name="T8" fmla="*/ 0 w 367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0"/>
                  <a:gd name="T17" fmla="*/ 367 w 367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0">
                    <a:moveTo>
                      <a:pt x="0" y="140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53" name="Freeform 1572"/>
              <p:cNvSpPr>
                <a:spLocks noChangeAspect="1"/>
              </p:cNvSpPr>
              <p:nvPr/>
            </p:nvSpPr>
            <p:spPr bwMode="auto">
              <a:xfrm>
                <a:off x="3089" y="2100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9 h 142"/>
                  <a:gd name="T4" fmla="*/ 367 w 367"/>
                  <a:gd name="T5" fmla="*/ 0 h 142"/>
                  <a:gd name="T6" fmla="*/ 367 w 367"/>
                  <a:gd name="T7" fmla="*/ 5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5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54" name="Freeform 1573"/>
              <p:cNvSpPr>
                <a:spLocks noChangeAspect="1"/>
              </p:cNvSpPr>
              <p:nvPr/>
            </p:nvSpPr>
            <p:spPr bwMode="auto">
              <a:xfrm>
                <a:off x="3089" y="2097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9 h 142"/>
                  <a:gd name="T4" fmla="*/ 367 w 367"/>
                  <a:gd name="T5" fmla="*/ 0 h 142"/>
                  <a:gd name="T6" fmla="*/ 367 w 367"/>
                  <a:gd name="T7" fmla="*/ 3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55" name="Freeform 1574"/>
              <p:cNvSpPr>
                <a:spLocks noChangeAspect="1"/>
              </p:cNvSpPr>
              <p:nvPr/>
            </p:nvSpPr>
            <p:spPr bwMode="auto">
              <a:xfrm>
                <a:off x="3089" y="2094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9 h 142"/>
                  <a:gd name="T4" fmla="*/ 366 w 367"/>
                  <a:gd name="T5" fmla="*/ 0 h 142"/>
                  <a:gd name="T6" fmla="*/ 367 w 367"/>
                  <a:gd name="T7" fmla="*/ 3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6" y="0"/>
                    </a:lnTo>
                    <a:lnTo>
                      <a:pt x="367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CA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56" name="Freeform 1575"/>
              <p:cNvSpPr>
                <a:spLocks noChangeAspect="1"/>
              </p:cNvSpPr>
              <p:nvPr/>
            </p:nvSpPr>
            <p:spPr bwMode="auto">
              <a:xfrm>
                <a:off x="3087" y="2091"/>
                <a:ext cx="368" cy="142"/>
              </a:xfrm>
              <a:custGeom>
                <a:avLst/>
                <a:gdLst>
                  <a:gd name="T0" fmla="*/ 2 w 368"/>
                  <a:gd name="T1" fmla="*/ 142 h 142"/>
                  <a:gd name="T2" fmla="*/ 0 w 368"/>
                  <a:gd name="T3" fmla="*/ 139 h 142"/>
                  <a:gd name="T4" fmla="*/ 368 w 368"/>
                  <a:gd name="T5" fmla="*/ 0 h 142"/>
                  <a:gd name="T6" fmla="*/ 368 w 368"/>
                  <a:gd name="T7" fmla="*/ 3 h 142"/>
                  <a:gd name="T8" fmla="*/ 2 w 368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2"/>
                  <a:gd name="T17" fmla="*/ 368 w 368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2">
                    <a:moveTo>
                      <a:pt x="2" y="142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68" y="3"/>
                    </a:lnTo>
                    <a:lnTo>
                      <a:pt x="2" y="142"/>
                    </a:lnTo>
                    <a:close/>
                  </a:path>
                </a:pathLst>
              </a:custGeom>
              <a:solidFill>
                <a:srgbClr val="ABAB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57" name="Freeform 1576"/>
              <p:cNvSpPr>
                <a:spLocks noChangeAspect="1"/>
              </p:cNvSpPr>
              <p:nvPr/>
            </p:nvSpPr>
            <p:spPr bwMode="auto">
              <a:xfrm>
                <a:off x="3087" y="2088"/>
                <a:ext cx="368" cy="142"/>
              </a:xfrm>
              <a:custGeom>
                <a:avLst/>
                <a:gdLst>
                  <a:gd name="T0" fmla="*/ 0 w 368"/>
                  <a:gd name="T1" fmla="*/ 142 h 142"/>
                  <a:gd name="T2" fmla="*/ 0 w 368"/>
                  <a:gd name="T3" fmla="*/ 139 h 142"/>
                  <a:gd name="T4" fmla="*/ 368 w 368"/>
                  <a:gd name="T5" fmla="*/ 0 h 142"/>
                  <a:gd name="T6" fmla="*/ 368 w 368"/>
                  <a:gd name="T7" fmla="*/ 3 h 142"/>
                  <a:gd name="T8" fmla="*/ 0 w 368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2"/>
                  <a:gd name="T17" fmla="*/ 368 w 368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68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58" name="Freeform 1577"/>
              <p:cNvSpPr>
                <a:spLocks noChangeAspect="1"/>
              </p:cNvSpPr>
              <p:nvPr/>
            </p:nvSpPr>
            <p:spPr bwMode="auto">
              <a:xfrm>
                <a:off x="3087" y="2085"/>
                <a:ext cx="368" cy="142"/>
              </a:xfrm>
              <a:custGeom>
                <a:avLst/>
                <a:gdLst>
                  <a:gd name="T0" fmla="*/ 0 w 368"/>
                  <a:gd name="T1" fmla="*/ 142 h 142"/>
                  <a:gd name="T2" fmla="*/ 0 w 368"/>
                  <a:gd name="T3" fmla="*/ 139 h 142"/>
                  <a:gd name="T4" fmla="*/ 368 w 368"/>
                  <a:gd name="T5" fmla="*/ 0 h 142"/>
                  <a:gd name="T6" fmla="*/ 368 w 368"/>
                  <a:gd name="T7" fmla="*/ 3 h 142"/>
                  <a:gd name="T8" fmla="*/ 0 w 368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2"/>
                  <a:gd name="T17" fmla="*/ 368 w 368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68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9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59" name="Freeform 1578"/>
              <p:cNvSpPr>
                <a:spLocks noChangeAspect="1"/>
              </p:cNvSpPr>
              <p:nvPr/>
            </p:nvSpPr>
            <p:spPr bwMode="auto">
              <a:xfrm>
                <a:off x="3083" y="2063"/>
                <a:ext cx="372" cy="161"/>
              </a:xfrm>
              <a:custGeom>
                <a:avLst/>
                <a:gdLst>
                  <a:gd name="T0" fmla="*/ 4 w 372"/>
                  <a:gd name="T1" fmla="*/ 161 h 161"/>
                  <a:gd name="T2" fmla="*/ 0 w 372"/>
                  <a:gd name="T3" fmla="*/ 136 h 161"/>
                  <a:gd name="T4" fmla="*/ 367 w 372"/>
                  <a:gd name="T5" fmla="*/ 0 h 161"/>
                  <a:gd name="T6" fmla="*/ 372 w 372"/>
                  <a:gd name="T7" fmla="*/ 22 h 161"/>
                  <a:gd name="T8" fmla="*/ 4 w 372"/>
                  <a:gd name="T9" fmla="*/ 16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61"/>
                  <a:gd name="T17" fmla="*/ 372 w 372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61">
                    <a:moveTo>
                      <a:pt x="4" y="161"/>
                    </a:moveTo>
                    <a:lnTo>
                      <a:pt x="0" y="136"/>
                    </a:lnTo>
                    <a:lnTo>
                      <a:pt x="367" y="0"/>
                    </a:lnTo>
                    <a:lnTo>
                      <a:pt x="372" y="22"/>
                    </a:lnTo>
                    <a:lnTo>
                      <a:pt x="4" y="161"/>
                    </a:lnTo>
                    <a:close/>
                  </a:path>
                </a:pathLst>
              </a:custGeom>
              <a:solidFill>
                <a:srgbClr val="A8A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60" name="Line 1579"/>
              <p:cNvSpPr>
                <a:spLocks noChangeAspect="1" noChangeShapeType="1"/>
              </p:cNvSpPr>
              <p:nvPr/>
            </p:nvSpPr>
            <p:spPr bwMode="auto">
              <a:xfrm flipV="1">
                <a:off x="3087" y="2085"/>
                <a:ext cx="368" cy="139"/>
              </a:xfrm>
              <a:prstGeom prst="line">
                <a:avLst/>
              </a:prstGeom>
              <a:noFill/>
              <a:ln w="3175">
                <a:solidFill>
                  <a:srgbClr val="A8A8A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61" name="Freeform 1580"/>
              <p:cNvSpPr>
                <a:spLocks noChangeAspect="1"/>
              </p:cNvSpPr>
              <p:nvPr/>
            </p:nvSpPr>
            <p:spPr bwMode="auto">
              <a:xfrm>
                <a:off x="3087" y="2082"/>
                <a:ext cx="368" cy="142"/>
              </a:xfrm>
              <a:custGeom>
                <a:avLst/>
                <a:gdLst>
                  <a:gd name="T0" fmla="*/ 0 w 368"/>
                  <a:gd name="T1" fmla="*/ 142 h 142"/>
                  <a:gd name="T2" fmla="*/ 0 w 368"/>
                  <a:gd name="T3" fmla="*/ 139 h 142"/>
                  <a:gd name="T4" fmla="*/ 366 w 368"/>
                  <a:gd name="T5" fmla="*/ 0 h 142"/>
                  <a:gd name="T6" fmla="*/ 368 w 368"/>
                  <a:gd name="T7" fmla="*/ 3 h 142"/>
                  <a:gd name="T8" fmla="*/ 0 w 368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2"/>
                  <a:gd name="T17" fmla="*/ 368 w 368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6" y="0"/>
                    </a:lnTo>
                    <a:lnTo>
                      <a:pt x="368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8A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62" name="Freeform 1581"/>
              <p:cNvSpPr>
                <a:spLocks noChangeAspect="1"/>
              </p:cNvSpPr>
              <p:nvPr/>
            </p:nvSpPr>
            <p:spPr bwMode="auto">
              <a:xfrm>
                <a:off x="3086" y="2079"/>
                <a:ext cx="367" cy="142"/>
              </a:xfrm>
              <a:custGeom>
                <a:avLst/>
                <a:gdLst>
                  <a:gd name="T0" fmla="*/ 1 w 367"/>
                  <a:gd name="T1" fmla="*/ 142 h 142"/>
                  <a:gd name="T2" fmla="*/ 0 w 367"/>
                  <a:gd name="T3" fmla="*/ 138 h 142"/>
                  <a:gd name="T4" fmla="*/ 367 w 367"/>
                  <a:gd name="T5" fmla="*/ 0 h 142"/>
                  <a:gd name="T6" fmla="*/ 367 w 367"/>
                  <a:gd name="T7" fmla="*/ 3 h 142"/>
                  <a:gd name="T8" fmla="*/ 1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1" y="142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1" y="142"/>
                    </a:lnTo>
                    <a:close/>
                  </a:path>
                </a:pathLst>
              </a:custGeom>
              <a:solidFill>
                <a:srgbClr val="A7A7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63" name="Freeform 1582"/>
              <p:cNvSpPr>
                <a:spLocks noChangeAspect="1"/>
              </p:cNvSpPr>
              <p:nvPr/>
            </p:nvSpPr>
            <p:spPr bwMode="auto">
              <a:xfrm>
                <a:off x="3086" y="2078"/>
                <a:ext cx="367" cy="139"/>
              </a:xfrm>
              <a:custGeom>
                <a:avLst/>
                <a:gdLst>
                  <a:gd name="T0" fmla="*/ 0 w 367"/>
                  <a:gd name="T1" fmla="*/ 139 h 139"/>
                  <a:gd name="T2" fmla="*/ 0 w 367"/>
                  <a:gd name="T3" fmla="*/ 136 h 139"/>
                  <a:gd name="T4" fmla="*/ 367 w 367"/>
                  <a:gd name="T5" fmla="*/ 0 h 139"/>
                  <a:gd name="T6" fmla="*/ 367 w 367"/>
                  <a:gd name="T7" fmla="*/ 1 h 139"/>
                  <a:gd name="T8" fmla="*/ 0 w 367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39"/>
                  <a:gd name="T17" fmla="*/ 367 w 367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39">
                    <a:moveTo>
                      <a:pt x="0" y="139"/>
                    </a:moveTo>
                    <a:lnTo>
                      <a:pt x="0" y="136"/>
                    </a:lnTo>
                    <a:lnTo>
                      <a:pt x="367" y="0"/>
                    </a:lnTo>
                    <a:lnTo>
                      <a:pt x="367" y="1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64" name="Freeform 1583"/>
              <p:cNvSpPr>
                <a:spLocks noChangeAspect="1"/>
              </p:cNvSpPr>
              <p:nvPr/>
            </p:nvSpPr>
            <p:spPr bwMode="auto">
              <a:xfrm>
                <a:off x="3086" y="2075"/>
                <a:ext cx="367" cy="139"/>
              </a:xfrm>
              <a:custGeom>
                <a:avLst/>
                <a:gdLst>
                  <a:gd name="T0" fmla="*/ 0 w 367"/>
                  <a:gd name="T1" fmla="*/ 139 h 139"/>
                  <a:gd name="T2" fmla="*/ 0 w 367"/>
                  <a:gd name="T3" fmla="*/ 136 h 139"/>
                  <a:gd name="T4" fmla="*/ 366 w 367"/>
                  <a:gd name="T5" fmla="*/ 0 h 139"/>
                  <a:gd name="T6" fmla="*/ 367 w 367"/>
                  <a:gd name="T7" fmla="*/ 3 h 139"/>
                  <a:gd name="T8" fmla="*/ 0 w 367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39"/>
                  <a:gd name="T17" fmla="*/ 367 w 367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39">
                    <a:moveTo>
                      <a:pt x="0" y="139"/>
                    </a:moveTo>
                    <a:lnTo>
                      <a:pt x="0" y="136"/>
                    </a:lnTo>
                    <a:lnTo>
                      <a:pt x="366" y="0"/>
                    </a:lnTo>
                    <a:lnTo>
                      <a:pt x="367" y="3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65" name="Freeform 1584"/>
              <p:cNvSpPr>
                <a:spLocks noChangeAspect="1"/>
              </p:cNvSpPr>
              <p:nvPr/>
            </p:nvSpPr>
            <p:spPr bwMode="auto">
              <a:xfrm>
                <a:off x="3084" y="2072"/>
                <a:ext cx="368" cy="139"/>
              </a:xfrm>
              <a:custGeom>
                <a:avLst/>
                <a:gdLst>
                  <a:gd name="T0" fmla="*/ 2 w 368"/>
                  <a:gd name="T1" fmla="*/ 139 h 139"/>
                  <a:gd name="T2" fmla="*/ 0 w 368"/>
                  <a:gd name="T3" fmla="*/ 136 h 139"/>
                  <a:gd name="T4" fmla="*/ 368 w 368"/>
                  <a:gd name="T5" fmla="*/ 0 h 139"/>
                  <a:gd name="T6" fmla="*/ 368 w 368"/>
                  <a:gd name="T7" fmla="*/ 3 h 139"/>
                  <a:gd name="T8" fmla="*/ 2 w 368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39"/>
                  <a:gd name="T17" fmla="*/ 368 w 368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39">
                    <a:moveTo>
                      <a:pt x="2" y="139"/>
                    </a:moveTo>
                    <a:lnTo>
                      <a:pt x="0" y="136"/>
                    </a:lnTo>
                    <a:lnTo>
                      <a:pt x="368" y="0"/>
                    </a:lnTo>
                    <a:lnTo>
                      <a:pt x="368" y="3"/>
                    </a:lnTo>
                    <a:lnTo>
                      <a:pt x="2" y="139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66" name="Freeform 1585"/>
              <p:cNvSpPr>
                <a:spLocks noChangeAspect="1"/>
              </p:cNvSpPr>
              <p:nvPr/>
            </p:nvSpPr>
            <p:spPr bwMode="auto">
              <a:xfrm>
                <a:off x="3084" y="2069"/>
                <a:ext cx="368" cy="139"/>
              </a:xfrm>
              <a:custGeom>
                <a:avLst/>
                <a:gdLst>
                  <a:gd name="T0" fmla="*/ 0 w 368"/>
                  <a:gd name="T1" fmla="*/ 139 h 139"/>
                  <a:gd name="T2" fmla="*/ 0 w 368"/>
                  <a:gd name="T3" fmla="*/ 136 h 139"/>
                  <a:gd name="T4" fmla="*/ 368 w 368"/>
                  <a:gd name="T5" fmla="*/ 0 h 139"/>
                  <a:gd name="T6" fmla="*/ 368 w 368"/>
                  <a:gd name="T7" fmla="*/ 3 h 139"/>
                  <a:gd name="T8" fmla="*/ 0 w 368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39"/>
                  <a:gd name="T17" fmla="*/ 368 w 368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39">
                    <a:moveTo>
                      <a:pt x="0" y="139"/>
                    </a:moveTo>
                    <a:lnTo>
                      <a:pt x="0" y="136"/>
                    </a:lnTo>
                    <a:lnTo>
                      <a:pt x="368" y="0"/>
                    </a:lnTo>
                    <a:lnTo>
                      <a:pt x="368" y="3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A3A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67" name="Freeform 1586"/>
              <p:cNvSpPr>
                <a:spLocks noChangeAspect="1"/>
              </p:cNvSpPr>
              <p:nvPr/>
            </p:nvSpPr>
            <p:spPr bwMode="auto">
              <a:xfrm>
                <a:off x="3084" y="2066"/>
                <a:ext cx="368" cy="139"/>
              </a:xfrm>
              <a:custGeom>
                <a:avLst/>
                <a:gdLst>
                  <a:gd name="T0" fmla="*/ 0 w 368"/>
                  <a:gd name="T1" fmla="*/ 139 h 139"/>
                  <a:gd name="T2" fmla="*/ 0 w 368"/>
                  <a:gd name="T3" fmla="*/ 136 h 139"/>
                  <a:gd name="T4" fmla="*/ 366 w 368"/>
                  <a:gd name="T5" fmla="*/ 0 h 139"/>
                  <a:gd name="T6" fmla="*/ 368 w 368"/>
                  <a:gd name="T7" fmla="*/ 3 h 139"/>
                  <a:gd name="T8" fmla="*/ 0 w 368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39"/>
                  <a:gd name="T17" fmla="*/ 368 w 368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39">
                    <a:moveTo>
                      <a:pt x="0" y="139"/>
                    </a:moveTo>
                    <a:lnTo>
                      <a:pt x="0" y="136"/>
                    </a:lnTo>
                    <a:lnTo>
                      <a:pt x="366" y="0"/>
                    </a:lnTo>
                    <a:lnTo>
                      <a:pt x="368" y="3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A2A2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68" name="Freeform 1587"/>
              <p:cNvSpPr>
                <a:spLocks noChangeAspect="1"/>
              </p:cNvSpPr>
              <p:nvPr/>
            </p:nvSpPr>
            <p:spPr bwMode="auto">
              <a:xfrm>
                <a:off x="3083" y="2063"/>
                <a:ext cx="367" cy="139"/>
              </a:xfrm>
              <a:custGeom>
                <a:avLst/>
                <a:gdLst>
                  <a:gd name="T0" fmla="*/ 1 w 367"/>
                  <a:gd name="T1" fmla="*/ 139 h 139"/>
                  <a:gd name="T2" fmla="*/ 0 w 367"/>
                  <a:gd name="T3" fmla="*/ 136 h 139"/>
                  <a:gd name="T4" fmla="*/ 367 w 367"/>
                  <a:gd name="T5" fmla="*/ 0 h 139"/>
                  <a:gd name="T6" fmla="*/ 367 w 367"/>
                  <a:gd name="T7" fmla="*/ 3 h 139"/>
                  <a:gd name="T8" fmla="*/ 1 w 367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39"/>
                  <a:gd name="T17" fmla="*/ 367 w 367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39">
                    <a:moveTo>
                      <a:pt x="1" y="139"/>
                    </a:moveTo>
                    <a:lnTo>
                      <a:pt x="0" y="136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1" y="139"/>
                    </a:lnTo>
                    <a:close/>
                  </a:path>
                </a:pathLst>
              </a:custGeom>
              <a:solidFill>
                <a:srgbClr val="A1A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69" name="Freeform 1588"/>
              <p:cNvSpPr>
                <a:spLocks noChangeAspect="1"/>
              </p:cNvSpPr>
              <p:nvPr/>
            </p:nvSpPr>
            <p:spPr bwMode="auto">
              <a:xfrm>
                <a:off x="3078" y="2039"/>
                <a:ext cx="372" cy="160"/>
              </a:xfrm>
              <a:custGeom>
                <a:avLst/>
                <a:gdLst>
                  <a:gd name="T0" fmla="*/ 5 w 372"/>
                  <a:gd name="T1" fmla="*/ 160 h 160"/>
                  <a:gd name="T2" fmla="*/ 0 w 372"/>
                  <a:gd name="T3" fmla="*/ 138 h 160"/>
                  <a:gd name="T4" fmla="*/ 366 w 372"/>
                  <a:gd name="T5" fmla="*/ 0 h 160"/>
                  <a:gd name="T6" fmla="*/ 372 w 372"/>
                  <a:gd name="T7" fmla="*/ 24 h 160"/>
                  <a:gd name="T8" fmla="*/ 5 w 372"/>
                  <a:gd name="T9" fmla="*/ 16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60"/>
                  <a:gd name="T17" fmla="*/ 372 w 372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60">
                    <a:moveTo>
                      <a:pt x="5" y="160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72" y="24"/>
                    </a:lnTo>
                    <a:lnTo>
                      <a:pt x="5" y="160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70" name="Line 1589"/>
              <p:cNvSpPr>
                <a:spLocks noChangeAspect="1" noChangeShapeType="1"/>
              </p:cNvSpPr>
              <p:nvPr/>
            </p:nvSpPr>
            <p:spPr bwMode="auto">
              <a:xfrm flipV="1">
                <a:off x="3083" y="2063"/>
                <a:ext cx="367" cy="136"/>
              </a:xfrm>
              <a:prstGeom prst="line">
                <a:avLst/>
              </a:prstGeom>
              <a:noFill/>
              <a:ln w="3175">
                <a:solidFill>
                  <a:srgbClr val="A0A0A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71" name="Freeform 1590"/>
              <p:cNvSpPr>
                <a:spLocks noChangeAspect="1"/>
              </p:cNvSpPr>
              <p:nvPr/>
            </p:nvSpPr>
            <p:spPr bwMode="auto">
              <a:xfrm>
                <a:off x="3083" y="2058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0 w 367"/>
                  <a:gd name="T3" fmla="*/ 137 h 141"/>
                  <a:gd name="T4" fmla="*/ 365 w 367"/>
                  <a:gd name="T5" fmla="*/ 0 h 141"/>
                  <a:gd name="T6" fmla="*/ 367 w 367"/>
                  <a:gd name="T7" fmla="*/ 5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0" y="137"/>
                    </a:lnTo>
                    <a:lnTo>
                      <a:pt x="365" y="0"/>
                    </a:lnTo>
                    <a:lnTo>
                      <a:pt x="367" y="5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72" name="Freeform 1591"/>
              <p:cNvSpPr>
                <a:spLocks noChangeAspect="1"/>
              </p:cNvSpPr>
              <p:nvPr/>
            </p:nvSpPr>
            <p:spPr bwMode="auto">
              <a:xfrm>
                <a:off x="3081" y="2052"/>
                <a:ext cx="367" cy="143"/>
              </a:xfrm>
              <a:custGeom>
                <a:avLst/>
                <a:gdLst>
                  <a:gd name="T0" fmla="*/ 2 w 367"/>
                  <a:gd name="T1" fmla="*/ 143 h 143"/>
                  <a:gd name="T2" fmla="*/ 0 w 367"/>
                  <a:gd name="T3" fmla="*/ 138 h 143"/>
                  <a:gd name="T4" fmla="*/ 367 w 367"/>
                  <a:gd name="T5" fmla="*/ 0 h 143"/>
                  <a:gd name="T6" fmla="*/ 367 w 367"/>
                  <a:gd name="T7" fmla="*/ 6 h 143"/>
                  <a:gd name="T8" fmla="*/ 2 w 367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3"/>
                  <a:gd name="T17" fmla="*/ 367 w 367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3">
                    <a:moveTo>
                      <a:pt x="2" y="143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6"/>
                    </a:lnTo>
                    <a:lnTo>
                      <a:pt x="2" y="143"/>
                    </a:lnTo>
                    <a:close/>
                  </a:path>
                </a:pathLst>
              </a:custGeom>
              <a:solidFill>
                <a:srgbClr val="9F9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73" name="Freeform 1592"/>
              <p:cNvSpPr>
                <a:spLocks noChangeAspect="1"/>
              </p:cNvSpPr>
              <p:nvPr/>
            </p:nvSpPr>
            <p:spPr bwMode="auto">
              <a:xfrm>
                <a:off x="3080" y="2048"/>
                <a:ext cx="368" cy="142"/>
              </a:xfrm>
              <a:custGeom>
                <a:avLst/>
                <a:gdLst>
                  <a:gd name="T0" fmla="*/ 1 w 368"/>
                  <a:gd name="T1" fmla="*/ 142 h 142"/>
                  <a:gd name="T2" fmla="*/ 0 w 368"/>
                  <a:gd name="T3" fmla="*/ 138 h 142"/>
                  <a:gd name="T4" fmla="*/ 367 w 368"/>
                  <a:gd name="T5" fmla="*/ 0 h 142"/>
                  <a:gd name="T6" fmla="*/ 368 w 368"/>
                  <a:gd name="T7" fmla="*/ 4 h 142"/>
                  <a:gd name="T8" fmla="*/ 1 w 368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2"/>
                  <a:gd name="T17" fmla="*/ 368 w 368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2">
                    <a:moveTo>
                      <a:pt x="1" y="142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8" y="4"/>
                    </a:lnTo>
                    <a:lnTo>
                      <a:pt x="1" y="142"/>
                    </a:lnTo>
                    <a:close/>
                  </a:path>
                </a:pathLst>
              </a:custGeom>
              <a:solidFill>
                <a:srgbClr val="9E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74" name="Freeform 1593"/>
              <p:cNvSpPr>
                <a:spLocks noChangeAspect="1"/>
              </p:cNvSpPr>
              <p:nvPr/>
            </p:nvSpPr>
            <p:spPr bwMode="auto">
              <a:xfrm>
                <a:off x="3078" y="2043"/>
                <a:ext cx="369" cy="143"/>
              </a:xfrm>
              <a:custGeom>
                <a:avLst/>
                <a:gdLst>
                  <a:gd name="T0" fmla="*/ 2 w 369"/>
                  <a:gd name="T1" fmla="*/ 143 h 143"/>
                  <a:gd name="T2" fmla="*/ 0 w 369"/>
                  <a:gd name="T3" fmla="*/ 138 h 143"/>
                  <a:gd name="T4" fmla="*/ 367 w 369"/>
                  <a:gd name="T5" fmla="*/ 0 h 143"/>
                  <a:gd name="T6" fmla="*/ 369 w 369"/>
                  <a:gd name="T7" fmla="*/ 5 h 143"/>
                  <a:gd name="T8" fmla="*/ 2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2" y="143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9" y="5"/>
                    </a:lnTo>
                    <a:lnTo>
                      <a:pt x="2" y="143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75" name="Freeform 1594"/>
              <p:cNvSpPr>
                <a:spLocks noChangeAspect="1"/>
              </p:cNvSpPr>
              <p:nvPr/>
            </p:nvSpPr>
            <p:spPr bwMode="auto">
              <a:xfrm>
                <a:off x="3078" y="2039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8 h 142"/>
                  <a:gd name="T4" fmla="*/ 366 w 367"/>
                  <a:gd name="T5" fmla="*/ 0 h 142"/>
                  <a:gd name="T6" fmla="*/ 367 w 367"/>
                  <a:gd name="T7" fmla="*/ 4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67" y="4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9C9C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76" name="Freeform 1595"/>
              <p:cNvSpPr>
                <a:spLocks noChangeAspect="1"/>
              </p:cNvSpPr>
              <p:nvPr/>
            </p:nvSpPr>
            <p:spPr bwMode="auto">
              <a:xfrm>
                <a:off x="3071" y="2016"/>
                <a:ext cx="373" cy="161"/>
              </a:xfrm>
              <a:custGeom>
                <a:avLst/>
                <a:gdLst>
                  <a:gd name="T0" fmla="*/ 7 w 373"/>
                  <a:gd name="T1" fmla="*/ 161 h 161"/>
                  <a:gd name="T2" fmla="*/ 0 w 373"/>
                  <a:gd name="T3" fmla="*/ 138 h 161"/>
                  <a:gd name="T4" fmla="*/ 367 w 373"/>
                  <a:gd name="T5" fmla="*/ 0 h 161"/>
                  <a:gd name="T6" fmla="*/ 373 w 373"/>
                  <a:gd name="T7" fmla="*/ 23 h 161"/>
                  <a:gd name="T8" fmla="*/ 7 w 373"/>
                  <a:gd name="T9" fmla="*/ 16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3"/>
                  <a:gd name="T16" fmla="*/ 0 h 161"/>
                  <a:gd name="T17" fmla="*/ 373 w 373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3" h="161">
                    <a:moveTo>
                      <a:pt x="7" y="16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3" y="23"/>
                    </a:lnTo>
                    <a:lnTo>
                      <a:pt x="7" y="161"/>
                    </a:ln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77" name="Line 1596"/>
              <p:cNvSpPr>
                <a:spLocks noChangeAspect="1" noChangeShapeType="1"/>
              </p:cNvSpPr>
              <p:nvPr/>
            </p:nvSpPr>
            <p:spPr bwMode="auto">
              <a:xfrm flipV="1">
                <a:off x="3078" y="2039"/>
                <a:ext cx="366" cy="138"/>
              </a:xfrm>
              <a:prstGeom prst="line">
                <a:avLst/>
              </a:prstGeom>
              <a:noFill/>
              <a:ln w="3175">
                <a:solidFill>
                  <a:srgbClr val="9B9B9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78" name="Freeform 1597"/>
              <p:cNvSpPr>
                <a:spLocks noChangeAspect="1"/>
              </p:cNvSpPr>
              <p:nvPr/>
            </p:nvSpPr>
            <p:spPr bwMode="auto">
              <a:xfrm>
                <a:off x="3075" y="2033"/>
                <a:ext cx="369" cy="144"/>
              </a:xfrm>
              <a:custGeom>
                <a:avLst/>
                <a:gdLst>
                  <a:gd name="T0" fmla="*/ 3 w 369"/>
                  <a:gd name="T1" fmla="*/ 144 h 144"/>
                  <a:gd name="T2" fmla="*/ 0 w 369"/>
                  <a:gd name="T3" fmla="*/ 138 h 144"/>
                  <a:gd name="T4" fmla="*/ 367 w 369"/>
                  <a:gd name="T5" fmla="*/ 0 h 144"/>
                  <a:gd name="T6" fmla="*/ 369 w 369"/>
                  <a:gd name="T7" fmla="*/ 6 h 144"/>
                  <a:gd name="T8" fmla="*/ 3 w 369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4"/>
                  <a:gd name="T17" fmla="*/ 369 w 369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4">
                    <a:moveTo>
                      <a:pt x="3" y="144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9" y="6"/>
                    </a:lnTo>
                    <a:lnTo>
                      <a:pt x="3" y="144"/>
                    </a:ln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79" name="Freeform 1598"/>
              <p:cNvSpPr>
                <a:spLocks noChangeAspect="1"/>
              </p:cNvSpPr>
              <p:nvPr/>
            </p:nvSpPr>
            <p:spPr bwMode="auto">
              <a:xfrm>
                <a:off x="3074" y="2028"/>
                <a:ext cx="368" cy="143"/>
              </a:xfrm>
              <a:custGeom>
                <a:avLst/>
                <a:gdLst>
                  <a:gd name="T0" fmla="*/ 1 w 368"/>
                  <a:gd name="T1" fmla="*/ 143 h 143"/>
                  <a:gd name="T2" fmla="*/ 0 w 368"/>
                  <a:gd name="T3" fmla="*/ 138 h 143"/>
                  <a:gd name="T4" fmla="*/ 367 w 368"/>
                  <a:gd name="T5" fmla="*/ 0 h 143"/>
                  <a:gd name="T6" fmla="*/ 368 w 368"/>
                  <a:gd name="T7" fmla="*/ 5 h 143"/>
                  <a:gd name="T8" fmla="*/ 1 w 368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3"/>
                  <a:gd name="T17" fmla="*/ 368 w 368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3">
                    <a:moveTo>
                      <a:pt x="1" y="143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8" y="5"/>
                    </a:lnTo>
                    <a:lnTo>
                      <a:pt x="1" y="143"/>
                    </a:lnTo>
                    <a:close/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80" name="Freeform 1599"/>
              <p:cNvSpPr>
                <a:spLocks noChangeAspect="1"/>
              </p:cNvSpPr>
              <p:nvPr/>
            </p:nvSpPr>
            <p:spPr bwMode="auto">
              <a:xfrm>
                <a:off x="3072" y="2022"/>
                <a:ext cx="369" cy="144"/>
              </a:xfrm>
              <a:custGeom>
                <a:avLst/>
                <a:gdLst>
                  <a:gd name="T0" fmla="*/ 2 w 369"/>
                  <a:gd name="T1" fmla="*/ 144 h 144"/>
                  <a:gd name="T2" fmla="*/ 0 w 369"/>
                  <a:gd name="T3" fmla="*/ 138 h 144"/>
                  <a:gd name="T4" fmla="*/ 367 w 369"/>
                  <a:gd name="T5" fmla="*/ 0 h 144"/>
                  <a:gd name="T6" fmla="*/ 369 w 369"/>
                  <a:gd name="T7" fmla="*/ 6 h 144"/>
                  <a:gd name="T8" fmla="*/ 2 w 369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4"/>
                  <a:gd name="T17" fmla="*/ 369 w 369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4">
                    <a:moveTo>
                      <a:pt x="2" y="144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9" y="6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81" name="Freeform 1600"/>
              <p:cNvSpPr>
                <a:spLocks noChangeAspect="1"/>
              </p:cNvSpPr>
              <p:nvPr/>
            </p:nvSpPr>
            <p:spPr bwMode="auto">
              <a:xfrm>
                <a:off x="3071" y="2016"/>
                <a:ext cx="368" cy="144"/>
              </a:xfrm>
              <a:custGeom>
                <a:avLst/>
                <a:gdLst>
                  <a:gd name="T0" fmla="*/ 1 w 368"/>
                  <a:gd name="T1" fmla="*/ 144 h 144"/>
                  <a:gd name="T2" fmla="*/ 0 w 368"/>
                  <a:gd name="T3" fmla="*/ 138 h 144"/>
                  <a:gd name="T4" fmla="*/ 367 w 368"/>
                  <a:gd name="T5" fmla="*/ 0 h 144"/>
                  <a:gd name="T6" fmla="*/ 368 w 368"/>
                  <a:gd name="T7" fmla="*/ 6 h 144"/>
                  <a:gd name="T8" fmla="*/ 1 w 368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4"/>
                  <a:gd name="T17" fmla="*/ 368 w 36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4">
                    <a:moveTo>
                      <a:pt x="1" y="144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8" y="6"/>
                    </a:lnTo>
                    <a:lnTo>
                      <a:pt x="1" y="144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82" name="Freeform 1601"/>
              <p:cNvSpPr>
                <a:spLocks noChangeAspect="1"/>
              </p:cNvSpPr>
              <p:nvPr/>
            </p:nvSpPr>
            <p:spPr bwMode="auto">
              <a:xfrm>
                <a:off x="3063" y="1995"/>
                <a:ext cx="375" cy="159"/>
              </a:xfrm>
              <a:custGeom>
                <a:avLst/>
                <a:gdLst>
                  <a:gd name="T0" fmla="*/ 8 w 375"/>
                  <a:gd name="T1" fmla="*/ 159 h 159"/>
                  <a:gd name="T2" fmla="*/ 0 w 375"/>
                  <a:gd name="T3" fmla="*/ 138 h 159"/>
                  <a:gd name="T4" fmla="*/ 366 w 375"/>
                  <a:gd name="T5" fmla="*/ 0 h 159"/>
                  <a:gd name="T6" fmla="*/ 375 w 375"/>
                  <a:gd name="T7" fmla="*/ 21 h 159"/>
                  <a:gd name="T8" fmla="*/ 8 w 375"/>
                  <a:gd name="T9" fmla="*/ 159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159"/>
                  <a:gd name="T17" fmla="*/ 375 w 375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159">
                    <a:moveTo>
                      <a:pt x="8" y="159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75" y="21"/>
                    </a:lnTo>
                    <a:lnTo>
                      <a:pt x="8" y="159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83" name="Line 1602"/>
              <p:cNvSpPr>
                <a:spLocks noChangeAspect="1" noChangeShapeType="1"/>
              </p:cNvSpPr>
              <p:nvPr/>
            </p:nvSpPr>
            <p:spPr bwMode="auto">
              <a:xfrm flipV="1">
                <a:off x="3071" y="2016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97979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84" name="Freeform 1603"/>
              <p:cNvSpPr>
                <a:spLocks noChangeAspect="1"/>
              </p:cNvSpPr>
              <p:nvPr/>
            </p:nvSpPr>
            <p:spPr bwMode="auto">
              <a:xfrm>
                <a:off x="3068" y="2009"/>
                <a:ext cx="370" cy="145"/>
              </a:xfrm>
              <a:custGeom>
                <a:avLst/>
                <a:gdLst>
                  <a:gd name="T0" fmla="*/ 3 w 370"/>
                  <a:gd name="T1" fmla="*/ 145 h 145"/>
                  <a:gd name="T2" fmla="*/ 0 w 370"/>
                  <a:gd name="T3" fmla="*/ 138 h 145"/>
                  <a:gd name="T4" fmla="*/ 367 w 370"/>
                  <a:gd name="T5" fmla="*/ 0 h 145"/>
                  <a:gd name="T6" fmla="*/ 370 w 370"/>
                  <a:gd name="T7" fmla="*/ 7 h 145"/>
                  <a:gd name="T8" fmla="*/ 3 w 370"/>
                  <a:gd name="T9" fmla="*/ 145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5"/>
                  <a:gd name="T17" fmla="*/ 370 w 370"/>
                  <a:gd name="T18" fmla="*/ 145 h 1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5">
                    <a:moveTo>
                      <a:pt x="3" y="145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7"/>
                    </a:lnTo>
                    <a:lnTo>
                      <a:pt x="3" y="145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85" name="Freeform 1604"/>
              <p:cNvSpPr>
                <a:spLocks noChangeAspect="1"/>
              </p:cNvSpPr>
              <p:nvPr/>
            </p:nvSpPr>
            <p:spPr bwMode="auto">
              <a:xfrm>
                <a:off x="3065" y="2003"/>
                <a:ext cx="370" cy="144"/>
              </a:xfrm>
              <a:custGeom>
                <a:avLst/>
                <a:gdLst>
                  <a:gd name="T0" fmla="*/ 3 w 370"/>
                  <a:gd name="T1" fmla="*/ 144 h 144"/>
                  <a:gd name="T2" fmla="*/ 0 w 370"/>
                  <a:gd name="T3" fmla="*/ 138 h 144"/>
                  <a:gd name="T4" fmla="*/ 367 w 370"/>
                  <a:gd name="T5" fmla="*/ 0 h 144"/>
                  <a:gd name="T6" fmla="*/ 370 w 370"/>
                  <a:gd name="T7" fmla="*/ 6 h 144"/>
                  <a:gd name="T8" fmla="*/ 3 w 370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4"/>
                  <a:gd name="T17" fmla="*/ 370 w 370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4">
                    <a:moveTo>
                      <a:pt x="3" y="144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6"/>
                    </a:lnTo>
                    <a:lnTo>
                      <a:pt x="3" y="144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86" name="Freeform 1605"/>
              <p:cNvSpPr>
                <a:spLocks noChangeAspect="1"/>
              </p:cNvSpPr>
              <p:nvPr/>
            </p:nvSpPr>
            <p:spPr bwMode="auto">
              <a:xfrm>
                <a:off x="3063" y="1995"/>
                <a:ext cx="369" cy="146"/>
              </a:xfrm>
              <a:custGeom>
                <a:avLst/>
                <a:gdLst>
                  <a:gd name="T0" fmla="*/ 2 w 369"/>
                  <a:gd name="T1" fmla="*/ 146 h 146"/>
                  <a:gd name="T2" fmla="*/ 0 w 369"/>
                  <a:gd name="T3" fmla="*/ 138 h 146"/>
                  <a:gd name="T4" fmla="*/ 366 w 369"/>
                  <a:gd name="T5" fmla="*/ 0 h 146"/>
                  <a:gd name="T6" fmla="*/ 369 w 369"/>
                  <a:gd name="T7" fmla="*/ 8 h 146"/>
                  <a:gd name="T8" fmla="*/ 2 w 369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6"/>
                  <a:gd name="T17" fmla="*/ 369 w 369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6">
                    <a:moveTo>
                      <a:pt x="2" y="146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69" y="8"/>
                    </a:lnTo>
                    <a:lnTo>
                      <a:pt x="2" y="146"/>
                    </a:lnTo>
                    <a:close/>
                  </a:path>
                </a:pathLst>
              </a:custGeom>
              <a:solidFill>
                <a:srgbClr val="959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87" name="Freeform 1606"/>
              <p:cNvSpPr>
                <a:spLocks noChangeAspect="1"/>
              </p:cNvSpPr>
              <p:nvPr/>
            </p:nvSpPr>
            <p:spPr bwMode="auto">
              <a:xfrm>
                <a:off x="3052" y="1974"/>
                <a:ext cx="377" cy="159"/>
              </a:xfrm>
              <a:custGeom>
                <a:avLst/>
                <a:gdLst>
                  <a:gd name="T0" fmla="*/ 11 w 377"/>
                  <a:gd name="T1" fmla="*/ 159 h 159"/>
                  <a:gd name="T2" fmla="*/ 0 w 377"/>
                  <a:gd name="T3" fmla="*/ 138 h 159"/>
                  <a:gd name="T4" fmla="*/ 368 w 377"/>
                  <a:gd name="T5" fmla="*/ 0 h 159"/>
                  <a:gd name="T6" fmla="*/ 377 w 377"/>
                  <a:gd name="T7" fmla="*/ 21 h 159"/>
                  <a:gd name="T8" fmla="*/ 11 w 377"/>
                  <a:gd name="T9" fmla="*/ 159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7"/>
                  <a:gd name="T16" fmla="*/ 0 h 159"/>
                  <a:gd name="T17" fmla="*/ 377 w 377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7" h="159">
                    <a:moveTo>
                      <a:pt x="11" y="159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77" y="21"/>
                    </a:lnTo>
                    <a:lnTo>
                      <a:pt x="11" y="159"/>
                    </a:ln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88" name="Line 1607"/>
              <p:cNvSpPr>
                <a:spLocks noChangeAspect="1" noChangeShapeType="1"/>
              </p:cNvSpPr>
              <p:nvPr/>
            </p:nvSpPr>
            <p:spPr bwMode="auto">
              <a:xfrm flipV="1">
                <a:off x="3063" y="1995"/>
                <a:ext cx="366" cy="138"/>
              </a:xfrm>
              <a:prstGeom prst="line">
                <a:avLst/>
              </a:prstGeom>
              <a:noFill/>
              <a:ln w="3175">
                <a:solidFill>
                  <a:srgbClr val="94949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89" name="Freeform 1608"/>
              <p:cNvSpPr>
                <a:spLocks noChangeAspect="1"/>
              </p:cNvSpPr>
              <p:nvPr/>
            </p:nvSpPr>
            <p:spPr bwMode="auto">
              <a:xfrm>
                <a:off x="3058" y="1987"/>
                <a:ext cx="371" cy="146"/>
              </a:xfrm>
              <a:custGeom>
                <a:avLst/>
                <a:gdLst>
                  <a:gd name="T0" fmla="*/ 5 w 371"/>
                  <a:gd name="T1" fmla="*/ 146 h 146"/>
                  <a:gd name="T2" fmla="*/ 0 w 371"/>
                  <a:gd name="T3" fmla="*/ 139 h 146"/>
                  <a:gd name="T4" fmla="*/ 368 w 371"/>
                  <a:gd name="T5" fmla="*/ 0 h 146"/>
                  <a:gd name="T6" fmla="*/ 371 w 371"/>
                  <a:gd name="T7" fmla="*/ 8 h 146"/>
                  <a:gd name="T8" fmla="*/ 5 w 371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6"/>
                  <a:gd name="T17" fmla="*/ 371 w 371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6">
                    <a:moveTo>
                      <a:pt x="5" y="146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71" y="8"/>
                    </a:lnTo>
                    <a:lnTo>
                      <a:pt x="5" y="146"/>
                    </a:ln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90" name="Freeform 1609"/>
              <p:cNvSpPr>
                <a:spLocks noChangeAspect="1"/>
              </p:cNvSpPr>
              <p:nvPr/>
            </p:nvSpPr>
            <p:spPr bwMode="auto">
              <a:xfrm>
                <a:off x="3055" y="1981"/>
                <a:ext cx="371" cy="145"/>
              </a:xfrm>
              <a:custGeom>
                <a:avLst/>
                <a:gdLst>
                  <a:gd name="T0" fmla="*/ 3 w 371"/>
                  <a:gd name="T1" fmla="*/ 145 h 145"/>
                  <a:gd name="T2" fmla="*/ 0 w 371"/>
                  <a:gd name="T3" fmla="*/ 139 h 145"/>
                  <a:gd name="T4" fmla="*/ 368 w 371"/>
                  <a:gd name="T5" fmla="*/ 0 h 145"/>
                  <a:gd name="T6" fmla="*/ 371 w 371"/>
                  <a:gd name="T7" fmla="*/ 6 h 145"/>
                  <a:gd name="T8" fmla="*/ 3 w 371"/>
                  <a:gd name="T9" fmla="*/ 145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5"/>
                  <a:gd name="T17" fmla="*/ 371 w 371"/>
                  <a:gd name="T18" fmla="*/ 145 h 1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5">
                    <a:moveTo>
                      <a:pt x="3" y="145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71" y="6"/>
                    </a:lnTo>
                    <a:lnTo>
                      <a:pt x="3" y="145"/>
                    </a:lnTo>
                    <a:close/>
                  </a:path>
                </a:pathLst>
              </a:cu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91" name="Freeform 1610"/>
              <p:cNvSpPr>
                <a:spLocks noChangeAspect="1"/>
              </p:cNvSpPr>
              <p:nvPr/>
            </p:nvSpPr>
            <p:spPr bwMode="auto">
              <a:xfrm>
                <a:off x="3052" y="1974"/>
                <a:ext cx="371" cy="146"/>
              </a:xfrm>
              <a:custGeom>
                <a:avLst/>
                <a:gdLst>
                  <a:gd name="T0" fmla="*/ 3 w 371"/>
                  <a:gd name="T1" fmla="*/ 146 h 146"/>
                  <a:gd name="T2" fmla="*/ 0 w 371"/>
                  <a:gd name="T3" fmla="*/ 138 h 146"/>
                  <a:gd name="T4" fmla="*/ 368 w 371"/>
                  <a:gd name="T5" fmla="*/ 0 h 146"/>
                  <a:gd name="T6" fmla="*/ 371 w 371"/>
                  <a:gd name="T7" fmla="*/ 7 h 146"/>
                  <a:gd name="T8" fmla="*/ 3 w 371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6"/>
                  <a:gd name="T17" fmla="*/ 371 w 371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6">
                    <a:moveTo>
                      <a:pt x="3" y="146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71" y="7"/>
                    </a:lnTo>
                    <a:lnTo>
                      <a:pt x="3" y="146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92" name="Freeform 1611"/>
              <p:cNvSpPr>
                <a:spLocks noChangeAspect="1"/>
              </p:cNvSpPr>
              <p:nvPr/>
            </p:nvSpPr>
            <p:spPr bwMode="auto">
              <a:xfrm>
                <a:off x="3042" y="1954"/>
                <a:ext cx="378" cy="158"/>
              </a:xfrm>
              <a:custGeom>
                <a:avLst/>
                <a:gdLst>
                  <a:gd name="T0" fmla="*/ 10 w 378"/>
                  <a:gd name="T1" fmla="*/ 158 h 158"/>
                  <a:gd name="T2" fmla="*/ 0 w 378"/>
                  <a:gd name="T3" fmla="*/ 139 h 158"/>
                  <a:gd name="T4" fmla="*/ 367 w 378"/>
                  <a:gd name="T5" fmla="*/ 0 h 158"/>
                  <a:gd name="T6" fmla="*/ 378 w 378"/>
                  <a:gd name="T7" fmla="*/ 20 h 158"/>
                  <a:gd name="T8" fmla="*/ 10 w 378"/>
                  <a:gd name="T9" fmla="*/ 158 h 1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8"/>
                  <a:gd name="T16" fmla="*/ 0 h 158"/>
                  <a:gd name="T17" fmla="*/ 378 w 378"/>
                  <a:gd name="T18" fmla="*/ 158 h 1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8" h="158">
                    <a:moveTo>
                      <a:pt x="10" y="158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8" y="20"/>
                    </a:lnTo>
                    <a:lnTo>
                      <a:pt x="10" y="158"/>
                    </a:ln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93" name="Line 1612"/>
              <p:cNvSpPr>
                <a:spLocks noChangeAspect="1" noChangeShapeType="1"/>
              </p:cNvSpPr>
              <p:nvPr/>
            </p:nvSpPr>
            <p:spPr bwMode="auto">
              <a:xfrm flipV="1">
                <a:off x="3052" y="1974"/>
                <a:ext cx="368" cy="138"/>
              </a:xfrm>
              <a:prstGeom prst="line">
                <a:avLst/>
              </a:prstGeom>
              <a:noFill/>
              <a:ln w="3175">
                <a:solidFill>
                  <a:srgbClr val="91919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94" name="Freeform 1613"/>
              <p:cNvSpPr>
                <a:spLocks noChangeAspect="1"/>
              </p:cNvSpPr>
              <p:nvPr/>
            </p:nvSpPr>
            <p:spPr bwMode="auto">
              <a:xfrm>
                <a:off x="3051" y="1969"/>
                <a:ext cx="369" cy="143"/>
              </a:xfrm>
              <a:custGeom>
                <a:avLst/>
                <a:gdLst>
                  <a:gd name="T0" fmla="*/ 1 w 369"/>
                  <a:gd name="T1" fmla="*/ 143 h 143"/>
                  <a:gd name="T2" fmla="*/ 0 w 369"/>
                  <a:gd name="T3" fmla="*/ 139 h 143"/>
                  <a:gd name="T4" fmla="*/ 366 w 369"/>
                  <a:gd name="T5" fmla="*/ 0 h 143"/>
                  <a:gd name="T6" fmla="*/ 369 w 369"/>
                  <a:gd name="T7" fmla="*/ 5 h 143"/>
                  <a:gd name="T8" fmla="*/ 1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1" y="143"/>
                    </a:moveTo>
                    <a:lnTo>
                      <a:pt x="0" y="139"/>
                    </a:lnTo>
                    <a:lnTo>
                      <a:pt x="366" y="0"/>
                    </a:lnTo>
                    <a:lnTo>
                      <a:pt x="369" y="5"/>
                    </a:lnTo>
                    <a:lnTo>
                      <a:pt x="1" y="143"/>
                    </a:ln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95" name="Freeform 1614"/>
              <p:cNvSpPr>
                <a:spLocks noChangeAspect="1"/>
              </p:cNvSpPr>
              <p:nvPr/>
            </p:nvSpPr>
            <p:spPr bwMode="auto">
              <a:xfrm>
                <a:off x="3048" y="1965"/>
                <a:ext cx="369" cy="143"/>
              </a:xfrm>
              <a:custGeom>
                <a:avLst/>
                <a:gdLst>
                  <a:gd name="T0" fmla="*/ 3 w 369"/>
                  <a:gd name="T1" fmla="*/ 143 h 143"/>
                  <a:gd name="T2" fmla="*/ 0 w 369"/>
                  <a:gd name="T3" fmla="*/ 137 h 143"/>
                  <a:gd name="T4" fmla="*/ 367 w 369"/>
                  <a:gd name="T5" fmla="*/ 0 h 143"/>
                  <a:gd name="T6" fmla="*/ 369 w 369"/>
                  <a:gd name="T7" fmla="*/ 4 h 143"/>
                  <a:gd name="T8" fmla="*/ 3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3" y="143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69" y="4"/>
                    </a:lnTo>
                    <a:lnTo>
                      <a:pt x="3" y="143"/>
                    </a:lnTo>
                    <a:close/>
                  </a:path>
                </a:pathLst>
              </a:custGeom>
              <a:solidFill>
                <a:srgbClr val="90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96" name="Freeform 1615"/>
              <p:cNvSpPr>
                <a:spLocks noChangeAspect="1"/>
              </p:cNvSpPr>
              <p:nvPr/>
            </p:nvSpPr>
            <p:spPr bwMode="auto">
              <a:xfrm>
                <a:off x="3045" y="1959"/>
                <a:ext cx="370" cy="143"/>
              </a:xfrm>
              <a:custGeom>
                <a:avLst/>
                <a:gdLst>
                  <a:gd name="T0" fmla="*/ 3 w 370"/>
                  <a:gd name="T1" fmla="*/ 143 h 143"/>
                  <a:gd name="T2" fmla="*/ 0 w 370"/>
                  <a:gd name="T3" fmla="*/ 138 h 143"/>
                  <a:gd name="T4" fmla="*/ 367 w 370"/>
                  <a:gd name="T5" fmla="*/ 0 h 143"/>
                  <a:gd name="T6" fmla="*/ 370 w 370"/>
                  <a:gd name="T7" fmla="*/ 6 h 143"/>
                  <a:gd name="T8" fmla="*/ 3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3" y="143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6"/>
                    </a:lnTo>
                    <a:lnTo>
                      <a:pt x="3" y="143"/>
                    </a:ln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97" name="Freeform 1616"/>
              <p:cNvSpPr>
                <a:spLocks noChangeAspect="1"/>
              </p:cNvSpPr>
              <p:nvPr/>
            </p:nvSpPr>
            <p:spPr bwMode="auto">
              <a:xfrm>
                <a:off x="3042" y="1954"/>
                <a:ext cx="370" cy="143"/>
              </a:xfrm>
              <a:custGeom>
                <a:avLst/>
                <a:gdLst>
                  <a:gd name="T0" fmla="*/ 3 w 370"/>
                  <a:gd name="T1" fmla="*/ 143 h 143"/>
                  <a:gd name="T2" fmla="*/ 0 w 370"/>
                  <a:gd name="T3" fmla="*/ 139 h 143"/>
                  <a:gd name="T4" fmla="*/ 367 w 370"/>
                  <a:gd name="T5" fmla="*/ 0 h 143"/>
                  <a:gd name="T6" fmla="*/ 370 w 370"/>
                  <a:gd name="T7" fmla="*/ 5 h 143"/>
                  <a:gd name="T8" fmla="*/ 3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3" y="143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0" y="5"/>
                    </a:lnTo>
                    <a:lnTo>
                      <a:pt x="3" y="143"/>
                    </a:lnTo>
                    <a:close/>
                  </a:path>
                </a:pathLst>
              </a:custGeom>
              <a:solidFill>
                <a:srgbClr val="8E8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98" name="Freeform 1617"/>
              <p:cNvSpPr>
                <a:spLocks noChangeAspect="1"/>
              </p:cNvSpPr>
              <p:nvPr/>
            </p:nvSpPr>
            <p:spPr bwMode="auto">
              <a:xfrm>
                <a:off x="3031" y="1936"/>
                <a:ext cx="378" cy="157"/>
              </a:xfrm>
              <a:custGeom>
                <a:avLst/>
                <a:gdLst>
                  <a:gd name="T0" fmla="*/ 11 w 378"/>
                  <a:gd name="T1" fmla="*/ 157 h 157"/>
                  <a:gd name="T2" fmla="*/ 0 w 378"/>
                  <a:gd name="T3" fmla="*/ 139 h 157"/>
                  <a:gd name="T4" fmla="*/ 366 w 378"/>
                  <a:gd name="T5" fmla="*/ 0 h 157"/>
                  <a:gd name="T6" fmla="*/ 378 w 378"/>
                  <a:gd name="T7" fmla="*/ 18 h 157"/>
                  <a:gd name="T8" fmla="*/ 11 w 378"/>
                  <a:gd name="T9" fmla="*/ 157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8"/>
                  <a:gd name="T16" fmla="*/ 0 h 157"/>
                  <a:gd name="T17" fmla="*/ 378 w 378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8" h="157">
                    <a:moveTo>
                      <a:pt x="11" y="157"/>
                    </a:moveTo>
                    <a:lnTo>
                      <a:pt x="0" y="139"/>
                    </a:lnTo>
                    <a:lnTo>
                      <a:pt x="366" y="0"/>
                    </a:lnTo>
                    <a:lnTo>
                      <a:pt x="378" y="18"/>
                    </a:lnTo>
                    <a:lnTo>
                      <a:pt x="11" y="157"/>
                    </a:lnTo>
                    <a:close/>
                  </a:path>
                </a:pathLst>
              </a:custGeom>
              <a:solidFill>
                <a:srgbClr val="8D8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99" name="Line 1618"/>
              <p:cNvSpPr>
                <a:spLocks noChangeAspect="1" noChangeShapeType="1"/>
              </p:cNvSpPr>
              <p:nvPr/>
            </p:nvSpPr>
            <p:spPr bwMode="auto">
              <a:xfrm flipV="1">
                <a:off x="3042" y="1954"/>
                <a:ext cx="367" cy="139"/>
              </a:xfrm>
              <a:prstGeom prst="line">
                <a:avLst/>
              </a:prstGeom>
              <a:noFill/>
              <a:ln w="3175">
                <a:solidFill>
                  <a:srgbClr val="8D8D8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00" name="Freeform 1619"/>
              <p:cNvSpPr>
                <a:spLocks noChangeAspect="1"/>
              </p:cNvSpPr>
              <p:nvPr/>
            </p:nvSpPr>
            <p:spPr bwMode="auto">
              <a:xfrm>
                <a:off x="3039" y="1950"/>
                <a:ext cx="370" cy="143"/>
              </a:xfrm>
              <a:custGeom>
                <a:avLst/>
                <a:gdLst>
                  <a:gd name="T0" fmla="*/ 3 w 370"/>
                  <a:gd name="T1" fmla="*/ 143 h 143"/>
                  <a:gd name="T2" fmla="*/ 0 w 370"/>
                  <a:gd name="T3" fmla="*/ 138 h 143"/>
                  <a:gd name="T4" fmla="*/ 367 w 370"/>
                  <a:gd name="T5" fmla="*/ 0 h 143"/>
                  <a:gd name="T6" fmla="*/ 370 w 370"/>
                  <a:gd name="T7" fmla="*/ 4 h 143"/>
                  <a:gd name="T8" fmla="*/ 3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3" y="143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4"/>
                    </a:lnTo>
                    <a:lnTo>
                      <a:pt x="3" y="143"/>
                    </a:lnTo>
                    <a:close/>
                  </a:path>
                </a:pathLst>
              </a:custGeom>
              <a:solidFill>
                <a:srgbClr val="8D8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01" name="Freeform 1620"/>
              <p:cNvSpPr>
                <a:spLocks noChangeAspect="1"/>
              </p:cNvSpPr>
              <p:nvPr/>
            </p:nvSpPr>
            <p:spPr bwMode="auto">
              <a:xfrm>
                <a:off x="3036" y="1945"/>
                <a:ext cx="370" cy="143"/>
              </a:xfrm>
              <a:custGeom>
                <a:avLst/>
                <a:gdLst>
                  <a:gd name="T0" fmla="*/ 3 w 370"/>
                  <a:gd name="T1" fmla="*/ 143 h 143"/>
                  <a:gd name="T2" fmla="*/ 0 w 370"/>
                  <a:gd name="T3" fmla="*/ 139 h 143"/>
                  <a:gd name="T4" fmla="*/ 367 w 370"/>
                  <a:gd name="T5" fmla="*/ 0 h 143"/>
                  <a:gd name="T6" fmla="*/ 370 w 370"/>
                  <a:gd name="T7" fmla="*/ 5 h 143"/>
                  <a:gd name="T8" fmla="*/ 3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3" y="143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0" y="5"/>
                    </a:lnTo>
                    <a:lnTo>
                      <a:pt x="3" y="143"/>
                    </a:lnTo>
                    <a:close/>
                  </a:path>
                </a:pathLst>
              </a:cu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02" name="Freeform 1621"/>
              <p:cNvSpPr>
                <a:spLocks noChangeAspect="1"/>
              </p:cNvSpPr>
              <p:nvPr/>
            </p:nvSpPr>
            <p:spPr bwMode="auto">
              <a:xfrm>
                <a:off x="3034" y="1941"/>
                <a:ext cx="369" cy="143"/>
              </a:xfrm>
              <a:custGeom>
                <a:avLst/>
                <a:gdLst>
                  <a:gd name="T0" fmla="*/ 2 w 369"/>
                  <a:gd name="T1" fmla="*/ 143 h 143"/>
                  <a:gd name="T2" fmla="*/ 0 w 369"/>
                  <a:gd name="T3" fmla="*/ 138 h 143"/>
                  <a:gd name="T4" fmla="*/ 366 w 369"/>
                  <a:gd name="T5" fmla="*/ 0 h 143"/>
                  <a:gd name="T6" fmla="*/ 369 w 369"/>
                  <a:gd name="T7" fmla="*/ 4 h 143"/>
                  <a:gd name="T8" fmla="*/ 2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2" y="143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69" y="4"/>
                    </a:lnTo>
                    <a:lnTo>
                      <a:pt x="2" y="143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03" name="Freeform 1622"/>
              <p:cNvSpPr>
                <a:spLocks noChangeAspect="1"/>
              </p:cNvSpPr>
              <p:nvPr/>
            </p:nvSpPr>
            <p:spPr bwMode="auto">
              <a:xfrm>
                <a:off x="3031" y="1936"/>
                <a:ext cx="369" cy="143"/>
              </a:xfrm>
              <a:custGeom>
                <a:avLst/>
                <a:gdLst>
                  <a:gd name="T0" fmla="*/ 3 w 369"/>
                  <a:gd name="T1" fmla="*/ 143 h 143"/>
                  <a:gd name="T2" fmla="*/ 0 w 369"/>
                  <a:gd name="T3" fmla="*/ 139 h 143"/>
                  <a:gd name="T4" fmla="*/ 366 w 369"/>
                  <a:gd name="T5" fmla="*/ 0 h 143"/>
                  <a:gd name="T6" fmla="*/ 369 w 369"/>
                  <a:gd name="T7" fmla="*/ 5 h 143"/>
                  <a:gd name="T8" fmla="*/ 3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3" y="143"/>
                    </a:moveTo>
                    <a:lnTo>
                      <a:pt x="0" y="139"/>
                    </a:lnTo>
                    <a:lnTo>
                      <a:pt x="366" y="0"/>
                    </a:lnTo>
                    <a:lnTo>
                      <a:pt x="369" y="5"/>
                    </a:lnTo>
                    <a:lnTo>
                      <a:pt x="3" y="143"/>
                    </a:lnTo>
                    <a:close/>
                  </a:path>
                </a:pathLst>
              </a:custGeom>
              <a:solidFill>
                <a:srgbClr val="8A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04" name="Freeform 1623"/>
              <p:cNvSpPr>
                <a:spLocks noChangeAspect="1"/>
              </p:cNvSpPr>
              <p:nvPr/>
            </p:nvSpPr>
            <p:spPr bwMode="auto">
              <a:xfrm>
                <a:off x="3017" y="1920"/>
                <a:ext cx="380" cy="155"/>
              </a:xfrm>
              <a:custGeom>
                <a:avLst/>
                <a:gdLst>
                  <a:gd name="T0" fmla="*/ 14 w 380"/>
                  <a:gd name="T1" fmla="*/ 155 h 155"/>
                  <a:gd name="T2" fmla="*/ 0 w 380"/>
                  <a:gd name="T3" fmla="*/ 138 h 155"/>
                  <a:gd name="T4" fmla="*/ 368 w 380"/>
                  <a:gd name="T5" fmla="*/ 0 h 155"/>
                  <a:gd name="T6" fmla="*/ 380 w 380"/>
                  <a:gd name="T7" fmla="*/ 16 h 155"/>
                  <a:gd name="T8" fmla="*/ 14 w 380"/>
                  <a:gd name="T9" fmla="*/ 155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0"/>
                  <a:gd name="T16" fmla="*/ 0 h 155"/>
                  <a:gd name="T17" fmla="*/ 380 w 380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0" h="155">
                    <a:moveTo>
                      <a:pt x="14" y="155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80" y="16"/>
                    </a:lnTo>
                    <a:lnTo>
                      <a:pt x="14" y="155"/>
                    </a:ln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05" name="Line 1624"/>
              <p:cNvSpPr>
                <a:spLocks noChangeAspect="1" noChangeShapeType="1"/>
              </p:cNvSpPr>
              <p:nvPr/>
            </p:nvSpPr>
            <p:spPr bwMode="auto">
              <a:xfrm flipV="1">
                <a:off x="3031" y="1936"/>
                <a:ext cx="366" cy="139"/>
              </a:xfrm>
              <a:prstGeom prst="line">
                <a:avLst/>
              </a:prstGeom>
              <a:noFill/>
              <a:ln w="3175">
                <a:solidFill>
                  <a:srgbClr val="89898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06" name="Freeform 1625"/>
              <p:cNvSpPr>
                <a:spLocks noChangeAspect="1"/>
              </p:cNvSpPr>
              <p:nvPr/>
            </p:nvSpPr>
            <p:spPr bwMode="auto">
              <a:xfrm>
                <a:off x="3027" y="1932"/>
                <a:ext cx="370" cy="143"/>
              </a:xfrm>
              <a:custGeom>
                <a:avLst/>
                <a:gdLst>
                  <a:gd name="T0" fmla="*/ 4 w 370"/>
                  <a:gd name="T1" fmla="*/ 143 h 143"/>
                  <a:gd name="T2" fmla="*/ 0 w 370"/>
                  <a:gd name="T3" fmla="*/ 138 h 143"/>
                  <a:gd name="T4" fmla="*/ 367 w 370"/>
                  <a:gd name="T5" fmla="*/ 0 h 143"/>
                  <a:gd name="T6" fmla="*/ 370 w 370"/>
                  <a:gd name="T7" fmla="*/ 4 h 143"/>
                  <a:gd name="T8" fmla="*/ 4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4" y="143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4"/>
                    </a:lnTo>
                    <a:lnTo>
                      <a:pt x="4" y="143"/>
                    </a:ln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07" name="Freeform 1626"/>
              <p:cNvSpPr>
                <a:spLocks noChangeAspect="1"/>
              </p:cNvSpPr>
              <p:nvPr/>
            </p:nvSpPr>
            <p:spPr bwMode="auto">
              <a:xfrm>
                <a:off x="3024" y="1927"/>
                <a:ext cx="370" cy="143"/>
              </a:xfrm>
              <a:custGeom>
                <a:avLst/>
                <a:gdLst>
                  <a:gd name="T0" fmla="*/ 3 w 370"/>
                  <a:gd name="T1" fmla="*/ 143 h 143"/>
                  <a:gd name="T2" fmla="*/ 0 w 370"/>
                  <a:gd name="T3" fmla="*/ 139 h 143"/>
                  <a:gd name="T4" fmla="*/ 367 w 370"/>
                  <a:gd name="T5" fmla="*/ 0 h 143"/>
                  <a:gd name="T6" fmla="*/ 370 w 370"/>
                  <a:gd name="T7" fmla="*/ 5 h 143"/>
                  <a:gd name="T8" fmla="*/ 3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3" y="143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0" y="5"/>
                    </a:lnTo>
                    <a:lnTo>
                      <a:pt x="3" y="143"/>
                    </a:lnTo>
                    <a:close/>
                  </a:path>
                </a:pathLst>
              </a:custGeom>
              <a:solidFill>
                <a:srgbClr val="888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08" name="Freeform 1627"/>
              <p:cNvSpPr>
                <a:spLocks noChangeAspect="1"/>
              </p:cNvSpPr>
              <p:nvPr/>
            </p:nvSpPr>
            <p:spPr bwMode="auto">
              <a:xfrm>
                <a:off x="3021" y="1924"/>
                <a:ext cx="370" cy="142"/>
              </a:xfrm>
              <a:custGeom>
                <a:avLst/>
                <a:gdLst>
                  <a:gd name="T0" fmla="*/ 3 w 370"/>
                  <a:gd name="T1" fmla="*/ 142 h 142"/>
                  <a:gd name="T2" fmla="*/ 0 w 370"/>
                  <a:gd name="T3" fmla="*/ 137 h 142"/>
                  <a:gd name="T4" fmla="*/ 367 w 370"/>
                  <a:gd name="T5" fmla="*/ 0 h 142"/>
                  <a:gd name="T6" fmla="*/ 370 w 370"/>
                  <a:gd name="T7" fmla="*/ 3 h 142"/>
                  <a:gd name="T8" fmla="*/ 3 w 370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2"/>
                  <a:gd name="T17" fmla="*/ 370 w 370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2">
                    <a:moveTo>
                      <a:pt x="3" y="142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2"/>
                    </a:lnTo>
                    <a:close/>
                  </a:path>
                </a:pathLst>
              </a:custGeom>
              <a:solidFill>
                <a:srgbClr val="8787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09" name="Freeform 1628"/>
              <p:cNvSpPr>
                <a:spLocks noChangeAspect="1"/>
              </p:cNvSpPr>
              <p:nvPr/>
            </p:nvSpPr>
            <p:spPr bwMode="auto">
              <a:xfrm>
                <a:off x="3017" y="1920"/>
                <a:ext cx="371" cy="141"/>
              </a:xfrm>
              <a:custGeom>
                <a:avLst/>
                <a:gdLst>
                  <a:gd name="T0" fmla="*/ 4 w 371"/>
                  <a:gd name="T1" fmla="*/ 141 h 141"/>
                  <a:gd name="T2" fmla="*/ 0 w 371"/>
                  <a:gd name="T3" fmla="*/ 138 h 141"/>
                  <a:gd name="T4" fmla="*/ 368 w 371"/>
                  <a:gd name="T5" fmla="*/ 0 h 141"/>
                  <a:gd name="T6" fmla="*/ 371 w 371"/>
                  <a:gd name="T7" fmla="*/ 4 h 141"/>
                  <a:gd name="T8" fmla="*/ 4 w 371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1"/>
                  <a:gd name="T17" fmla="*/ 371 w 371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1">
                    <a:moveTo>
                      <a:pt x="4" y="141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71" y="4"/>
                    </a:lnTo>
                    <a:lnTo>
                      <a:pt x="4" y="141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10" name="Freeform 1629"/>
              <p:cNvSpPr>
                <a:spLocks noChangeAspect="1"/>
              </p:cNvSpPr>
              <p:nvPr/>
            </p:nvSpPr>
            <p:spPr bwMode="auto">
              <a:xfrm>
                <a:off x="3004" y="1905"/>
                <a:ext cx="381" cy="153"/>
              </a:xfrm>
              <a:custGeom>
                <a:avLst/>
                <a:gdLst>
                  <a:gd name="T0" fmla="*/ 13 w 381"/>
                  <a:gd name="T1" fmla="*/ 153 h 153"/>
                  <a:gd name="T2" fmla="*/ 0 w 381"/>
                  <a:gd name="T3" fmla="*/ 137 h 153"/>
                  <a:gd name="T4" fmla="*/ 367 w 381"/>
                  <a:gd name="T5" fmla="*/ 0 h 153"/>
                  <a:gd name="T6" fmla="*/ 381 w 381"/>
                  <a:gd name="T7" fmla="*/ 15 h 153"/>
                  <a:gd name="T8" fmla="*/ 13 w 381"/>
                  <a:gd name="T9" fmla="*/ 153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1"/>
                  <a:gd name="T16" fmla="*/ 0 h 153"/>
                  <a:gd name="T17" fmla="*/ 381 w 381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1" h="153">
                    <a:moveTo>
                      <a:pt x="13" y="153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81" y="15"/>
                    </a:lnTo>
                    <a:lnTo>
                      <a:pt x="13" y="153"/>
                    </a:lnTo>
                    <a:close/>
                  </a:path>
                </a:pathLst>
              </a:custGeom>
              <a:solidFill>
                <a:srgbClr val="85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11" name="Line 1630"/>
              <p:cNvSpPr>
                <a:spLocks noChangeAspect="1" noChangeShapeType="1"/>
              </p:cNvSpPr>
              <p:nvPr/>
            </p:nvSpPr>
            <p:spPr bwMode="auto">
              <a:xfrm flipV="1">
                <a:off x="3017" y="1920"/>
                <a:ext cx="368" cy="138"/>
              </a:xfrm>
              <a:prstGeom prst="line">
                <a:avLst/>
              </a:prstGeom>
              <a:noFill/>
              <a:ln w="3175">
                <a:solidFill>
                  <a:srgbClr val="85858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12" name="Freeform 1631"/>
              <p:cNvSpPr>
                <a:spLocks noChangeAspect="1"/>
              </p:cNvSpPr>
              <p:nvPr/>
            </p:nvSpPr>
            <p:spPr bwMode="auto">
              <a:xfrm>
                <a:off x="3014" y="1917"/>
                <a:ext cx="371" cy="141"/>
              </a:xfrm>
              <a:custGeom>
                <a:avLst/>
                <a:gdLst>
                  <a:gd name="T0" fmla="*/ 3 w 371"/>
                  <a:gd name="T1" fmla="*/ 141 h 141"/>
                  <a:gd name="T2" fmla="*/ 0 w 371"/>
                  <a:gd name="T3" fmla="*/ 138 h 141"/>
                  <a:gd name="T4" fmla="*/ 368 w 371"/>
                  <a:gd name="T5" fmla="*/ 0 h 141"/>
                  <a:gd name="T6" fmla="*/ 371 w 371"/>
                  <a:gd name="T7" fmla="*/ 3 h 141"/>
                  <a:gd name="T8" fmla="*/ 3 w 371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1"/>
                  <a:gd name="T17" fmla="*/ 371 w 371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1">
                    <a:moveTo>
                      <a:pt x="3" y="141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71" y="3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85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13" name="Freeform 1632"/>
              <p:cNvSpPr>
                <a:spLocks noChangeAspect="1"/>
              </p:cNvSpPr>
              <p:nvPr/>
            </p:nvSpPr>
            <p:spPr bwMode="auto">
              <a:xfrm>
                <a:off x="3013" y="1914"/>
                <a:ext cx="369" cy="141"/>
              </a:xfrm>
              <a:custGeom>
                <a:avLst/>
                <a:gdLst>
                  <a:gd name="T0" fmla="*/ 1 w 369"/>
                  <a:gd name="T1" fmla="*/ 141 h 141"/>
                  <a:gd name="T2" fmla="*/ 0 w 369"/>
                  <a:gd name="T3" fmla="*/ 138 h 141"/>
                  <a:gd name="T4" fmla="*/ 366 w 369"/>
                  <a:gd name="T5" fmla="*/ 0 h 141"/>
                  <a:gd name="T6" fmla="*/ 369 w 369"/>
                  <a:gd name="T7" fmla="*/ 3 h 141"/>
                  <a:gd name="T8" fmla="*/ 1 w 369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1"/>
                  <a:gd name="T17" fmla="*/ 369 w 36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1">
                    <a:moveTo>
                      <a:pt x="1" y="141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69" y="3"/>
                    </a:lnTo>
                    <a:lnTo>
                      <a:pt x="1" y="141"/>
                    </a:lnTo>
                    <a:close/>
                  </a:path>
                </a:pathLst>
              </a:custGeom>
              <a:solidFill>
                <a:srgbClr val="8484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14" name="Freeform 1633"/>
              <p:cNvSpPr>
                <a:spLocks noChangeAspect="1"/>
              </p:cNvSpPr>
              <p:nvPr/>
            </p:nvSpPr>
            <p:spPr bwMode="auto">
              <a:xfrm>
                <a:off x="3010" y="1911"/>
                <a:ext cx="369" cy="141"/>
              </a:xfrm>
              <a:custGeom>
                <a:avLst/>
                <a:gdLst>
                  <a:gd name="T0" fmla="*/ 3 w 369"/>
                  <a:gd name="T1" fmla="*/ 141 h 141"/>
                  <a:gd name="T2" fmla="*/ 0 w 369"/>
                  <a:gd name="T3" fmla="*/ 137 h 141"/>
                  <a:gd name="T4" fmla="*/ 367 w 369"/>
                  <a:gd name="T5" fmla="*/ 0 h 141"/>
                  <a:gd name="T6" fmla="*/ 369 w 369"/>
                  <a:gd name="T7" fmla="*/ 3 h 141"/>
                  <a:gd name="T8" fmla="*/ 3 w 369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1"/>
                  <a:gd name="T17" fmla="*/ 369 w 36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1">
                    <a:moveTo>
                      <a:pt x="3" y="141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69" y="3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15" name="Freeform 1634"/>
              <p:cNvSpPr>
                <a:spLocks noChangeAspect="1"/>
              </p:cNvSpPr>
              <p:nvPr/>
            </p:nvSpPr>
            <p:spPr bwMode="auto">
              <a:xfrm>
                <a:off x="3007" y="1908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7 h 140"/>
                  <a:gd name="T4" fmla="*/ 367 w 370"/>
                  <a:gd name="T5" fmla="*/ 0 h 140"/>
                  <a:gd name="T6" fmla="*/ 370 w 370"/>
                  <a:gd name="T7" fmla="*/ 3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82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16" name="Freeform 1635"/>
              <p:cNvSpPr>
                <a:spLocks noChangeAspect="1"/>
              </p:cNvSpPr>
              <p:nvPr/>
            </p:nvSpPr>
            <p:spPr bwMode="auto">
              <a:xfrm>
                <a:off x="3004" y="1905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7 h 140"/>
                  <a:gd name="T4" fmla="*/ 367 w 370"/>
                  <a:gd name="T5" fmla="*/ 0 h 140"/>
                  <a:gd name="T6" fmla="*/ 370 w 370"/>
                  <a:gd name="T7" fmla="*/ 3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17" name="Freeform 1636"/>
              <p:cNvSpPr>
                <a:spLocks noChangeAspect="1"/>
              </p:cNvSpPr>
              <p:nvPr/>
            </p:nvSpPr>
            <p:spPr bwMode="auto">
              <a:xfrm>
                <a:off x="2990" y="1890"/>
                <a:ext cx="381" cy="152"/>
              </a:xfrm>
              <a:custGeom>
                <a:avLst/>
                <a:gdLst>
                  <a:gd name="T0" fmla="*/ 14 w 381"/>
                  <a:gd name="T1" fmla="*/ 152 h 152"/>
                  <a:gd name="T2" fmla="*/ 0 w 381"/>
                  <a:gd name="T3" fmla="*/ 138 h 152"/>
                  <a:gd name="T4" fmla="*/ 367 w 381"/>
                  <a:gd name="T5" fmla="*/ 0 h 152"/>
                  <a:gd name="T6" fmla="*/ 381 w 381"/>
                  <a:gd name="T7" fmla="*/ 15 h 152"/>
                  <a:gd name="T8" fmla="*/ 14 w 381"/>
                  <a:gd name="T9" fmla="*/ 152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1"/>
                  <a:gd name="T16" fmla="*/ 0 h 152"/>
                  <a:gd name="T17" fmla="*/ 381 w 381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1" h="152">
                    <a:moveTo>
                      <a:pt x="14" y="152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81" y="15"/>
                    </a:lnTo>
                    <a:lnTo>
                      <a:pt x="14" y="152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18" name="Line 1637"/>
              <p:cNvSpPr>
                <a:spLocks noChangeAspect="1" noChangeShapeType="1"/>
              </p:cNvSpPr>
              <p:nvPr/>
            </p:nvSpPr>
            <p:spPr bwMode="auto">
              <a:xfrm flipV="1">
                <a:off x="3004" y="1905"/>
                <a:ext cx="367" cy="137"/>
              </a:xfrm>
              <a:prstGeom prst="line">
                <a:avLst/>
              </a:prstGeom>
              <a:noFill/>
              <a:ln w="3175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19" name="Freeform 1638"/>
              <p:cNvSpPr>
                <a:spLocks noChangeAspect="1"/>
              </p:cNvSpPr>
              <p:nvPr/>
            </p:nvSpPr>
            <p:spPr bwMode="auto">
              <a:xfrm>
                <a:off x="3001" y="1902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8 h 140"/>
                  <a:gd name="T4" fmla="*/ 367 w 370"/>
                  <a:gd name="T5" fmla="*/ 0 h 140"/>
                  <a:gd name="T6" fmla="*/ 370 w 370"/>
                  <a:gd name="T7" fmla="*/ 3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20" name="Freeform 1639"/>
              <p:cNvSpPr>
                <a:spLocks noChangeAspect="1"/>
              </p:cNvSpPr>
              <p:nvPr/>
            </p:nvSpPr>
            <p:spPr bwMode="auto">
              <a:xfrm>
                <a:off x="2998" y="1899"/>
                <a:ext cx="370" cy="141"/>
              </a:xfrm>
              <a:custGeom>
                <a:avLst/>
                <a:gdLst>
                  <a:gd name="T0" fmla="*/ 3 w 370"/>
                  <a:gd name="T1" fmla="*/ 141 h 141"/>
                  <a:gd name="T2" fmla="*/ 0 w 370"/>
                  <a:gd name="T3" fmla="*/ 138 h 141"/>
                  <a:gd name="T4" fmla="*/ 367 w 370"/>
                  <a:gd name="T5" fmla="*/ 0 h 141"/>
                  <a:gd name="T6" fmla="*/ 370 w 370"/>
                  <a:gd name="T7" fmla="*/ 3 h 141"/>
                  <a:gd name="T8" fmla="*/ 3 w 370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1"/>
                  <a:gd name="T17" fmla="*/ 370 w 370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1">
                    <a:moveTo>
                      <a:pt x="3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21" name="Freeform 1640"/>
              <p:cNvSpPr>
                <a:spLocks noChangeAspect="1"/>
              </p:cNvSpPr>
              <p:nvPr/>
            </p:nvSpPr>
            <p:spPr bwMode="auto">
              <a:xfrm>
                <a:off x="2996" y="1896"/>
                <a:ext cx="369" cy="141"/>
              </a:xfrm>
              <a:custGeom>
                <a:avLst/>
                <a:gdLst>
                  <a:gd name="T0" fmla="*/ 2 w 369"/>
                  <a:gd name="T1" fmla="*/ 141 h 141"/>
                  <a:gd name="T2" fmla="*/ 0 w 369"/>
                  <a:gd name="T3" fmla="*/ 138 h 141"/>
                  <a:gd name="T4" fmla="*/ 366 w 369"/>
                  <a:gd name="T5" fmla="*/ 0 h 141"/>
                  <a:gd name="T6" fmla="*/ 369 w 369"/>
                  <a:gd name="T7" fmla="*/ 3 h 141"/>
                  <a:gd name="T8" fmla="*/ 2 w 369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1"/>
                  <a:gd name="T17" fmla="*/ 369 w 36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1">
                    <a:moveTo>
                      <a:pt x="2" y="141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69" y="3"/>
                    </a:lnTo>
                    <a:lnTo>
                      <a:pt x="2" y="141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22" name="Freeform 1641"/>
              <p:cNvSpPr>
                <a:spLocks noChangeAspect="1"/>
              </p:cNvSpPr>
              <p:nvPr/>
            </p:nvSpPr>
            <p:spPr bwMode="auto">
              <a:xfrm>
                <a:off x="2993" y="1893"/>
                <a:ext cx="369" cy="141"/>
              </a:xfrm>
              <a:custGeom>
                <a:avLst/>
                <a:gdLst>
                  <a:gd name="T0" fmla="*/ 3 w 369"/>
                  <a:gd name="T1" fmla="*/ 141 h 141"/>
                  <a:gd name="T2" fmla="*/ 0 w 369"/>
                  <a:gd name="T3" fmla="*/ 138 h 141"/>
                  <a:gd name="T4" fmla="*/ 367 w 369"/>
                  <a:gd name="T5" fmla="*/ 0 h 141"/>
                  <a:gd name="T6" fmla="*/ 369 w 369"/>
                  <a:gd name="T7" fmla="*/ 3 h 141"/>
                  <a:gd name="T8" fmla="*/ 3 w 369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1"/>
                  <a:gd name="T17" fmla="*/ 369 w 36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1">
                    <a:moveTo>
                      <a:pt x="3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9" y="3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23" name="Freeform 1642"/>
              <p:cNvSpPr>
                <a:spLocks noChangeAspect="1"/>
              </p:cNvSpPr>
              <p:nvPr/>
            </p:nvSpPr>
            <p:spPr bwMode="auto">
              <a:xfrm>
                <a:off x="2990" y="1890"/>
                <a:ext cx="370" cy="141"/>
              </a:xfrm>
              <a:custGeom>
                <a:avLst/>
                <a:gdLst>
                  <a:gd name="T0" fmla="*/ 3 w 370"/>
                  <a:gd name="T1" fmla="*/ 141 h 141"/>
                  <a:gd name="T2" fmla="*/ 0 w 370"/>
                  <a:gd name="T3" fmla="*/ 138 h 141"/>
                  <a:gd name="T4" fmla="*/ 367 w 370"/>
                  <a:gd name="T5" fmla="*/ 0 h 141"/>
                  <a:gd name="T6" fmla="*/ 370 w 370"/>
                  <a:gd name="T7" fmla="*/ 3 h 141"/>
                  <a:gd name="T8" fmla="*/ 3 w 370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1"/>
                  <a:gd name="T17" fmla="*/ 370 w 370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1">
                    <a:moveTo>
                      <a:pt x="3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24" name="Freeform 1643"/>
              <p:cNvSpPr>
                <a:spLocks noChangeAspect="1"/>
              </p:cNvSpPr>
              <p:nvPr/>
            </p:nvSpPr>
            <p:spPr bwMode="auto">
              <a:xfrm>
                <a:off x="2975" y="1879"/>
                <a:ext cx="382" cy="149"/>
              </a:xfrm>
              <a:custGeom>
                <a:avLst/>
                <a:gdLst>
                  <a:gd name="T0" fmla="*/ 15 w 382"/>
                  <a:gd name="T1" fmla="*/ 149 h 149"/>
                  <a:gd name="T2" fmla="*/ 0 w 382"/>
                  <a:gd name="T3" fmla="*/ 137 h 149"/>
                  <a:gd name="T4" fmla="*/ 367 w 382"/>
                  <a:gd name="T5" fmla="*/ 0 h 149"/>
                  <a:gd name="T6" fmla="*/ 382 w 382"/>
                  <a:gd name="T7" fmla="*/ 11 h 149"/>
                  <a:gd name="T8" fmla="*/ 15 w 382"/>
                  <a:gd name="T9" fmla="*/ 149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2"/>
                  <a:gd name="T16" fmla="*/ 0 h 149"/>
                  <a:gd name="T17" fmla="*/ 382 w 382"/>
                  <a:gd name="T18" fmla="*/ 149 h 1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2" h="149">
                    <a:moveTo>
                      <a:pt x="15" y="149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82" y="11"/>
                    </a:lnTo>
                    <a:lnTo>
                      <a:pt x="15" y="149"/>
                    </a:lnTo>
                    <a:close/>
                  </a:path>
                </a:pathLst>
              </a:custGeom>
              <a:solidFill>
                <a:srgbClr val="7B7B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25" name="Line 1644"/>
              <p:cNvSpPr>
                <a:spLocks noChangeAspect="1" noChangeShapeType="1"/>
              </p:cNvSpPr>
              <p:nvPr/>
            </p:nvSpPr>
            <p:spPr bwMode="auto">
              <a:xfrm flipV="1">
                <a:off x="2990" y="1890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7B7B7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26" name="Freeform 1645"/>
              <p:cNvSpPr>
                <a:spLocks noChangeAspect="1"/>
              </p:cNvSpPr>
              <p:nvPr/>
            </p:nvSpPr>
            <p:spPr bwMode="auto">
              <a:xfrm>
                <a:off x="2987" y="1888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9 h 140"/>
                  <a:gd name="T4" fmla="*/ 367 w 370"/>
                  <a:gd name="T5" fmla="*/ 0 h 140"/>
                  <a:gd name="T6" fmla="*/ 370 w 370"/>
                  <a:gd name="T7" fmla="*/ 2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0" y="2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7B7B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27" name="Freeform 1646"/>
              <p:cNvSpPr>
                <a:spLocks noChangeAspect="1"/>
              </p:cNvSpPr>
              <p:nvPr/>
            </p:nvSpPr>
            <p:spPr bwMode="auto">
              <a:xfrm>
                <a:off x="2984" y="1885"/>
                <a:ext cx="370" cy="142"/>
              </a:xfrm>
              <a:custGeom>
                <a:avLst/>
                <a:gdLst>
                  <a:gd name="T0" fmla="*/ 3 w 370"/>
                  <a:gd name="T1" fmla="*/ 142 h 142"/>
                  <a:gd name="T2" fmla="*/ 0 w 370"/>
                  <a:gd name="T3" fmla="*/ 139 h 142"/>
                  <a:gd name="T4" fmla="*/ 367 w 370"/>
                  <a:gd name="T5" fmla="*/ 0 h 142"/>
                  <a:gd name="T6" fmla="*/ 370 w 370"/>
                  <a:gd name="T7" fmla="*/ 3 h 142"/>
                  <a:gd name="T8" fmla="*/ 3 w 370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2"/>
                  <a:gd name="T17" fmla="*/ 370 w 370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2">
                    <a:moveTo>
                      <a:pt x="3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2"/>
                    </a:lnTo>
                    <a:close/>
                  </a:path>
                </a:pathLst>
              </a:custGeom>
              <a:solidFill>
                <a:srgbClr val="7A7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28" name="Freeform 1647"/>
              <p:cNvSpPr>
                <a:spLocks noChangeAspect="1"/>
              </p:cNvSpPr>
              <p:nvPr/>
            </p:nvSpPr>
            <p:spPr bwMode="auto">
              <a:xfrm>
                <a:off x="2981" y="1884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8 h 140"/>
                  <a:gd name="T4" fmla="*/ 367 w 370"/>
                  <a:gd name="T5" fmla="*/ 0 h 140"/>
                  <a:gd name="T6" fmla="*/ 370 w 370"/>
                  <a:gd name="T7" fmla="*/ 1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1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7979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29" name="Freeform 1648"/>
              <p:cNvSpPr>
                <a:spLocks noChangeAspect="1"/>
              </p:cNvSpPr>
              <p:nvPr/>
            </p:nvSpPr>
            <p:spPr bwMode="auto">
              <a:xfrm>
                <a:off x="2978" y="1881"/>
                <a:ext cx="370" cy="141"/>
              </a:xfrm>
              <a:custGeom>
                <a:avLst/>
                <a:gdLst>
                  <a:gd name="T0" fmla="*/ 3 w 370"/>
                  <a:gd name="T1" fmla="*/ 141 h 141"/>
                  <a:gd name="T2" fmla="*/ 0 w 370"/>
                  <a:gd name="T3" fmla="*/ 138 h 141"/>
                  <a:gd name="T4" fmla="*/ 367 w 370"/>
                  <a:gd name="T5" fmla="*/ 0 h 141"/>
                  <a:gd name="T6" fmla="*/ 370 w 370"/>
                  <a:gd name="T7" fmla="*/ 3 h 141"/>
                  <a:gd name="T8" fmla="*/ 3 w 370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1"/>
                  <a:gd name="T17" fmla="*/ 370 w 370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1">
                    <a:moveTo>
                      <a:pt x="3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7878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30" name="Freeform 1649"/>
              <p:cNvSpPr>
                <a:spLocks noChangeAspect="1"/>
              </p:cNvSpPr>
              <p:nvPr/>
            </p:nvSpPr>
            <p:spPr bwMode="auto">
              <a:xfrm>
                <a:off x="2975" y="1879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7 h 140"/>
                  <a:gd name="T4" fmla="*/ 367 w 370"/>
                  <a:gd name="T5" fmla="*/ 0 h 140"/>
                  <a:gd name="T6" fmla="*/ 370 w 370"/>
                  <a:gd name="T7" fmla="*/ 2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70" y="2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7777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31" name="Freeform 1650"/>
              <p:cNvSpPr>
                <a:spLocks noChangeAspect="1"/>
              </p:cNvSpPr>
              <p:nvPr/>
            </p:nvSpPr>
            <p:spPr bwMode="auto">
              <a:xfrm>
                <a:off x="2958" y="1869"/>
                <a:ext cx="384" cy="147"/>
              </a:xfrm>
              <a:custGeom>
                <a:avLst/>
                <a:gdLst>
                  <a:gd name="T0" fmla="*/ 17 w 384"/>
                  <a:gd name="T1" fmla="*/ 147 h 147"/>
                  <a:gd name="T2" fmla="*/ 0 w 384"/>
                  <a:gd name="T3" fmla="*/ 138 h 147"/>
                  <a:gd name="T4" fmla="*/ 368 w 384"/>
                  <a:gd name="T5" fmla="*/ 0 h 147"/>
                  <a:gd name="T6" fmla="*/ 384 w 384"/>
                  <a:gd name="T7" fmla="*/ 10 h 147"/>
                  <a:gd name="T8" fmla="*/ 17 w 384"/>
                  <a:gd name="T9" fmla="*/ 147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4"/>
                  <a:gd name="T16" fmla="*/ 0 h 147"/>
                  <a:gd name="T17" fmla="*/ 384 w 384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4" h="147">
                    <a:moveTo>
                      <a:pt x="17" y="147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84" y="10"/>
                    </a:lnTo>
                    <a:lnTo>
                      <a:pt x="17" y="147"/>
                    </a:ln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32" name="Line 1651"/>
              <p:cNvSpPr>
                <a:spLocks noChangeAspect="1" noChangeShapeType="1"/>
              </p:cNvSpPr>
              <p:nvPr/>
            </p:nvSpPr>
            <p:spPr bwMode="auto">
              <a:xfrm flipV="1">
                <a:off x="2975" y="1879"/>
                <a:ext cx="367" cy="137"/>
              </a:xfrm>
              <a:prstGeom prst="line">
                <a:avLst/>
              </a:prstGeom>
              <a:noFill/>
              <a:ln w="3175">
                <a:solidFill>
                  <a:srgbClr val="76767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33" name="Freeform 1652"/>
              <p:cNvSpPr>
                <a:spLocks noChangeAspect="1"/>
              </p:cNvSpPr>
              <p:nvPr/>
            </p:nvSpPr>
            <p:spPr bwMode="auto">
              <a:xfrm>
                <a:off x="2972" y="1876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9 h 140"/>
                  <a:gd name="T4" fmla="*/ 367 w 370"/>
                  <a:gd name="T5" fmla="*/ 0 h 140"/>
                  <a:gd name="T6" fmla="*/ 370 w 370"/>
                  <a:gd name="T7" fmla="*/ 3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34" name="Freeform 1653"/>
              <p:cNvSpPr>
                <a:spLocks noChangeAspect="1"/>
              </p:cNvSpPr>
              <p:nvPr/>
            </p:nvSpPr>
            <p:spPr bwMode="auto">
              <a:xfrm>
                <a:off x="2969" y="1875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8 h 140"/>
                  <a:gd name="T4" fmla="*/ 367 w 370"/>
                  <a:gd name="T5" fmla="*/ 0 h 140"/>
                  <a:gd name="T6" fmla="*/ 370 w 370"/>
                  <a:gd name="T7" fmla="*/ 1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1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75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35" name="Freeform 1654"/>
              <p:cNvSpPr>
                <a:spLocks noChangeAspect="1"/>
              </p:cNvSpPr>
              <p:nvPr/>
            </p:nvSpPr>
            <p:spPr bwMode="auto">
              <a:xfrm>
                <a:off x="2967" y="1873"/>
                <a:ext cx="369" cy="140"/>
              </a:xfrm>
              <a:custGeom>
                <a:avLst/>
                <a:gdLst>
                  <a:gd name="T0" fmla="*/ 2 w 369"/>
                  <a:gd name="T1" fmla="*/ 140 h 140"/>
                  <a:gd name="T2" fmla="*/ 0 w 369"/>
                  <a:gd name="T3" fmla="*/ 139 h 140"/>
                  <a:gd name="T4" fmla="*/ 366 w 369"/>
                  <a:gd name="T5" fmla="*/ 0 h 140"/>
                  <a:gd name="T6" fmla="*/ 369 w 369"/>
                  <a:gd name="T7" fmla="*/ 2 h 140"/>
                  <a:gd name="T8" fmla="*/ 2 w 369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0"/>
                  <a:gd name="T17" fmla="*/ 369 w 369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0">
                    <a:moveTo>
                      <a:pt x="2" y="140"/>
                    </a:moveTo>
                    <a:lnTo>
                      <a:pt x="0" y="139"/>
                    </a:lnTo>
                    <a:lnTo>
                      <a:pt x="366" y="0"/>
                    </a:lnTo>
                    <a:lnTo>
                      <a:pt x="369" y="2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36" name="Freeform 1655"/>
              <p:cNvSpPr>
                <a:spLocks noChangeAspect="1"/>
              </p:cNvSpPr>
              <p:nvPr/>
            </p:nvSpPr>
            <p:spPr bwMode="auto">
              <a:xfrm>
                <a:off x="2964" y="1872"/>
                <a:ext cx="369" cy="140"/>
              </a:xfrm>
              <a:custGeom>
                <a:avLst/>
                <a:gdLst>
                  <a:gd name="T0" fmla="*/ 3 w 369"/>
                  <a:gd name="T1" fmla="*/ 140 h 140"/>
                  <a:gd name="T2" fmla="*/ 0 w 369"/>
                  <a:gd name="T3" fmla="*/ 138 h 140"/>
                  <a:gd name="T4" fmla="*/ 368 w 369"/>
                  <a:gd name="T5" fmla="*/ 0 h 140"/>
                  <a:gd name="T6" fmla="*/ 369 w 369"/>
                  <a:gd name="T7" fmla="*/ 1 h 140"/>
                  <a:gd name="T8" fmla="*/ 3 w 369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0"/>
                  <a:gd name="T17" fmla="*/ 369 w 369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0">
                    <a:moveTo>
                      <a:pt x="3" y="140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69" y="1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37" name="Freeform 1656"/>
              <p:cNvSpPr>
                <a:spLocks noChangeAspect="1"/>
              </p:cNvSpPr>
              <p:nvPr/>
            </p:nvSpPr>
            <p:spPr bwMode="auto">
              <a:xfrm>
                <a:off x="2961" y="1870"/>
                <a:ext cx="371" cy="140"/>
              </a:xfrm>
              <a:custGeom>
                <a:avLst/>
                <a:gdLst>
                  <a:gd name="T0" fmla="*/ 3 w 371"/>
                  <a:gd name="T1" fmla="*/ 140 h 140"/>
                  <a:gd name="T2" fmla="*/ 0 w 371"/>
                  <a:gd name="T3" fmla="*/ 139 h 140"/>
                  <a:gd name="T4" fmla="*/ 368 w 371"/>
                  <a:gd name="T5" fmla="*/ 0 h 140"/>
                  <a:gd name="T6" fmla="*/ 371 w 371"/>
                  <a:gd name="T7" fmla="*/ 2 h 140"/>
                  <a:gd name="T8" fmla="*/ 3 w 371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0"/>
                  <a:gd name="T17" fmla="*/ 371 w 371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0">
                    <a:moveTo>
                      <a:pt x="3" y="140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71" y="2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7272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38" name="Freeform 1657"/>
              <p:cNvSpPr>
                <a:spLocks noChangeAspect="1"/>
              </p:cNvSpPr>
              <p:nvPr/>
            </p:nvSpPr>
            <p:spPr bwMode="auto">
              <a:xfrm>
                <a:off x="2958" y="1869"/>
                <a:ext cx="371" cy="140"/>
              </a:xfrm>
              <a:custGeom>
                <a:avLst/>
                <a:gdLst>
                  <a:gd name="T0" fmla="*/ 3 w 371"/>
                  <a:gd name="T1" fmla="*/ 140 h 140"/>
                  <a:gd name="T2" fmla="*/ 0 w 371"/>
                  <a:gd name="T3" fmla="*/ 138 h 140"/>
                  <a:gd name="T4" fmla="*/ 368 w 371"/>
                  <a:gd name="T5" fmla="*/ 0 h 140"/>
                  <a:gd name="T6" fmla="*/ 371 w 371"/>
                  <a:gd name="T7" fmla="*/ 1 h 140"/>
                  <a:gd name="T8" fmla="*/ 3 w 371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0"/>
                  <a:gd name="T17" fmla="*/ 371 w 371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0">
                    <a:moveTo>
                      <a:pt x="3" y="140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71" y="1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7171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39" name="Freeform 1658"/>
              <p:cNvSpPr>
                <a:spLocks noChangeAspect="1"/>
              </p:cNvSpPr>
              <p:nvPr/>
            </p:nvSpPr>
            <p:spPr bwMode="auto">
              <a:xfrm>
                <a:off x="2943" y="1861"/>
                <a:ext cx="383" cy="146"/>
              </a:xfrm>
              <a:custGeom>
                <a:avLst/>
                <a:gdLst>
                  <a:gd name="T0" fmla="*/ 15 w 383"/>
                  <a:gd name="T1" fmla="*/ 146 h 146"/>
                  <a:gd name="T2" fmla="*/ 0 w 383"/>
                  <a:gd name="T3" fmla="*/ 139 h 146"/>
                  <a:gd name="T4" fmla="*/ 366 w 383"/>
                  <a:gd name="T5" fmla="*/ 0 h 146"/>
                  <a:gd name="T6" fmla="*/ 383 w 383"/>
                  <a:gd name="T7" fmla="*/ 8 h 146"/>
                  <a:gd name="T8" fmla="*/ 15 w 383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3"/>
                  <a:gd name="T16" fmla="*/ 0 h 146"/>
                  <a:gd name="T17" fmla="*/ 383 w 383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3" h="146">
                    <a:moveTo>
                      <a:pt x="15" y="146"/>
                    </a:moveTo>
                    <a:lnTo>
                      <a:pt x="0" y="139"/>
                    </a:lnTo>
                    <a:lnTo>
                      <a:pt x="366" y="0"/>
                    </a:lnTo>
                    <a:lnTo>
                      <a:pt x="383" y="8"/>
                    </a:lnTo>
                    <a:lnTo>
                      <a:pt x="15" y="146"/>
                    </a:lnTo>
                    <a:close/>
                  </a:path>
                </a:pathLst>
              </a:custGeom>
              <a:solidFill>
                <a:srgbClr val="70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40" name="Line 1659"/>
              <p:cNvSpPr>
                <a:spLocks noChangeAspect="1" noChangeShapeType="1"/>
              </p:cNvSpPr>
              <p:nvPr/>
            </p:nvSpPr>
            <p:spPr bwMode="auto">
              <a:xfrm flipV="1">
                <a:off x="2958" y="1869"/>
                <a:ext cx="368" cy="138"/>
              </a:xfrm>
              <a:prstGeom prst="line">
                <a:avLst/>
              </a:prstGeom>
              <a:noFill/>
              <a:ln w="3175">
                <a:solidFill>
                  <a:srgbClr val="70707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41" name="Freeform 1660"/>
              <p:cNvSpPr>
                <a:spLocks noChangeAspect="1"/>
              </p:cNvSpPr>
              <p:nvPr/>
            </p:nvSpPr>
            <p:spPr bwMode="auto">
              <a:xfrm>
                <a:off x="2955" y="1867"/>
                <a:ext cx="371" cy="140"/>
              </a:xfrm>
              <a:custGeom>
                <a:avLst/>
                <a:gdLst>
                  <a:gd name="T0" fmla="*/ 3 w 371"/>
                  <a:gd name="T1" fmla="*/ 140 h 140"/>
                  <a:gd name="T2" fmla="*/ 0 w 371"/>
                  <a:gd name="T3" fmla="*/ 139 h 140"/>
                  <a:gd name="T4" fmla="*/ 368 w 371"/>
                  <a:gd name="T5" fmla="*/ 0 h 140"/>
                  <a:gd name="T6" fmla="*/ 371 w 371"/>
                  <a:gd name="T7" fmla="*/ 2 h 140"/>
                  <a:gd name="T8" fmla="*/ 3 w 371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0"/>
                  <a:gd name="T17" fmla="*/ 371 w 371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0">
                    <a:moveTo>
                      <a:pt x="3" y="140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71" y="2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70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42" name="Freeform 1661"/>
              <p:cNvSpPr>
                <a:spLocks noChangeAspect="1"/>
              </p:cNvSpPr>
              <p:nvPr/>
            </p:nvSpPr>
            <p:spPr bwMode="auto">
              <a:xfrm>
                <a:off x="2952" y="1866"/>
                <a:ext cx="371" cy="140"/>
              </a:xfrm>
              <a:custGeom>
                <a:avLst/>
                <a:gdLst>
                  <a:gd name="T0" fmla="*/ 3 w 371"/>
                  <a:gd name="T1" fmla="*/ 140 h 140"/>
                  <a:gd name="T2" fmla="*/ 0 w 371"/>
                  <a:gd name="T3" fmla="*/ 138 h 140"/>
                  <a:gd name="T4" fmla="*/ 367 w 371"/>
                  <a:gd name="T5" fmla="*/ 0 h 140"/>
                  <a:gd name="T6" fmla="*/ 371 w 371"/>
                  <a:gd name="T7" fmla="*/ 1 h 140"/>
                  <a:gd name="T8" fmla="*/ 3 w 371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0"/>
                  <a:gd name="T17" fmla="*/ 371 w 371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0">
                    <a:moveTo>
                      <a:pt x="3" y="14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1" y="1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6F6F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43" name="Freeform 1662"/>
              <p:cNvSpPr>
                <a:spLocks noChangeAspect="1"/>
              </p:cNvSpPr>
              <p:nvPr/>
            </p:nvSpPr>
            <p:spPr bwMode="auto">
              <a:xfrm>
                <a:off x="2949" y="1864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9 h 140"/>
                  <a:gd name="T4" fmla="*/ 367 w 370"/>
                  <a:gd name="T5" fmla="*/ 0 h 140"/>
                  <a:gd name="T6" fmla="*/ 370 w 370"/>
                  <a:gd name="T7" fmla="*/ 2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0" y="2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6E6E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44" name="Freeform 1663"/>
              <p:cNvSpPr>
                <a:spLocks noChangeAspect="1"/>
              </p:cNvSpPr>
              <p:nvPr/>
            </p:nvSpPr>
            <p:spPr bwMode="auto">
              <a:xfrm>
                <a:off x="2946" y="1863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8 h 140"/>
                  <a:gd name="T4" fmla="*/ 367 w 370"/>
                  <a:gd name="T5" fmla="*/ 0 h 140"/>
                  <a:gd name="T6" fmla="*/ 370 w 370"/>
                  <a:gd name="T7" fmla="*/ 1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1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45" name="Freeform 1664"/>
              <p:cNvSpPr>
                <a:spLocks noChangeAspect="1"/>
              </p:cNvSpPr>
              <p:nvPr/>
            </p:nvSpPr>
            <p:spPr bwMode="auto">
              <a:xfrm>
                <a:off x="2943" y="1861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9 h 140"/>
                  <a:gd name="T4" fmla="*/ 366 w 370"/>
                  <a:gd name="T5" fmla="*/ 0 h 140"/>
                  <a:gd name="T6" fmla="*/ 370 w 370"/>
                  <a:gd name="T7" fmla="*/ 2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9"/>
                    </a:lnTo>
                    <a:lnTo>
                      <a:pt x="366" y="0"/>
                    </a:lnTo>
                    <a:lnTo>
                      <a:pt x="370" y="2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46" name="Freeform 1665"/>
              <p:cNvSpPr>
                <a:spLocks noChangeAspect="1"/>
              </p:cNvSpPr>
              <p:nvPr/>
            </p:nvSpPr>
            <p:spPr bwMode="auto">
              <a:xfrm>
                <a:off x="2925" y="1855"/>
                <a:ext cx="384" cy="145"/>
              </a:xfrm>
              <a:custGeom>
                <a:avLst/>
                <a:gdLst>
                  <a:gd name="T0" fmla="*/ 18 w 384"/>
                  <a:gd name="T1" fmla="*/ 145 h 145"/>
                  <a:gd name="T2" fmla="*/ 0 w 384"/>
                  <a:gd name="T3" fmla="*/ 139 h 145"/>
                  <a:gd name="T4" fmla="*/ 367 w 384"/>
                  <a:gd name="T5" fmla="*/ 0 h 145"/>
                  <a:gd name="T6" fmla="*/ 384 w 384"/>
                  <a:gd name="T7" fmla="*/ 6 h 145"/>
                  <a:gd name="T8" fmla="*/ 18 w 384"/>
                  <a:gd name="T9" fmla="*/ 145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4"/>
                  <a:gd name="T16" fmla="*/ 0 h 145"/>
                  <a:gd name="T17" fmla="*/ 384 w 384"/>
                  <a:gd name="T18" fmla="*/ 145 h 1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4" h="145">
                    <a:moveTo>
                      <a:pt x="18" y="145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84" y="6"/>
                    </a:lnTo>
                    <a:lnTo>
                      <a:pt x="18" y="145"/>
                    </a:lnTo>
                    <a:close/>
                  </a:path>
                </a:pathLst>
              </a:custGeom>
              <a:solidFill>
                <a:srgbClr val="6B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47" name="Line 1666"/>
              <p:cNvSpPr>
                <a:spLocks noChangeAspect="1" noChangeShapeType="1"/>
              </p:cNvSpPr>
              <p:nvPr/>
            </p:nvSpPr>
            <p:spPr bwMode="auto">
              <a:xfrm flipV="1">
                <a:off x="2943" y="1861"/>
                <a:ext cx="366" cy="139"/>
              </a:xfrm>
              <a:prstGeom prst="line">
                <a:avLst/>
              </a:prstGeom>
              <a:noFill/>
              <a:ln w="3175">
                <a:solidFill>
                  <a:srgbClr val="6B6B6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48" name="Freeform 1667"/>
              <p:cNvSpPr>
                <a:spLocks noChangeAspect="1"/>
              </p:cNvSpPr>
              <p:nvPr/>
            </p:nvSpPr>
            <p:spPr bwMode="auto">
              <a:xfrm>
                <a:off x="2939" y="1860"/>
                <a:ext cx="370" cy="140"/>
              </a:xfrm>
              <a:custGeom>
                <a:avLst/>
                <a:gdLst>
                  <a:gd name="T0" fmla="*/ 4 w 370"/>
                  <a:gd name="T1" fmla="*/ 140 h 140"/>
                  <a:gd name="T2" fmla="*/ 0 w 370"/>
                  <a:gd name="T3" fmla="*/ 138 h 140"/>
                  <a:gd name="T4" fmla="*/ 367 w 370"/>
                  <a:gd name="T5" fmla="*/ 0 h 140"/>
                  <a:gd name="T6" fmla="*/ 370 w 370"/>
                  <a:gd name="T7" fmla="*/ 1 h 140"/>
                  <a:gd name="T8" fmla="*/ 4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4" y="14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1"/>
                    </a:lnTo>
                    <a:lnTo>
                      <a:pt x="4" y="140"/>
                    </a:lnTo>
                    <a:close/>
                  </a:path>
                </a:pathLst>
              </a:custGeom>
              <a:solidFill>
                <a:srgbClr val="6B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49" name="Freeform 1668"/>
              <p:cNvSpPr>
                <a:spLocks noChangeAspect="1"/>
              </p:cNvSpPr>
              <p:nvPr/>
            </p:nvSpPr>
            <p:spPr bwMode="auto">
              <a:xfrm>
                <a:off x="2936" y="1858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9 h 140"/>
                  <a:gd name="T4" fmla="*/ 367 w 370"/>
                  <a:gd name="T5" fmla="*/ 0 h 140"/>
                  <a:gd name="T6" fmla="*/ 370 w 370"/>
                  <a:gd name="T7" fmla="*/ 2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0" y="2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696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50" name="Freeform 1669"/>
              <p:cNvSpPr>
                <a:spLocks noChangeAspect="1"/>
              </p:cNvSpPr>
              <p:nvPr/>
            </p:nvSpPr>
            <p:spPr bwMode="auto">
              <a:xfrm>
                <a:off x="2932" y="1858"/>
                <a:ext cx="371" cy="139"/>
              </a:xfrm>
              <a:custGeom>
                <a:avLst/>
                <a:gdLst>
                  <a:gd name="T0" fmla="*/ 4 w 371"/>
                  <a:gd name="T1" fmla="*/ 139 h 139"/>
                  <a:gd name="T2" fmla="*/ 0 w 371"/>
                  <a:gd name="T3" fmla="*/ 139 h 139"/>
                  <a:gd name="T4" fmla="*/ 368 w 371"/>
                  <a:gd name="T5" fmla="*/ 0 h 139"/>
                  <a:gd name="T6" fmla="*/ 371 w 371"/>
                  <a:gd name="T7" fmla="*/ 0 h 139"/>
                  <a:gd name="T8" fmla="*/ 4 w 371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39"/>
                  <a:gd name="T17" fmla="*/ 371 w 371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39">
                    <a:moveTo>
                      <a:pt x="4" y="139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71" y="0"/>
                    </a:lnTo>
                    <a:lnTo>
                      <a:pt x="4" y="139"/>
                    </a:lnTo>
                    <a:close/>
                  </a:path>
                </a:pathLst>
              </a:custGeom>
              <a:solidFill>
                <a:srgbClr val="68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51" name="Freeform 1670"/>
              <p:cNvSpPr>
                <a:spLocks noChangeAspect="1"/>
              </p:cNvSpPr>
              <p:nvPr/>
            </p:nvSpPr>
            <p:spPr bwMode="auto">
              <a:xfrm>
                <a:off x="2929" y="1857"/>
                <a:ext cx="371" cy="140"/>
              </a:xfrm>
              <a:custGeom>
                <a:avLst/>
                <a:gdLst>
                  <a:gd name="T0" fmla="*/ 3 w 371"/>
                  <a:gd name="T1" fmla="*/ 140 h 140"/>
                  <a:gd name="T2" fmla="*/ 0 w 371"/>
                  <a:gd name="T3" fmla="*/ 138 h 140"/>
                  <a:gd name="T4" fmla="*/ 368 w 371"/>
                  <a:gd name="T5" fmla="*/ 0 h 140"/>
                  <a:gd name="T6" fmla="*/ 371 w 371"/>
                  <a:gd name="T7" fmla="*/ 1 h 140"/>
                  <a:gd name="T8" fmla="*/ 3 w 371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0"/>
                  <a:gd name="T17" fmla="*/ 371 w 371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0">
                    <a:moveTo>
                      <a:pt x="3" y="140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71" y="1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52" name="Freeform 1671"/>
              <p:cNvSpPr>
                <a:spLocks noChangeAspect="1"/>
              </p:cNvSpPr>
              <p:nvPr/>
            </p:nvSpPr>
            <p:spPr bwMode="auto">
              <a:xfrm>
                <a:off x="2925" y="1855"/>
                <a:ext cx="372" cy="140"/>
              </a:xfrm>
              <a:custGeom>
                <a:avLst/>
                <a:gdLst>
                  <a:gd name="T0" fmla="*/ 4 w 372"/>
                  <a:gd name="T1" fmla="*/ 140 h 140"/>
                  <a:gd name="T2" fmla="*/ 0 w 372"/>
                  <a:gd name="T3" fmla="*/ 139 h 140"/>
                  <a:gd name="T4" fmla="*/ 367 w 372"/>
                  <a:gd name="T5" fmla="*/ 0 h 140"/>
                  <a:gd name="T6" fmla="*/ 372 w 372"/>
                  <a:gd name="T7" fmla="*/ 2 h 140"/>
                  <a:gd name="T8" fmla="*/ 4 w 372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40"/>
                  <a:gd name="T17" fmla="*/ 372 w 372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40">
                    <a:moveTo>
                      <a:pt x="4" y="140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2" y="2"/>
                    </a:lnTo>
                    <a:lnTo>
                      <a:pt x="4" y="14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53" name="Freeform 1672"/>
              <p:cNvSpPr>
                <a:spLocks noChangeAspect="1"/>
              </p:cNvSpPr>
              <p:nvPr/>
            </p:nvSpPr>
            <p:spPr bwMode="auto">
              <a:xfrm>
                <a:off x="2761" y="1991"/>
                <a:ext cx="329" cy="481"/>
              </a:xfrm>
              <a:custGeom>
                <a:avLst/>
                <a:gdLst>
                  <a:gd name="T0" fmla="*/ 147 w 329"/>
                  <a:gd name="T1" fmla="*/ 0 h 481"/>
                  <a:gd name="T2" fmla="*/ 115 w 329"/>
                  <a:gd name="T3" fmla="*/ 1 h 481"/>
                  <a:gd name="T4" fmla="*/ 87 w 329"/>
                  <a:gd name="T5" fmla="*/ 12 h 481"/>
                  <a:gd name="T6" fmla="*/ 59 w 329"/>
                  <a:gd name="T7" fmla="*/ 30 h 481"/>
                  <a:gd name="T8" fmla="*/ 38 w 329"/>
                  <a:gd name="T9" fmla="*/ 57 h 481"/>
                  <a:gd name="T10" fmla="*/ 20 w 329"/>
                  <a:gd name="T11" fmla="*/ 90 h 481"/>
                  <a:gd name="T12" fmla="*/ 8 w 329"/>
                  <a:gd name="T13" fmla="*/ 129 h 481"/>
                  <a:gd name="T14" fmla="*/ 0 w 329"/>
                  <a:gd name="T15" fmla="*/ 174 h 481"/>
                  <a:gd name="T16" fmla="*/ 0 w 329"/>
                  <a:gd name="T17" fmla="*/ 222 h 481"/>
                  <a:gd name="T18" fmla="*/ 8 w 329"/>
                  <a:gd name="T19" fmla="*/ 270 h 481"/>
                  <a:gd name="T20" fmla="*/ 20 w 329"/>
                  <a:gd name="T21" fmla="*/ 315 h 481"/>
                  <a:gd name="T22" fmla="*/ 38 w 329"/>
                  <a:gd name="T23" fmla="*/ 359 h 481"/>
                  <a:gd name="T24" fmla="*/ 59 w 329"/>
                  <a:gd name="T25" fmla="*/ 396 h 481"/>
                  <a:gd name="T26" fmla="*/ 87 w 329"/>
                  <a:gd name="T27" fmla="*/ 428 h 481"/>
                  <a:gd name="T28" fmla="*/ 115 w 329"/>
                  <a:gd name="T29" fmla="*/ 453 h 481"/>
                  <a:gd name="T30" fmla="*/ 147 w 329"/>
                  <a:gd name="T31" fmla="*/ 472 h 481"/>
                  <a:gd name="T32" fmla="*/ 182 w 329"/>
                  <a:gd name="T33" fmla="*/ 481 h 481"/>
                  <a:gd name="T34" fmla="*/ 214 w 329"/>
                  <a:gd name="T35" fmla="*/ 479 h 481"/>
                  <a:gd name="T36" fmla="*/ 243 w 329"/>
                  <a:gd name="T37" fmla="*/ 469 h 481"/>
                  <a:gd name="T38" fmla="*/ 270 w 329"/>
                  <a:gd name="T39" fmla="*/ 449 h 481"/>
                  <a:gd name="T40" fmla="*/ 291 w 329"/>
                  <a:gd name="T41" fmla="*/ 423 h 481"/>
                  <a:gd name="T42" fmla="*/ 310 w 329"/>
                  <a:gd name="T43" fmla="*/ 389 h 481"/>
                  <a:gd name="T44" fmla="*/ 322 w 329"/>
                  <a:gd name="T45" fmla="*/ 350 h 481"/>
                  <a:gd name="T46" fmla="*/ 329 w 329"/>
                  <a:gd name="T47" fmla="*/ 306 h 481"/>
                  <a:gd name="T48" fmla="*/ 329 w 329"/>
                  <a:gd name="T49" fmla="*/ 257 h 481"/>
                  <a:gd name="T50" fmla="*/ 322 w 329"/>
                  <a:gd name="T51" fmla="*/ 208 h 481"/>
                  <a:gd name="T52" fmla="*/ 310 w 329"/>
                  <a:gd name="T53" fmla="*/ 163 h 481"/>
                  <a:gd name="T54" fmla="*/ 291 w 329"/>
                  <a:gd name="T55" fmla="*/ 121 h 481"/>
                  <a:gd name="T56" fmla="*/ 270 w 329"/>
                  <a:gd name="T57" fmla="*/ 84 h 481"/>
                  <a:gd name="T58" fmla="*/ 243 w 329"/>
                  <a:gd name="T59" fmla="*/ 51 h 481"/>
                  <a:gd name="T60" fmla="*/ 214 w 329"/>
                  <a:gd name="T61" fmla="*/ 25 h 481"/>
                  <a:gd name="T62" fmla="*/ 182 w 329"/>
                  <a:gd name="T63" fmla="*/ 9 h 4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29"/>
                  <a:gd name="T97" fmla="*/ 0 h 481"/>
                  <a:gd name="T98" fmla="*/ 329 w 329"/>
                  <a:gd name="T99" fmla="*/ 481 h 48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29" h="481">
                    <a:moveTo>
                      <a:pt x="164" y="3"/>
                    </a:moveTo>
                    <a:lnTo>
                      <a:pt x="147" y="0"/>
                    </a:lnTo>
                    <a:lnTo>
                      <a:pt x="132" y="0"/>
                    </a:lnTo>
                    <a:lnTo>
                      <a:pt x="115" y="1"/>
                    </a:lnTo>
                    <a:lnTo>
                      <a:pt x="100" y="6"/>
                    </a:lnTo>
                    <a:lnTo>
                      <a:pt x="87" y="12"/>
                    </a:lnTo>
                    <a:lnTo>
                      <a:pt x="73" y="19"/>
                    </a:lnTo>
                    <a:lnTo>
                      <a:pt x="59" y="30"/>
                    </a:lnTo>
                    <a:lnTo>
                      <a:pt x="49" y="43"/>
                    </a:lnTo>
                    <a:lnTo>
                      <a:pt x="38" y="57"/>
                    </a:lnTo>
                    <a:lnTo>
                      <a:pt x="27" y="72"/>
                    </a:lnTo>
                    <a:lnTo>
                      <a:pt x="20" y="90"/>
                    </a:lnTo>
                    <a:lnTo>
                      <a:pt x="12" y="109"/>
                    </a:lnTo>
                    <a:lnTo>
                      <a:pt x="8" y="129"/>
                    </a:lnTo>
                    <a:lnTo>
                      <a:pt x="3" y="151"/>
                    </a:lnTo>
                    <a:lnTo>
                      <a:pt x="0" y="174"/>
                    </a:lnTo>
                    <a:lnTo>
                      <a:pt x="0" y="198"/>
                    </a:lnTo>
                    <a:lnTo>
                      <a:pt x="0" y="222"/>
                    </a:lnTo>
                    <a:lnTo>
                      <a:pt x="3" y="246"/>
                    </a:lnTo>
                    <a:lnTo>
                      <a:pt x="8" y="270"/>
                    </a:lnTo>
                    <a:lnTo>
                      <a:pt x="12" y="293"/>
                    </a:lnTo>
                    <a:lnTo>
                      <a:pt x="20" y="315"/>
                    </a:lnTo>
                    <a:lnTo>
                      <a:pt x="27" y="338"/>
                    </a:lnTo>
                    <a:lnTo>
                      <a:pt x="38" y="359"/>
                    </a:lnTo>
                    <a:lnTo>
                      <a:pt x="49" y="378"/>
                    </a:lnTo>
                    <a:lnTo>
                      <a:pt x="59" y="396"/>
                    </a:lnTo>
                    <a:lnTo>
                      <a:pt x="73" y="413"/>
                    </a:lnTo>
                    <a:lnTo>
                      <a:pt x="87" y="428"/>
                    </a:lnTo>
                    <a:lnTo>
                      <a:pt x="100" y="441"/>
                    </a:lnTo>
                    <a:lnTo>
                      <a:pt x="115" y="453"/>
                    </a:lnTo>
                    <a:lnTo>
                      <a:pt x="132" y="464"/>
                    </a:lnTo>
                    <a:lnTo>
                      <a:pt x="147" y="472"/>
                    </a:lnTo>
                    <a:lnTo>
                      <a:pt x="164" y="476"/>
                    </a:lnTo>
                    <a:lnTo>
                      <a:pt x="182" y="481"/>
                    </a:lnTo>
                    <a:lnTo>
                      <a:pt x="197" y="481"/>
                    </a:lnTo>
                    <a:lnTo>
                      <a:pt x="214" y="479"/>
                    </a:lnTo>
                    <a:lnTo>
                      <a:pt x="229" y="475"/>
                    </a:lnTo>
                    <a:lnTo>
                      <a:pt x="243" y="469"/>
                    </a:lnTo>
                    <a:lnTo>
                      <a:pt x="256" y="460"/>
                    </a:lnTo>
                    <a:lnTo>
                      <a:pt x="270" y="449"/>
                    </a:lnTo>
                    <a:lnTo>
                      <a:pt x="281" y="437"/>
                    </a:lnTo>
                    <a:lnTo>
                      <a:pt x="291" y="423"/>
                    </a:lnTo>
                    <a:lnTo>
                      <a:pt x="302" y="407"/>
                    </a:lnTo>
                    <a:lnTo>
                      <a:pt x="310" y="389"/>
                    </a:lnTo>
                    <a:lnTo>
                      <a:pt x="317" y="371"/>
                    </a:lnTo>
                    <a:lnTo>
                      <a:pt x="322" y="350"/>
                    </a:lnTo>
                    <a:lnTo>
                      <a:pt x="326" y="329"/>
                    </a:lnTo>
                    <a:lnTo>
                      <a:pt x="329" y="306"/>
                    </a:lnTo>
                    <a:lnTo>
                      <a:pt x="329" y="282"/>
                    </a:lnTo>
                    <a:lnTo>
                      <a:pt x="329" y="257"/>
                    </a:lnTo>
                    <a:lnTo>
                      <a:pt x="326" y="233"/>
                    </a:lnTo>
                    <a:lnTo>
                      <a:pt x="322" y="208"/>
                    </a:lnTo>
                    <a:lnTo>
                      <a:pt x="317" y="186"/>
                    </a:lnTo>
                    <a:lnTo>
                      <a:pt x="310" y="163"/>
                    </a:lnTo>
                    <a:lnTo>
                      <a:pt x="302" y="142"/>
                    </a:lnTo>
                    <a:lnTo>
                      <a:pt x="291" y="121"/>
                    </a:lnTo>
                    <a:lnTo>
                      <a:pt x="281" y="102"/>
                    </a:lnTo>
                    <a:lnTo>
                      <a:pt x="270" y="84"/>
                    </a:lnTo>
                    <a:lnTo>
                      <a:pt x="256" y="67"/>
                    </a:lnTo>
                    <a:lnTo>
                      <a:pt x="243" y="51"/>
                    </a:lnTo>
                    <a:lnTo>
                      <a:pt x="229" y="37"/>
                    </a:lnTo>
                    <a:lnTo>
                      <a:pt x="214" y="25"/>
                    </a:lnTo>
                    <a:lnTo>
                      <a:pt x="197" y="16"/>
                    </a:lnTo>
                    <a:lnTo>
                      <a:pt x="182" y="9"/>
                    </a:lnTo>
                    <a:lnTo>
                      <a:pt x="164" y="3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54" name="Line 167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908" y="1991"/>
                <a:ext cx="17" cy="3"/>
              </a:xfrm>
              <a:prstGeom prst="line">
                <a:avLst/>
              </a:prstGeom>
              <a:noFill/>
              <a:ln w="19050">
                <a:solidFill>
                  <a:srgbClr val="4949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55" name="Line 1674"/>
              <p:cNvSpPr>
                <a:spLocks noChangeAspect="1" noChangeShapeType="1"/>
              </p:cNvSpPr>
              <p:nvPr/>
            </p:nvSpPr>
            <p:spPr bwMode="auto">
              <a:xfrm flipH="1">
                <a:off x="2893" y="1991"/>
                <a:ext cx="15" cy="1"/>
              </a:xfrm>
              <a:prstGeom prst="line">
                <a:avLst/>
              </a:prstGeom>
              <a:noFill/>
              <a:ln w="19050">
                <a:solidFill>
                  <a:srgbClr val="4C4C4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56" name="Line 1675"/>
              <p:cNvSpPr>
                <a:spLocks noChangeAspect="1" noChangeShapeType="1"/>
              </p:cNvSpPr>
              <p:nvPr/>
            </p:nvSpPr>
            <p:spPr bwMode="auto">
              <a:xfrm flipH="1">
                <a:off x="2876" y="1991"/>
                <a:ext cx="17" cy="1"/>
              </a:xfrm>
              <a:prstGeom prst="line">
                <a:avLst/>
              </a:prstGeom>
              <a:noFill/>
              <a:ln w="19050">
                <a:solidFill>
                  <a:srgbClr val="4F4F4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57" name="Line 1676"/>
              <p:cNvSpPr>
                <a:spLocks noChangeAspect="1" noChangeShapeType="1"/>
              </p:cNvSpPr>
              <p:nvPr/>
            </p:nvSpPr>
            <p:spPr bwMode="auto">
              <a:xfrm flipH="1">
                <a:off x="2861" y="1992"/>
                <a:ext cx="15" cy="5"/>
              </a:xfrm>
              <a:prstGeom prst="line">
                <a:avLst/>
              </a:prstGeom>
              <a:noFill/>
              <a:ln w="19050">
                <a:solidFill>
                  <a:srgbClr val="51515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58" name="Line 1677"/>
              <p:cNvSpPr>
                <a:spLocks noChangeAspect="1" noChangeShapeType="1"/>
              </p:cNvSpPr>
              <p:nvPr/>
            </p:nvSpPr>
            <p:spPr bwMode="auto">
              <a:xfrm flipH="1">
                <a:off x="2848" y="1997"/>
                <a:ext cx="13" cy="6"/>
              </a:xfrm>
              <a:prstGeom prst="line">
                <a:avLst/>
              </a:prstGeom>
              <a:noFill/>
              <a:ln w="19050">
                <a:solidFill>
                  <a:srgbClr val="5454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59" name="Line 1678"/>
              <p:cNvSpPr>
                <a:spLocks noChangeAspect="1" noChangeShapeType="1"/>
              </p:cNvSpPr>
              <p:nvPr/>
            </p:nvSpPr>
            <p:spPr bwMode="auto">
              <a:xfrm flipH="1">
                <a:off x="2834" y="2003"/>
                <a:ext cx="14" cy="7"/>
              </a:xfrm>
              <a:prstGeom prst="line">
                <a:avLst/>
              </a:prstGeom>
              <a:noFill/>
              <a:ln w="19050">
                <a:solidFill>
                  <a:srgbClr val="56565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60" name="Line 1679"/>
              <p:cNvSpPr>
                <a:spLocks noChangeAspect="1" noChangeShapeType="1"/>
              </p:cNvSpPr>
              <p:nvPr/>
            </p:nvSpPr>
            <p:spPr bwMode="auto">
              <a:xfrm flipH="1">
                <a:off x="2820" y="2010"/>
                <a:ext cx="14" cy="11"/>
              </a:xfrm>
              <a:prstGeom prst="line">
                <a:avLst/>
              </a:prstGeom>
              <a:noFill/>
              <a:ln w="19050">
                <a:solidFill>
                  <a:srgbClr val="58585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61" name="Line 1680"/>
              <p:cNvSpPr>
                <a:spLocks noChangeAspect="1" noChangeShapeType="1"/>
              </p:cNvSpPr>
              <p:nvPr/>
            </p:nvSpPr>
            <p:spPr bwMode="auto">
              <a:xfrm flipH="1">
                <a:off x="2810" y="2021"/>
                <a:ext cx="10" cy="13"/>
              </a:xfrm>
              <a:prstGeom prst="line">
                <a:avLst/>
              </a:prstGeom>
              <a:noFill/>
              <a:ln w="19050">
                <a:solidFill>
                  <a:srgbClr val="5A5A5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62" name="Line 1681"/>
              <p:cNvSpPr>
                <a:spLocks noChangeAspect="1" noChangeShapeType="1"/>
              </p:cNvSpPr>
              <p:nvPr/>
            </p:nvSpPr>
            <p:spPr bwMode="auto">
              <a:xfrm flipH="1">
                <a:off x="2799" y="2034"/>
                <a:ext cx="11" cy="14"/>
              </a:xfrm>
              <a:prstGeom prst="line">
                <a:avLst/>
              </a:prstGeom>
              <a:noFill/>
              <a:ln w="19050">
                <a:solidFill>
                  <a:srgbClr val="5C5C5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63" name="Line 1682"/>
              <p:cNvSpPr>
                <a:spLocks noChangeAspect="1" noChangeShapeType="1"/>
              </p:cNvSpPr>
              <p:nvPr/>
            </p:nvSpPr>
            <p:spPr bwMode="auto">
              <a:xfrm flipH="1">
                <a:off x="2788" y="2048"/>
                <a:ext cx="11" cy="15"/>
              </a:xfrm>
              <a:prstGeom prst="line">
                <a:avLst/>
              </a:prstGeom>
              <a:noFill/>
              <a:ln w="19050">
                <a:solidFill>
                  <a:srgbClr val="5D5D5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64" name="Line 1683"/>
              <p:cNvSpPr>
                <a:spLocks noChangeAspect="1" noChangeShapeType="1"/>
              </p:cNvSpPr>
              <p:nvPr/>
            </p:nvSpPr>
            <p:spPr bwMode="auto">
              <a:xfrm flipH="1">
                <a:off x="2781" y="2063"/>
                <a:ext cx="7" cy="18"/>
              </a:xfrm>
              <a:prstGeom prst="line">
                <a:avLst/>
              </a:prstGeom>
              <a:noFill/>
              <a:ln w="19050">
                <a:solidFill>
                  <a:srgbClr val="5F5F5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65" name="Line 1684"/>
              <p:cNvSpPr>
                <a:spLocks noChangeAspect="1" noChangeShapeType="1"/>
              </p:cNvSpPr>
              <p:nvPr/>
            </p:nvSpPr>
            <p:spPr bwMode="auto">
              <a:xfrm flipH="1">
                <a:off x="2773" y="2081"/>
                <a:ext cx="8" cy="19"/>
              </a:xfrm>
              <a:prstGeom prst="line">
                <a:avLst/>
              </a:prstGeom>
              <a:noFill/>
              <a:ln w="19050">
                <a:solidFill>
                  <a:srgbClr val="606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66" name="Line 1685"/>
              <p:cNvSpPr>
                <a:spLocks noChangeAspect="1" noChangeShapeType="1"/>
              </p:cNvSpPr>
              <p:nvPr/>
            </p:nvSpPr>
            <p:spPr bwMode="auto">
              <a:xfrm flipH="1">
                <a:off x="2769" y="2100"/>
                <a:ext cx="4" cy="20"/>
              </a:xfrm>
              <a:prstGeom prst="line">
                <a:avLst/>
              </a:prstGeom>
              <a:noFill/>
              <a:ln w="19050">
                <a:solidFill>
                  <a:srgbClr val="61616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67" name="Line 1686"/>
              <p:cNvSpPr>
                <a:spLocks noChangeAspect="1" noChangeShapeType="1"/>
              </p:cNvSpPr>
              <p:nvPr/>
            </p:nvSpPr>
            <p:spPr bwMode="auto">
              <a:xfrm flipH="1">
                <a:off x="2764" y="2120"/>
                <a:ext cx="5" cy="22"/>
              </a:xfrm>
              <a:prstGeom prst="line">
                <a:avLst/>
              </a:prstGeom>
              <a:noFill/>
              <a:ln w="19050">
                <a:solidFill>
                  <a:srgbClr val="62626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68" name="Line 1687"/>
              <p:cNvSpPr>
                <a:spLocks noChangeAspect="1" noChangeShapeType="1"/>
              </p:cNvSpPr>
              <p:nvPr/>
            </p:nvSpPr>
            <p:spPr bwMode="auto">
              <a:xfrm flipH="1">
                <a:off x="2761" y="2142"/>
                <a:ext cx="3" cy="23"/>
              </a:xfrm>
              <a:prstGeom prst="line">
                <a:avLst/>
              </a:prstGeom>
              <a:noFill/>
              <a:ln w="19050">
                <a:solidFill>
                  <a:srgbClr val="62626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69" name="Line 1688"/>
              <p:cNvSpPr>
                <a:spLocks noChangeAspect="1" noChangeShapeType="1"/>
              </p:cNvSpPr>
              <p:nvPr/>
            </p:nvSpPr>
            <p:spPr bwMode="auto">
              <a:xfrm>
                <a:off x="2761" y="2165"/>
                <a:ext cx="1" cy="24"/>
              </a:xfrm>
              <a:prstGeom prst="line">
                <a:avLst/>
              </a:prstGeom>
              <a:noFill/>
              <a:ln w="19050">
                <a:solidFill>
                  <a:srgbClr val="62626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70" name="Line 1689"/>
              <p:cNvSpPr>
                <a:spLocks noChangeAspect="1" noChangeShapeType="1"/>
              </p:cNvSpPr>
              <p:nvPr/>
            </p:nvSpPr>
            <p:spPr bwMode="auto">
              <a:xfrm>
                <a:off x="2761" y="2189"/>
                <a:ext cx="1" cy="24"/>
              </a:xfrm>
              <a:prstGeom prst="line">
                <a:avLst/>
              </a:prstGeom>
              <a:noFill/>
              <a:ln w="19050">
                <a:solidFill>
                  <a:srgbClr val="62626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71" name="Line 1690"/>
              <p:cNvSpPr>
                <a:spLocks noChangeAspect="1" noChangeShapeType="1"/>
              </p:cNvSpPr>
              <p:nvPr/>
            </p:nvSpPr>
            <p:spPr bwMode="auto">
              <a:xfrm>
                <a:off x="2761" y="2213"/>
                <a:ext cx="3" cy="24"/>
              </a:xfrm>
              <a:prstGeom prst="line">
                <a:avLst/>
              </a:prstGeom>
              <a:noFill/>
              <a:ln w="19050">
                <a:solidFill>
                  <a:srgbClr val="62626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72" name="Line 1691"/>
              <p:cNvSpPr>
                <a:spLocks noChangeAspect="1" noChangeShapeType="1"/>
              </p:cNvSpPr>
              <p:nvPr/>
            </p:nvSpPr>
            <p:spPr bwMode="auto">
              <a:xfrm>
                <a:off x="2764" y="2237"/>
                <a:ext cx="5" cy="24"/>
              </a:xfrm>
              <a:prstGeom prst="line">
                <a:avLst/>
              </a:prstGeom>
              <a:noFill/>
              <a:ln w="19050">
                <a:solidFill>
                  <a:srgbClr val="62626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73" name="Line 1692"/>
              <p:cNvSpPr>
                <a:spLocks noChangeAspect="1" noChangeShapeType="1"/>
              </p:cNvSpPr>
              <p:nvPr/>
            </p:nvSpPr>
            <p:spPr bwMode="auto">
              <a:xfrm>
                <a:off x="2769" y="2261"/>
                <a:ext cx="4" cy="23"/>
              </a:xfrm>
              <a:prstGeom prst="line">
                <a:avLst/>
              </a:prstGeom>
              <a:noFill/>
              <a:ln w="19050">
                <a:solidFill>
                  <a:srgbClr val="61616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74" name="Line 1693"/>
              <p:cNvSpPr>
                <a:spLocks noChangeAspect="1" noChangeShapeType="1"/>
              </p:cNvSpPr>
              <p:nvPr/>
            </p:nvSpPr>
            <p:spPr bwMode="auto">
              <a:xfrm>
                <a:off x="2773" y="2284"/>
                <a:ext cx="8" cy="22"/>
              </a:xfrm>
              <a:prstGeom prst="line">
                <a:avLst/>
              </a:prstGeom>
              <a:noFill/>
              <a:ln w="19050">
                <a:solidFill>
                  <a:srgbClr val="606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75" name="Line 1694"/>
              <p:cNvSpPr>
                <a:spLocks noChangeAspect="1" noChangeShapeType="1"/>
              </p:cNvSpPr>
              <p:nvPr/>
            </p:nvSpPr>
            <p:spPr bwMode="auto">
              <a:xfrm>
                <a:off x="2781" y="2306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5F5F5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76" name="Line 1695"/>
              <p:cNvSpPr>
                <a:spLocks noChangeAspect="1" noChangeShapeType="1"/>
              </p:cNvSpPr>
              <p:nvPr/>
            </p:nvSpPr>
            <p:spPr bwMode="auto">
              <a:xfrm>
                <a:off x="2788" y="2329"/>
                <a:ext cx="11" cy="21"/>
              </a:xfrm>
              <a:prstGeom prst="line">
                <a:avLst/>
              </a:prstGeom>
              <a:noFill/>
              <a:ln w="19050">
                <a:solidFill>
                  <a:srgbClr val="5D5D5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77" name="Line 1696"/>
              <p:cNvSpPr>
                <a:spLocks noChangeAspect="1" noChangeShapeType="1"/>
              </p:cNvSpPr>
              <p:nvPr/>
            </p:nvSpPr>
            <p:spPr bwMode="auto">
              <a:xfrm>
                <a:off x="2799" y="2350"/>
                <a:ext cx="11" cy="19"/>
              </a:xfrm>
              <a:prstGeom prst="line">
                <a:avLst/>
              </a:prstGeom>
              <a:noFill/>
              <a:ln w="19050">
                <a:solidFill>
                  <a:srgbClr val="5C5C5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78" name="Line 1697"/>
              <p:cNvSpPr>
                <a:spLocks noChangeAspect="1" noChangeShapeType="1"/>
              </p:cNvSpPr>
              <p:nvPr/>
            </p:nvSpPr>
            <p:spPr bwMode="auto">
              <a:xfrm>
                <a:off x="2810" y="2369"/>
                <a:ext cx="10" cy="18"/>
              </a:xfrm>
              <a:prstGeom prst="line">
                <a:avLst/>
              </a:prstGeom>
              <a:noFill/>
              <a:ln w="19050">
                <a:solidFill>
                  <a:srgbClr val="5A5A5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79" name="Line 1698"/>
              <p:cNvSpPr>
                <a:spLocks noChangeAspect="1" noChangeShapeType="1"/>
              </p:cNvSpPr>
              <p:nvPr/>
            </p:nvSpPr>
            <p:spPr bwMode="auto">
              <a:xfrm>
                <a:off x="2820" y="2387"/>
                <a:ext cx="14" cy="17"/>
              </a:xfrm>
              <a:prstGeom prst="line">
                <a:avLst/>
              </a:prstGeom>
              <a:noFill/>
              <a:ln w="19050">
                <a:solidFill>
                  <a:srgbClr val="58585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80" name="Line 1699"/>
              <p:cNvSpPr>
                <a:spLocks noChangeAspect="1" noChangeShapeType="1"/>
              </p:cNvSpPr>
              <p:nvPr/>
            </p:nvSpPr>
            <p:spPr bwMode="auto">
              <a:xfrm>
                <a:off x="2834" y="2404"/>
                <a:ext cx="14" cy="15"/>
              </a:xfrm>
              <a:prstGeom prst="line">
                <a:avLst/>
              </a:prstGeom>
              <a:noFill/>
              <a:ln w="19050">
                <a:solidFill>
                  <a:srgbClr val="56565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81" name="Line 1700"/>
              <p:cNvSpPr>
                <a:spLocks noChangeAspect="1" noChangeShapeType="1"/>
              </p:cNvSpPr>
              <p:nvPr/>
            </p:nvSpPr>
            <p:spPr bwMode="auto">
              <a:xfrm>
                <a:off x="2848" y="2419"/>
                <a:ext cx="13" cy="13"/>
              </a:xfrm>
              <a:prstGeom prst="line">
                <a:avLst/>
              </a:prstGeom>
              <a:noFill/>
              <a:ln w="19050">
                <a:solidFill>
                  <a:srgbClr val="5454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82" name="Line 1701"/>
              <p:cNvSpPr>
                <a:spLocks noChangeAspect="1" noChangeShapeType="1"/>
              </p:cNvSpPr>
              <p:nvPr/>
            </p:nvSpPr>
            <p:spPr bwMode="auto">
              <a:xfrm>
                <a:off x="2861" y="2432"/>
                <a:ext cx="15" cy="12"/>
              </a:xfrm>
              <a:prstGeom prst="line">
                <a:avLst/>
              </a:prstGeom>
              <a:noFill/>
              <a:ln w="19050">
                <a:solidFill>
                  <a:srgbClr val="51515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83" name="Line 1702"/>
              <p:cNvSpPr>
                <a:spLocks noChangeAspect="1" noChangeShapeType="1"/>
              </p:cNvSpPr>
              <p:nvPr/>
            </p:nvSpPr>
            <p:spPr bwMode="auto">
              <a:xfrm>
                <a:off x="2876" y="2444"/>
                <a:ext cx="17" cy="11"/>
              </a:xfrm>
              <a:prstGeom prst="line">
                <a:avLst/>
              </a:prstGeom>
              <a:noFill/>
              <a:ln w="19050">
                <a:solidFill>
                  <a:srgbClr val="4F4F4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84" name="Line 1703"/>
              <p:cNvSpPr>
                <a:spLocks noChangeAspect="1" noChangeShapeType="1"/>
              </p:cNvSpPr>
              <p:nvPr/>
            </p:nvSpPr>
            <p:spPr bwMode="auto">
              <a:xfrm>
                <a:off x="2893" y="2455"/>
                <a:ext cx="15" cy="8"/>
              </a:xfrm>
              <a:prstGeom prst="line">
                <a:avLst/>
              </a:prstGeom>
              <a:noFill/>
              <a:ln w="19050">
                <a:solidFill>
                  <a:srgbClr val="4C4C4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85" name="Line 1704"/>
              <p:cNvSpPr>
                <a:spLocks noChangeAspect="1" noChangeShapeType="1"/>
              </p:cNvSpPr>
              <p:nvPr/>
            </p:nvSpPr>
            <p:spPr bwMode="auto">
              <a:xfrm>
                <a:off x="2908" y="2463"/>
                <a:ext cx="17" cy="4"/>
              </a:xfrm>
              <a:prstGeom prst="line">
                <a:avLst/>
              </a:prstGeom>
              <a:noFill/>
              <a:ln w="19050">
                <a:solidFill>
                  <a:srgbClr val="4949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86" name="Line 1705"/>
              <p:cNvSpPr>
                <a:spLocks noChangeAspect="1" noChangeShapeType="1"/>
              </p:cNvSpPr>
              <p:nvPr/>
            </p:nvSpPr>
            <p:spPr bwMode="auto">
              <a:xfrm>
                <a:off x="2925" y="2467"/>
                <a:ext cx="18" cy="5"/>
              </a:xfrm>
              <a:prstGeom prst="line">
                <a:avLst/>
              </a:prstGeom>
              <a:noFill/>
              <a:ln w="19050">
                <a:solidFill>
                  <a:srgbClr val="47474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87" name="Line 1706"/>
              <p:cNvSpPr>
                <a:spLocks noChangeAspect="1" noChangeShapeType="1"/>
              </p:cNvSpPr>
              <p:nvPr/>
            </p:nvSpPr>
            <p:spPr bwMode="auto">
              <a:xfrm>
                <a:off x="2943" y="2472"/>
                <a:ext cx="15" cy="1"/>
              </a:xfrm>
              <a:prstGeom prst="line">
                <a:avLst/>
              </a:prstGeom>
              <a:noFill/>
              <a:ln w="19050">
                <a:solidFill>
                  <a:srgbClr val="44444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88" name="Line 1707"/>
              <p:cNvSpPr>
                <a:spLocks noChangeAspect="1" noChangeShapeType="1"/>
              </p:cNvSpPr>
              <p:nvPr/>
            </p:nvSpPr>
            <p:spPr bwMode="auto">
              <a:xfrm flipV="1">
                <a:off x="2958" y="2470"/>
                <a:ext cx="17" cy="2"/>
              </a:xfrm>
              <a:prstGeom prst="line">
                <a:avLst/>
              </a:prstGeom>
              <a:noFill/>
              <a:ln w="19050">
                <a:solidFill>
                  <a:srgbClr val="4242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89" name="Line 1708"/>
              <p:cNvSpPr>
                <a:spLocks noChangeAspect="1" noChangeShapeType="1"/>
              </p:cNvSpPr>
              <p:nvPr/>
            </p:nvSpPr>
            <p:spPr bwMode="auto">
              <a:xfrm flipV="1">
                <a:off x="2975" y="2466"/>
                <a:ext cx="15" cy="4"/>
              </a:xfrm>
              <a:prstGeom prst="line">
                <a:avLst/>
              </a:prstGeom>
              <a:noFill/>
              <a:ln w="19050">
                <a:solidFill>
                  <a:srgbClr val="3F3F3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90" name="Line 1709"/>
              <p:cNvSpPr>
                <a:spLocks noChangeAspect="1" noChangeShapeType="1"/>
              </p:cNvSpPr>
              <p:nvPr/>
            </p:nvSpPr>
            <p:spPr bwMode="auto">
              <a:xfrm flipV="1">
                <a:off x="2990" y="2460"/>
                <a:ext cx="14" cy="6"/>
              </a:xfrm>
              <a:prstGeom prst="line">
                <a:avLst/>
              </a:prstGeom>
              <a:noFill/>
              <a:ln w="19050">
                <a:solidFill>
                  <a:srgbClr val="43434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91" name="Line 1710"/>
              <p:cNvSpPr>
                <a:spLocks noChangeAspect="1" noChangeShapeType="1"/>
              </p:cNvSpPr>
              <p:nvPr/>
            </p:nvSpPr>
            <p:spPr bwMode="auto">
              <a:xfrm flipV="1">
                <a:off x="3004" y="2451"/>
                <a:ext cx="13" cy="9"/>
              </a:xfrm>
              <a:prstGeom prst="line">
                <a:avLst/>
              </a:prstGeom>
              <a:noFill/>
              <a:ln w="19050">
                <a:solidFill>
                  <a:srgbClr val="46464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92" name="Line 1711"/>
              <p:cNvSpPr>
                <a:spLocks noChangeAspect="1" noChangeShapeType="1"/>
              </p:cNvSpPr>
              <p:nvPr/>
            </p:nvSpPr>
            <p:spPr bwMode="auto">
              <a:xfrm flipV="1">
                <a:off x="3017" y="2440"/>
                <a:ext cx="14" cy="11"/>
              </a:xfrm>
              <a:prstGeom prst="line">
                <a:avLst/>
              </a:prstGeom>
              <a:noFill/>
              <a:ln w="19050">
                <a:solidFill>
                  <a:srgbClr val="4A4A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93" name="Line 1712"/>
              <p:cNvSpPr>
                <a:spLocks noChangeAspect="1" noChangeShapeType="1"/>
              </p:cNvSpPr>
              <p:nvPr/>
            </p:nvSpPr>
            <p:spPr bwMode="auto">
              <a:xfrm flipV="1">
                <a:off x="3031" y="2428"/>
                <a:ext cx="11" cy="12"/>
              </a:xfrm>
              <a:prstGeom prst="line">
                <a:avLst/>
              </a:prstGeom>
              <a:noFill/>
              <a:ln w="19050">
                <a:solidFill>
                  <a:srgbClr val="4D4D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94" name="Line 1713"/>
              <p:cNvSpPr>
                <a:spLocks noChangeAspect="1" noChangeShapeType="1"/>
              </p:cNvSpPr>
              <p:nvPr/>
            </p:nvSpPr>
            <p:spPr bwMode="auto">
              <a:xfrm flipV="1">
                <a:off x="3042" y="2414"/>
                <a:ext cx="10" cy="14"/>
              </a:xfrm>
              <a:prstGeom prst="line">
                <a:avLst/>
              </a:prstGeom>
              <a:noFill/>
              <a:ln w="19050">
                <a:solidFill>
                  <a:srgbClr val="4F4F4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95" name="Line 1714"/>
              <p:cNvSpPr>
                <a:spLocks noChangeAspect="1" noChangeShapeType="1"/>
              </p:cNvSpPr>
              <p:nvPr/>
            </p:nvSpPr>
            <p:spPr bwMode="auto">
              <a:xfrm flipV="1">
                <a:off x="3052" y="2398"/>
                <a:ext cx="11" cy="16"/>
              </a:xfrm>
              <a:prstGeom prst="line">
                <a:avLst/>
              </a:prstGeom>
              <a:noFill/>
              <a:ln w="19050">
                <a:solidFill>
                  <a:srgbClr val="52525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96" name="Line 1715"/>
              <p:cNvSpPr>
                <a:spLocks noChangeAspect="1" noChangeShapeType="1"/>
              </p:cNvSpPr>
              <p:nvPr/>
            </p:nvSpPr>
            <p:spPr bwMode="auto">
              <a:xfrm flipV="1">
                <a:off x="3063" y="2380"/>
                <a:ext cx="8" cy="18"/>
              </a:xfrm>
              <a:prstGeom prst="line">
                <a:avLst/>
              </a:prstGeom>
              <a:noFill/>
              <a:ln w="19050">
                <a:solidFill>
                  <a:srgbClr val="56565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97" name="Line 1716"/>
              <p:cNvSpPr>
                <a:spLocks noChangeAspect="1" noChangeShapeType="1"/>
              </p:cNvSpPr>
              <p:nvPr/>
            </p:nvSpPr>
            <p:spPr bwMode="auto">
              <a:xfrm flipV="1">
                <a:off x="3071" y="2362"/>
                <a:ext cx="7" cy="18"/>
              </a:xfrm>
              <a:prstGeom prst="line">
                <a:avLst/>
              </a:prstGeom>
              <a:noFill/>
              <a:ln w="19050">
                <a:solidFill>
                  <a:srgbClr val="5E5E5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98" name="Line 1717"/>
              <p:cNvSpPr>
                <a:spLocks noChangeAspect="1" noChangeShapeType="1"/>
              </p:cNvSpPr>
              <p:nvPr/>
            </p:nvSpPr>
            <p:spPr bwMode="auto">
              <a:xfrm flipV="1">
                <a:off x="3078" y="2341"/>
                <a:ext cx="5" cy="21"/>
              </a:xfrm>
              <a:prstGeom prst="line">
                <a:avLst/>
              </a:prstGeom>
              <a:noFill/>
              <a:ln w="19050">
                <a:solidFill>
                  <a:srgbClr val="73737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299" name="Line 1718"/>
              <p:cNvSpPr>
                <a:spLocks noChangeAspect="1" noChangeShapeType="1"/>
              </p:cNvSpPr>
              <p:nvPr/>
            </p:nvSpPr>
            <p:spPr bwMode="auto">
              <a:xfrm flipV="1">
                <a:off x="3083" y="2320"/>
                <a:ext cx="4" cy="21"/>
              </a:xfrm>
              <a:prstGeom prst="line">
                <a:avLst/>
              </a:prstGeom>
              <a:noFill/>
              <a:ln w="19050">
                <a:solidFill>
                  <a:srgbClr val="9A9A9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00" name="Line 1719"/>
              <p:cNvSpPr>
                <a:spLocks noChangeAspect="1" noChangeShapeType="1"/>
              </p:cNvSpPr>
              <p:nvPr/>
            </p:nvSpPr>
            <p:spPr bwMode="auto">
              <a:xfrm flipV="1">
                <a:off x="3087" y="2297"/>
                <a:ext cx="3" cy="23"/>
              </a:xfrm>
              <a:prstGeom prst="line">
                <a:avLst/>
              </a:prstGeom>
              <a:noFill/>
              <a:ln w="19050">
                <a:solidFill>
                  <a:srgbClr val="D0D0D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01" name="Line 1720"/>
              <p:cNvSpPr>
                <a:spLocks noChangeAspect="1" noChangeShapeType="1"/>
              </p:cNvSpPr>
              <p:nvPr/>
            </p:nvSpPr>
            <p:spPr bwMode="auto">
              <a:xfrm flipV="1">
                <a:off x="3090" y="2273"/>
                <a:ext cx="1" cy="24"/>
              </a:xfrm>
              <a:prstGeom prst="line">
                <a:avLst/>
              </a:prstGeom>
              <a:noFill/>
              <a:ln w="19050">
                <a:solidFill>
                  <a:srgbClr val="F9F9F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02" name="Line 1721"/>
              <p:cNvSpPr>
                <a:spLocks noChangeAspect="1" noChangeShapeType="1"/>
              </p:cNvSpPr>
              <p:nvPr/>
            </p:nvSpPr>
            <p:spPr bwMode="auto">
              <a:xfrm flipV="1">
                <a:off x="3090" y="2248"/>
                <a:ext cx="1" cy="25"/>
              </a:xfrm>
              <a:prstGeom prst="line">
                <a:avLst/>
              </a:prstGeom>
              <a:noFill/>
              <a:ln w="19050">
                <a:solidFill>
                  <a:srgbClr val="F9F9F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03" name="Line 172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087" y="2224"/>
                <a:ext cx="3" cy="24"/>
              </a:xfrm>
              <a:prstGeom prst="line">
                <a:avLst/>
              </a:prstGeom>
              <a:noFill/>
              <a:ln w="19050">
                <a:solidFill>
                  <a:srgbClr val="D0D0D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04" name="Line 172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083" y="2199"/>
                <a:ext cx="4" cy="25"/>
              </a:xfrm>
              <a:prstGeom prst="line">
                <a:avLst/>
              </a:prstGeom>
              <a:noFill/>
              <a:ln w="19050">
                <a:solidFill>
                  <a:srgbClr val="9A9A9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05" name="Line 172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078" y="2177"/>
                <a:ext cx="5" cy="22"/>
              </a:xfrm>
              <a:prstGeom prst="line">
                <a:avLst/>
              </a:prstGeom>
              <a:noFill/>
              <a:ln w="19050">
                <a:solidFill>
                  <a:srgbClr val="73737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06" name="Line 172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071" y="2154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5E5E5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07" name="Line 172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063" y="2133"/>
                <a:ext cx="8" cy="21"/>
              </a:xfrm>
              <a:prstGeom prst="line">
                <a:avLst/>
              </a:prstGeom>
              <a:noFill/>
              <a:ln w="19050">
                <a:solidFill>
                  <a:srgbClr val="56565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08" name="Line 172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052" y="2112"/>
                <a:ext cx="11" cy="21"/>
              </a:xfrm>
              <a:prstGeom prst="line">
                <a:avLst/>
              </a:prstGeom>
              <a:noFill/>
              <a:ln w="19050">
                <a:solidFill>
                  <a:srgbClr val="52525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09" name="Line 172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042" y="2093"/>
                <a:ext cx="10" cy="19"/>
              </a:xfrm>
              <a:prstGeom prst="line">
                <a:avLst/>
              </a:prstGeom>
              <a:noFill/>
              <a:ln w="19050">
                <a:solidFill>
                  <a:srgbClr val="4F4F4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10" name="Line 172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031" y="2075"/>
                <a:ext cx="11" cy="18"/>
              </a:xfrm>
              <a:prstGeom prst="line">
                <a:avLst/>
              </a:prstGeom>
              <a:noFill/>
              <a:ln w="19050">
                <a:solidFill>
                  <a:srgbClr val="4D4D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11" name="Line 173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017" y="2058"/>
                <a:ext cx="14" cy="17"/>
              </a:xfrm>
              <a:prstGeom prst="line">
                <a:avLst/>
              </a:prstGeom>
              <a:noFill/>
              <a:ln w="19050">
                <a:solidFill>
                  <a:srgbClr val="4A4A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12" name="Line 173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004" y="2042"/>
                <a:ext cx="13" cy="16"/>
              </a:xfrm>
              <a:prstGeom prst="line">
                <a:avLst/>
              </a:prstGeom>
              <a:noFill/>
              <a:ln w="19050">
                <a:solidFill>
                  <a:srgbClr val="46464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13" name="Line 173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990" y="2028"/>
                <a:ext cx="14" cy="14"/>
              </a:xfrm>
              <a:prstGeom prst="line">
                <a:avLst/>
              </a:prstGeom>
              <a:noFill/>
              <a:ln w="19050">
                <a:solidFill>
                  <a:srgbClr val="43434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14" name="Line 173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975" y="2016"/>
                <a:ext cx="15" cy="12"/>
              </a:xfrm>
              <a:prstGeom prst="line">
                <a:avLst/>
              </a:prstGeom>
              <a:noFill/>
              <a:ln w="19050">
                <a:solidFill>
                  <a:srgbClr val="3F3F3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15" name="Line 173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958" y="2007"/>
                <a:ext cx="17" cy="9"/>
              </a:xfrm>
              <a:prstGeom prst="line">
                <a:avLst/>
              </a:prstGeom>
              <a:noFill/>
              <a:ln w="19050">
                <a:solidFill>
                  <a:srgbClr val="4242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16" name="Line 173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943" y="2000"/>
                <a:ext cx="15" cy="7"/>
              </a:xfrm>
              <a:prstGeom prst="line">
                <a:avLst/>
              </a:prstGeom>
              <a:noFill/>
              <a:ln w="19050">
                <a:solidFill>
                  <a:srgbClr val="44444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17" name="Line 173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925" y="1994"/>
                <a:ext cx="18" cy="6"/>
              </a:xfrm>
              <a:prstGeom prst="line">
                <a:avLst/>
              </a:prstGeom>
              <a:noFill/>
              <a:ln w="19050">
                <a:solidFill>
                  <a:srgbClr val="47474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18" name="Freeform 1737"/>
              <p:cNvSpPr>
                <a:spLocks noChangeAspect="1"/>
              </p:cNvSpPr>
              <p:nvPr/>
            </p:nvSpPr>
            <p:spPr bwMode="auto">
              <a:xfrm>
                <a:off x="2861" y="1989"/>
                <a:ext cx="68" cy="21"/>
              </a:xfrm>
              <a:custGeom>
                <a:avLst/>
                <a:gdLst>
                  <a:gd name="T0" fmla="*/ 18 w 68"/>
                  <a:gd name="T1" fmla="*/ 21 h 21"/>
                  <a:gd name="T2" fmla="*/ 0 w 68"/>
                  <a:gd name="T3" fmla="*/ 18 h 21"/>
                  <a:gd name="T4" fmla="*/ 52 w 68"/>
                  <a:gd name="T5" fmla="*/ 0 h 21"/>
                  <a:gd name="T6" fmla="*/ 68 w 68"/>
                  <a:gd name="T7" fmla="*/ 3 h 21"/>
                  <a:gd name="T8" fmla="*/ 18 w 68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21"/>
                  <a:gd name="T17" fmla="*/ 68 w 68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21">
                    <a:moveTo>
                      <a:pt x="18" y="21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68" y="3"/>
                    </a:lnTo>
                    <a:lnTo>
                      <a:pt x="18" y="21"/>
                    </a:lnTo>
                    <a:close/>
                  </a:path>
                </a:pathLst>
              </a:custGeom>
              <a:solidFill>
                <a:srgbClr val="6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19" name="Line 1738"/>
              <p:cNvSpPr>
                <a:spLocks noChangeAspect="1" noChangeShapeType="1"/>
              </p:cNvSpPr>
              <p:nvPr/>
            </p:nvSpPr>
            <p:spPr bwMode="auto">
              <a:xfrm flipV="1">
                <a:off x="2879" y="1992"/>
                <a:ext cx="50" cy="18"/>
              </a:xfrm>
              <a:prstGeom prst="line">
                <a:avLst/>
              </a:prstGeom>
              <a:noFill/>
              <a:ln w="3175">
                <a:solidFill>
                  <a:srgbClr val="65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20" name="Freeform 1739"/>
              <p:cNvSpPr>
                <a:spLocks noChangeAspect="1"/>
              </p:cNvSpPr>
              <p:nvPr/>
            </p:nvSpPr>
            <p:spPr bwMode="auto">
              <a:xfrm>
                <a:off x="2875" y="1991"/>
                <a:ext cx="54" cy="19"/>
              </a:xfrm>
              <a:custGeom>
                <a:avLst/>
                <a:gdLst>
                  <a:gd name="T0" fmla="*/ 4 w 54"/>
                  <a:gd name="T1" fmla="*/ 19 h 19"/>
                  <a:gd name="T2" fmla="*/ 0 w 54"/>
                  <a:gd name="T3" fmla="*/ 19 h 19"/>
                  <a:gd name="T4" fmla="*/ 50 w 54"/>
                  <a:gd name="T5" fmla="*/ 0 h 19"/>
                  <a:gd name="T6" fmla="*/ 54 w 54"/>
                  <a:gd name="T7" fmla="*/ 1 h 19"/>
                  <a:gd name="T8" fmla="*/ 4 w 54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19"/>
                  <a:gd name="T17" fmla="*/ 54 w 54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19">
                    <a:moveTo>
                      <a:pt x="4" y="19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4" y="1"/>
                    </a:lnTo>
                    <a:lnTo>
                      <a:pt x="4" y="19"/>
                    </a:lnTo>
                    <a:close/>
                  </a:path>
                </a:pathLst>
              </a:custGeom>
              <a:solidFill>
                <a:srgbClr val="6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21" name="Freeform 1740"/>
              <p:cNvSpPr>
                <a:spLocks noChangeAspect="1"/>
              </p:cNvSpPr>
              <p:nvPr/>
            </p:nvSpPr>
            <p:spPr bwMode="auto">
              <a:xfrm>
                <a:off x="2870" y="1991"/>
                <a:ext cx="55" cy="19"/>
              </a:xfrm>
              <a:custGeom>
                <a:avLst/>
                <a:gdLst>
                  <a:gd name="T0" fmla="*/ 5 w 55"/>
                  <a:gd name="T1" fmla="*/ 19 h 19"/>
                  <a:gd name="T2" fmla="*/ 0 w 55"/>
                  <a:gd name="T3" fmla="*/ 18 h 19"/>
                  <a:gd name="T4" fmla="*/ 52 w 55"/>
                  <a:gd name="T5" fmla="*/ 0 h 19"/>
                  <a:gd name="T6" fmla="*/ 55 w 55"/>
                  <a:gd name="T7" fmla="*/ 0 h 19"/>
                  <a:gd name="T8" fmla="*/ 5 w 55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19"/>
                  <a:gd name="T17" fmla="*/ 55 w 55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19">
                    <a:moveTo>
                      <a:pt x="5" y="19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5" y="0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22" name="Freeform 1741"/>
              <p:cNvSpPr>
                <a:spLocks noChangeAspect="1"/>
              </p:cNvSpPr>
              <p:nvPr/>
            </p:nvSpPr>
            <p:spPr bwMode="auto">
              <a:xfrm>
                <a:off x="2866" y="1989"/>
                <a:ext cx="56" cy="20"/>
              </a:xfrm>
              <a:custGeom>
                <a:avLst/>
                <a:gdLst>
                  <a:gd name="T0" fmla="*/ 4 w 56"/>
                  <a:gd name="T1" fmla="*/ 20 h 20"/>
                  <a:gd name="T2" fmla="*/ 0 w 56"/>
                  <a:gd name="T3" fmla="*/ 20 h 20"/>
                  <a:gd name="T4" fmla="*/ 51 w 56"/>
                  <a:gd name="T5" fmla="*/ 0 h 20"/>
                  <a:gd name="T6" fmla="*/ 56 w 56"/>
                  <a:gd name="T7" fmla="*/ 2 h 20"/>
                  <a:gd name="T8" fmla="*/ 4 w 56"/>
                  <a:gd name="T9" fmla="*/ 2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20"/>
                  <a:gd name="T17" fmla="*/ 56 w 56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20">
                    <a:moveTo>
                      <a:pt x="4" y="20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4" y="20"/>
                    </a:lnTo>
                    <a:close/>
                  </a:path>
                </a:pathLst>
              </a:custGeom>
              <a:solidFill>
                <a:srgbClr val="6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23" name="Freeform 1742"/>
              <p:cNvSpPr>
                <a:spLocks noChangeAspect="1"/>
              </p:cNvSpPr>
              <p:nvPr/>
            </p:nvSpPr>
            <p:spPr bwMode="auto">
              <a:xfrm>
                <a:off x="2861" y="1989"/>
                <a:ext cx="56" cy="20"/>
              </a:xfrm>
              <a:custGeom>
                <a:avLst/>
                <a:gdLst>
                  <a:gd name="T0" fmla="*/ 5 w 56"/>
                  <a:gd name="T1" fmla="*/ 20 h 20"/>
                  <a:gd name="T2" fmla="*/ 0 w 56"/>
                  <a:gd name="T3" fmla="*/ 18 h 20"/>
                  <a:gd name="T4" fmla="*/ 52 w 56"/>
                  <a:gd name="T5" fmla="*/ 0 h 20"/>
                  <a:gd name="T6" fmla="*/ 56 w 56"/>
                  <a:gd name="T7" fmla="*/ 0 h 20"/>
                  <a:gd name="T8" fmla="*/ 5 w 56"/>
                  <a:gd name="T9" fmla="*/ 2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20"/>
                  <a:gd name="T17" fmla="*/ 56 w 56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20">
                    <a:moveTo>
                      <a:pt x="5" y="20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5" y="20"/>
                    </a:lnTo>
                    <a:close/>
                  </a:path>
                </a:pathLst>
              </a:custGeom>
              <a:solidFill>
                <a:srgbClr val="6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24" name="Freeform 1743"/>
              <p:cNvSpPr>
                <a:spLocks noChangeAspect="1"/>
              </p:cNvSpPr>
              <p:nvPr/>
            </p:nvSpPr>
            <p:spPr bwMode="auto">
              <a:xfrm>
                <a:off x="2846" y="1987"/>
                <a:ext cx="67" cy="20"/>
              </a:xfrm>
              <a:custGeom>
                <a:avLst/>
                <a:gdLst>
                  <a:gd name="T0" fmla="*/ 15 w 67"/>
                  <a:gd name="T1" fmla="*/ 20 h 20"/>
                  <a:gd name="T2" fmla="*/ 0 w 67"/>
                  <a:gd name="T3" fmla="*/ 20 h 20"/>
                  <a:gd name="T4" fmla="*/ 50 w 67"/>
                  <a:gd name="T5" fmla="*/ 0 h 20"/>
                  <a:gd name="T6" fmla="*/ 67 w 67"/>
                  <a:gd name="T7" fmla="*/ 2 h 20"/>
                  <a:gd name="T8" fmla="*/ 15 w 67"/>
                  <a:gd name="T9" fmla="*/ 2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20"/>
                  <a:gd name="T17" fmla="*/ 67 w 67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20">
                    <a:moveTo>
                      <a:pt x="15" y="20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67" y="2"/>
                    </a:lnTo>
                    <a:lnTo>
                      <a:pt x="15" y="20"/>
                    </a:lnTo>
                    <a:close/>
                  </a:path>
                </a:pathLst>
              </a:custGeom>
              <a:solidFill>
                <a:srgbClr val="6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25" name="Line 1744"/>
              <p:cNvSpPr>
                <a:spLocks noChangeAspect="1" noChangeShapeType="1"/>
              </p:cNvSpPr>
              <p:nvPr/>
            </p:nvSpPr>
            <p:spPr bwMode="auto">
              <a:xfrm flipV="1">
                <a:off x="2861" y="1989"/>
                <a:ext cx="52" cy="18"/>
              </a:xfrm>
              <a:prstGeom prst="line">
                <a:avLst/>
              </a:prstGeom>
              <a:noFill/>
              <a:ln w="3175">
                <a:solidFill>
                  <a:srgbClr val="6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26" name="Freeform 1745"/>
              <p:cNvSpPr>
                <a:spLocks noChangeAspect="1"/>
              </p:cNvSpPr>
              <p:nvPr/>
            </p:nvSpPr>
            <p:spPr bwMode="auto">
              <a:xfrm>
                <a:off x="2854" y="1987"/>
                <a:ext cx="59" cy="20"/>
              </a:xfrm>
              <a:custGeom>
                <a:avLst/>
                <a:gdLst>
                  <a:gd name="T0" fmla="*/ 7 w 59"/>
                  <a:gd name="T1" fmla="*/ 20 h 20"/>
                  <a:gd name="T2" fmla="*/ 0 w 59"/>
                  <a:gd name="T3" fmla="*/ 20 h 20"/>
                  <a:gd name="T4" fmla="*/ 51 w 59"/>
                  <a:gd name="T5" fmla="*/ 0 h 20"/>
                  <a:gd name="T6" fmla="*/ 59 w 59"/>
                  <a:gd name="T7" fmla="*/ 2 h 20"/>
                  <a:gd name="T8" fmla="*/ 7 w 59"/>
                  <a:gd name="T9" fmla="*/ 2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20"/>
                  <a:gd name="T17" fmla="*/ 59 w 59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20">
                    <a:moveTo>
                      <a:pt x="7" y="20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9" y="2"/>
                    </a:lnTo>
                    <a:lnTo>
                      <a:pt x="7" y="20"/>
                    </a:lnTo>
                    <a:close/>
                  </a:path>
                </a:pathLst>
              </a:custGeom>
              <a:solidFill>
                <a:srgbClr val="6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27" name="Freeform 1746"/>
              <p:cNvSpPr>
                <a:spLocks noChangeAspect="1"/>
              </p:cNvSpPr>
              <p:nvPr/>
            </p:nvSpPr>
            <p:spPr bwMode="auto">
              <a:xfrm>
                <a:off x="2846" y="1987"/>
                <a:ext cx="59" cy="20"/>
              </a:xfrm>
              <a:custGeom>
                <a:avLst/>
                <a:gdLst>
                  <a:gd name="T0" fmla="*/ 8 w 59"/>
                  <a:gd name="T1" fmla="*/ 20 h 20"/>
                  <a:gd name="T2" fmla="*/ 0 w 59"/>
                  <a:gd name="T3" fmla="*/ 20 h 20"/>
                  <a:gd name="T4" fmla="*/ 50 w 59"/>
                  <a:gd name="T5" fmla="*/ 0 h 20"/>
                  <a:gd name="T6" fmla="*/ 59 w 59"/>
                  <a:gd name="T7" fmla="*/ 0 h 20"/>
                  <a:gd name="T8" fmla="*/ 8 w 59"/>
                  <a:gd name="T9" fmla="*/ 2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20"/>
                  <a:gd name="T17" fmla="*/ 59 w 59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20">
                    <a:moveTo>
                      <a:pt x="8" y="20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9" y="0"/>
                    </a:lnTo>
                    <a:lnTo>
                      <a:pt x="8" y="20"/>
                    </a:lnTo>
                    <a:close/>
                  </a:path>
                </a:pathLst>
              </a:custGeom>
              <a:solidFill>
                <a:srgbClr val="6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28" name="Freeform 1747"/>
              <p:cNvSpPr>
                <a:spLocks noChangeAspect="1"/>
              </p:cNvSpPr>
              <p:nvPr/>
            </p:nvSpPr>
            <p:spPr bwMode="auto">
              <a:xfrm>
                <a:off x="2829" y="1987"/>
                <a:ext cx="67" cy="22"/>
              </a:xfrm>
              <a:custGeom>
                <a:avLst/>
                <a:gdLst>
                  <a:gd name="T0" fmla="*/ 17 w 67"/>
                  <a:gd name="T1" fmla="*/ 20 h 22"/>
                  <a:gd name="T2" fmla="*/ 0 w 67"/>
                  <a:gd name="T3" fmla="*/ 22 h 22"/>
                  <a:gd name="T4" fmla="*/ 52 w 67"/>
                  <a:gd name="T5" fmla="*/ 2 h 22"/>
                  <a:gd name="T6" fmla="*/ 67 w 67"/>
                  <a:gd name="T7" fmla="*/ 0 h 22"/>
                  <a:gd name="T8" fmla="*/ 17 w 67"/>
                  <a:gd name="T9" fmla="*/ 2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22"/>
                  <a:gd name="T17" fmla="*/ 67 w 67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22">
                    <a:moveTo>
                      <a:pt x="17" y="20"/>
                    </a:moveTo>
                    <a:lnTo>
                      <a:pt x="0" y="22"/>
                    </a:lnTo>
                    <a:lnTo>
                      <a:pt x="52" y="2"/>
                    </a:lnTo>
                    <a:lnTo>
                      <a:pt x="67" y="0"/>
                    </a:lnTo>
                    <a:lnTo>
                      <a:pt x="17" y="20"/>
                    </a:lnTo>
                    <a:close/>
                  </a:path>
                </a:pathLst>
              </a:custGeom>
              <a:solidFill>
                <a:srgbClr val="6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29" name="Line 1748"/>
              <p:cNvSpPr>
                <a:spLocks noChangeAspect="1" noChangeShapeType="1"/>
              </p:cNvSpPr>
              <p:nvPr/>
            </p:nvSpPr>
            <p:spPr bwMode="auto">
              <a:xfrm flipV="1">
                <a:off x="2846" y="1987"/>
                <a:ext cx="50" cy="20"/>
              </a:xfrm>
              <a:prstGeom prst="line">
                <a:avLst/>
              </a:prstGeom>
              <a:noFill/>
              <a:ln w="3175">
                <a:solidFill>
                  <a:srgbClr val="6D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30" name="Freeform 1749"/>
              <p:cNvSpPr>
                <a:spLocks noChangeAspect="1"/>
              </p:cNvSpPr>
              <p:nvPr/>
            </p:nvSpPr>
            <p:spPr bwMode="auto">
              <a:xfrm>
                <a:off x="2814" y="1989"/>
                <a:ext cx="67" cy="24"/>
              </a:xfrm>
              <a:custGeom>
                <a:avLst/>
                <a:gdLst>
                  <a:gd name="T0" fmla="*/ 15 w 67"/>
                  <a:gd name="T1" fmla="*/ 20 h 24"/>
                  <a:gd name="T2" fmla="*/ 0 w 67"/>
                  <a:gd name="T3" fmla="*/ 24 h 24"/>
                  <a:gd name="T4" fmla="*/ 52 w 67"/>
                  <a:gd name="T5" fmla="*/ 5 h 24"/>
                  <a:gd name="T6" fmla="*/ 67 w 67"/>
                  <a:gd name="T7" fmla="*/ 0 h 24"/>
                  <a:gd name="T8" fmla="*/ 15 w 67"/>
                  <a:gd name="T9" fmla="*/ 2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24"/>
                  <a:gd name="T17" fmla="*/ 67 w 67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24">
                    <a:moveTo>
                      <a:pt x="15" y="20"/>
                    </a:moveTo>
                    <a:lnTo>
                      <a:pt x="0" y="24"/>
                    </a:lnTo>
                    <a:lnTo>
                      <a:pt x="52" y="5"/>
                    </a:lnTo>
                    <a:lnTo>
                      <a:pt x="67" y="0"/>
                    </a:lnTo>
                    <a:lnTo>
                      <a:pt x="15" y="20"/>
                    </a:lnTo>
                    <a:close/>
                  </a:path>
                </a:pathLst>
              </a:custGeom>
              <a:solidFill>
                <a:srgbClr val="7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31" name="Line 1750"/>
              <p:cNvSpPr>
                <a:spLocks noChangeAspect="1" noChangeShapeType="1"/>
              </p:cNvSpPr>
              <p:nvPr/>
            </p:nvSpPr>
            <p:spPr bwMode="auto">
              <a:xfrm flipV="1">
                <a:off x="2829" y="1989"/>
                <a:ext cx="52" cy="20"/>
              </a:xfrm>
              <a:prstGeom prst="line">
                <a:avLst/>
              </a:prstGeom>
              <a:noFill/>
              <a:ln w="3175">
                <a:solidFill>
                  <a:srgbClr val="7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32" name="Freeform 1751"/>
              <p:cNvSpPr>
                <a:spLocks noChangeAspect="1"/>
              </p:cNvSpPr>
              <p:nvPr/>
            </p:nvSpPr>
            <p:spPr bwMode="auto">
              <a:xfrm>
                <a:off x="2943" y="2457"/>
                <a:ext cx="65" cy="25"/>
              </a:xfrm>
              <a:custGeom>
                <a:avLst/>
                <a:gdLst>
                  <a:gd name="T0" fmla="*/ 0 w 65"/>
                  <a:gd name="T1" fmla="*/ 25 h 25"/>
                  <a:gd name="T2" fmla="*/ 14 w 65"/>
                  <a:gd name="T3" fmla="*/ 19 h 25"/>
                  <a:gd name="T4" fmla="*/ 65 w 65"/>
                  <a:gd name="T5" fmla="*/ 0 h 25"/>
                  <a:gd name="T6" fmla="*/ 52 w 65"/>
                  <a:gd name="T7" fmla="*/ 6 h 25"/>
                  <a:gd name="T8" fmla="*/ 0 w 65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25"/>
                  <a:gd name="T17" fmla="*/ 65 w 6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25">
                    <a:moveTo>
                      <a:pt x="0" y="25"/>
                    </a:moveTo>
                    <a:lnTo>
                      <a:pt x="14" y="19"/>
                    </a:lnTo>
                    <a:lnTo>
                      <a:pt x="65" y="0"/>
                    </a:lnTo>
                    <a:lnTo>
                      <a:pt x="52" y="6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7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33" name="Line 1752"/>
              <p:cNvSpPr>
                <a:spLocks noChangeAspect="1" noChangeShapeType="1"/>
              </p:cNvSpPr>
              <p:nvPr/>
            </p:nvSpPr>
            <p:spPr bwMode="auto">
              <a:xfrm flipV="1">
                <a:off x="2943" y="2463"/>
                <a:ext cx="52" cy="19"/>
              </a:xfrm>
              <a:prstGeom prst="line">
                <a:avLst/>
              </a:prstGeom>
              <a:noFill/>
              <a:ln w="3175">
                <a:solidFill>
                  <a:srgbClr val="7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34" name="Freeform 1753"/>
              <p:cNvSpPr>
                <a:spLocks noChangeAspect="1"/>
              </p:cNvSpPr>
              <p:nvPr/>
            </p:nvSpPr>
            <p:spPr bwMode="auto">
              <a:xfrm>
                <a:off x="2957" y="2449"/>
                <a:ext cx="65" cy="27"/>
              </a:xfrm>
              <a:custGeom>
                <a:avLst/>
                <a:gdLst>
                  <a:gd name="T0" fmla="*/ 0 w 65"/>
                  <a:gd name="T1" fmla="*/ 27 h 27"/>
                  <a:gd name="T2" fmla="*/ 13 w 65"/>
                  <a:gd name="T3" fmla="*/ 18 h 27"/>
                  <a:gd name="T4" fmla="*/ 65 w 65"/>
                  <a:gd name="T5" fmla="*/ 0 h 27"/>
                  <a:gd name="T6" fmla="*/ 51 w 65"/>
                  <a:gd name="T7" fmla="*/ 8 h 27"/>
                  <a:gd name="T8" fmla="*/ 0 w 65"/>
                  <a:gd name="T9" fmla="*/ 2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27"/>
                  <a:gd name="T17" fmla="*/ 65 w 65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27">
                    <a:moveTo>
                      <a:pt x="0" y="27"/>
                    </a:moveTo>
                    <a:lnTo>
                      <a:pt x="13" y="18"/>
                    </a:lnTo>
                    <a:lnTo>
                      <a:pt x="65" y="0"/>
                    </a:lnTo>
                    <a:lnTo>
                      <a:pt x="51" y="8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35" name="Line 1754"/>
              <p:cNvSpPr>
                <a:spLocks noChangeAspect="1" noChangeShapeType="1"/>
              </p:cNvSpPr>
              <p:nvPr/>
            </p:nvSpPr>
            <p:spPr bwMode="auto">
              <a:xfrm flipV="1">
                <a:off x="2957" y="2457"/>
                <a:ext cx="51" cy="19"/>
              </a:xfrm>
              <a:prstGeom prst="line">
                <a:avLst/>
              </a:prstGeom>
              <a:noFill/>
              <a:ln w="317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36" name="Freeform 1755"/>
              <p:cNvSpPr>
                <a:spLocks noChangeAspect="1"/>
              </p:cNvSpPr>
              <p:nvPr/>
            </p:nvSpPr>
            <p:spPr bwMode="auto">
              <a:xfrm>
                <a:off x="2970" y="2438"/>
                <a:ext cx="64" cy="29"/>
              </a:xfrm>
              <a:custGeom>
                <a:avLst/>
                <a:gdLst>
                  <a:gd name="T0" fmla="*/ 0 w 64"/>
                  <a:gd name="T1" fmla="*/ 29 h 29"/>
                  <a:gd name="T2" fmla="*/ 14 w 64"/>
                  <a:gd name="T3" fmla="*/ 19 h 29"/>
                  <a:gd name="T4" fmla="*/ 64 w 64"/>
                  <a:gd name="T5" fmla="*/ 0 h 29"/>
                  <a:gd name="T6" fmla="*/ 52 w 64"/>
                  <a:gd name="T7" fmla="*/ 11 h 29"/>
                  <a:gd name="T8" fmla="*/ 0 w 64"/>
                  <a:gd name="T9" fmla="*/ 29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29"/>
                  <a:gd name="T17" fmla="*/ 64 w 64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29">
                    <a:moveTo>
                      <a:pt x="0" y="29"/>
                    </a:moveTo>
                    <a:lnTo>
                      <a:pt x="14" y="19"/>
                    </a:lnTo>
                    <a:lnTo>
                      <a:pt x="64" y="0"/>
                    </a:lnTo>
                    <a:lnTo>
                      <a:pt x="52" y="11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37" name="Line 1756"/>
              <p:cNvSpPr>
                <a:spLocks noChangeAspect="1" noChangeShapeType="1"/>
              </p:cNvSpPr>
              <p:nvPr/>
            </p:nvSpPr>
            <p:spPr bwMode="auto">
              <a:xfrm flipV="1">
                <a:off x="2970" y="2449"/>
                <a:ext cx="52" cy="18"/>
              </a:xfrm>
              <a:prstGeom prst="line">
                <a:avLst/>
              </a:prstGeom>
              <a:noFill/>
              <a:ln w="3175">
                <a:solidFill>
                  <a:srgbClr val="85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38" name="Freeform 1757"/>
              <p:cNvSpPr>
                <a:spLocks noChangeAspect="1"/>
              </p:cNvSpPr>
              <p:nvPr/>
            </p:nvSpPr>
            <p:spPr bwMode="auto">
              <a:xfrm>
                <a:off x="2970" y="2443"/>
                <a:ext cx="58" cy="24"/>
              </a:xfrm>
              <a:custGeom>
                <a:avLst/>
                <a:gdLst>
                  <a:gd name="T0" fmla="*/ 0 w 58"/>
                  <a:gd name="T1" fmla="*/ 24 h 24"/>
                  <a:gd name="T2" fmla="*/ 8 w 58"/>
                  <a:gd name="T3" fmla="*/ 20 h 24"/>
                  <a:gd name="T4" fmla="*/ 58 w 58"/>
                  <a:gd name="T5" fmla="*/ 0 h 24"/>
                  <a:gd name="T6" fmla="*/ 52 w 58"/>
                  <a:gd name="T7" fmla="*/ 6 h 24"/>
                  <a:gd name="T8" fmla="*/ 0 w 58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24"/>
                  <a:gd name="T17" fmla="*/ 58 w 58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24">
                    <a:moveTo>
                      <a:pt x="0" y="24"/>
                    </a:moveTo>
                    <a:lnTo>
                      <a:pt x="8" y="20"/>
                    </a:lnTo>
                    <a:lnTo>
                      <a:pt x="58" y="0"/>
                    </a:lnTo>
                    <a:lnTo>
                      <a:pt x="52" y="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39" name="Freeform 1758"/>
              <p:cNvSpPr>
                <a:spLocks noChangeAspect="1"/>
              </p:cNvSpPr>
              <p:nvPr/>
            </p:nvSpPr>
            <p:spPr bwMode="auto">
              <a:xfrm>
                <a:off x="2978" y="2438"/>
                <a:ext cx="56" cy="25"/>
              </a:xfrm>
              <a:custGeom>
                <a:avLst/>
                <a:gdLst>
                  <a:gd name="T0" fmla="*/ 0 w 56"/>
                  <a:gd name="T1" fmla="*/ 25 h 25"/>
                  <a:gd name="T2" fmla="*/ 6 w 56"/>
                  <a:gd name="T3" fmla="*/ 19 h 25"/>
                  <a:gd name="T4" fmla="*/ 56 w 56"/>
                  <a:gd name="T5" fmla="*/ 0 h 25"/>
                  <a:gd name="T6" fmla="*/ 50 w 56"/>
                  <a:gd name="T7" fmla="*/ 5 h 25"/>
                  <a:gd name="T8" fmla="*/ 0 w 56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25"/>
                  <a:gd name="T17" fmla="*/ 56 w 56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25">
                    <a:moveTo>
                      <a:pt x="0" y="25"/>
                    </a:moveTo>
                    <a:lnTo>
                      <a:pt x="6" y="19"/>
                    </a:lnTo>
                    <a:lnTo>
                      <a:pt x="56" y="0"/>
                    </a:lnTo>
                    <a:lnTo>
                      <a:pt x="50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8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40" name="Freeform 1759"/>
              <p:cNvSpPr>
                <a:spLocks noChangeAspect="1"/>
              </p:cNvSpPr>
              <p:nvPr/>
            </p:nvSpPr>
            <p:spPr bwMode="auto">
              <a:xfrm>
                <a:off x="2984" y="2425"/>
                <a:ext cx="62" cy="32"/>
              </a:xfrm>
              <a:custGeom>
                <a:avLst/>
                <a:gdLst>
                  <a:gd name="T0" fmla="*/ 0 w 62"/>
                  <a:gd name="T1" fmla="*/ 32 h 32"/>
                  <a:gd name="T2" fmla="*/ 11 w 62"/>
                  <a:gd name="T3" fmla="*/ 19 h 32"/>
                  <a:gd name="T4" fmla="*/ 62 w 62"/>
                  <a:gd name="T5" fmla="*/ 0 h 32"/>
                  <a:gd name="T6" fmla="*/ 50 w 62"/>
                  <a:gd name="T7" fmla="*/ 13 h 32"/>
                  <a:gd name="T8" fmla="*/ 0 w 62"/>
                  <a:gd name="T9" fmla="*/ 3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32"/>
                  <a:gd name="T17" fmla="*/ 62 w 6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32">
                    <a:moveTo>
                      <a:pt x="0" y="32"/>
                    </a:moveTo>
                    <a:lnTo>
                      <a:pt x="11" y="19"/>
                    </a:lnTo>
                    <a:lnTo>
                      <a:pt x="62" y="0"/>
                    </a:lnTo>
                    <a:lnTo>
                      <a:pt x="50" y="13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41" name="Line 1760"/>
              <p:cNvSpPr>
                <a:spLocks noChangeAspect="1" noChangeShapeType="1"/>
              </p:cNvSpPr>
              <p:nvPr/>
            </p:nvSpPr>
            <p:spPr bwMode="auto">
              <a:xfrm flipV="1">
                <a:off x="2984" y="2438"/>
                <a:ext cx="50" cy="19"/>
              </a:xfrm>
              <a:prstGeom prst="line">
                <a:avLst/>
              </a:prstGeom>
              <a:noFill/>
              <a:ln w="3175">
                <a:solidFill>
                  <a:srgbClr val="8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42" name="Freeform 1761"/>
              <p:cNvSpPr>
                <a:spLocks noChangeAspect="1"/>
              </p:cNvSpPr>
              <p:nvPr/>
            </p:nvSpPr>
            <p:spPr bwMode="auto">
              <a:xfrm>
                <a:off x="2984" y="2434"/>
                <a:ext cx="55" cy="23"/>
              </a:xfrm>
              <a:custGeom>
                <a:avLst/>
                <a:gdLst>
                  <a:gd name="T0" fmla="*/ 0 w 55"/>
                  <a:gd name="T1" fmla="*/ 23 h 23"/>
                  <a:gd name="T2" fmla="*/ 3 w 55"/>
                  <a:gd name="T3" fmla="*/ 20 h 23"/>
                  <a:gd name="T4" fmla="*/ 55 w 55"/>
                  <a:gd name="T5" fmla="*/ 0 h 23"/>
                  <a:gd name="T6" fmla="*/ 50 w 55"/>
                  <a:gd name="T7" fmla="*/ 4 h 23"/>
                  <a:gd name="T8" fmla="*/ 0 w 55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3"/>
                  <a:gd name="T17" fmla="*/ 55 w 55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3">
                    <a:moveTo>
                      <a:pt x="0" y="23"/>
                    </a:moveTo>
                    <a:lnTo>
                      <a:pt x="3" y="20"/>
                    </a:lnTo>
                    <a:lnTo>
                      <a:pt x="55" y="0"/>
                    </a:lnTo>
                    <a:lnTo>
                      <a:pt x="50" y="4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43" name="Freeform 1762"/>
              <p:cNvSpPr>
                <a:spLocks noChangeAspect="1"/>
              </p:cNvSpPr>
              <p:nvPr/>
            </p:nvSpPr>
            <p:spPr bwMode="auto">
              <a:xfrm>
                <a:off x="2987" y="2429"/>
                <a:ext cx="55" cy="25"/>
              </a:xfrm>
              <a:custGeom>
                <a:avLst/>
                <a:gdLst>
                  <a:gd name="T0" fmla="*/ 0 w 55"/>
                  <a:gd name="T1" fmla="*/ 25 h 25"/>
                  <a:gd name="T2" fmla="*/ 5 w 55"/>
                  <a:gd name="T3" fmla="*/ 20 h 25"/>
                  <a:gd name="T4" fmla="*/ 55 w 55"/>
                  <a:gd name="T5" fmla="*/ 0 h 25"/>
                  <a:gd name="T6" fmla="*/ 52 w 55"/>
                  <a:gd name="T7" fmla="*/ 5 h 25"/>
                  <a:gd name="T8" fmla="*/ 0 w 55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5"/>
                  <a:gd name="T17" fmla="*/ 55 w 5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5">
                    <a:moveTo>
                      <a:pt x="0" y="25"/>
                    </a:moveTo>
                    <a:lnTo>
                      <a:pt x="5" y="20"/>
                    </a:lnTo>
                    <a:lnTo>
                      <a:pt x="55" y="0"/>
                    </a:lnTo>
                    <a:lnTo>
                      <a:pt x="52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8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44" name="Freeform 1763"/>
              <p:cNvSpPr>
                <a:spLocks noChangeAspect="1"/>
              </p:cNvSpPr>
              <p:nvPr/>
            </p:nvSpPr>
            <p:spPr bwMode="auto">
              <a:xfrm>
                <a:off x="2992" y="2425"/>
                <a:ext cx="54" cy="24"/>
              </a:xfrm>
              <a:custGeom>
                <a:avLst/>
                <a:gdLst>
                  <a:gd name="T0" fmla="*/ 0 w 54"/>
                  <a:gd name="T1" fmla="*/ 24 h 24"/>
                  <a:gd name="T2" fmla="*/ 3 w 54"/>
                  <a:gd name="T3" fmla="*/ 19 h 24"/>
                  <a:gd name="T4" fmla="*/ 54 w 54"/>
                  <a:gd name="T5" fmla="*/ 0 h 24"/>
                  <a:gd name="T6" fmla="*/ 50 w 54"/>
                  <a:gd name="T7" fmla="*/ 4 h 24"/>
                  <a:gd name="T8" fmla="*/ 0 w 54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4"/>
                  <a:gd name="T17" fmla="*/ 54 w 54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4">
                    <a:moveTo>
                      <a:pt x="0" y="24"/>
                    </a:moveTo>
                    <a:lnTo>
                      <a:pt x="3" y="19"/>
                    </a:lnTo>
                    <a:lnTo>
                      <a:pt x="54" y="0"/>
                    </a:lnTo>
                    <a:lnTo>
                      <a:pt x="50" y="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8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45" name="Freeform 1764"/>
              <p:cNvSpPr>
                <a:spLocks noChangeAspect="1"/>
              </p:cNvSpPr>
              <p:nvPr/>
            </p:nvSpPr>
            <p:spPr bwMode="auto">
              <a:xfrm>
                <a:off x="2995" y="2411"/>
                <a:ext cx="62" cy="33"/>
              </a:xfrm>
              <a:custGeom>
                <a:avLst/>
                <a:gdLst>
                  <a:gd name="T0" fmla="*/ 0 w 62"/>
                  <a:gd name="T1" fmla="*/ 33 h 33"/>
                  <a:gd name="T2" fmla="*/ 10 w 62"/>
                  <a:gd name="T3" fmla="*/ 20 h 33"/>
                  <a:gd name="T4" fmla="*/ 62 w 62"/>
                  <a:gd name="T5" fmla="*/ 0 h 33"/>
                  <a:gd name="T6" fmla="*/ 51 w 62"/>
                  <a:gd name="T7" fmla="*/ 14 h 33"/>
                  <a:gd name="T8" fmla="*/ 0 w 62"/>
                  <a:gd name="T9" fmla="*/ 3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33"/>
                  <a:gd name="T17" fmla="*/ 62 w 62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33">
                    <a:moveTo>
                      <a:pt x="0" y="33"/>
                    </a:moveTo>
                    <a:lnTo>
                      <a:pt x="10" y="20"/>
                    </a:lnTo>
                    <a:lnTo>
                      <a:pt x="62" y="0"/>
                    </a:lnTo>
                    <a:lnTo>
                      <a:pt x="51" y="14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46" name="Line 1765"/>
              <p:cNvSpPr>
                <a:spLocks noChangeAspect="1" noChangeShapeType="1"/>
              </p:cNvSpPr>
              <p:nvPr/>
            </p:nvSpPr>
            <p:spPr bwMode="auto">
              <a:xfrm flipV="1">
                <a:off x="2995" y="2425"/>
                <a:ext cx="51" cy="19"/>
              </a:xfrm>
              <a:prstGeom prst="line">
                <a:avLst/>
              </a:prstGeom>
              <a:noFill/>
              <a:ln w="3175">
                <a:solidFill>
                  <a:srgbClr val="8D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47" name="Freeform 1766"/>
              <p:cNvSpPr>
                <a:spLocks noChangeAspect="1"/>
              </p:cNvSpPr>
              <p:nvPr/>
            </p:nvSpPr>
            <p:spPr bwMode="auto">
              <a:xfrm>
                <a:off x="2995" y="2422"/>
                <a:ext cx="54" cy="22"/>
              </a:xfrm>
              <a:custGeom>
                <a:avLst/>
                <a:gdLst>
                  <a:gd name="T0" fmla="*/ 0 w 54"/>
                  <a:gd name="T1" fmla="*/ 22 h 22"/>
                  <a:gd name="T2" fmla="*/ 3 w 54"/>
                  <a:gd name="T3" fmla="*/ 19 h 22"/>
                  <a:gd name="T4" fmla="*/ 54 w 54"/>
                  <a:gd name="T5" fmla="*/ 0 h 22"/>
                  <a:gd name="T6" fmla="*/ 51 w 54"/>
                  <a:gd name="T7" fmla="*/ 3 h 22"/>
                  <a:gd name="T8" fmla="*/ 0 w 54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2"/>
                  <a:gd name="T17" fmla="*/ 54 w 54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2">
                    <a:moveTo>
                      <a:pt x="0" y="22"/>
                    </a:moveTo>
                    <a:lnTo>
                      <a:pt x="3" y="19"/>
                    </a:lnTo>
                    <a:lnTo>
                      <a:pt x="54" y="0"/>
                    </a:lnTo>
                    <a:lnTo>
                      <a:pt x="51" y="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48" name="Freeform 1767"/>
              <p:cNvSpPr>
                <a:spLocks noChangeAspect="1"/>
              </p:cNvSpPr>
              <p:nvPr/>
            </p:nvSpPr>
            <p:spPr bwMode="auto">
              <a:xfrm>
                <a:off x="2998" y="2419"/>
                <a:ext cx="54" cy="22"/>
              </a:xfrm>
              <a:custGeom>
                <a:avLst/>
                <a:gdLst>
                  <a:gd name="T0" fmla="*/ 0 w 54"/>
                  <a:gd name="T1" fmla="*/ 22 h 22"/>
                  <a:gd name="T2" fmla="*/ 3 w 54"/>
                  <a:gd name="T3" fmla="*/ 19 h 22"/>
                  <a:gd name="T4" fmla="*/ 54 w 54"/>
                  <a:gd name="T5" fmla="*/ 0 h 22"/>
                  <a:gd name="T6" fmla="*/ 51 w 54"/>
                  <a:gd name="T7" fmla="*/ 3 h 22"/>
                  <a:gd name="T8" fmla="*/ 0 w 54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2"/>
                  <a:gd name="T17" fmla="*/ 54 w 54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2">
                    <a:moveTo>
                      <a:pt x="0" y="22"/>
                    </a:moveTo>
                    <a:lnTo>
                      <a:pt x="3" y="19"/>
                    </a:lnTo>
                    <a:lnTo>
                      <a:pt x="54" y="0"/>
                    </a:lnTo>
                    <a:lnTo>
                      <a:pt x="51" y="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8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49" name="Freeform 1768"/>
              <p:cNvSpPr>
                <a:spLocks noChangeAspect="1"/>
              </p:cNvSpPr>
              <p:nvPr/>
            </p:nvSpPr>
            <p:spPr bwMode="auto">
              <a:xfrm>
                <a:off x="3001" y="2414"/>
                <a:ext cx="53" cy="24"/>
              </a:xfrm>
              <a:custGeom>
                <a:avLst/>
                <a:gdLst>
                  <a:gd name="T0" fmla="*/ 0 w 53"/>
                  <a:gd name="T1" fmla="*/ 24 h 24"/>
                  <a:gd name="T2" fmla="*/ 3 w 53"/>
                  <a:gd name="T3" fmla="*/ 20 h 24"/>
                  <a:gd name="T4" fmla="*/ 53 w 53"/>
                  <a:gd name="T5" fmla="*/ 0 h 24"/>
                  <a:gd name="T6" fmla="*/ 51 w 53"/>
                  <a:gd name="T7" fmla="*/ 5 h 24"/>
                  <a:gd name="T8" fmla="*/ 0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0" y="24"/>
                    </a:moveTo>
                    <a:lnTo>
                      <a:pt x="3" y="20"/>
                    </a:lnTo>
                    <a:lnTo>
                      <a:pt x="53" y="0"/>
                    </a:lnTo>
                    <a:lnTo>
                      <a:pt x="51" y="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8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50" name="Freeform 1769"/>
              <p:cNvSpPr>
                <a:spLocks noChangeAspect="1"/>
              </p:cNvSpPr>
              <p:nvPr/>
            </p:nvSpPr>
            <p:spPr bwMode="auto">
              <a:xfrm>
                <a:off x="3004" y="2411"/>
                <a:ext cx="53" cy="23"/>
              </a:xfrm>
              <a:custGeom>
                <a:avLst/>
                <a:gdLst>
                  <a:gd name="T0" fmla="*/ 0 w 53"/>
                  <a:gd name="T1" fmla="*/ 23 h 23"/>
                  <a:gd name="T2" fmla="*/ 1 w 53"/>
                  <a:gd name="T3" fmla="*/ 20 h 23"/>
                  <a:gd name="T4" fmla="*/ 53 w 53"/>
                  <a:gd name="T5" fmla="*/ 0 h 23"/>
                  <a:gd name="T6" fmla="*/ 50 w 53"/>
                  <a:gd name="T7" fmla="*/ 3 h 23"/>
                  <a:gd name="T8" fmla="*/ 0 w 5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3"/>
                  <a:gd name="T17" fmla="*/ 53 w 5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3">
                    <a:moveTo>
                      <a:pt x="0" y="23"/>
                    </a:moveTo>
                    <a:lnTo>
                      <a:pt x="1" y="20"/>
                    </a:lnTo>
                    <a:lnTo>
                      <a:pt x="53" y="0"/>
                    </a:lnTo>
                    <a:lnTo>
                      <a:pt x="50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9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351" name="Freeform 1770"/>
              <p:cNvSpPr>
                <a:spLocks noChangeAspect="1"/>
              </p:cNvSpPr>
              <p:nvPr/>
            </p:nvSpPr>
            <p:spPr bwMode="auto">
              <a:xfrm>
                <a:off x="3005" y="2396"/>
                <a:ext cx="61" cy="35"/>
              </a:xfrm>
              <a:custGeom>
                <a:avLst/>
                <a:gdLst>
                  <a:gd name="T0" fmla="*/ 0 w 61"/>
                  <a:gd name="T1" fmla="*/ 35 h 35"/>
                  <a:gd name="T2" fmla="*/ 11 w 61"/>
                  <a:gd name="T3" fmla="*/ 18 h 35"/>
                  <a:gd name="T4" fmla="*/ 61 w 61"/>
                  <a:gd name="T5" fmla="*/ 0 h 35"/>
                  <a:gd name="T6" fmla="*/ 52 w 61"/>
                  <a:gd name="T7" fmla="*/ 15 h 35"/>
                  <a:gd name="T8" fmla="*/ 0 w 61"/>
                  <a:gd name="T9" fmla="*/ 35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"/>
                  <a:gd name="T16" fmla="*/ 0 h 35"/>
                  <a:gd name="T17" fmla="*/ 61 w 61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" h="35">
                    <a:moveTo>
                      <a:pt x="0" y="35"/>
                    </a:moveTo>
                    <a:lnTo>
                      <a:pt x="11" y="18"/>
                    </a:lnTo>
                    <a:lnTo>
                      <a:pt x="61" y="0"/>
                    </a:lnTo>
                    <a:lnTo>
                      <a:pt x="52" y="15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8235" name="Group 1771"/>
            <p:cNvGrpSpPr>
              <a:grpSpLocks noChangeAspect="1"/>
            </p:cNvGrpSpPr>
            <p:nvPr/>
          </p:nvGrpSpPr>
          <p:grpSpPr bwMode="auto">
            <a:xfrm>
              <a:off x="2714" y="1992"/>
              <a:ext cx="381" cy="497"/>
              <a:chOff x="2714" y="1992"/>
              <a:chExt cx="381" cy="497"/>
            </a:xfrm>
          </p:grpSpPr>
          <p:sp>
            <p:nvSpPr>
              <p:cNvPr id="8952" name="Line 1772"/>
              <p:cNvSpPr>
                <a:spLocks noChangeAspect="1" noChangeShapeType="1"/>
              </p:cNvSpPr>
              <p:nvPr/>
            </p:nvSpPr>
            <p:spPr bwMode="auto">
              <a:xfrm flipV="1">
                <a:off x="3005" y="2411"/>
                <a:ext cx="52" cy="20"/>
              </a:xfrm>
              <a:prstGeom prst="line">
                <a:avLst/>
              </a:prstGeom>
              <a:noFill/>
              <a:ln w="3175">
                <a:solidFill>
                  <a:srgbClr val="91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53" name="Freeform 1773"/>
              <p:cNvSpPr>
                <a:spLocks noChangeAspect="1"/>
              </p:cNvSpPr>
              <p:nvPr/>
            </p:nvSpPr>
            <p:spPr bwMode="auto">
              <a:xfrm>
                <a:off x="3005" y="2407"/>
                <a:ext cx="55" cy="24"/>
              </a:xfrm>
              <a:custGeom>
                <a:avLst/>
                <a:gdLst>
                  <a:gd name="T0" fmla="*/ 0 w 55"/>
                  <a:gd name="T1" fmla="*/ 24 h 24"/>
                  <a:gd name="T2" fmla="*/ 5 w 55"/>
                  <a:gd name="T3" fmla="*/ 18 h 24"/>
                  <a:gd name="T4" fmla="*/ 55 w 55"/>
                  <a:gd name="T5" fmla="*/ 0 h 24"/>
                  <a:gd name="T6" fmla="*/ 52 w 55"/>
                  <a:gd name="T7" fmla="*/ 4 h 24"/>
                  <a:gd name="T8" fmla="*/ 0 w 55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4"/>
                  <a:gd name="T17" fmla="*/ 55 w 55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4">
                    <a:moveTo>
                      <a:pt x="0" y="24"/>
                    </a:moveTo>
                    <a:lnTo>
                      <a:pt x="5" y="18"/>
                    </a:lnTo>
                    <a:lnTo>
                      <a:pt x="55" y="0"/>
                    </a:lnTo>
                    <a:lnTo>
                      <a:pt x="52" y="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54" name="Freeform 1774"/>
              <p:cNvSpPr>
                <a:spLocks noChangeAspect="1"/>
              </p:cNvSpPr>
              <p:nvPr/>
            </p:nvSpPr>
            <p:spPr bwMode="auto">
              <a:xfrm>
                <a:off x="3010" y="2401"/>
                <a:ext cx="53" cy="24"/>
              </a:xfrm>
              <a:custGeom>
                <a:avLst/>
                <a:gdLst>
                  <a:gd name="T0" fmla="*/ 0 w 53"/>
                  <a:gd name="T1" fmla="*/ 24 h 24"/>
                  <a:gd name="T2" fmla="*/ 3 w 53"/>
                  <a:gd name="T3" fmla="*/ 19 h 24"/>
                  <a:gd name="T4" fmla="*/ 53 w 53"/>
                  <a:gd name="T5" fmla="*/ 0 h 24"/>
                  <a:gd name="T6" fmla="*/ 50 w 53"/>
                  <a:gd name="T7" fmla="*/ 6 h 24"/>
                  <a:gd name="T8" fmla="*/ 0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0" y="24"/>
                    </a:moveTo>
                    <a:lnTo>
                      <a:pt x="3" y="19"/>
                    </a:lnTo>
                    <a:lnTo>
                      <a:pt x="53" y="0"/>
                    </a:lnTo>
                    <a:lnTo>
                      <a:pt x="50" y="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55" name="Freeform 1775"/>
              <p:cNvSpPr>
                <a:spLocks noChangeAspect="1"/>
              </p:cNvSpPr>
              <p:nvPr/>
            </p:nvSpPr>
            <p:spPr bwMode="auto">
              <a:xfrm>
                <a:off x="3013" y="2396"/>
                <a:ext cx="53" cy="24"/>
              </a:xfrm>
              <a:custGeom>
                <a:avLst/>
                <a:gdLst>
                  <a:gd name="T0" fmla="*/ 0 w 53"/>
                  <a:gd name="T1" fmla="*/ 24 h 24"/>
                  <a:gd name="T2" fmla="*/ 3 w 53"/>
                  <a:gd name="T3" fmla="*/ 18 h 24"/>
                  <a:gd name="T4" fmla="*/ 53 w 53"/>
                  <a:gd name="T5" fmla="*/ 0 h 24"/>
                  <a:gd name="T6" fmla="*/ 50 w 53"/>
                  <a:gd name="T7" fmla="*/ 5 h 24"/>
                  <a:gd name="T8" fmla="*/ 0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0" y="24"/>
                    </a:moveTo>
                    <a:lnTo>
                      <a:pt x="3" y="18"/>
                    </a:lnTo>
                    <a:lnTo>
                      <a:pt x="53" y="0"/>
                    </a:lnTo>
                    <a:lnTo>
                      <a:pt x="50" y="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56" name="Freeform 1776"/>
              <p:cNvSpPr>
                <a:spLocks noChangeAspect="1"/>
              </p:cNvSpPr>
              <p:nvPr/>
            </p:nvSpPr>
            <p:spPr bwMode="auto">
              <a:xfrm>
                <a:off x="3016" y="2378"/>
                <a:ext cx="59" cy="36"/>
              </a:xfrm>
              <a:custGeom>
                <a:avLst/>
                <a:gdLst>
                  <a:gd name="T0" fmla="*/ 0 w 59"/>
                  <a:gd name="T1" fmla="*/ 36 h 36"/>
                  <a:gd name="T2" fmla="*/ 8 w 59"/>
                  <a:gd name="T3" fmla="*/ 20 h 36"/>
                  <a:gd name="T4" fmla="*/ 59 w 59"/>
                  <a:gd name="T5" fmla="*/ 0 h 36"/>
                  <a:gd name="T6" fmla="*/ 50 w 59"/>
                  <a:gd name="T7" fmla="*/ 18 h 36"/>
                  <a:gd name="T8" fmla="*/ 0 w 59"/>
                  <a:gd name="T9" fmla="*/ 3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36"/>
                  <a:gd name="T17" fmla="*/ 59 w 5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36">
                    <a:moveTo>
                      <a:pt x="0" y="36"/>
                    </a:moveTo>
                    <a:lnTo>
                      <a:pt x="8" y="20"/>
                    </a:lnTo>
                    <a:lnTo>
                      <a:pt x="59" y="0"/>
                    </a:lnTo>
                    <a:lnTo>
                      <a:pt x="50" y="18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9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57" name="Line 1777"/>
              <p:cNvSpPr>
                <a:spLocks noChangeAspect="1" noChangeShapeType="1"/>
              </p:cNvSpPr>
              <p:nvPr/>
            </p:nvSpPr>
            <p:spPr bwMode="auto">
              <a:xfrm flipV="1">
                <a:off x="3016" y="2396"/>
                <a:ext cx="50" cy="18"/>
              </a:xfrm>
              <a:prstGeom prst="line">
                <a:avLst/>
              </a:prstGeom>
              <a:noFill/>
              <a:ln w="3175">
                <a:solidFill>
                  <a:srgbClr val="94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58" name="Freeform 1778"/>
              <p:cNvSpPr>
                <a:spLocks noChangeAspect="1"/>
              </p:cNvSpPr>
              <p:nvPr/>
            </p:nvSpPr>
            <p:spPr bwMode="auto">
              <a:xfrm>
                <a:off x="3016" y="2390"/>
                <a:ext cx="53" cy="24"/>
              </a:xfrm>
              <a:custGeom>
                <a:avLst/>
                <a:gdLst>
                  <a:gd name="T0" fmla="*/ 0 w 53"/>
                  <a:gd name="T1" fmla="*/ 24 h 24"/>
                  <a:gd name="T2" fmla="*/ 3 w 53"/>
                  <a:gd name="T3" fmla="*/ 18 h 24"/>
                  <a:gd name="T4" fmla="*/ 53 w 53"/>
                  <a:gd name="T5" fmla="*/ 0 h 24"/>
                  <a:gd name="T6" fmla="*/ 50 w 53"/>
                  <a:gd name="T7" fmla="*/ 6 h 24"/>
                  <a:gd name="T8" fmla="*/ 0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0" y="24"/>
                    </a:moveTo>
                    <a:lnTo>
                      <a:pt x="3" y="18"/>
                    </a:lnTo>
                    <a:lnTo>
                      <a:pt x="53" y="0"/>
                    </a:lnTo>
                    <a:lnTo>
                      <a:pt x="50" y="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59" name="Freeform 1779"/>
              <p:cNvSpPr>
                <a:spLocks noChangeAspect="1"/>
              </p:cNvSpPr>
              <p:nvPr/>
            </p:nvSpPr>
            <p:spPr bwMode="auto">
              <a:xfrm>
                <a:off x="3019" y="2384"/>
                <a:ext cx="53" cy="24"/>
              </a:xfrm>
              <a:custGeom>
                <a:avLst/>
                <a:gdLst>
                  <a:gd name="T0" fmla="*/ 0 w 53"/>
                  <a:gd name="T1" fmla="*/ 24 h 24"/>
                  <a:gd name="T2" fmla="*/ 2 w 53"/>
                  <a:gd name="T3" fmla="*/ 20 h 24"/>
                  <a:gd name="T4" fmla="*/ 53 w 53"/>
                  <a:gd name="T5" fmla="*/ 0 h 24"/>
                  <a:gd name="T6" fmla="*/ 50 w 53"/>
                  <a:gd name="T7" fmla="*/ 6 h 24"/>
                  <a:gd name="T8" fmla="*/ 0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0" y="24"/>
                    </a:moveTo>
                    <a:lnTo>
                      <a:pt x="2" y="20"/>
                    </a:lnTo>
                    <a:lnTo>
                      <a:pt x="53" y="0"/>
                    </a:lnTo>
                    <a:lnTo>
                      <a:pt x="50" y="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60" name="Freeform 1780"/>
              <p:cNvSpPr>
                <a:spLocks noChangeAspect="1"/>
              </p:cNvSpPr>
              <p:nvPr/>
            </p:nvSpPr>
            <p:spPr bwMode="auto">
              <a:xfrm>
                <a:off x="3021" y="2378"/>
                <a:ext cx="54" cy="26"/>
              </a:xfrm>
              <a:custGeom>
                <a:avLst/>
                <a:gdLst>
                  <a:gd name="T0" fmla="*/ 0 w 54"/>
                  <a:gd name="T1" fmla="*/ 26 h 26"/>
                  <a:gd name="T2" fmla="*/ 3 w 54"/>
                  <a:gd name="T3" fmla="*/ 20 h 26"/>
                  <a:gd name="T4" fmla="*/ 54 w 54"/>
                  <a:gd name="T5" fmla="*/ 0 h 26"/>
                  <a:gd name="T6" fmla="*/ 51 w 54"/>
                  <a:gd name="T7" fmla="*/ 6 h 26"/>
                  <a:gd name="T8" fmla="*/ 0 w 54"/>
                  <a:gd name="T9" fmla="*/ 2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6"/>
                  <a:gd name="T17" fmla="*/ 54 w 54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6">
                    <a:moveTo>
                      <a:pt x="0" y="26"/>
                    </a:moveTo>
                    <a:lnTo>
                      <a:pt x="3" y="20"/>
                    </a:lnTo>
                    <a:lnTo>
                      <a:pt x="54" y="0"/>
                    </a:lnTo>
                    <a:lnTo>
                      <a:pt x="51" y="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61" name="Freeform 1781"/>
              <p:cNvSpPr>
                <a:spLocks noChangeAspect="1"/>
              </p:cNvSpPr>
              <p:nvPr/>
            </p:nvSpPr>
            <p:spPr bwMode="auto">
              <a:xfrm>
                <a:off x="3024" y="2359"/>
                <a:ext cx="57" cy="39"/>
              </a:xfrm>
              <a:custGeom>
                <a:avLst/>
                <a:gdLst>
                  <a:gd name="T0" fmla="*/ 0 w 57"/>
                  <a:gd name="T1" fmla="*/ 39 h 39"/>
                  <a:gd name="T2" fmla="*/ 7 w 57"/>
                  <a:gd name="T3" fmla="*/ 19 h 39"/>
                  <a:gd name="T4" fmla="*/ 57 w 57"/>
                  <a:gd name="T5" fmla="*/ 0 h 39"/>
                  <a:gd name="T6" fmla="*/ 51 w 57"/>
                  <a:gd name="T7" fmla="*/ 19 h 39"/>
                  <a:gd name="T8" fmla="*/ 0 w 57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39"/>
                  <a:gd name="T17" fmla="*/ 57 w 57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39">
                    <a:moveTo>
                      <a:pt x="0" y="39"/>
                    </a:moveTo>
                    <a:lnTo>
                      <a:pt x="7" y="19"/>
                    </a:lnTo>
                    <a:lnTo>
                      <a:pt x="57" y="0"/>
                    </a:lnTo>
                    <a:lnTo>
                      <a:pt x="51" y="1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9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62" name="Line 1782"/>
              <p:cNvSpPr>
                <a:spLocks noChangeAspect="1" noChangeShapeType="1"/>
              </p:cNvSpPr>
              <p:nvPr/>
            </p:nvSpPr>
            <p:spPr bwMode="auto">
              <a:xfrm flipV="1">
                <a:off x="3024" y="2378"/>
                <a:ext cx="51" cy="20"/>
              </a:xfrm>
              <a:prstGeom prst="line">
                <a:avLst/>
              </a:prstGeom>
              <a:noFill/>
              <a:ln w="3175">
                <a:solidFill>
                  <a:srgbClr val="97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63" name="Freeform 1783"/>
              <p:cNvSpPr>
                <a:spLocks noChangeAspect="1"/>
              </p:cNvSpPr>
              <p:nvPr/>
            </p:nvSpPr>
            <p:spPr bwMode="auto">
              <a:xfrm>
                <a:off x="3024" y="2374"/>
                <a:ext cx="53" cy="24"/>
              </a:xfrm>
              <a:custGeom>
                <a:avLst/>
                <a:gdLst>
                  <a:gd name="T0" fmla="*/ 0 w 53"/>
                  <a:gd name="T1" fmla="*/ 24 h 24"/>
                  <a:gd name="T2" fmla="*/ 1 w 53"/>
                  <a:gd name="T3" fmla="*/ 19 h 24"/>
                  <a:gd name="T4" fmla="*/ 53 w 53"/>
                  <a:gd name="T5" fmla="*/ 0 h 24"/>
                  <a:gd name="T6" fmla="*/ 51 w 53"/>
                  <a:gd name="T7" fmla="*/ 4 h 24"/>
                  <a:gd name="T8" fmla="*/ 0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0" y="24"/>
                    </a:moveTo>
                    <a:lnTo>
                      <a:pt x="1" y="19"/>
                    </a:lnTo>
                    <a:lnTo>
                      <a:pt x="53" y="0"/>
                    </a:lnTo>
                    <a:lnTo>
                      <a:pt x="51" y="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64" name="Freeform 1784"/>
              <p:cNvSpPr>
                <a:spLocks noChangeAspect="1"/>
              </p:cNvSpPr>
              <p:nvPr/>
            </p:nvSpPr>
            <p:spPr bwMode="auto">
              <a:xfrm>
                <a:off x="3025" y="2369"/>
                <a:ext cx="53" cy="24"/>
              </a:xfrm>
              <a:custGeom>
                <a:avLst/>
                <a:gdLst>
                  <a:gd name="T0" fmla="*/ 0 w 53"/>
                  <a:gd name="T1" fmla="*/ 24 h 24"/>
                  <a:gd name="T2" fmla="*/ 2 w 53"/>
                  <a:gd name="T3" fmla="*/ 18 h 24"/>
                  <a:gd name="T4" fmla="*/ 53 w 53"/>
                  <a:gd name="T5" fmla="*/ 0 h 24"/>
                  <a:gd name="T6" fmla="*/ 52 w 53"/>
                  <a:gd name="T7" fmla="*/ 5 h 24"/>
                  <a:gd name="T8" fmla="*/ 0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0" y="24"/>
                    </a:moveTo>
                    <a:lnTo>
                      <a:pt x="2" y="18"/>
                    </a:lnTo>
                    <a:lnTo>
                      <a:pt x="53" y="0"/>
                    </a:lnTo>
                    <a:lnTo>
                      <a:pt x="52" y="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65" name="Freeform 1785"/>
              <p:cNvSpPr>
                <a:spLocks noChangeAspect="1"/>
              </p:cNvSpPr>
              <p:nvPr/>
            </p:nvSpPr>
            <p:spPr bwMode="auto">
              <a:xfrm>
                <a:off x="3027" y="2363"/>
                <a:ext cx="53" cy="24"/>
              </a:xfrm>
              <a:custGeom>
                <a:avLst/>
                <a:gdLst>
                  <a:gd name="T0" fmla="*/ 0 w 53"/>
                  <a:gd name="T1" fmla="*/ 24 h 24"/>
                  <a:gd name="T2" fmla="*/ 3 w 53"/>
                  <a:gd name="T3" fmla="*/ 20 h 24"/>
                  <a:gd name="T4" fmla="*/ 53 w 53"/>
                  <a:gd name="T5" fmla="*/ 0 h 24"/>
                  <a:gd name="T6" fmla="*/ 51 w 53"/>
                  <a:gd name="T7" fmla="*/ 6 h 24"/>
                  <a:gd name="T8" fmla="*/ 0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0" y="24"/>
                    </a:moveTo>
                    <a:lnTo>
                      <a:pt x="3" y="20"/>
                    </a:lnTo>
                    <a:lnTo>
                      <a:pt x="53" y="0"/>
                    </a:lnTo>
                    <a:lnTo>
                      <a:pt x="51" y="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66" name="Freeform 1786"/>
              <p:cNvSpPr>
                <a:spLocks noChangeAspect="1"/>
              </p:cNvSpPr>
              <p:nvPr/>
            </p:nvSpPr>
            <p:spPr bwMode="auto">
              <a:xfrm>
                <a:off x="3030" y="2359"/>
                <a:ext cx="51" cy="24"/>
              </a:xfrm>
              <a:custGeom>
                <a:avLst/>
                <a:gdLst>
                  <a:gd name="T0" fmla="*/ 0 w 51"/>
                  <a:gd name="T1" fmla="*/ 24 h 24"/>
                  <a:gd name="T2" fmla="*/ 1 w 51"/>
                  <a:gd name="T3" fmla="*/ 19 h 24"/>
                  <a:gd name="T4" fmla="*/ 51 w 51"/>
                  <a:gd name="T5" fmla="*/ 0 h 24"/>
                  <a:gd name="T6" fmla="*/ 50 w 51"/>
                  <a:gd name="T7" fmla="*/ 4 h 24"/>
                  <a:gd name="T8" fmla="*/ 0 w 51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4"/>
                  <a:gd name="T17" fmla="*/ 51 w 51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4">
                    <a:moveTo>
                      <a:pt x="0" y="24"/>
                    </a:moveTo>
                    <a:lnTo>
                      <a:pt x="1" y="19"/>
                    </a:lnTo>
                    <a:lnTo>
                      <a:pt x="51" y="0"/>
                    </a:lnTo>
                    <a:lnTo>
                      <a:pt x="50" y="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67" name="Freeform 1787"/>
              <p:cNvSpPr>
                <a:spLocks noChangeAspect="1"/>
              </p:cNvSpPr>
              <p:nvPr/>
            </p:nvSpPr>
            <p:spPr bwMode="auto">
              <a:xfrm>
                <a:off x="3031" y="2339"/>
                <a:ext cx="56" cy="39"/>
              </a:xfrm>
              <a:custGeom>
                <a:avLst/>
                <a:gdLst>
                  <a:gd name="T0" fmla="*/ 0 w 56"/>
                  <a:gd name="T1" fmla="*/ 39 h 39"/>
                  <a:gd name="T2" fmla="*/ 5 w 56"/>
                  <a:gd name="T3" fmla="*/ 20 h 39"/>
                  <a:gd name="T4" fmla="*/ 56 w 56"/>
                  <a:gd name="T5" fmla="*/ 0 h 39"/>
                  <a:gd name="T6" fmla="*/ 50 w 56"/>
                  <a:gd name="T7" fmla="*/ 20 h 39"/>
                  <a:gd name="T8" fmla="*/ 0 w 56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39"/>
                  <a:gd name="T17" fmla="*/ 56 w 56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39">
                    <a:moveTo>
                      <a:pt x="0" y="39"/>
                    </a:moveTo>
                    <a:lnTo>
                      <a:pt x="5" y="20"/>
                    </a:lnTo>
                    <a:lnTo>
                      <a:pt x="56" y="0"/>
                    </a:lnTo>
                    <a:lnTo>
                      <a:pt x="50" y="2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9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68" name="Line 1788"/>
              <p:cNvSpPr>
                <a:spLocks noChangeAspect="1" noChangeShapeType="1"/>
              </p:cNvSpPr>
              <p:nvPr/>
            </p:nvSpPr>
            <p:spPr bwMode="auto">
              <a:xfrm flipV="1">
                <a:off x="3031" y="2359"/>
                <a:ext cx="50" cy="19"/>
              </a:xfrm>
              <a:prstGeom prst="line">
                <a:avLst/>
              </a:prstGeom>
              <a:noFill/>
              <a:ln w="3175">
                <a:solidFill>
                  <a:srgbClr val="9B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69" name="Freeform 1789"/>
              <p:cNvSpPr>
                <a:spLocks noChangeAspect="1"/>
              </p:cNvSpPr>
              <p:nvPr/>
            </p:nvSpPr>
            <p:spPr bwMode="auto">
              <a:xfrm>
                <a:off x="3031" y="2356"/>
                <a:ext cx="52" cy="22"/>
              </a:xfrm>
              <a:custGeom>
                <a:avLst/>
                <a:gdLst>
                  <a:gd name="T0" fmla="*/ 0 w 52"/>
                  <a:gd name="T1" fmla="*/ 22 h 22"/>
                  <a:gd name="T2" fmla="*/ 0 w 52"/>
                  <a:gd name="T3" fmla="*/ 18 h 22"/>
                  <a:gd name="T4" fmla="*/ 52 w 52"/>
                  <a:gd name="T5" fmla="*/ 0 h 22"/>
                  <a:gd name="T6" fmla="*/ 50 w 52"/>
                  <a:gd name="T7" fmla="*/ 3 h 22"/>
                  <a:gd name="T8" fmla="*/ 0 w 52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2"/>
                  <a:gd name="T17" fmla="*/ 52 w 5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2">
                    <a:moveTo>
                      <a:pt x="0" y="22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0" y="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9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70" name="Freeform 1790"/>
              <p:cNvSpPr>
                <a:spLocks noChangeAspect="1"/>
              </p:cNvSpPr>
              <p:nvPr/>
            </p:nvSpPr>
            <p:spPr bwMode="auto">
              <a:xfrm>
                <a:off x="3031" y="2351"/>
                <a:ext cx="53" cy="23"/>
              </a:xfrm>
              <a:custGeom>
                <a:avLst/>
                <a:gdLst>
                  <a:gd name="T0" fmla="*/ 0 w 53"/>
                  <a:gd name="T1" fmla="*/ 23 h 23"/>
                  <a:gd name="T2" fmla="*/ 2 w 53"/>
                  <a:gd name="T3" fmla="*/ 20 h 23"/>
                  <a:gd name="T4" fmla="*/ 53 w 53"/>
                  <a:gd name="T5" fmla="*/ 0 h 23"/>
                  <a:gd name="T6" fmla="*/ 52 w 53"/>
                  <a:gd name="T7" fmla="*/ 5 h 23"/>
                  <a:gd name="T8" fmla="*/ 0 w 5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3"/>
                  <a:gd name="T17" fmla="*/ 53 w 5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3">
                    <a:moveTo>
                      <a:pt x="0" y="23"/>
                    </a:moveTo>
                    <a:lnTo>
                      <a:pt x="2" y="20"/>
                    </a:lnTo>
                    <a:lnTo>
                      <a:pt x="53" y="0"/>
                    </a:lnTo>
                    <a:lnTo>
                      <a:pt x="52" y="5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9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71" name="Freeform 1791"/>
              <p:cNvSpPr>
                <a:spLocks noChangeAspect="1"/>
              </p:cNvSpPr>
              <p:nvPr/>
            </p:nvSpPr>
            <p:spPr bwMode="auto">
              <a:xfrm>
                <a:off x="3033" y="2347"/>
                <a:ext cx="53" cy="24"/>
              </a:xfrm>
              <a:custGeom>
                <a:avLst/>
                <a:gdLst>
                  <a:gd name="T0" fmla="*/ 0 w 53"/>
                  <a:gd name="T1" fmla="*/ 24 h 24"/>
                  <a:gd name="T2" fmla="*/ 1 w 53"/>
                  <a:gd name="T3" fmla="*/ 19 h 24"/>
                  <a:gd name="T4" fmla="*/ 53 w 53"/>
                  <a:gd name="T5" fmla="*/ 0 h 24"/>
                  <a:gd name="T6" fmla="*/ 51 w 53"/>
                  <a:gd name="T7" fmla="*/ 4 h 24"/>
                  <a:gd name="T8" fmla="*/ 0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0" y="24"/>
                    </a:moveTo>
                    <a:lnTo>
                      <a:pt x="1" y="19"/>
                    </a:lnTo>
                    <a:lnTo>
                      <a:pt x="53" y="0"/>
                    </a:lnTo>
                    <a:lnTo>
                      <a:pt x="51" y="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72" name="Freeform 1792"/>
              <p:cNvSpPr>
                <a:spLocks noChangeAspect="1"/>
              </p:cNvSpPr>
              <p:nvPr/>
            </p:nvSpPr>
            <p:spPr bwMode="auto">
              <a:xfrm>
                <a:off x="3034" y="2342"/>
                <a:ext cx="52" cy="24"/>
              </a:xfrm>
              <a:custGeom>
                <a:avLst/>
                <a:gdLst>
                  <a:gd name="T0" fmla="*/ 0 w 52"/>
                  <a:gd name="T1" fmla="*/ 24 h 24"/>
                  <a:gd name="T2" fmla="*/ 2 w 52"/>
                  <a:gd name="T3" fmla="*/ 20 h 24"/>
                  <a:gd name="T4" fmla="*/ 52 w 52"/>
                  <a:gd name="T5" fmla="*/ 0 h 24"/>
                  <a:gd name="T6" fmla="*/ 52 w 52"/>
                  <a:gd name="T7" fmla="*/ 5 h 24"/>
                  <a:gd name="T8" fmla="*/ 0 w 52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4"/>
                  <a:gd name="T17" fmla="*/ 52 w 5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4">
                    <a:moveTo>
                      <a:pt x="0" y="24"/>
                    </a:moveTo>
                    <a:lnTo>
                      <a:pt x="2" y="20"/>
                    </a:lnTo>
                    <a:lnTo>
                      <a:pt x="52" y="0"/>
                    </a:lnTo>
                    <a:lnTo>
                      <a:pt x="52" y="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73" name="Freeform 1793"/>
              <p:cNvSpPr>
                <a:spLocks noChangeAspect="1"/>
              </p:cNvSpPr>
              <p:nvPr/>
            </p:nvSpPr>
            <p:spPr bwMode="auto">
              <a:xfrm>
                <a:off x="3036" y="2339"/>
                <a:ext cx="51" cy="23"/>
              </a:xfrm>
              <a:custGeom>
                <a:avLst/>
                <a:gdLst>
                  <a:gd name="T0" fmla="*/ 0 w 51"/>
                  <a:gd name="T1" fmla="*/ 23 h 23"/>
                  <a:gd name="T2" fmla="*/ 0 w 51"/>
                  <a:gd name="T3" fmla="*/ 20 h 23"/>
                  <a:gd name="T4" fmla="*/ 51 w 51"/>
                  <a:gd name="T5" fmla="*/ 0 h 23"/>
                  <a:gd name="T6" fmla="*/ 50 w 51"/>
                  <a:gd name="T7" fmla="*/ 3 h 23"/>
                  <a:gd name="T8" fmla="*/ 0 w 51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3"/>
                  <a:gd name="T17" fmla="*/ 51 w 51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3">
                    <a:moveTo>
                      <a:pt x="0" y="23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0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9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74" name="Freeform 1794"/>
              <p:cNvSpPr>
                <a:spLocks noChangeAspect="1"/>
              </p:cNvSpPr>
              <p:nvPr/>
            </p:nvSpPr>
            <p:spPr bwMode="auto">
              <a:xfrm>
                <a:off x="3036" y="2317"/>
                <a:ext cx="56" cy="42"/>
              </a:xfrm>
              <a:custGeom>
                <a:avLst/>
                <a:gdLst>
                  <a:gd name="T0" fmla="*/ 0 w 56"/>
                  <a:gd name="T1" fmla="*/ 42 h 42"/>
                  <a:gd name="T2" fmla="*/ 4 w 56"/>
                  <a:gd name="T3" fmla="*/ 19 h 42"/>
                  <a:gd name="T4" fmla="*/ 56 w 56"/>
                  <a:gd name="T5" fmla="*/ 0 h 42"/>
                  <a:gd name="T6" fmla="*/ 51 w 56"/>
                  <a:gd name="T7" fmla="*/ 22 h 42"/>
                  <a:gd name="T8" fmla="*/ 0 w 56"/>
                  <a:gd name="T9" fmla="*/ 4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42"/>
                  <a:gd name="T17" fmla="*/ 56 w 56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42">
                    <a:moveTo>
                      <a:pt x="0" y="42"/>
                    </a:moveTo>
                    <a:lnTo>
                      <a:pt x="4" y="19"/>
                    </a:lnTo>
                    <a:lnTo>
                      <a:pt x="56" y="0"/>
                    </a:lnTo>
                    <a:lnTo>
                      <a:pt x="51" y="2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A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75" name="Line 1795"/>
              <p:cNvSpPr>
                <a:spLocks noChangeAspect="1" noChangeShapeType="1"/>
              </p:cNvSpPr>
              <p:nvPr/>
            </p:nvSpPr>
            <p:spPr bwMode="auto">
              <a:xfrm flipV="1">
                <a:off x="3036" y="2339"/>
                <a:ext cx="51" cy="20"/>
              </a:xfrm>
              <a:prstGeom prst="line">
                <a:avLst/>
              </a:prstGeom>
              <a:noFill/>
              <a:ln w="3175">
                <a:solidFill>
                  <a:srgbClr val="A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76" name="Freeform 1796"/>
              <p:cNvSpPr>
                <a:spLocks noChangeAspect="1"/>
              </p:cNvSpPr>
              <p:nvPr/>
            </p:nvSpPr>
            <p:spPr bwMode="auto">
              <a:xfrm>
                <a:off x="3036" y="2336"/>
                <a:ext cx="51" cy="23"/>
              </a:xfrm>
              <a:custGeom>
                <a:avLst/>
                <a:gdLst>
                  <a:gd name="T0" fmla="*/ 0 w 51"/>
                  <a:gd name="T1" fmla="*/ 23 h 23"/>
                  <a:gd name="T2" fmla="*/ 1 w 51"/>
                  <a:gd name="T3" fmla="*/ 20 h 23"/>
                  <a:gd name="T4" fmla="*/ 51 w 51"/>
                  <a:gd name="T5" fmla="*/ 0 h 23"/>
                  <a:gd name="T6" fmla="*/ 51 w 51"/>
                  <a:gd name="T7" fmla="*/ 3 h 23"/>
                  <a:gd name="T8" fmla="*/ 0 w 51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3"/>
                  <a:gd name="T17" fmla="*/ 51 w 51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3">
                    <a:moveTo>
                      <a:pt x="0" y="23"/>
                    </a:moveTo>
                    <a:lnTo>
                      <a:pt x="1" y="20"/>
                    </a:lnTo>
                    <a:lnTo>
                      <a:pt x="51" y="0"/>
                    </a:lnTo>
                    <a:lnTo>
                      <a:pt x="51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A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77" name="Freeform 1797"/>
              <p:cNvSpPr>
                <a:spLocks noChangeAspect="1"/>
              </p:cNvSpPr>
              <p:nvPr/>
            </p:nvSpPr>
            <p:spPr bwMode="auto">
              <a:xfrm>
                <a:off x="3037" y="2333"/>
                <a:ext cx="52" cy="23"/>
              </a:xfrm>
              <a:custGeom>
                <a:avLst/>
                <a:gdLst>
                  <a:gd name="T0" fmla="*/ 0 w 52"/>
                  <a:gd name="T1" fmla="*/ 23 h 23"/>
                  <a:gd name="T2" fmla="*/ 0 w 52"/>
                  <a:gd name="T3" fmla="*/ 20 h 23"/>
                  <a:gd name="T4" fmla="*/ 52 w 52"/>
                  <a:gd name="T5" fmla="*/ 0 h 23"/>
                  <a:gd name="T6" fmla="*/ 50 w 52"/>
                  <a:gd name="T7" fmla="*/ 3 h 23"/>
                  <a:gd name="T8" fmla="*/ 0 w 52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3"/>
                  <a:gd name="T17" fmla="*/ 52 w 52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3">
                    <a:moveTo>
                      <a:pt x="0" y="23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0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A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78" name="Freeform 1798"/>
              <p:cNvSpPr>
                <a:spLocks noChangeAspect="1"/>
              </p:cNvSpPr>
              <p:nvPr/>
            </p:nvSpPr>
            <p:spPr bwMode="auto">
              <a:xfrm>
                <a:off x="3037" y="2330"/>
                <a:ext cx="52" cy="23"/>
              </a:xfrm>
              <a:custGeom>
                <a:avLst/>
                <a:gdLst>
                  <a:gd name="T0" fmla="*/ 0 w 52"/>
                  <a:gd name="T1" fmla="*/ 23 h 23"/>
                  <a:gd name="T2" fmla="*/ 0 w 52"/>
                  <a:gd name="T3" fmla="*/ 20 h 23"/>
                  <a:gd name="T4" fmla="*/ 52 w 52"/>
                  <a:gd name="T5" fmla="*/ 0 h 23"/>
                  <a:gd name="T6" fmla="*/ 52 w 52"/>
                  <a:gd name="T7" fmla="*/ 3 h 23"/>
                  <a:gd name="T8" fmla="*/ 0 w 52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3"/>
                  <a:gd name="T17" fmla="*/ 52 w 52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3">
                    <a:moveTo>
                      <a:pt x="0" y="23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79" name="Freeform 1799"/>
              <p:cNvSpPr>
                <a:spLocks noChangeAspect="1"/>
              </p:cNvSpPr>
              <p:nvPr/>
            </p:nvSpPr>
            <p:spPr bwMode="auto">
              <a:xfrm>
                <a:off x="3037" y="2329"/>
                <a:ext cx="52" cy="21"/>
              </a:xfrm>
              <a:custGeom>
                <a:avLst/>
                <a:gdLst>
                  <a:gd name="T0" fmla="*/ 0 w 52"/>
                  <a:gd name="T1" fmla="*/ 21 h 21"/>
                  <a:gd name="T2" fmla="*/ 2 w 52"/>
                  <a:gd name="T3" fmla="*/ 18 h 21"/>
                  <a:gd name="T4" fmla="*/ 52 w 52"/>
                  <a:gd name="T5" fmla="*/ 0 h 21"/>
                  <a:gd name="T6" fmla="*/ 52 w 52"/>
                  <a:gd name="T7" fmla="*/ 1 h 21"/>
                  <a:gd name="T8" fmla="*/ 0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0" y="21"/>
                    </a:moveTo>
                    <a:lnTo>
                      <a:pt x="2" y="18"/>
                    </a:lnTo>
                    <a:lnTo>
                      <a:pt x="52" y="0"/>
                    </a:lnTo>
                    <a:lnTo>
                      <a:pt x="52" y="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80" name="Freeform 1800"/>
              <p:cNvSpPr>
                <a:spLocks noChangeAspect="1"/>
              </p:cNvSpPr>
              <p:nvPr/>
            </p:nvSpPr>
            <p:spPr bwMode="auto">
              <a:xfrm>
                <a:off x="3039" y="2326"/>
                <a:ext cx="51" cy="21"/>
              </a:xfrm>
              <a:custGeom>
                <a:avLst/>
                <a:gdLst>
                  <a:gd name="T0" fmla="*/ 0 w 51"/>
                  <a:gd name="T1" fmla="*/ 21 h 21"/>
                  <a:gd name="T2" fmla="*/ 0 w 51"/>
                  <a:gd name="T3" fmla="*/ 19 h 21"/>
                  <a:gd name="T4" fmla="*/ 51 w 51"/>
                  <a:gd name="T5" fmla="*/ 0 h 21"/>
                  <a:gd name="T6" fmla="*/ 50 w 51"/>
                  <a:gd name="T7" fmla="*/ 3 h 21"/>
                  <a:gd name="T8" fmla="*/ 0 w 51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1"/>
                  <a:gd name="T17" fmla="*/ 51 w 5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1">
                    <a:moveTo>
                      <a:pt x="0" y="21"/>
                    </a:moveTo>
                    <a:lnTo>
                      <a:pt x="0" y="19"/>
                    </a:lnTo>
                    <a:lnTo>
                      <a:pt x="51" y="0"/>
                    </a:lnTo>
                    <a:lnTo>
                      <a:pt x="50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81" name="Freeform 1801"/>
              <p:cNvSpPr>
                <a:spLocks noChangeAspect="1"/>
              </p:cNvSpPr>
              <p:nvPr/>
            </p:nvSpPr>
            <p:spPr bwMode="auto">
              <a:xfrm>
                <a:off x="3039" y="2323"/>
                <a:ext cx="51" cy="22"/>
              </a:xfrm>
              <a:custGeom>
                <a:avLst/>
                <a:gdLst>
                  <a:gd name="T0" fmla="*/ 0 w 51"/>
                  <a:gd name="T1" fmla="*/ 22 h 22"/>
                  <a:gd name="T2" fmla="*/ 0 w 51"/>
                  <a:gd name="T3" fmla="*/ 19 h 22"/>
                  <a:gd name="T4" fmla="*/ 51 w 51"/>
                  <a:gd name="T5" fmla="*/ 0 h 22"/>
                  <a:gd name="T6" fmla="*/ 51 w 51"/>
                  <a:gd name="T7" fmla="*/ 3 h 22"/>
                  <a:gd name="T8" fmla="*/ 0 w 51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2"/>
                  <a:gd name="T17" fmla="*/ 51 w 51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2">
                    <a:moveTo>
                      <a:pt x="0" y="22"/>
                    </a:moveTo>
                    <a:lnTo>
                      <a:pt x="0" y="19"/>
                    </a:lnTo>
                    <a:lnTo>
                      <a:pt x="51" y="0"/>
                    </a:lnTo>
                    <a:lnTo>
                      <a:pt x="51" y="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A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82" name="Freeform 1802"/>
              <p:cNvSpPr>
                <a:spLocks noChangeAspect="1"/>
              </p:cNvSpPr>
              <p:nvPr/>
            </p:nvSpPr>
            <p:spPr bwMode="auto">
              <a:xfrm>
                <a:off x="3039" y="2320"/>
                <a:ext cx="51" cy="22"/>
              </a:xfrm>
              <a:custGeom>
                <a:avLst/>
                <a:gdLst>
                  <a:gd name="T0" fmla="*/ 0 w 51"/>
                  <a:gd name="T1" fmla="*/ 22 h 22"/>
                  <a:gd name="T2" fmla="*/ 1 w 51"/>
                  <a:gd name="T3" fmla="*/ 19 h 22"/>
                  <a:gd name="T4" fmla="*/ 51 w 51"/>
                  <a:gd name="T5" fmla="*/ 0 h 22"/>
                  <a:gd name="T6" fmla="*/ 51 w 51"/>
                  <a:gd name="T7" fmla="*/ 3 h 22"/>
                  <a:gd name="T8" fmla="*/ 0 w 51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2"/>
                  <a:gd name="T17" fmla="*/ 51 w 51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2">
                    <a:moveTo>
                      <a:pt x="0" y="22"/>
                    </a:moveTo>
                    <a:lnTo>
                      <a:pt x="1" y="19"/>
                    </a:lnTo>
                    <a:lnTo>
                      <a:pt x="51" y="0"/>
                    </a:lnTo>
                    <a:lnTo>
                      <a:pt x="51" y="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A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83" name="Freeform 1803"/>
              <p:cNvSpPr>
                <a:spLocks noChangeAspect="1"/>
              </p:cNvSpPr>
              <p:nvPr/>
            </p:nvSpPr>
            <p:spPr bwMode="auto">
              <a:xfrm>
                <a:off x="3040" y="2317"/>
                <a:ext cx="52" cy="22"/>
              </a:xfrm>
              <a:custGeom>
                <a:avLst/>
                <a:gdLst>
                  <a:gd name="T0" fmla="*/ 0 w 52"/>
                  <a:gd name="T1" fmla="*/ 22 h 22"/>
                  <a:gd name="T2" fmla="*/ 0 w 52"/>
                  <a:gd name="T3" fmla="*/ 19 h 22"/>
                  <a:gd name="T4" fmla="*/ 52 w 52"/>
                  <a:gd name="T5" fmla="*/ 0 h 22"/>
                  <a:gd name="T6" fmla="*/ 50 w 52"/>
                  <a:gd name="T7" fmla="*/ 3 h 22"/>
                  <a:gd name="T8" fmla="*/ 0 w 52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2"/>
                  <a:gd name="T17" fmla="*/ 52 w 5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2">
                    <a:moveTo>
                      <a:pt x="0" y="22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0" y="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A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84" name="Freeform 1804"/>
              <p:cNvSpPr>
                <a:spLocks noChangeAspect="1"/>
              </p:cNvSpPr>
              <p:nvPr/>
            </p:nvSpPr>
            <p:spPr bwMode="auto">
              <a:xfrm>
                <a:off x="3040" y="2294"/>
                <a:ext cx="53" cy="42"/>
              </a:xfrm>
              <a:custGeom>
                <a:avLst/>
                <a:gdLst>
                  <a:gd name="T0" fmla="*/ 0 w 53"/>
                  <a:gd name="T1" fmla="*/ 42 h 42"/>
                  <a:gd name="T2" fmla="*/ 3 w 53"/>
                  <a:gd name="T3" fmla="*/ 20 h 42"/>
                  <a:gd name="T4" fmla="*/ 53 w 53"/>
                  <a:gd name="T5" fmla="*/ 0 h 42"/>
                  <a:gd name="T6" fmla="*/ 52 w 53"/>
                  <a:gd name="T7" fmla="*/ 23 h 42"/>
                  <a:gd name="T8" fmla="*/ 0 w 53"/>
                  <a:gd name="T9" fmla="*/ 4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2"/>
                  <a:gd name="T17" fmla="*/ 53 w 53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2">
                    <a:moveTo>
                      <a:pt x="0" y="42"/>
                    </a:moveTo>
                    <a:lnTo>
                      <a:pt x="3" y="20"/>
                    </a:lnTo>
                    <a:lnTo>
                      <a:pt x="53" y="0"/>
                    </a:lnTo>
                    <a:lnTo>
                      <a:pt x="52" y="23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A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85" name="Line 1805"/>
              <p:cNvSpPr>
                <a:spLocks noChangeAspect="1" noChangeShapeType="1"/>
              </p:cNvSpPr>
              <p:nvPr/>
            </p:nvSpPr>
            <p:spPr bwMode="auto">
              <a:xfrm flipV="1">
                <a:off x="3040" y="2317"/>
                <a:ext cx="52" cy="19"/>
              </a:xfrm>
              <a:prstGeom prst="line">
                <a:avLst/>
              </a:prstGeom>
              <a:noFill/>
              <a:ln w="3175">
                <a:solidFill>
                  <a:srgbClr val="A8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86" name="Freeform 1806"/>
              <p:cNvSpPr>
                <a:spLocks noChangeAspect="1"/>
              </p:cNvSpPr>
              <p:nvPr/>
            </p:nvSpPr>
            <p:spPr bwMode="auto">
              <a:xfrm>
                <a:off x="3040" y="2314"/>
                <a:ext cx="52" cy="22"/>
              </a:xfrm>
              <a:custGeom>
                <a:avLst/>
                <a:gdLst>
                  <a:gd name="T0" fmla="*/ 0 w 52"/>
                  <a:gd name="T1" fmla="*/ 22 h 22"/>
                  <a:gd name="T2" fmla="*/ 0 w 52"/>
                  <a:gd name="T3" fmla="*/ 19 h 22"/>
                  <a:gd name="T4" fmla="*/ 52 w 52"/>
                  <a:gd name="T5" fmla="*/ 0 h 22"/>
                  <a:gd name="T6" fmla="*/ 52 w 52"/>
                  <a:gd name="T7" fmla="*/ 3 h 22"/>
                  <a:gd name="T8" fmla="*/ 0 w 52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2"/>
                  <a:gd name="T17" fmla="*/ 52 w 5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2">
                    <a:moveTo>
                      <a:pt x="0" y="22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A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87" name="Freeform 1807"/>
              <p:cNvSpPr>
                <a:spLocks noChangeAspect="1"/>
              </p:cNvSpPr>
              <p:nvPr/>
            </p:nvSpPr>
            <p:spPr bwMode="auto">
              <a:xfrm>
                <a:off x="3040" y="2312"/>
                <a:ext cx="52" cy="21"/>
              </a:xfrm>
              <a:custGeom>
                <a:avLst/>
                <a:gdLst>
                  <a:gd name="T0" fmla="*/ 0 w 52"/>
                  <a:gd name="T1" fmla="*/ 21 h 21"/>
                  <a:gd name="T2" fmla="*/ 2 w 52"/>
                  <a:gd name="T3" fmla="*/ 18 h 21"/>
                  <a:gd name="T4" fmla="*/ 52 w 52"/>
                  <a:gd name="T5" fmla="*/ 0 h 21"/>
                  <a:gd name="T6" fmla="*/ 52 w 52"/>
                  <a:gd name="T7" fmla="*/ 2 h 21"/>
                  <a:gd name="T8" fmla="*/ 0 w 52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"/>
                  <a:gd name="T17" fmla="*/ 52 w 5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">
                    <a:moveTo>
                      <a:pt x="0" y="21"/>
                    </a:moveTo>
                    <a:lnTo>
                      <a:pt x="2" y="18"/>
                    </a:lnTo>
                    <a:lnTo>
                      <a:pt x="52" y="0"/>
                    </a:lnTo>
                    <a:lnTo>
                      <a:pt x="52" y="2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88" name="Freeform 1808"/>
              <p:cNvSpPr>
                <a:spLocks noChangeAspect="1"/>
              </p:cNvSpPr>
              <p:nvPr/>
            </p:nvSpPr>
            <p:spPr bwMode="auto">
              <a:xfrm>
                <a:off x="3042" y="2309"/>
                <a:ext cx="50" cy="21"/>
              </a:xfrm>
              <a:custGeom>
                <a:avLst/>
                <a:gdLst>
                  <a:gd name="T0" fmla="*/ 0 w 50"/>
                  <a:gd name="T1" fmla="*/ 21 h 21"/>
                  <a:gd name="T2" fmla="*/ 0 w 50"/>
                  <a:gd name="T3" fmla="*/ 18 h 21"/>
                  <a:gd name="T4" fmla="*/ 50 w 50"/>
                  <a:gd name="T5" fmla="*/ 0 h 21"/>
                  <a:gd name="T6" fmla="*/ 50 w 50"/>
                  <a:gd name="T7" fmla="*/ 3 h 21"/>
                  <a:gd name="T8" fmla="*/ 0 w 50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21"/>
                  <a:gd name="T17" fmla="*/ 50 w 50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21">
                    <a:moveTo>
                      <a:pt x="0" y="21"/>
                    </a:moveTo>
                    <a:lnTo>
                      <a:pt x="0" y="18"/>
                    </a:lnTo>
                    <a:lnTo>
                      <a:pt x="50" y="0"/>
                    </a:lnTo>
                    <a:lnTo>
                      <a:pt x="50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89" name="Freeform 1809"/>
              <p:cNvSpPr>
                <a:spLocks noChangeAspect="1"/>
              </p:cNvSpPr>
              <p:nvPr/>
            </p:nvSpPr>
            <p:spPr bwMode="auto">
              <a:xfrm>
                <a:off x="3042" y="2306"/>
                <a:ext cx="51" cy="21"/>
              </a:xfrm>
              <a:custGeom>
                <a:avLst/>
                <a:gdLst>
                  <a:gd name="T0" fmla="*/ 0 w 51"/>
                  <a:gd name="T1" fmla="*/ 21 h 21"/>
                  <a:gd name="T2" fmla="*/ 0 w 51"/>
                  <a:gd name="T3" fmla="*/ 18 h 21"/>
                  <a:gd name="T4" fmla="*/ 51 w 51"/>
                  <a:gd name="T5" fmla="*/ 0 h 21"/>
                  <a:gd name="T6" fmla="*/ 50 w 51"/>
                  <a:gd name="T7" fmla="*/ 3 h 21"/>
                  <a:gd name="T8" fmla="*/ 0 w 51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1"/>
                  <a:gd name="T17" fmla="*/ 51 w 5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1">
                    <a:moveTo>
                      <a:pt x="0" y="21"/>
                    </a:moveTo>
                    <a:lnTo>
                      <a:pt x="0" y="18"/>
                    </a:lnTo>
                    <a:lnTo>
                      <a:pt x="51" y="0"/>
                    </a:lnTo>
                    <a:lnTo>
                      <a:pt x="50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90" name="Freeform 1810"/>
              <p:cNvSpPr>
                <a:spLocks noChangeAspect="1"/>
              </p:cNvSpPr>
              <p:nvPr/>
            </p:nvSpPr>
            <p:spPr bwMode="auto">
              <a:xfrm>
                <a:off x="3042" y="2303"/>
                <a:ext cx="51" cy="21"/>
              </a:xfrm>
              <a:custGeom>
                <a:avLst/>
                <a:gdLst>
                  <a:gd name="T0" fmla="*/ 0 w 51"/>
                  <a:gd name="T1" fmla="*/ 21 h 21"/>
                  <a:gd name="T2" fmla="*/ 0 w 51"/>
                  <a:gd name="T3" fmla="*/ 20 h 21"/>
                  <a:gd name="T4" fmla="*/ 51 w 51"/>
                  <a:gd name="T5" fmla="*/ 0 h 21"/>
                  <a:gd name="T6" fmla="*/ 51 w 51"/>
                  <a:gd name="T7" fmla="*/ 3 h 21"/>
                  <a:gd name="T8" fmla="*/ 0 w 51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1"/>
                  <a:gd name="T17" fmla="*/ 51 w 5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1">
                    <a:moveTo>
                      <a:pt x="0" y="21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1" y="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91" name="Freeform 1811"/>
              <p:cNvSpPr>
                <a:spLocks noChangeAspect="1"/>
              </p:cNvSpPr>
              <p:nvPr/>
            </p:nvSpPr>
            <p:spPr bwMode="auto">
              <a:xfrm>
                <a:off x="3042" y="2300"/>
                <a:ext cx="51" cy="23"/>
              </a:xfrm>
              <a:custGeom>
                <a:avLst/>
                <a:gdLst>
                  <a:gd name="T0" fmla="*/ 0 w 51"/>
                  <a:gd name="T1" fmla="*/ 23 h 23"/>
                  <a:gd name="T2" fmla="*/ 0 w 51"/>
                  <a:gd name="T3" fmla="*/ 20 h 23"/>
                  <a:gd name="T4" fmla="*/ 51 w 51"/>
                  <a:gd name="T5" fmla="*/ 0 h 23"/>
                  <a:gd name="T6" fmla="*/ 51 w 51"/>
                  <a:gd name="T7" fmla="*/ 3 h 23"/>
                  <a:gd name="T8" fmla="*/ 0 w 51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3"/>
                  <a:gd name="T17" fmla="*/ 51 w 51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3">
                    <a:moveTo>
                      <a:pt x="0" y="23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1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A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92" name="Freeform 1812"/>
              <p:cNvSpPr>
                <a:spLocks noChangeAspect="1"/>
              </p:cNvSpPr>
              <p:nvPr/>
            </p:nvSpPr>
            <p:spPr bwMode="auto">
              <a:xfrm>
                <a:off x="3042" y="2297"/>
                <a:ext cx="51" cy="23"/>
              </a:xfrm>
              <a:custGeom>
                <a:avLst/>
                <a:gdLst>
                  <a:gd name="T0" fmla="*/ 0 w 51"/>
                  <a:gd name="T1" fmla="*/ 23 h 23"/>
                  <a:gd name="T2" fmla="*/ 1 w 51"/>
                  <a:gd name="T3" fmla="*/ 20 h 23"/>
                  <a:gd name="T4" fmla="*/ 51 w 51"/>
                  <a:gd name="T5" fmla="*/ 0 h 23"/>
                  <a:gd name="T6" fmla="*/ 51 w 51"/>
                  <a:gd name="T7" fmla="*/ 3 h 23"/>
                  <a:gd name="T8" fmla="*/ 0 w 51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3"/>
                  <a:gd name="T17" fmla="*/ 51 w 51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3">
                    <a:moveTo>
                      <a:pt x="0" y="23"/>
                    </a:moveTo>
                    <a:lnTo>
                      <a:pt x="1" y="20"/>
                    </a:lnTo>
                    <a:lnTo>
                      <a:pt x="51" y="0"/>
                    </a:lnTo>
                    <a:lnTo>
                      <a:pt x="51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A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93" name="Freeform 1813"/>
              <p:cNvSpPr>
                <a:spLocks noChangeAspect="1"/>
              </p:cNvSpPr>
              <p:nvPr/>
            </p:nvSpPr>
            <p:spPr bwMode="auto">
              <a:xfrm>
                <a:off x="3043" y="2294"/>
                <a:ext cx="50" cy="23"/>
              </a:xfrm>
              <a:custGeom>
                <a:avLst/>
                <a:gdLst>
                  <a:gd name="T0" fmla="*/ 0 w 50"/>
                  <a:gd name="T1" fmla="*/ 23 h 23"/>
                  <a:gd name="T2" fmla="*/ 0 w 50"/>
                  <a:gd name="T3" fmla="*/ 20 h 23"/>
                  <a:gd name="T4" fmla="*/ 50 w 50"/>
                  <a:gd name="T5" fmla="*/ 0 h 23"/>
                  <a:gd name="T6" fmla="*/ 50 w 50"/>
                  <a:gd name="T7" fmla="*/ 3 h 23"/>
                  <a:gd name="T8" fmla="*/ 0 w 50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23"/>
                  <a:gd name="T17" fmla="*/ 50 w 50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23">
                    <a:moveTo>
                      <a:pt x="0" y="23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0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94" name="Freeform 1814"/>
              <p:cNvSpPr>
                <a:spLocks noChangeAspect="1"/>
              </p:cNvSpPr>
              <p:nvPr/>
            </p:nvSpPr>
            <p:spPr bwMode="auto">
              <a:xfrm>
                <a:off x="3043" y="2270"/>
                <a:ext cx="52" cy="44"/>
              </a:xfrm>
              <a:custGeom>
                <a:avLst/>
                <a:gdLst>
                  <a:gd name="T0" fmla="*/ 0 w 52"/>
                  <a:gd name="T1" fmla="*/ 44 h 44"/>
                  <a:gd name="T2" fmla="*/ 0 w 52"/>
                  <a:gd name="T3" fmla="*/ 20 h 44"/>
                  <a:gd name="T4" fmla="*/ 52 w 52"/>
                  <a:gd name="T5" fmla="*/ 0 h 44"/>
                  <a:gd name="T6" fmla="*/ 50 w 52"/>
                  <a:gd name="T7" fmla="*/ 24 h 44"/>
                  <a:gd name="T8" fmla="*/ 0 w 5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44"/>
                  <a:gd name="T17" fmla="*/ 52 w 5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44">
                    <a:moveTo>
                      <a:pt x="0" y="44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0" y="2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B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95" name="Line 1815"/>
              <p:cNvSpPr>
                <a:spLocks noChangeAspect="1" noChangeShapeType="1"/>
              </p:cNvSpPr>
              <p:nvPr/>
            </p:nvSpPr>
            <p:spPr bwMode="auto">
              <a:xfrm flipV="1">
                <a:off x="3043" y="2294"/>
                <a:ext cx="50" cy="20"/>
              </a:xfrm>
              <a:prstGeom prst="line">
                <a:avLst/>
              </a:prstGeom>
              <a:noFill/>
              <a:ln w="3175">
                <a:solidFill>
                  <a:srgbClr val="B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96" name="Freeform 1816"/>
              <p:cNvSpPr>
                <a:spLocks noChangeAspect="1"/>
              </p:cNvSpPr>
              <p:nvPr/>
            </p:nvSpPr>
            <p:spPr bwMode="auto">
              <a:xfrm>
                <a:off x="3043" y="2287"/>
                <a:ext cx="52" cy="27"/>
              </a:xfrm>
              <a:custGeom>
                <a:avLst/>
                <a:gdLst>
                  <a:gd name="T0" fmla="*/ 0 w 52"/>
                  <a:gd name="T1" fmla="*/ 27 h 27"/>
                  <a:gd name="T2" fmla="*/ 0 w 52"/>
                  <a:gd name="T3" fmla="*/ 19 h 27"/>
                  <a:gd name="T4" fmla="*/ 52 w 52"/>
                  <a:gd name="T5" fmla="*/ 0 h 27"/>
                  <a:gd name="T6" fmla="*/ 50 w 52"/>
                  <a:gd name="T7" fmla="*/ 7 h 27"/>
                  <a:gd name="T8" fmla="*/ 0 w 52"/>
                  <a:gd name="T9" fmla="*/ 2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7"/>
                  <a:gd name="T17" fmla="*/ 52 w 5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7">
                    <a:moveTo>
                      <a:pt x="0" y="27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0" y="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B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97" name="Freeform 1817"/>
              <p:cNvSpPr>
                <a:spLocks noChangeAspect="1"/>
              </p:cNvSpPr>
              <p:nvPr/>
            </p:nvSpPr>
            <p:spPr bwMode="auto">
              <a:xfrm>
                <a:off x="3043" y="2278"/>
                <a:ext cx="52" cy="28"/>
              </a:xfrm>
              <a:custGeom>
                <a:avLst/>
                <a:gdLst>
                  <a:gd name="T0" fmla="*/ 0 w 52"/>
                  <a:gd name="T1" fmla="*/ 28 h 28"/>
                  <a:gd name="T2" fmla="*/ 0 w 52"/>
                  <a:gd name="T3" fmla="*/ 19 h 28"/>
                  <a:gd name="T4" fmla="*/ 52 w 52"/>
                  <a:gd name="T5" fmla="*/ 0 h 28"/>
                  <a:gd name="T6" fmla="*/ 52 w 52"/>
                  <a:gd name="T7" fmla="*/ 9 h 28"/>
                  <a:gd name="T8" fmla="*/ 0 w 52"/>
                  <a:gd name="T9" fmla="*/ 28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8"/>
                  <a:gd name="T17" fmla="*/ 52 w 52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8">
                    <a:moveTo>
                      <a:pt x="0" y="28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2" y="9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B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98" name="Freeform 1818"/>
              <p:cNvSpPr>
                <a:spLocks noChangeAspect="1"/>
              </p:cNvSpPr>
              <p:nvPr/>
            </p:nvSpPr>
            <p:spPr bwMode="auto">
              <a:xfrm>
                <a:off x="3043" y="2270"/>
                <a:ext cx="52" cy="27"/>
              </a:xfrm>
              <a:custGeom>
                <a:avLst/>
                <a:gdLst>
                  <a:gd name="T0" fmla="*/ 0 w 52"/>
                  <a:gd name="T1" fmla="*/ 27 h 27"/>
                  <a:gd name="T2" fmla="*/ 0 w 52"/>
                  <a:gd name="T3" fmla="*/ 20 h 27"/>
                  <a:gd name="T4" fmla="*/ 52 w 52"/>
                  <a:gd name="T5" fmla="*/ 0 h 27"/>
                  <a:gd name="T6" fmla="*/ 52 w 52"/>
                  <a:gd name="T7" fmla="*/ 8 h 27"/>
                  <a:gd name="T8" fmla="*/ 0 w 52"/>
                  <a:gd name="T9" fmla="*/ 2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7"/>
                  <a:gd name="T17" fmla="*/ 52 w 5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7">
                    <a:moveTo>
                      <a:pt x="0" y="27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2" y="8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99" name="Freeform 1819"/>
              <p:cNvSpPr>
                <a:spLocks noChangeAspect="1"/>
              </p:cNvSpPr>
              <p:nvPr/>
            </p:nvSpPr>
            <p:spPr bwMode="auto">
              <a:xfrm>
                <a:off x="3043" y="2246"/>
                <a:ext cx="52" cy="44"/>
              </a:xfrm>
              <a:custGeom>
                <a:avLst/>
                <a:gdLst>
                  <a:gd name="T0" fmla="*/ 0 w 52"/>
                  <a:gd name="T1" fmla="*/ 44 h 44"/>
                  <a:gd name="T2" fmla="*/ 0 w 52"/>
                  <a:gd name="T3" fmla="*/ 20 h 44"/>
                  <a:gd name="T4" fmla="*/ 50 w 52"/>
                  <a:gd name="T5" fmla="*/ 0 h 44"/>
                  <a:gd name="T6" fmla="*/ 52 w 52"/>
                  <a:gd name="T7" fmla="*/ 24 h 44"/>
                  <a:gd name="T8" fmla="*/ 0 w 5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44"/>
                  <a:gd name="T17" fmla="*/ 52 w 5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44">
                    <a:moveTo>
                      <a:pt x="0" y="44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2" y="2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00" name="Line 1820"/>
              <p:cNvSpPr>
                <a:spLocks noChangeAspect="1" noChangeShapeType="1"/>
              </p:cNvSpPr>
              <p:nvPr/>
            </p:nvSpPr>
            <p:spPr bwMode="auto">
              <a:xfrm flipV="1">
                <a:off x="3043" y="2270"/>
                <a:ext cx="52" cy="20"/>
              </a:xfrm>
              <a:prstGeom prst="line">
                <a:avLst/>
              </a:prstGeom>
              <a:noFill/>
              <a:ln w="3175">
                <a:solidFill>
                  <a:srgbClr val="B3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01" name="Freeform 1821"/>
              <p:cNvSpPr>
                <a:spLocks noChangeAspect="1"/>
              </p:cNvSpPr>
              <p:nvPr/>
            </p:nvSpPr>
            <p:spPr bwMode="auto">
              <a:xfrm>
                <a:off x="3043" y="2263"/>
                <a:ext cx="52" cy="27"/>
              </a:xfrm>
              <a:custGeom>
                <a:avLst/>
                <a:gdLst>
                  <a:gd name="T0" fmla="*/ 0 w 52"/>
                  <a:gd name="T1" fmla="*/ 27 h 27"/>
                  <a:gd name="T2" fmla="*/ 0 w 52"/>
                  <a:gd name="T3" fmla="*/ 18 h 27"/>
                  <a:gd name="T4" fmla="*/ 52 w 52"/>
                  <a:gd name="T5" fmla="*/ 0 h 27"/>
                  <a:gd name="T6" fmla="*/ 52 w 52"/>
                  <a:gd name="T7" fmla="*/ 7 h 27"/>
                  <a:gd name="T8" fmla="*/ 0 w 52"/>
                  <a:gd name="T9" fmla="*/ 2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7"/>
                  <a:gd name="T17" fmla="*/ 52 w 5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7">
                    <a:moveTo>
                      <a:pt x="0" y="27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2" y="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02" name="Freeform 1822"/>
              <p:cNvSpPr>
                <a:spLocks noChangeAspect="1"/>
              </p:cNvSpPr>
              <p:nvPr/>
            </p:nvSpPr>
            <p:spPr bwMode="auto">
              <a:xfrm>
                <a:off x="3043" y="2254"/>
                <a:ext cx="52" cy="27"/>
              </a:xfrm>
              <a:custGeom>
                <a:avLst/>
                <a:gdLst>
                  <a:gd name="T0" fmla="*/ 0 w 52"/>
                  <a:gd name="T1" fmla="*/ 27 h 27"/>
                  <a:gd name="T2" fmla="*/ 0 w 52"/>
                  <a:gd name="T3" fmla="*/ 19 h 27"/>
                  <a:gd name="T4" fmla="*/ 52 w 52"/>
                  <a:gd name="T5" fmla="*/ 0 h 27"/>
                  <a:gd name="T6" fmla="*/ 52 w 52"/>
                  <a:gd name="T7" fmla="*/ 9 h 27"/>
                  <a:gd name="T8" fmla="*/ 0 w 52"/>
                  <a:gd name="T9" fmla="*/ 2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7"/>
                  <a:gd name="T17" fmla="*/ 52 w 5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7">
                    <a:moveTo>
                      <a:pt x="0" y="27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2" y="9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03" name="Freeform 1823"/>
              <p:cNvSpPr>
                <a:spLocks noChangeAspect="1"/>
              </p:cNvSpPr>
              <p:nvPr/>
            </p:nvSpPr>
            <p:spPr bwMode="auto">
              <a:xfrm>
                <a:off x="3043" y="2246"/>
                <a:ext cx="52" cy="27"/>
              </a:xfrm>
              <a:custGeom>
                <a:avLst/>
                <a:gdLst>
                  <a:gd name="T0" fmla="*/ 0 w 52"/>
                  <a:gd name="T1" fmla="*/ 27 h 27"/>
                  <a:gd name="T2" fmla="*/ 0 w 52"/>
                  <a:gd name="T3" fmla="*/ 20 h 27"/>
                  <a:gd name="T4" fmla="*/ 50 w 52"/>
                  <a:gd name="T5" fmla="*/ 0 h 27"/>
                  <a:gd name="T6" fmla="*/ 52 w 52"/>
                  <a:gd name="T7" fmla="*/ 8 h 27"/>
                  <a:gd name="T8" fmla="*/ 0 w 52"/>
                  <a:gd name="T9" fmla="*/ 2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7"/>
                  <a:gd name="T17" fmla="*/ 52 w 5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7">
                    <a:moveTo>
                      <a:pt x="0" y="27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2" y="8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B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04" name="Freeform 1824"/>
              <p:cNvSpPr>
                <a:spLocks noChangeAspect="1"/>
              </p:cNvSpPr>
              <p:nvPr/>
            </p:nvSpPr>
            <p:spPr bwMode="auto">
              <a:xfrm>
                <a:off x="3040" y="2222"/>
                <a:ext cx="53" cy="44"/>
              </a:xfrm>
              <a:custGeom>
                <a:avLst/>
                <a:gdLst>
                  <a:gd name="T0" fmla="*/ 3 w 53"/>
                  <a:gd name="T1" fmla="*/ 44 h 44"/>
                  <a:gd name="T2" fmla="*/ 0 w 53"/>
                  <a:gd name="T3" fmla="*/ 20 h 44"/>
                  <a:gd name="T4" fmla="*/ 52 w 53"/>
                  <a:gd name="T5" fmla="*/ 0 h 44"/>
                  <a:gd name="T6" fmla="*/ 53 w 53"/>
                  <a:gd name="T7" fmla="*/ 24 h 44"/>
                  <a:gd name="T8" fmla="*/ 3 w 53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4"/>
                  <a:gd name="T17" fmla="*/ 53 w 53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4">
                    <a:moveTo>
                      <a:pt x="3" y="44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3" y="24"/>
                    </a:lnTo>
                    <a:lnTo>
                      <a:pt x="3" y="44"/>
                    </a:lnTo>
                    <a:close/>
                  </a:path>
                </a:pathLst>
              </a:custGeom>
              <a:solidFill>
                <a:srgbClr val="B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05" name="Line 1825"/>
              <p:cNvSpPr>
                <a:spLocks noChangeAspect="1" noChangeShapeType="1"/>
              </p:cNvSpPr>
              <p:nvPr/>
            </p:nvSpPr>
            <p:spPr bwMode="auto">
              <a:xfrm flipV="1">
                <a:off x="3043" y="2246"/>
                <a:ext cx="50" cy="20"/>
              </a:xfrm>
              <a:prstGeom prst="line">
                <a:avLst/>
              </a:prstGeom>
              <a:noFill/>
              <a:ln w="3175">
                <a:solidFill>
                  <a:srgbClr val="B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06" name="Freeform 1826"/>
              <p:cNvSpPr>
                <a:spLocks noChangeAspect="1"/>
              </p:cNvSpPr>
              <p:nvPr/>
            </p:nvSpPr>
            <p:spPr bwMode="auto">
              <a:xfrm>
                <a:off x="3043" y="2243"/>
                <a:ext cx="50" cy="23"/>
              </a:xfrm>
              <a:custGeom>
                <a:avLst/>
                <a:gdLst>
                  <a:gd name="T0" fmla="*/ 0 w 50"/>
                  <a:gd name="T1" fmla="*/ 23 h 23"/>
                  <a:gd name="T2" fmla="*/ 0 w 50"/>
                  <a:gd name="T3" fmla="*/ 20 h 23"/>
                  <a:gd name="T4" fmla="*/ 50 w 50"/>
                  <a:gd name="T5" fmla="*/ 0 h 23"/>
                  <a:gd name="T6" fmla="*/ 50 w 50"/>
                  <a:gd name="T7" fmla="*/ 3 h 23"/>
                  <a:gd name="T8" fmla="*/ 0 w 50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23"/>
                  <a:gd name="T17" fmla="*/ 50 w 50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23">
                    <a:moveTo>
                      <a:pt x="0" y="23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0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07" name="Freeform 1827"/>
              <p:cNvSpPr>
                <a:spLocks noChangeAspect="1"/>
              </p:cNvSpPr>
              <p:nvPr/>
            </p:nvSpPr>
            <p:spPr bwMode="auto">
              <a:xfrm>
                <a:off x="3042" y="2240"/>
                <a:ext cx="51" cy="23"/>
              </a:xfrm>
              <a:custGeom>
                <a:avLst/>
                <a:gdLst>
                  <a:gd name="T0" fmla="*/ 1 w 51"/>
                  <a:gd name="T1" fmla="*/ 23 h 23"/>
                  <a:gd name="T2" fmla="*/ 0 w 51"/>
                  <a:gd name="T3" fmla="*/ 20 h 23"/>
                  <a:gd name="T4" fmla="*/ 51 w 51"/>
                  <a:gd name="T5" fmla="*/ 0 h 23"/>
                  <a:gd name="T6" fmla="*/ 51 w 51"/>
                  <a:gd name="T7" fmla="*/ 3 h 23"/>
                  <a:gd name="T8" fmla="*/ 1 w 51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3"/>
                  <a:gd name="T17" fmla="*/ 51 w 51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3">
                    <a:moveTo>
                      <a:pt x="1" y="23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1" y="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08" name="Freeform 1828"/>
              <p:cNvSpPr>
                <a:spLocks noChangeAspect="1"/>
              </p:cNvSpPr>
              <p:nvPr/>
            </p:nvSpPr>
            <p:spPr bwMode="auto">
              <a:xfrm>
                <a:off x="3042" y="2237"/>
                <a:ext cx="51" cy="23"/>
              </a:xfrm>
              <a:custGeom>
                <a:avLst/>
                <a:gdLst>
                  <a:gd name="T0" fmla="*/ 0 w 51"/>
                  <a:gd name="T1" fmla="*/ 23 h 23"/>
                  <a:gd name="T2" fmla="*/ 0 w 51"/>
                  <a:gd name="T3" fmla="*/ 20 h 23"/>
                  <a:gd name="T4" fmla="*/ 51 w 51"/>
                  <a:gd name="T5" fmla="*/ 0 h 23"/>
                  <a:gd name="T6" fmla="*/ 51 w 51"/>
                  <a:gd name="T7" fmla="*/ 3 h 23"/>
                  <a:gd name="T8" fmla="*/ 0 w 51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3"/>
                  <a:gd name="T17" fmla="*/ 51 w 51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3">
                    <a:moveTo>
                      <a:pt x="0" y="23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1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A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09" name="Freeform 1829"/>
              <p:cNvSpPr>
                <a:spLocks noChangeAspect="1"/>
              </p:cNvSpPr>
              <p:nvPr/>
            </p:nvSpPr>
            <p:spPr bwMode="auto">
              <a:xfrm>
                <a:off x="3042" y="2234"/>
                <a:ext cx="51" cy="23"/>
              </a:xfrm>
              <a:custGeom>
                <a:avLst/>
                <a:gdLst>
                  <a:gd name="T0" fmla="*/ 0 w 51"/>
                  <a:gd name="T1" fmla="*/ 23 h 23"/>
                  <a:gd name="T2" fmla="*/ 0 w 51"/>
                  <a:gd name="T3" fmla="*/ 20 h 23"/>
                  <a:gd name="T4" fmla="*/ 51 w 51"/>
                  <a:gd name="T5" fmla="*/ 0 h 23"/>
                  <a:gd name="T6" fmla="*/ 51 w 51"/>
                  <a:gd name="T7" fmla="*/ 3 h 23"/>
                  <a:gd name="T8" fmla="*/ 0 w 51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3"/>
                  <a:gd name="T17" fmla="*/ 51 w 51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3">
                    <a:moveTo>
                      <a:pt x="0" y="23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1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A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10" name="Freeform 1830"/>
              <p:cNvSpPr>
                <a:spLocks noChangeAspect="1"/>
              </p:cNvSpPr>
              <p:nvPr/>
            </p:nvSpPr>
            <p:spPr bwMode="auto">
              <a:xfrm>
                <a:off x="3042" y="2231"/>
                <a:ext cx="51" cy="23"/>
              </a:xfrm>
              <a:custGeom>
                <a:avLst/>
                <a:gdLst>
                  <a:gd name="T0" fmla="*/ 0 w 51"/>
                  <a:gd name="T1" fmla="*/ 23 h 23"/>
                  <a:gd name="T2" fmla="*/ 0 w 51"/>
                  <a:gd name="T3" fmla="*/ 20 h 23"/>
                  <a:gd name="T4" fmla="*/ 50 w 51"/>
                  <a:gd name="T5" fmla="*/ 0 h 23"/>
                  <a:gd name="T6" fmla="*/ 51 w 51"/>
                  <a:gd name="T7" fmla="*/ 3 h 23"/>
                  <a:gd name="T8" fmla="*/ 0 w 51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3"/>
                  <a:gd name="T17" fmla="*/ 51 w 51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3">
                    <a:moveTo>
                      <a:pt x="0" y="23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1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A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11" name="Freeform 1831"/>
              <p:cNvSpPr>
                <a:spLocks noChangeAspect="1"/>
              </p:cNvSpPr>
              <p:nvPr/>
            </p:nvSpPr>
            <p:spPr bwMode="auto">
              <a:xfrm>
                <a:off x="3042" y="2228"/>
                <a:ext cx="50" cy="23"/>
              </a:xfrm>
              <a:custGeom>
                <a:avLst/>
                <a:gdLst>
                  <a:gd name="T0" fmla="*/ 0 w 50"/>
                  <a:gd name="T1" fmla="*/ 23 h 23"/>
                  <a:gd name="T2" fmla="*/ 0 w 50"/>
                  <a:gd name="T3" fmla="*/ 20 h 23"/>
                  <a:gd name="T4" fmla="*/ 50 w 50"/>
                  <a:gd name="T5" fmla="*/ 0 h 23"/>
                  <a:gd name="T6" fmla="*/ 50 w 50"/>
                  <a:gd name="T7" fmla="*/ 3 h 23"/>
                  <a:gd name="T8" fmla="*/ 0 w 50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23"/>
                  <a:gd name="T17" fmla="*/ 50 w 50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23">
                    <a:moveTo>
                      <a:pt x="0" y="23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0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A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12" name="Freeform 1832"/>
              <p:cNvSpPr>
                <a:spLocks noChangeAspect="1"/>
              </p:cNvSpPr>
              <p:nvPr/>
            </p:nvSpPr>
            <p:spPr bwMode="auto">
              <a:xfrm>
                <a:off x="3040" y="2225"/>
                <a:ext cx="52" cy="23"/>
              </a:xfrm>
              <a:custGeom>
                <a:avLst/>
                <a:gdLst>
                  <a:gd name="T0" fmla="*/ 2 w 52"/>
                  <a:gd name="T1" fmla="*/ 23 h 23"/>
                  <a:gd name="T2" fmla="*/ 0 w 52"/>
                  <a:gd name="T3" fmla="*/ 20 h 23"/>
                  <a:gd name="T4" fmla="*/ 52 w 52"/>
                  <a:gd name="T5" fmla="*/ 0 h 23"/>
                  <a:gd name="T6" fmla="*/ 52 w 52"/>
                  <a:gd name="T7" fmla="*/ 3 h 23"/>
                  <a:gd name="T8" fmla="*/ 2 w 52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3"/>
                  <a:gd name="T17" fmla="*/ 52 w 52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3">
                    <a:moveTo>
                      <a:pt x="2" y="23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2" y="23"/>
                    </a:lnTo>
                    <a:close/>
                  </a:path>
                </a:pathLst>
              </a:custGeom>
              <a:solidFill>
                <a:srgbClr val="A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13" name="Freeform 1833"/>
              <p:cNvSpPr>
                <a:spLocks noChangeAspect="1"/>
              </p:cNvSpPr>
              <p:nvPr/>
            </p:nvSpPr>
            <p:spPr bwMode="auto">
              <a:xfrm>
                <a:off x="3040" y="2222"/>
                <a:ext cx="52" cy="23"/>
              </a:xfrm>
              <a:custGeom>
                <a:avLst/>
                <a:gdLst>
                  <a:gd name="T0" fmla="*/ 0 w 52"/>
                  <a:gd name="T1" fmla="*/ 23 h 23"/>
                  <a:gd name="T2" fmla="*/ 0 w 52"/>
                  <a:gd name="T3" fmla="*/ 20 h 23"/>
                  <a:gd name="T4" fmla="*/ 52 w 52"/>
                  <a:gd name="T5" fmla="*/ 0 h 23"/>
                  <a:gd name="T6" fmla="*/ 52 w 52"/>
                  <a:gd name="T7" fmla="*/ 3 h 23"/>
                  <a:gd name="T8" fmla="*/ 0 w 52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3"/>
                  <a:gd name="T17" fmla="*/ 52 w 52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3">
                    <a:moveTo>
                      <a:pt x="0" y="23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A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14" name="Freeform 1834"/>
              <p:cNvSpPr>
                <a:spLocks noChangeAspect="1"/>
              </p:cNvSpPr>
              <p:nvPr/>
            </p:nvSpPr>
            <p:spPr bwMode="auto">
              <a:xfrm>
                <a:off x="3036" y="2198"/>
                <a:ext cx="56" cy="44"/>
              </a:xfrm>
              <a:custGeom>
                <a:avLst/>
                <a:gdLst>
                  <a:gd name="T0" fmla="*/ 4 w 56"/>
                  <a:gd name="T1" fmla="*/ 44 h 44"/>
                  <a:gd name="T2" fmla="*/ 0 w 56"/>
                  <a:gd name="T3" fmla="*/ 19 h 44"/>
                  <a:gd name="T4" fmla="*/ 51 w 56"/>
                  <a:gd name="T5" fmla="*/ 0 h 44"/>
                  <a:gd name="T6" fmla="*/ 56 w 56"/>
                  <a:gd name="T7" fmla="*/ 24 h 44"/>
                  <a:gd name="T8" fmla="*/ 4 w 56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44"/>
                  <a:gd name="T17" fmla="*/ 56 w 56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44">
                    <a:moveTo>
                      <a:pt x="4" y="44"/>
                    </a:moveTo>
                    <a:lnTo>
                      <a:pt x="0" y="19"/>
                    </a:lnTo>
                    <a:lnTo>
                      <a:pt x="51" y="0"/>
                    </a:lnTo>
                    <a:lnTo>
                      <a:pt x="56" y="24"/>
                    </a:lnTo>
                    <a:lnTo>
                      <a:pt x="4" y="44"/>
                    </a:lnTo>
                    <a:close/>
                  </a:path>
                </a:pathLst>
              </a:custGeom>
              <a:solidFill>
                <a:srgbClr val="A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15" name="Line 1835"/>
              <p:cNvSpPr>
                <a:spLocks noChangeAspect="1" noChangeShapeType="1"/>
              </p:cNvSpPr>
              <p:nvPr/>
            </p:nvSpPr>
            <p:spPr bwMode="auto">
              <a:xfrm flipV="1">
                <a:off x="3040" y="2222"/>
                <a:ext cx="52" cy="20"/>
              </a:xfrm>
              <a:prstGeom prst="line">
                <a:avLst/>
              </a:prstGeom>
              <a:noFill/>
              <a:ln w="3175">
                <a:solidFill>
                  <a:srgbClr val="A8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16" name="Freeform 1836"/>
              <p:cNvSpPr>
                <a:spLocks noChangeAspect="1"/>
              </p:cNvSpPr>
              <p:nvPr/>
            </p:nvSpPr>
            <p:spPr bwMode="auto">
              <a:xfrm>
                <a:off x="3040" y="2219"/>
                <a:ext cx="52" cy="23"/>
              </a:xfrm>
              <a:custGeom>
                <a:avLst/>
                <a:gdLst>
                  <a:gd name="T0" fmla="*/ 0 w 52"/>
                  <a:gd name="T1" fmla="*/ 23 h 23"/>
                  <a:gd name="T2" fmla="*/ 0 w 52"/>
                  <a:gd name="T3" fmla="*/ 20 h 23"/>
                  <a:gd name="T4" fmla="*/ 50 w 52"/>
                  <a:gd name="T5" fmla="*/ 0 h 23"/>
                  <a:gd name="T6" fmla="*/ 52 w 52"/>
                  <a:gd name="T7" fmla="*/ 3 h 23"/>
                  <a:gd name="T8" fmla="*/ 0 w 52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3"/>
                  <a:gd name="T17" fmla="*/ 52 w 52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3">
                    <a:moveTo>
                      <a:pt x="0" y="23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2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A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17" name="Freeform 1837"/>
              <p:cNvSpPr>
                <a:spLocks noChangeAspect="1"/>
              </p:cNvSpPr>
              <p:nvPr/>
            </p:nvSpPr>
            <p:spPr bwMode="auto">
              <a:xfrm>
                <a:off x="3039" y="2216"/>
                <a:ext cx="51" cy="23"/>
              </a:xfrm>
              <a:custGeom>
                <a:avLst/>
                <a:gdLst>
                  <a:gd name="T0" fmla="*/ 1 w 51"/>
                  <a:gd name="T1" fmla="*/ 23 h 23"/>
                  <a:gd name="T2" fmla="*/ 0 w 51"/>
                  <a:gd name="T3" fmla="*/ 20 h 23"/>
                  <a:gd name="T4" fmla="*/ 51 w 51"/>
                  <a:gd name="T5" fmla="*/ 0 h 23"/>
                  <a:gd name="T6" fmla="*/ 51 w 51"/>
                  <a:gd name="T7" fmla="*/ 3 h 23"/>
                  <a:gd name="T8" fmla="*/ 1 w 51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3"/>
                  <a:gd name="T17" fmla="*/ 51 w 51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3">
                    <a:moveTo>
                      <a:pt x="1" y="23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1" y="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rgbClr val="A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18" name="Freeform 1838"/>
              <p:cNvSpPr>
                <a:spLocks noChangeAspect="1"/>
              </p:cNvSpPr>
              <p:nvPr/>
            </p:nvSpPr>
            <p:spPr bwMode="auto">
              <a:xfrm>
                <a:off x="3039" y="2213"/>
                <a:ext cx="51" cy="23"/>
              </a:xfrm>
              <a:custGeom>
                <a:avLst/>
                <a:gdLst>
                  <a:gd name="T0" fmla="*/ 0 w 51"/>
                  <a:gd name="T1" fmla="*/ 23 h 23"/>
                  <a:gd name="T2" fmla="*/ 0 w 51"/>
                  <a:gd name="T3" fmla="*/ 20 h 23"/>
                  <a:gd name="T4" fmla="*/ 51 w 51"/>
                  <a:gd name="T5" fmla="*/ 0 h 23"/>
                  <a:gd name="T6" fmla="*/ 51 w 51"/>
                  <a:gd name="T7" fmla="*/ 3 h 23"/>
                  <a:gd name="T8" fmla="*/ 0 w 51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3"/>
                  <a:gd name="T17" fmla="*/ 51 w 51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3">
                    <a:moveTo>
                      <a:pt x="0" y="23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1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A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19" name="Freeform 1839"/>
              <p:cNvSpPr>
                <a:spLocks noChangeAspect="1"/>
              </p:cNvSpPr>
              <p:nvPr/>
            </p:nvSpPr>
            <p:spPr bwMode="auto">
              <a:xfrm>
                <a:off x="3039" y="2210"/>
                <a:ext cx="51" cy="23"/>
              </a:xfrm>
              <a:custGeom>
                <a:avLst/>
                <a:gdLst>
                  <a:gd name="T0" fmla="*/ 0 w 51"/>
                  <a:gd name="T1" fmla="*/ 23 h 23"/>
                  <a:gd name="T2" fmla="*/ 0 w 51"/>
                  <a:gd name="T3" fmla="*/ 20 h 23"/>
                  <a:gd name="T4" fmla="*/ 50 w 51"/>
                  <a:gd name="T5" fmla="*/ 0 h 23"/>
                  <a:gd name="T6" fmla="*/ 51 w 51"/>
                  <a:gd name="T7" fmla="*/ 3 h 23"/>
                  <a:gd name="T8" fmla="*/ 0 w 51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3"/>
                  <a:gd name="T17" fmla="*/ 51 w 51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3">
                    <a:moveTo>
                      <a:pt x="0" y="23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1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A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20" name="Freeform 1840"/>
              <p:cNvSpPr>
                <a:spLocks noChangeAspect="1"/>
              </p:cNvSpPr>
              <p:nvPr/>
            </p:nvSpPr>
            <p:spPr bwMode="auto">
              <a:xfrm>
                <a:off x="3037" y="2207"/>
                <a:ext cx="52" cy="23"/>
              </a:xfrm>
              <a:custGeom>
                <a:avLst/>
                <a:gdLst>
                  <a:gd name="T0" fmla="*/ 2 w 52"/>
                  <a:gd name="T1" fmla="*/ 23 h 23"/>
                  <a:gd name="T2" fmla="*/ 0 w 52"/>
                  <a:gd name="T3" fmla="*/ 20 h 23"/>
                  <a:gd name="T4" fmla="*/ 52 w 52"/>
                  <a:gd name="T5" fmla="*/ 0 h 23"/>
                  <a:gd name="T6" fmla="*/ 52 w 52"/>
                  <a:gd name="T7" fmla="*/ 3 h 23"/>
                  <a:gd name="T8" fmla="*/ 2 w 52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3"/>
                  <a:gd name="T17" fmla="*/ 52 w 52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3">
                    <a:moveTo>
                      <a:pt x="2" y="23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2" y="23"/>
                    </a:lnTo>
                    <a:close/>
                  </a:path>
                </a:pathLst>
              </a:custGeom>
              <a:solidFill>
                <a:srgbClr val="A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21" name="Freeform 1841"/>
              <p:cNvSpPr>
                <a:spLocks noChangeAspect="1"/>
              </p:cNvSpPr>
              <p:nvPr/>
            </p:nvSpPr>
            <p:spPr bwMode="auto">
              <a:xfrm>
                <a:off x="3037" y="2204"/>
                <a:ext cx="52" cy="23"/>
              </a:xfrm>
              <a:custGeom>
                <a:avLst/>
                <a:gdLst>
                  <a:gd name="T0" fmla="*/ 0 w 52"/>
                  <a:gd name="T1" fmla="*/ 23 h 23"/>
                  <a:gd name="T2" fmla="*/ 0 w 52"/>
                  <a:gd name="T3" fmla="*/ 20 h 23"/>
                  <a:gd name="T4" fmla="*/ 52 w 52"/>
                  <a:gd name="T5" fmla="*/ 0 h 23"/>
                  <a:gd name="T6" fmla="*/ 52 w 52"/>
                  <a:gd name="T7" fmla="*/ 3 h 23"/>
                  <a:gd name="T8" fmla="*/ 0 w 52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3"/>
                  <a:gd name="T17" fmla="*/ 52 w 52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3">
                    <a:moveTo>
                      <a:pt x="0" y="23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A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22" name="Freeform 1842"/>
              <p:cNvSpPr>
                <a:spLocks noChangeAspect="1"/>
              </p:cNvSpPr>
              <p:nvPr/>
            </p:nvSpPr>
            <p:spPr bwMode="auto">
              <a:xfrm>
                <a:off x="3037" y="2201"/>
                <a:ext cx="52" cy="23"/>
              </a:xfrm>
              <a:custGeom>
                <a:avLst/>
                <a:gdLst>
                  <a:gd name="T0" fmla="*/ 0 w 52"/>
                  <a:gd name="T1" fmla="*/ 23 h 23"/>
                  <a:gd name="T2" fmla="*/ 0 w 52"/>
                  <a:gd name="T3" fmla="*/ 20 h 23"/>
                  <a:gd name="T4" fmla="*/ 50 w 52"/>
                  <a:gd name="T5" fmla="*/ 0 h 23"/>
                  <a:gd name="T6" fmla="*/ 52 w 52"/>
                  <a:gd name="T7" fmla="*/ 3 h 23"/>
                  <a:gd name="T8" fmla="*/ 0 w 52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3"/>
                  <a:gd name="T17" fmla="*/ 52 w 52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3">
                    <a:moveTo>
                      <a:pt x="0" y="23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2" y="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23" name="Freeform 1843"/>
              <p:cNvSpPr>
                <a:spLocks noChangeAspect="1"/>
              </p:cNvSpPr>
              <p:nvPr/>
            </p:nvSpPr>
            <p:spPr bwMode="auto">
              <a:xfrm>
                <a:off x="3036" y="2198"/>
                <a:ext cx="51" cy="23"/>
              </a:xfrm>
              <a:custGeom>
                <a:avLst/>
                <a:gdLst>
                  <a:gd name="T0" fmla="*/ 1 w 51"/>
                  <a:gd name="T1" fmla="*/ 23 h 23"/>
                  <a:gd name="T2" fmla="*/ 0 w 51"/>
                  <a:gd name="T3" fmla="*/ 19 h 23"/>
                  <a:gd name="T4" fmla="*/ 51 w 51"/>
                  <a:gd name="T5" fmla="*/ 0 h 23"/>
                  <a:gd name="T6" fmla="*/ 51 w 51"/>
                  <a:gd name="T7" fmla="*/ 3 h 23"/>
                  <a:gd name="T8" fmla="*/ 1 w 51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3"/>
                  <a:gd name="T17" fmla="*/ 51 w 51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3">
                    <a:moveTo>
                      <a:pt x="1" y="23"/>
                    </a:moveTo>
                    <a:lnTo>
                      <a:pt x="0" y="19"/>
                    </a:lnTo>
                    <a:lnTo>
                      <a:pt x="51" y="0"/>
                    </a:lnTo>
                    <a:lnTo>
                      <a:pt x="51" y="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rgbClr val="A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24" name="Freeform 1844"/>
              <p:cNvSpPr>
                <a:spLocks noChangeAspect="1"/>
              </p:cNvSpPr>
              <p:nvPr/>
            </p:nvSpPr>
            <p:spPr bwMode="auto">
              <a:xfrm>
                <a:off x="3031" y="2175"/>
                <a:ext cx="56" cy="42"/>
              </a:xfrm>
              <a:custGeom>
                <a:avLst/>
                <a:gdLst>
                  <a:gd name="T0" fmla="*/ 5 w 56"/>
                  <a:gd name="T1" fmla="*/ 42 h 42"/>
                  <a:gd name="T2" fmla="*/ 0 w 56"/>
                  <a:gd name="T3" fmla="*/ 18 h 42"/>
                  <a:gd name="T4" fmla="*/ 50 w 56"/>
                  <a:gd name="T5" fmla="*/ 0 h 42"/>
                  <a:gd name="T6" fmla="*/ 56 w 56"/>
                  <a:gd name="T7" fmla="*/ 23 h 42"/>
                  <a:gd name="T8" fmla="*/ 5 w 56"/>
                  <a:gd name="T9" fmla="*/ 4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42"/>
                  <a:gd name="T17" fmla="*/ 56 w 56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42">
                    <a:moveTo>
                      <a:pt x="5" y="42"/>
                    </a:moveTo>
                    <a:lnTo>
                      <a:pt x="0" y="18"/>
                    </a:lnTo>
                    <a:lnTo>
                      <a:pt x="50" y="0"/>
                    </a:lnTo>
                    <a:lnTo>
                      <a:pt x="56" y="23"/>
                    </a:lnTo>
                    <a:lnTo>
                      <a:pt x="5" y="42"/>
                    </a:lnTo>
                    <a:close/>
                  </a:path>
                </a:pathLst>
              </a:custGeom>
              <a:solidFill>
                <a:srgbClr val="A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25" name="Line 1845"/>
              <p:cNvSpPr>
                <a:spLocks noChangeAspect="1" noChangeShapeType="1"/>
              </p:cNvSpPr>
              <p:nvPr/>
            </p:nvSpPr>
            <p:spPr bwMode="auto">
              <a:xfrm flipV="1">
                <a:off x="3036" y="2198"/>
                <a:ext cx="51" cy="19"/>
              </a:xfrm>
              <a:prstGeom prst="line">
                <a:avLst/>
              </a:prstGeom>
              <a:noFill/>
              <a:ln w="3175">
                <a:solidFill>
                  <a:srgbClr val="A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26" name="Freeform 1846"/>
              <p:cNvSpPr>
                <a:spLocks noChangeAspect="1"/>
              </p:cNvSpPr>
              <p:nvPr/>
            </p:nvSpPr>
            <p:spPr bwMode="auto">
              <a:xfrm>
                <a:off x="3036" y="2193"/>
                <a:ext cx="51" cy="24"/>
              </a:xfrm>
              <a:custGeom>
                <a:avLst/>
                <a:gdLst>
                  <a:gd name="T0" fmla="*/ 0 w 51"/>
                  <a:gd name="T1" fmla="*/ 24 h 24"/>
                  <a:gd name="T2" fmla="*/ 0 w 51"/>
                  <a:gd name="T3" fmla="*/ 20 h 24"/>
                  <a:gd name="T4" fmla="*/ 50 w 51"/>
                  <a:gd name="T5" fmla="*/ 0 h 24"/>
                  <a:gd name="T6" fmla="*/ 51 w 51"/>
                  <a:gd name="T7" fmla="*/ 5 h 24"/>
                  <a:gd name="T8" fmla="*/ 0 w 51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4"/>
                  <a:gd name="T17" fmla="*/ 51 w 51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4">
                    <a:moveTo>
                      <a:pt x="0" y="24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1" y="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A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27" name="Freeform 1847"/>
              <p:cNvSpPr>
                <a:spLocks noChangeAspect="1"/>
              </p:cNvSpPr>
              <p:nvPr/>
            </p:nvSpPr>
            <p:spPr bwMode="auto">
              <a:xfrm>
                <a:off x="3034" y="2189"/>
                <a:ext cx="52" cy="24"/>
              </a:xfrm>
              <a:custGeom>
                <a:avLst/>
                <a:gdLst>
                  <a:gd name="T0" fmla="*/ 2 w 52"/>
                  <a:gd name="T1" fmla="*/ 24 h 24"/>
                  <a:gd name="T2" fmla="*/ 0 w 52"/>
                  <a:gd name="T3" fmla="*/ 19 h 24"/>
                  <a:gd name="T4" fmla="*/ 52 w 52"/>
                  <a:gd name="T5" fmla="*/ 0 h 24"/>
                  <a:gd name="T6" fmla="*/ 52 w 52"/>
                  <a:gd name="T7" fmla="*/ 4 h 24"/>
                  <a:gd name="T8" fmla="*/ 2 w 52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4"/>
                  <a:gd name="T17" fmla="*/ 52 w 5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4">
                    <a:moveTo>
                      <a:pt x="2" y="24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2" y="4"/>
                    </a:ln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9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28" name="Freeform 1848"/>
              <p:cNvSpPr>
                <a:spLocks noChangeAspect="1"/>
              </p:cNvSpPr>
              <p:nvPr/>
            </p:nvSpPr>
            <p:spPr bwMode="auto">
              <a:xfrm>
                <a:off x="3033" y="2184"/>
                <a:ext cx="53" cy="24"/>
              </a:xfrm>
              <a:custGeom>
                <a:avLst/>
                <a:gdLst>
                  <a:gd name="T0" fmla="*/ 1 w 53"/>
                  <a:gd name="T1" fmla="*/ 24 h 24"/>
                  <a:gd name="T2" fmla="*/ 0 w 53"/>
                  <a:gd name="T3" fmla="*/ 18 h 24"/>
                  <a:gd name="T4" fmla="*/ 51 w 53"/>
                  <a:gd name="T5" fmla="*/ 0 h 24"/>
                  <a:gd name="T6" fmla="*/ 53 w 53"/>
                  <a:gd name="T7" fmla="*/ 5 h 24"/>
                  <a:gd name="T8" fmla="*/ 1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1" y="24"/>
                    </a:moveTo>
                    <a:lnTo>
                      <a:pt x="0" y="18"/>
                    </a:lnTo>
                    <a:lnTo>
                      <a:pt x="51" y="0"/>
                    </a:lnTo>
                    <a:lnTo>
                      <a:pt x="53" y="5"/>
                    </a:lnTo>
                    <a:lnTo>
                      <a:pt x="1" y="24"/>
                    </a:lnTo>
                    <a:close/>
                  </a:path>
                </a:pathLst>
              </a:cu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29" name="Freeform 1849"/>
              <p:cNvSpPr>
                <a:spLocks noChangeAspect="1"/>
              </p:cNvSpPr>
              <p:nvPr/>
            </p:nvSpPr>
            <p:spPr bwMode="auto">
              <a:xfrm>
                <a:off x="3031" y="2180"/>
                <a:ext cx="53" cy="22"/>
              </a:xfrm>
              <a:custGeom>
                <a:avLst/>
                <a:gdLst>
                  <a:gd name="T0" fmla="*/ 2 w 53"/>
                  <a:gd name="T1" fmla="*/ 22 h 22"/>
                  <a:gd name="T2" fmla="*/ 0 w 53"/>
                  <a:gd name="T3" fmla="*/ 18 h 22"/>
                  <a:gd name="T4" fmla="*/ 52 w 53"/>
                  <a:gd name="T5" fmla="*/ 0 h 22"/>
                  <a:gd name="T6" fmla="*/ 53 w 53"/>
                  <a:gd name="T7" fmla="*/ 4 h 22"/>
                  <a:gd name="T8" fmla="*/ 2 w 53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2"/>
                  <a:gd name="T17" fmla="*/ 53 w 53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2">
                    <a:moveTo>
                      <a:pt x="2" y="22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3" y="4"/>
                    </a:lnTo>
                    <a:lnTo>
                      <a:pt x="2" y="22"/>
                    </a:lnTo>
                    <a:close/>
                  </a:path>
                </a:pathLst>
              </a:custGeom>
              <a:solidFill>
                <a:srgbClr val="9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30" name="Freeform 1850"/>
              <p:cNvSpPr>
                <a:spLocks noChangeAspect="1"/>
              </p:cNvSpPr>
              <p:nvPr/>
            </p:nvSpPr>
            <p:spPr bwMode="auto">
              <a:xfrm>
                <a:off x="3031" y="2175"/>
                <a:ext cx="52" cy="23"/>
              </a:xfrm>
              <a:custGeom>
                <a:avLst/>
                <a:gdLst>
                  <a:gd name="T0" fmla="*/ 0 w 52"/>
                  <a:gd name="T1" fmla="*/ 23 h 23"/>
                  <a:gd name="T2" fmla="*/ 0 w 52"/>
                  <a:gd name="T3" fmla="*/ 18 h 23"/>
                  <a:gd name="T4" fmla="*/ 50 w 52"/>
                  <a:gd name="T5" fmla="*/ 0 h 23"/>
                  <a:gd name="T6" fmla="*/ 52 w 52"/>
                  <a:gd name="T7" fmla="*/ 5 h 23"/>
                  <a:gd name="T8" fmla="*/ 0 w 52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3"/>
                  <a:gd name="T17" fmla="*/ 52 w 52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3">
                    <a:moveTo>
                      <a:pt x="0" y="23"/>
                    </a:moveTo>
                    <a:lnTo>
                      <a:pt x="0" y="18"/>
                    </a:lnTo>
                    <a:lnTo>
                      <a:pt x="50" y="0"/>
                    </a:lnTo>
                    <a:lnTo>
                      <a:pt x="52" y="5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9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31" name="Freeform 1851"/>
              <p:cNvSpPr>
                <a:spLocks noChangeAspect="1"/>
              </p:cNvSpPr>
              <p:nvPr/>
            </p:nvSpPr>
            <p:spPr bwMode="auto">
              <a:xfrm>
                <a:off x="3024" y="2153"/>
                <a:ext cx="57" cy="40"/>
              </a:xfrm>
              <a:custGeom>
                <a:avLst/>
                <a:gdLst>
                  <a:gd name="T0" fmla="*/ 7 w 57"/>
                  <a:gd name="T1" fmla="*/ 40 h 40"/>
                  <a:gd name="T2" fmla="*/ 0 w 57"/>
                  <a:gd name="T3" fmla="*/ 18 h 40"/>
                  <a:gd name="T4" fmla="*/ 51 w 57"/>
                  <a:gd name="T5" fmla="*/ 0 h 40"/>
                  <a:gd name="T6" fmla="*/ 57 w 57"/>
                  <a:gd name="T7" fmla="*/ 22 h 40"/>
                  <a:gd name="T8" fmla="*/ 7 w 57"/>
                  <a:gd name="T9" fmla="*/ 4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0"/>
                  <a:gd name="T17" fmla="*/ 57 w 57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0">
                    <a:moveTo>
                      <a:pt x="7" y="40"/>
                    </a:moveTo>
                    <a:lnTo>
                      <a:pt x="0" y="18"/>
                    </a:lnTo>
                    <a:lnTo>
                      <a:pt x="51" y="0"/>
                    </a:lnTo>
                    <a:lnTo>
                      <a:pt x="57" y="22"/>
                    </a:lnTo>
                    <a:lnTo>
                      <a:pt x="7" y="40"/>
                    </a:lnTo>
                    <a:close/>
                  </a:path>
                </a:pathLst>
              </a:custGeom>
              <a:solidFill>
                <a:srgbClr val="9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32" name="Line 1852"/>
              <p:cNvSpPr>
                <a:spLocks noChangeAspect="1" noChangeShapeType="1"/>
              </p:cNvSpPr>
              <p:nvPr/>
            </p:nvSpPr>
            <p:spPr bwMode="auto">
              <a:xfrm flipV="1">
                <a:off x="3031" y="2175"/>
                <a:ext cx="50" cy="18"/>
              </a:xfrm>
              <a:prstGeom prst="line">
                <a:avLst/>
              </a:prstGeom>
              <a:noFill/>
              <a:ln w="3175">
                <a:solidFill>
                  <a:srgbClr val="9B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33" name="Freeform 1853"/>
              <p:cNvSpPr>
                <a:spLocks noChangeAspect="1"/>
              </p:cNvSpPr>
              <p:nvPr/>
            </p:nvSpPr>
            <p:spPr bwMode="auto">
              <a:xfrm>
                <a:off x="3030" y="2169"/>
                <a:ext cx="51" cy="24"/>
              </a:xfrm>
              <a:custGeom>
                <a:avLst/>
                <a:gdLst>
                  <a:gd name="T0" fmla="*/ 1 w 51"/>
                  <a:gd name="T1" fmla="*/ 24 h 24"/>
                  <a:gd name="T2" fmla="*/ 0 w 51"/>
                  <a:gd name="T3" fmla="*/ 20 h 24"/>
                  <a:gd name="T4" fmla="*/ 50 w 51"/>
                  <a:gd name="T5" fmla="*/ 0 h 24"/>
                  <a:gd name="T6" fmla="*/ 51 w 51"/>
                  <a:gd name="T7" fmla="*/ 6 h 24"/>
                  <a:gd name="T8" fmla="*/ 1 w 51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4"/>
                  <a:gd name="T17" fmla="*/ 51 w 51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4">
                    <a:moveTo>
                      <a:pt x="1" y="24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1" y="6"/>
                    </a:lnTo>
                    <a:lnTo>
                      <a:pt x="1" y="24"/>
                    </a:lnTo>
                    <a:close/>
                  </a:path>
                </a:pathLst>
              </a:custGeom>
              <a:solidFill>
                <a:srgbClr val="9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34" name="Freeform 1854"/>
              <p:cNvSpPr>
                <a:spLocks noChangeAspect="1"/>
              </p:cNvSpPr>
              <p:nvPr/>
            </p:nvSpPr>
            <p:spPr bwMode="auto">
              <a:xfrm>
                <a:off x="3027" y="2163"/>
                <a:ext cx="53" cy="26"/>
              </a:xfrm>
              <a:custGeom>
                <a:avLst/>
                <a:gdLst>
                  <a:gd name="T0" fmla="*/ 3 w 53"/>
                  <a:gd name="T1" fmla="*/ 26 h 26"/>
                  <a:gd name="T2" fmla="*/ 0 w 53"/>
                  <a:gd name="T3" fmla="*/ 20 h 26"/>
                  <a:gd name="T4" fmla="*/ 51 w 53"/>
                  <a:gd name="T5" fmla="*/ 0 h 26"/>
                  <a:gd name="T6" fmla="*/ 53 w 53"/>
                  <a:gd name="T7" fmla="*/ 6 h 26"/>
                  <a:gd name="T8" fmla="*/ 3 w 53"/>
                  <a:gd name="T9" fmla="*/ 2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6"/>
                  <a:gd name="T17" fmla="*/ 53 w 53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6">
                    <a:moveTo>
                      <a:pt x="3" y="26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3" y="6"/>
                    </a:lnTo>
                    <a:lnTo>
                      <a:pt x="3" y="26"/>
                    </a:lnTo>
                    <a:close/>
                  </a:path>
                </a:pathLst>
              </a:custGeom>
              <a:solidFill>
                <a:srgbClr val="9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35" name="Freeform 1855"/>
              <p:cNvSpPr>
                <a:spLocks noChangeAspect="1"/>
              </p:cNvSpPr>
              <p:nvPr/>
            </p:nvSpPr>
            <p:spPr bwMode="auto">
              <a:xfrm>
                <a:off x="3025" y="2157"/>
                <a:ext cx="53" cy="26"/>
              </a:xfrm>
              <a:custGeom>
                <a:avLst/>
                <a:gdLst>
                  <a:gd name="T0" fmla="*/ 2 w 53"/>
                  <a:gd name="T1" fmla="*/ 26 h 26"/>
                  <a:gd name="T2" fmla="*/ 0 w 53"/>
                  <a:gd name="T3" fmla="*/ 20 h 26"/>
                  <a:gd name="T4" fmla="*/ 52 w 53"/>
                  <a:gd name="T5" fmla="*/ 0 h 26"/>
                  <a:gd name="T6" fmla="*/ 53 w 53"/>
                  <a:gd name="T7" fmla="*/ 6 h 26"/>
                  <a:gd name="T8" fmla="*/ 2 w 53"/>
                  <a:gd name="T9" fmla="*/ 2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6"/>
                  <a:gd name="T17" fmla="*/ 53 w 53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6">
                    <a:moveTo>
                      <a:pt x="2" y="26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3" y="6"/>
                    </a:lnTo>
                    <a:lnTo>
                      <a:pt x="2" y="26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36" name="Freeform 1856"/>
              <p:cNvSpPr>
                <a:spLocks noChangeAspect="1"/>
              </p:cNvSpPr>
              <p:nvPr/>
            </p:nvSpPr>
            <p:spPr bwMode="auto">
              <a:xfrm>
                <a:off x="3024" y="2153"/>
                <a:ext cx="53" cy="24"/>
              </a:xfrm>
              <a:custGeom>
                <a:avLst/>
                <a:gdLst>
                  <a:gd name="T0" fmla="*/ 1 w 53"/>
                  <a:gd name="T1" fmla="*/ 24 h 24"/>
                  <a:gd name="T2" fmla="*/ 0 w 53"/>
                  <a:gd name="T3" fmla="*/ 18 h 24"/>
                  <a:gd name="T4" fmla="*/ 51 w 53"/>
                  <a:gd name="T5" fmla="*/ 0 h 24"/>
                  <a:gd name="T6" fmla="*/ 53 w 53"/>
                  <a:gd name="T7" fmla="*/ 4 h 24"/>
                  <a:gd name="T8" fmla="*/ 1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1" y="24"/>
                    </a:moveTo>
                    <a:lnTo>
                      <a:pt x="0" y="18"/>
                    </a:lnTo>
                    <a:lnTo>
                      <a:pt x="51" y="0"/>
                    </a:lnTo>
                    <a:lnTo>
                      <a:pt x="53" y="4"/>
                    </a:lnTo>
                    <a:lnTo>
                      <a:pt x="1" y="24"/>
                    </a:lnTo>
                    <a:close/>
                  </a:path>
                </a:pathLst>
              </a:custGeom>
              <a:solidFill>
                <a:srgbClr val="9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37" name="Freeform 1857"/>
              <p:cNvSpPr>
                <a:spLocks noChangeAspect="1"/>
              </p:cNvSpPr>
              <p:nvPr/>
            </p:nvSpPr>
            <p:spPr bwMode="auto">
              <a:xfrm>
                <a:off x="3016" y="2130"/>
                <a:ext cx="59" cy="41"/>
              </a:xfrm>
              <a:custGeom>
                <a:avLst/>
                <a:gdLst>
                  <a:gd name="T0" fmla="*/ 8 w 59"/>
                  <a:gd name="T1" fmla="*/ 41 h 41"/>
                  <a:gd name="T2" fmla="*/ 0 w 59"/>
                  <a:gd name="T3" fmla="*/ 20 h 41"/>
                  <a:gd name="T4" fmla="*/ 50 w 59"/>
                  <a:gd name="T5" fmla="*/ 0 h 41"/>
                  <a:gd name="T6" fmla="*/ 59 w 59"/>
                  <a:gd name="T7" fmla="*/ 23 h 41"/>
                  <a:gd name="T8" fmla="*/ 8 w 59"/>
                  <a:gd name="T9" fmla="*/ 4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41"/>
                  <a:gd name="T17" fmla="*/ 59 w 59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41">
                    <a:moveTo>
                      <a:pt x="8" y="41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9" y="23"/>
                    </a:lnTo>
                    <a:lnTo>
                      <a:pt x="8" y="41"/>
                    </a:lnTo>
                    <a:close/>
                  </a:path>
                </a:pathLst>
              </a:custGeom>
              <a:solidFill>
                <a:srgbClr val="9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38" name="Line 1858"/>
              <p:cNvSpPr>
                <a:spLocks noChangeAspect="1" noChangeShapeType="1"/>
              </p:cNvSpPr>
              <p:nvPr/>
            </p:nvSpPr>
            <p:spPr bwMode="auto">
              <a:xfrm flipV="1">
                <a:off x="3024" y="2153"/>
                <a:ext cx="51" cy="18"/>
              </a:xfrm>
              <a:prstGeom prst="line">
                <a:avLst/>
              </a:prstGeom>
              <a:noFill/>
              <a:ln w="3175">
                <a:solidFill>
                  <a:srgbClr val="97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39" name="Freeform 1859"/>
              <p:cNvSpPr>
                <a:spLocks noChangeAspect="1"/>
              </p:cNvSpPr>
              <p:nvPr/>
            </p:nvSpPr>
            <p:spPr bwMode="auto">
              <a:xfrm>
                <a:off x="3021" y="2145"/>
                <a:ext cx="54" cy="26"/>
              </a:xfrm>
              <a:custGeom>
                <a:avLst/>
                <a:gdLst>
                  <a:gd name="T0" fmla="*/ 3 w 54"/>
                  <a:gd name="T1" fmla="*/ 26 h 26"/>
                  <a:gd name="T2" fmla="*/ 0 w 54"/>
                  <a:gd name="T3" fmla="*/ 20 h 26"/>
                  <a:gd name="T4" fmla="*/ 51 w 54"/>
                  <a:gd name="T5" fmla="*/ 0 h 26"/>
                  <a:gd name="T6" fmla="*/ 54 w 54"/>
                  <a:gd name="T7" fmla="*/ 8 h 26"/>
                  <a:gd name="T8" fmla="*/ 3 w 54"/>
                  <a:gd name="T9" fmla="*/ 2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6"/>
                  <a:gd name="T17" fmla="*/ 54 w 54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6">
                    <a:moveTo>
                      <a:pt x="3" y="26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4" y="8"/>
                    </a:lnTo>
                    <a:lnTo>
                      <a:pt x="3" y="26"/>
                    </a:lnTo>
                    <a:close/>
                  </a:path>
                </a:pathLst>
              </a:custGeom>
              <a:solidFill>
                <a:srgbClr val="9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40" name="Freeform 1860"/>
              <p:cNvSpPr>
                <a:spLocks noChangeAspect="1"/>
              </p:cNvSpPr>
              <p:nvPr/>
            </p:nvSpPr>
            <p:spPr bwMode="auto">
              <a:xfrm>
                <a:off x="3019" y="2138"/>
                <a:ext cx="53" cy="27"/>
              </a:xfrm>
              <a:custGeom>
                <a:avLst/>
                <a:gdLst>
                  <a:gd name="T0" fmla="*/ 2 w 53"/>
                  <a:gd name="T1" fmla="*/ 27 h 27"/>
                  <a:gd name="T2" fmla="*/ 0 w 53"/>
                  <a:gd name="T3" fmla="*/ 19 h 27"/>
                  <a:gd name="T4" fmla="*/ 50 w 53"/>
                  <a:gd name="T5" fmla="*/ 0 h 27"/>
                  <a:gd name="T6" fmla="*/ 53 w 53"/>
                  <a:gd name="T7" fmla="*/ 7 h 27"/>
                  <a:gd name="T8" fmla="*/ 2 w 53"/>
                  <a:gd name="T9" fmla="*/ 2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7"/>
                  <a:gd name="T17" fmla="*/ 53 w 53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7">
                    <a:moveTo>
                      <a:pt x="2" y="27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3" y="7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41" name="Freeform 1861"/>
              <p:cNvSpPr>
                <a:spLocks noChangeAspect="1"/>
              </p:cNvSpPr>
              <p:nvPr/>
            </p:nvSpPr>
            <p:spPr bwMode="auto">
              <a:xfrm>
                <a:off x="3016" y="2130"/>
                <a:ext cx="53" cy="27"/>
              </a:xfrm>
              <a:custGeom>
                <a:avLst/>
                <a:gdLst>
                  <a:gd name="T0" fmla="*/ 3 w 53"/>
                  <a:gd name="T1" fmla="*/ 27 h 27"/>
                  <a:gd name="T2" fmla="*/ 0 w 53"/>
                  <a:gd name="T3" fmla="*/ 20 h 27"/>
                  <a:gd name="T4" fmla="*/ 50 w 53"/>
                  <a:gd name="T5" fmla="*/ 0 h 27"/>
                  <a:gd name="T6" fmla="*/ 53 w 53"/>
                  <a:gd name="T7" fmla="*/ 8 h 27"/>
                  <a:gd name="T8" fmla="*/ 3 w 53"/>
                  <a:gd name="T9" fmla="*/ 2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7"/>
                  <a:gd name="T17" fmla="*/ 53 w 53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7">
                    <a:moveTo>
                      <a:pt x="3" y="27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8"/>
                    </a:ln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9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42" name="Freeform 1862"/>
              <p:cNvSpPr>
                <a:spLocks noChangeAspect="1"/>
              </p:cNvSpPr>
              <p:nvPr/>
            </p:nvSpPr>
            <p:spPr bwMode="auto">
              <a:xfrm>
                <a:off x="3005" y="2109"/>
                <a:ext cx="61" cy="41"/>
              </a:xfrm>
              <a:custGeom>
                <a:avLst/>
                <a:gdLst>
                  <a:gd name="T0" fmla="*/ 11 w 61"/>
                  <a:gd name="T1" fmla="*/ 41 h 41"/>
                  <a:gd name="T2" fmla="*/ 0 w 61"/>
                  <a:gd name="T3" fmla="*/ 20 h 41"/>
                  <a:gd name="T4" fmla="*/ 52 w 61"/>
                  <a:gd name="T5" fmla="*/ 0 h 41"/>
                  <a:gd name="T6" fmla="*/ 61 w 61"/>
                  <a:gd name="T7" fmla="*/ 21 h 41"/>
                  <a:gd name="T8" fmla="*/ 11 w 61"/>
                  <a:gd name="T9" fmla="*/ 4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"/>
                  <a:gd name="T16" fmla="*/ 0 h 41"/>
                  <a:gd name="T17" fmla="*/ 61 w 61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" h="41">
                    <a:moveTo>
                      <a:pt x="11" y="41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61" y="21"/>
                    </a:lnTo>
                    <a:lnTo>
                      <a:pt x="11" y="41"/>
                    </a:lnTo>
                    <a:close/>
                  </a:path>
                </a:pathLst>
              </a:custGeom>
              <a:solidFill>
                <a:srgbClr val="9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43" name="Line 1863"/>
              <p:cNvSpPr>
                <a:spLocks noChangeAspect="1" noChangeShapeType="1"/>
              </p:cNvSpPr>
              <p:nvPr/>
            </p:nvSpPr>
            <p:spPr bwMode="auto">
              <a:xfrm flipV="1">
                <a:off x="3016" y="2130"/>
                <a:ext cx="50" cy="20"/>
              </a:xfrm>
              <a:prstGeom prst="line">
                <a:avLst/>
              </a:prstGeom>
              <a:noFill/>
              <a:ln w="3175">
                <a:solidFill>
                  <a:srgbClr val="94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44" name="Freeform 1864"/>
              <p:cNvSpPr>
                <a:spLocks noChangeAspect="1"/>
              </p:cNvSpPr>
              <p:nvPr/>
            </p:nvSpPr>
            <p:spPr bwMode="auto">
              <a:xfrm>
                <a:off x="3013" y="2124"/>
                <a:ext cx="53" cy="26"/>
              </a:xfrm>
              <a:custGeom>
                <a:avLst/>
                <a:gdLst>
                  <a:gd name="T0" fmla="*/ 3 w 53"/>
                  <a:gd name="T1" fmla="*/ 26 h 26"/>
                  <a:gd name="T2" fmla="*/ 0 w 53"/>
                  <a:gd name="T3" fmla="*/ 18 h 26"/>
                  <a:gd name="T4" fmla="*/ 50 w 53"/>
                  <a:gd name="T5" fmla="*/ 0 h 26"/>
                  <a:gd name="T6" fmla="*/ 53 w 53"/>
                  <a:gd name="T7" fmla="*/ 6 h 26"/>
                  <a:gd name="T8" fmla="*/ 3 w 53"/>
                  <a:gd name="T9" fmla="*/ 2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6"/>
                  <a:gd name="T17" fmla="*/ 53 w 53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6">
                    <a:moveTo>
                      <a:pt x="3" y="26"/>
                    </a:moveTo>
                    <a:lnTo>
                      <a:pt x="0" y="18"/>
                    </a:lnTo>
                    <a:lnTo>
                      <a:pt x="50" y="0"/>
                    </a:lnTo>
                    <a:lnTo>
                      <a:pt x="53" y="6"/>
                    </a:lnTo>
                    <a:lnTo>
                      <a:pt x="3" y="26"/>
                    </a:lnTo>
                    <a:close/>
                  </a:path>
                </a:pathLst>
              </a:custGeom>
              <a:solidFill>
                <a:srgbClr val="9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45" name="Freeform 1865"/>
              <p:cNvSpPr>
                <a:spLocks noChangeAspect="1"/>
              </p:cNvSpPr>
              <p:nvPr/>
            </p:nvSpPr>
            <p:spPr bwMode="auto">
              <a:xfrm>
                <a:off x="3010" y="2117"/>
                <a:ext cx="53" cy="25"/>
              </a:xfrm>
              <a:custGeom>
                <a:avLst/>
                <a:gdLst>
                  <a:gd name="T0" fmla="*/ 3 w 53"/>
                  <a:gd name="T1" fmla="*/ 25 h 25"/>
                  <a:gd name="T2" fmla="*/ 0 w 53"/>
                  <a:gd name="T3" fmla="*/ 19 h 25"/>
                  <a:gd name="T4" fmla="*/ 50 w 53"/>
                  <a:gd name="T5" fmla="*/ 0 h 25"/>
                  <a:gd name="T6" fmla="*/ 53 w 53"/>
                  <a:gd name="T7" fmla="*/ 7 h 25"/>
                  <a:gd name="T8" fmla="*/ 3 w 53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5"/>
                  <a:gd name="T17" fmla="*/ 53 w 53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5">
                    <a:moveTo>
                      <a:pt x="3" y="25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3" y="7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9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46" name="Freeform 1866"/>
              <p:cNvSpPr>
                <a:spLocks noChangeAspect="1"/>
              </p:cNvSpPr>
              <p:nvPr/>
            </p:nvSpPr>
            <p:spPr bwMode="auto">
              <a:xfrm>
                <a:off x="3005" y="2109"/>
                <a:ext cx="55" cy="27"/>
              </a:xfrm>
              <a:custGeom>
                <a:avLst/>
                <a:gdLst>
                  <a:gd name="T0" fmla="*/ 5 w 55"/>
                  <a:gd name="T1" fmla="*/ 27 h 27"/>
                  <a:gd name="T2" fmla="*/ 0 w 55"/>
                  <a:gd name="T3" fmla="*/ 20 h 27"/>
                  <a:gd name="T4" fmla="*/ 52 w 55"/>
                  <a:gd name="T5" fmla="*/ 0 h 27"/>
                  <a:gd name="T6" fmla="*/ 55 w 55"/>
                  <a:gd name="T7" fmla="*/ 8 h 27"/>
                  <a:gd name="T8" fmla="*/ 5 w 55"/>
                  <a:gd name="T9" fmla="*/ 2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7"/>
                  <a:gd name="T17" fmla="*/ 55 w 55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7">
                    <a:moveTo>
                      <a:pt x="5" y="27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5" y="8"/>
                    </a:lnTo>
                    <a:lnTo>
                      <a:pt x="5" y="27"/>
                    </a:lnTo>
                    <a:close/>
                  </a:path>
                </a:pathLst>
              </a:custGeom>
              <a:solidFill>
                <a:srgbClr val="9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47" name="Freeform 1867"/>
              <p:cNvSpPr>
                <a:spLocks noChangeAspect="1"/>
              </p:cNvSpPr>
              <p:nvPr/>
            </p:nvSpPr>
            <p:spPr bwMode="auto">
              <a:xfrm>
                <a:off x="2995" y="2090"/>
                <a:ext cx="62" cy="39"/>
              </a:xfrm>
              <a:custGeom>
                <a:avLst/>
                <a:gdLst>
                  <a:gd name="T0" fmla="*/ 10 w 62"/>
                  <a:gd name="T1" fmla="*/ 39 h 39"/>
                  <a:gd name="T2" fmla="*/ 0 w 62"/>
                  <a:gd name="T3" fmla="*/ 19 h 39"/>
                  <a:gd name="T4" fmla="*/ 51 w 62"/>
                  <a:gd name="T5" fmla="*/ 0 h 39"/>
                  <a:gd name="T6" fmla="*/ 62 w 62"/>
                  <a:gd name="T7" fmla="*/ 19 h 39"/>
                  <a:gd name="T8" fmla="*/ 10 w 62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39"/>
                  <a:gd name="T17" fmla="*/ 62 w 62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39">
                    <a:moveTo>
                      <a:pt x="10" y="39"/>
                    </a:moveTo>
                    <a:lnTo>
                      <a:pt x="0" y="19"/>
                    </a:lnTo>
                    <a:lnTo>
                      <a:pt x="51" y="0"/>
                    </a:lnTo>
                    <a:lnTo>
                      <a:pt x="62" y="19"/>
                    </a:lnTo>
                    <a:lnTo>
                      <a:pt x="10" y="39"/>
                    </a:lnTo>
                    <a:close/>
                  </a:path>
                </a:pathLst>
              </a:cu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48" name="Line 1868"/>
              <p:cNvSpPr>
                <a:spLocks noChangeAspect="1" noChangeShapeType="1"/>
              </p:cNvSpPr>
              <p:nvPr/>
            </p:nvSpPr>
            <p:spPr bwMode="auto">
              <a:xfrm flipV="1">
                <a:off x="3005" y="2109"/>
                <a:ext cx="52" cy="20"/>
              </a:xfrm>
              <a:prstGeom prst="line">
                <a:avLst/>
              </a:prstGeom>
              <a:noFill/>
              <a:ln w="3175">
                <a:solidFill>
                  <a:srgbClr val="91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49" name="Freeform 1869"/>
              <p:cNvSpPr>
                <a:spLocks noChangeAspect="1"/>
              </p:cNvSpPr>
              <p:nvPr/>
            </p:nvSpPr>
            <p:spPr bwMode="auto">
              <a:xfrm>
                <a:off x="3004" y="2105"/>
                <a:ext cx="53" cy="24"/>
              </a:xfrm>
              <a:custGeom>
                <a:avLst/>
                <a:gdLst>
                  <a:gd name="T0" fmla="*/ 1 w 53"/>
                  <a:gd name="T1" fmla="*/ 24 h 24"/>
                  <a:gd name="T2" fmla="*/ 0 w 53"/>
                  <a:gd name="T3" fmla="*/ 19 h 24"/>
                  <a:gd name="T4" fmla="*/ 50 w 53"/>
                  <a:gd name="T5" fmla="*/ 0 h 24"/>
                  <a:gd name="T6" fmla="*/ 53 w 53"/>
                  <a:gd name="T7" fmla="*/ 4 h 24"/>
                  <a:gd name="T8" fmla="*/ 1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1" y="24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3" y="4"/>
                    </a:lnTo>
                    <a:lnTo>
                      <a:pt x="1" y="24"/>
                    </a:lnTo>
                    <a:close/>
                  </a:path>
                </a:pathLst>
              </a:cu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50" name="Freeform 1870"/>
              <p:cNvSpPr>
                <a:spLocks noChangeAspect="1"/>
              </p:cNvSpPr>
              <p:nvPr/>
            </p:nvSpPr>
            <p:spPr bwMode="auto">
              <a:xfrm>
                <a:off x="3001" y="2100"/>
                <a:ext cx="53" cy="24"/>
              </a:xfrm>
              <a:custGeom>
                <a:avLst/>
                <a:gdLst>
                  <a:gd name="T0" fmla="*/ 3 w 53"/>
                  <a:gd name="T1" fmla="*/ 24 h 24"/>
                  <a:gd name="T2" fmla="*/ 0 w 53"/>
                  <a:gd name="T3" fmla="*/ 20 h 24"/>
                  <a:gd name="T4" fmla="*/ 51 w 53"/>
                  <a:gd name="T5" fmla="*/ 0 h 24"/>
                  <a:gd name="T6" fmla="*/ 53 w 53"/>
                  <a:gd name="T7" fmla="*/ 5 h 24"/>
                  <a:gd name="T8" fmla="*/ 3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3" y="24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3" y="5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9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51" name="Freeform 1871"/>
              <p:cNvSpPr>
                <a:spLocks noChangeAspect="1"/>
              </p:cNvSpPr>
              <p:nvPr/>
            </p:nvSpPr>
            <p:spPr bwMode="auto">
              <a:xfrm>
                <a:off x="2998" y="2096"/>
                <a:ext cx="54" cy="24"/>
              </a:xfrm>
              <a:custGeom>
                <a:avLst/>
                <a:gdLst>
                  <a:gd name="T0" fmla="*/ 3 w 54"/>
                  <a:gd name="T1" fmla="*/ 24 h 24"/>
                  <a:gd name="T2" fmla="*/ 0 w 54"/>
                  <a:gd name="T3" fmla="*/ 18 h 24"/>
                  <a:gd name="T4" fmla="*/ 51 w 54"/>
                  <a:gd name="T5" fmla="*/ 0 h 24"/>
                  <a:gd name="T6" fmla="*/ 54 w 54"/>
                  <a:gd name="T7" fmla="*/ 4 h 24"/>
                  <a:gd name="T8" fmla="*/ 3 w 54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4"/>
                  <a:gd name="T17" fmla="*/ 54 w 54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4">
                    <a:moveTo>
                      <a:pt x="3" y="24"/>
                    </a:moveTo>
                    <a:lnTo>
                      <a:pt x="0" y="18"/>
                    </a:lnTo>
                    <a:lnTo>
                      <a:pt x="51" y="0"/>
                    </a:lnTo>
                    <a:lnTo>
                      <a:pt x="54" y="4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8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52" name="Freeform 1872"/>
              <p:cNvSpPr>
                <a:spLocks noChangeAspect="1"/>
              </p:cNvSpPr>
              <p:nvPr/>
            </p:nvSpPr>
            <p:spPr bwMode="auto">
              <a:xfrm>
                <a:off x="2995" y="2090"/>
                <a:ext cx="54" cy="24"/>
              </a:xfrm>
              <a:custGeom>
                <a:avLst/>
                <a:gdLst>
                  <a:gd name="T0" fmla="*/ 3 w 54"/>
                  <a:gd name="T1" fmla="*/ 24 h 24"/>
                  <a:gd name="T2" fmla="*/ 0 w 54"/>
                  <a:gd name="T3" fmla="*/ 19 h 24"/>
                  <a:gd name="T4" fmla="*/ 51 w 54"/>
                  <a:gd name="T5" fmla="*/ 0 h 24"/>
                  <a:gd name="T6" fmla="*/ 54 w 54"/>
                  <a:gd name="T7" fmla="*/ 6 h 24"/>
                  <a:gd name="T8" fmla="*/ 3 w 54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4"/>
                  <a:gd name="T17" fmla="*/ 54 w 54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4">
                    <a:moveTo>
                      <a:pt x="3" y="24"/>
                    </a:moveTo>
                    <a:lnTo>
                      <a:pt x="0" y="19"/>
                    </a:lnTo>
                    <a:lnTo>
                      <a:pt x="51" y="0"/>
                    </a:lnTo>
                    <a:lnTo>
                      <a:pt x="54" y="6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8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53" name="Freeform 1873"/>
              <p:cNvSpPr>
                <a:spLocks noChangeAspect="1"/>
              </p:cNvSpPr>
              <p:nvPr/>
            </p:nvSpPr>
            <p:spPr bwMode="auto">
              <a:xfrm>
                <a:off x="2984" y="2072"/>
                <a:ext cx="62" cy="37"/>
              </a:xfrm>
              <a:custGeom>
                <a:avLst/>
                <a:gdLst>
                  <a:gd name="T0" fmla="*/ 11 w 62"/>
                  <a:gd name="T1" fmla="*/ 37 h 37"/>
                  <a:gd name="T2" fmla="*/ 0 w 62"/>
                  <a:gd name="T3" fmla="*/ 19 h 37"/>
                  <a:gd name="T4" fmla="*/ 50 w 62"/>
                  <a:gd name="T5" fmla="*/ 0 h 37"/>
                  <a:gd name="T6" fmla="*/ 62 w 62"/>
                  <a:gd name="T7" fmla="*/ 18 h 37"/>
                  <a:gd name="T8" fmla="*/ 11 w 62"/>
                  <a:gd name="T9" fmla="*/ 3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37"/>
                  <a:gd name="T17" fmla="*/ 62 w 62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37">
                    <a:moveTo>
                      <a:pt x="11" y="37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62" y="18"/>
                    </a:lnTo>
                    <a:lnTo>
                      <a:pt x="11" y="37"/>
                    </a:lnTo>
                    <a:close/>
                  </a:path>
                </a:pathLst>
              </a:cu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54" name="Line 1874"/>
              <p:cNvSpPr>
                <a:spLocks noChangeAspect="1" noChangeShapeType="1"/>
              </p:cNvSpPr>
              <p:nvPr/>
            </p:nvSpPr>
            <p:spPr bwMode="auto">
              <a:xfrm flipV="1">
                <a:off x="2995" y="2090"/>
                <a:ext cx="51" cy="19"/>
              </a:xfrm>
              <a:prstGeom prst="line">
                <a:avLst/>
              </a:prstGeom>
              <a:noFill/>
              <a:ln w="3175">
                <a:solidFill>
                  <a:srgbClr val="8D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55" name="Freeform 1875"/>
              <p:cNvSpPr>
                <a:spLocks noChangeAspect="1"/>
              </p:cNvSpPr>
              <p:nvPr/>
            </p:nvSpPr>
            <p:spPr bwMode="auto">
              <a:xfrm>
                <a:off x="2993" y="2085"/>
                <a:ext cx="53" cy="24"/>
              </a:xfrm>
              <a:custGeom>
                <a:avLst/>
                <a:gdLst>
                  <a:gd name="T0" fmla="*/ 2 w 53"/>
                  <a:gd name="T1" fmla="*/ 24 h 24"/>
                  <a:gd name="T2" fmla="*/ 0 w 53"/>
                  <a:gd name="T3" fmla="*/ 20 h 24"/>
                  <a:gd name="T4" fmla="*/ 50 w 53"/>
                  <a:gd name="T5" fmla="*/ 0 h 24"/>
                  <a:gd name="T6" fmla="*/ 53 w 53"/>
                  <a:gd name="T7" fmla="*/ 5 h 24"/>
                  <a:gd name="T8" fmla="*/ 2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2" y="24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5"/>
                    </a:ln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56" name="Freeform 1876"/>
              <p:cNvSpPr>
                <a:spLocks noChangeAspect="1"/>
              </p:cNvSpPr>
              <p:nvPr/>
            </p:nvSpPr>
            <p:spPr bwMode="auto">
              <a:xfrm>
                <a:off x="2990" y="2081"/>
                <a:ext cx="53" cy="24"/>
              </a:xfrm>
              <a:custGeom>
                <a:avLst/>
                <a:gdLst>
                  <a:gd name="T0" fmla="*/ 3 w 53"/>
                  <a:gd name="T1" fmla="*/ 24 h 24"/>
                  <a:gd name="T2" fmla="*/ 0 w 53"/>
                  <a:gd name="T3" fmla="*/ 19 h 24"/>
                  <a:gd name="T4" fmla="*/ 50 w 53"/>
                  <a:gd name="T5" fmla="*/ 0 h 24"/>
                  <a:gd name="T6" fmla="*/ 53 w 53"/>
                  <a:gd name="T7" fmla="*/ 4 h 24"/>
                  <a:gd name="T8" fmla="*/ 3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3" y="24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3" y="4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8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57" name="Freeform 1877"/>
              <p:cNvSpPr>
                <a:spLocks noChangeAspect="1"/>
              </p:cNvSpPr>
              <p:nvPr/>
            </p:nvSpPr>
            <p:spPr bwMode="auto">
              <a:xfrm>
                <a:off x="2987" y="2076"/>
                <a:ext cx="53" cy="24"/>
              </a:xfrm>
              <a:custGeom>
                <a:avLst/>
                <a:gdLst>
                  <a:gd name="T0" fmla="*/ 3 w 53"/>
                  <a:gd name="T1" fmla="*/ 24 h 24"/>
                  <a:gd name="T2" fmla="*/ 0 w 53"/>
                  <a:gd name="T3" fmla="*/ 20 h 24"/>
                  <a:gd name="T4" fmla="*/ 50 w 53"/>
                  <a:gd name="T5" fmla="*/ 0 h 24"/>
                  <a:gd name="T6" fmla="*/ 53 w 53"/>
                  <a:gd name="T7" fmla="*/ 5 h 24"/>
                  <a:gd name="T8" fmla="*/ 3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3" y="24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5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8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58" name="Freeform 1878"/>
              <p:cNvSpPr>
                <a:spLocks noChangeAspect="1"/>
              </p:cNvSpPr>
              <p:nvPr/>
            </p:nvSpPr>
            <p:spPr bwMode="auto">
              <a:xfrm>
                <a:off x="2984" y="2072"/>
                <a:ext cx="53" cy="24"/>
              </a:xfrm>
              <a:custGeom>
                <a:avLst/>
                <a:gdLst>
                  <a:gd name="T0" fmla="*/ 3 w 53"/>
                  <a:gd name="T1" fmla="*/ 24 h 24"/>
                  <a:gd name="T2" fmla="*/ 0 w 53"/>
                  <a:gd name="T3" fmla="*/ 19 h 24"/>
                  <a:gd name="T4" fmla="*/ 50 w 53"/>
                  <a:gd name="T5" fmla="*/ 0 h 24"/>
                  <a:gd name="T6" fmla="*/ 53 w 53"/>
                  <a:gd name="T7" fmla="*/ 4 h 24"/>
                  <a:gd name="T8" fmla="*/ 3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3" y="24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3" y="4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8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59" name="Freeform 1879"/>
              <p:cNvSpPr>
                <a:spLocks noChangeAspect="1"/>
              </p:cNvSpPr>
              <p:nvPr/>
            </p:nvSpPr>
            <p:spPr bwMode="auto">
              <a:xfrm>
                <a:off x="2970" y="2055"/>
                <a:ext cx="64" cy="36"/>
              </a:xfrm>
              <a:custGeom>
                <a:avLst/>
                <a:gdLst>
                  <a:gd name="T0" fmla="*/ 14 w 64"/>
                  <a:gd name="T1" fmla="*/ 36 h 36"/>
                  <a:gd name="T2" fmla="*/ 0 w 64"/>
                  <a:gd name="T3" fmla="*/ 20 h 36"/>
                  <a:gd name="T4" fmla="*/ 52 w 64"/>
                  <a:gd name="T5" fmla="*/ 0 h 36"/>
                  <a:gd name="T6" fmla="*/ 64 w 64"/>
                  <a:gd name="T7" fmla="*/ 17 h 36"/>
                  <a:gd name="T8" fmla="*/ 14 w 64"/>
                  <a:gd name="T9" fmla="*/ 3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36"/>
                  <a:gd name="T17" fmla="*/ 64 w 64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36">
                    <a:moveTo>
                      <a:pt x="14" y="36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64" y="17"/>
                    </a:lnTo>
                    <a:lnTo>
                      <a:pt x="14" y="36"/>
                    </a:lnTo>
                    <a:close/>
                  </a:path>
                </a:pathLst>
              </a:cu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60" name="Line 1880"/>
              <p:cNvSpPr>
                <a:spLocks noChangeAspect="1" noChangeShapeType="1"/>
              </p:cNvSpPr>
              <p:nvPr/>
            </p:nvSpPr>
            <p:spPr bwMode="auto">
              <a:xfrm flipV="1">
                <a:off x="2984" y="2072"/>
                <a:ext cx="50" cy="19"/>
              </a:xfrm>
              <a:prstGeom prst="line">
                <a:avLst/>
              </a:prstGeom>
              <a:noFill/>
              <a:ln w="3175">
                <a:solidFill>
                  <a:srgbClr val="8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61" name="Freeform 1881"/>
              <p:cNvSpPr>
                <a:spLocks noChangeAspect="1"/>
              </p:cNvSpPr>
              <p:nvPr/>
            </p:nvSpPr>
            <p:spPr bwMode="auto">
              <a:xfrm>
                <a:off x="2981" y="2067"/>
                <a:ext cx="53" cy="24"/>
              </a:xfrm>
              <a:custGeom>
                <a:avLst/>
                <a:gdLst>
                  <a:gd name="T0" fmla="*/ 3 w 53"/>
                  <a:gd name="T1" fmla="*/ 24 h 24"/>
                  <a:gd name="T2" fmla="*/ 0 w 53"/>
                  <a:gd name="T3" fmla="*/ 20 h 24"/>
                  <a:gd name="T4" fmla="*/ 50 w 53"/>
                  <a:gd name="T5" fmla="*/ 0 h 24"/>
                  <a:gd name="T6" fmla="*/ 53 w 53"/>
                  <a:gd name="T7" fmla="*/ 5 h 24"/>
                  <a:gd name="T8" fmla="*/ 3 w 5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3" y="24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5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62" name="Freeform 1882"/>
              <p:cNvSpPr>
                <a:spLocks noChangeAspect="1"/>
              </p:cNvSpPr>
              <p:nvPr/>
            </p:nvSpPr>
            <p:spPr bwMode="auto">
              <a:xfrm>
                <a:off x="2978" y="2064"/>
                <a:ext cx="53" cy="23"/>
              </a:xfrm>
              <a:custGeom>
                <a:avLst/>
                <a:gdLst>
                  <a:gd name="T0" fmla="*/ 3 w 53"/>
                  <a:gd name="T1" fmla="*/ 23 h 23"/>
                  <a:gd name="T2" fmla="*/ 0 w 53"/>
                  <a:gd name="T3" fmla="*/ 18 h 23"/>
                  <a:gd name="T4" fmla="*/ 50 w 53"/>
                  <a:gd name="T5" fmla="*/ 0 h 23"/>
                  <a:gd name="T6" fmla="*/ 53 w 53"/>
                  <a:gd name="T7" fmla="*/ 3 h 23"/>
                  <a:gd name="T8" fmla="*/ 3 w 5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3"/>
                  <a:gd name="T17" fmla="*/ 53 w 5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3">
                    <a:moveTo>
                      <a:pt x="3" y="23"/>
                    </a:moveTo>
                    <a:lnTo>
                      <a:pt x="0" y="18"/>
                    </a:lnTo>
                    <a:lnTo>
                      <a:pt x="50" y="0"/>
                    </a:lnTo>
                    <a:lnTo>
                      <a:pt x="53" y="3"/>
                    </a:lnTo>
                    <a:lnTo>
                      <a:pt x="3" y="23"/>
                    </a:lnTo>
                    <a:close/>
                  </a:path>
                </a:pathLst>
              </a:custGeom>
              <a:solidFill>
                <a:srgbClr val="8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63" name="Freeform 1883"/>
              <p:cNvSpPr>
                <a:spLocks noChangeAspect="1"/>
              </p:cNvSpPr>
              <p:nvPr/>
            </p:nvSpPr>
            <p:spPr bwMode="auto">
              <a:xfrm>
                <a:off x="2973" y="2060"/>
                <a:ext cx="55" cy="22"/>
              </a:xfrm>
              <a:custGeom>
                <a:avLst/>
                <a:gdLst>
                  <a:gd name="T0" fmla="*/ 5 w 55"/>
                  <a:gd name="T1" fmla="*/ 22 h 22"/>
                  <a:gd name="T2" fmla="*/ 0 w 55"/>
                  <a:gd name="T3" fmla="*/ 19 h 22"/>
                  <a:gd name="T4" fmla="*/ 52 w 55"/>
                  <a:gd name="T5" fmla="*/ 0 h 22"/>
                  <a:gd name="T6" fmla="*/ 55 w 55"/>
                  <a:gd name="T7" fmla="*/ 4 h 22"/>
                  <a:gd name="T8" fmla="*/ 5 w 55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2"/>
                  <a:gd name="T17" fmla="*/ 55 w 55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2">
                    <a:moveTo>
                      <a:pt x="5" y="22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5" y="4"/>
                    </a:lnTo>
                    <a:lnTo>
                      <a:pt x="5" y="22"/>
                    </a:lnTo>
                    <a:close/>
                  </a:path>
                </a:pathLst>
              </a:custGeom>
              <a:solidFill>
                <a:srgbClr val="8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64" name="Freeform 1884"/>
              <p:cNvSpPr>
                <a:spLocks noChangeAspect="1"/>
              </p:cNvSpPr>
              <p:nvPr/>
            </p:nvSpPr>
            <p:spPr bwMode="auto">
              <a:xfrm>
                <a:off x="2970" y="2055"/>
                <a:ext cx="55" cy="24"/>
              </a:xfrm>
              <a:custGeom>
                <a:avLst/>
                <a:gdLst>
                  <a:gd name="T0" fmla="*/ 3 w 55"/>
                  <a:gd name="T1" fmla="*/ 24 h 24"/>
                  <a:gd name="T2" fmla="*/ 0 w 55"/>
                  <a:gd name="T3" fmla="*/ 20 h 24"/>
                  <a:gd name="T4" fmla="*/ 52 w 55"/>
                  <a:gd name="T5" fmla="*/ 0 h 24"/>
                  <a:gd name="T6" fmla="*/ 55 w 55"/>
                  <a:gd name="T7" fmla="*/ 5 h 24"/>
                  <a:gd name="T8" fmla="*/ 3 w 55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4"/>
                  <a:gd name="T17" fmla="*/ 55 w 55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4">
                    <a:moveTo>
                      <a:pt x="3" y="24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5" y="5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8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65" name="Freeform 1885"/>
              <p:cNvSpPr>
                <a:spLocks noChangeAspect="1"/>
              </p:cNvSpPr>
              <p:nvPr/>
            </p:nvSpPr>
            <p:spPr bwMode="auto">
              <a:xfrm>
                <a:off x="2957" y="2040"/>
                <a:ext cx="65" cy="35"/>
              </a:xfrm>
              <a:custGeom>
                <a:avLst/>
                <a:gdLst>
                  <a:gd name="T0" fmla="*/ 13 w 65"/>
                  <a:gd name="T1" fmla="*/ 35 h 35"/>
                  <a:gd name="T2" fmla="*/ 0 w 65"/>
                  <a:gd name="T3" fmla="*/ 20 h 35"/>
                  <a:gd name="T4" fmla="*/ 51 w 65"/>
                  <a:gd name="T5" fmla="*/ 0 h 35"/>
                  <a:gd name="T6" fmla="*/ 65 w 65"/>
                  <a:gd name="T7" fmla="*/ 15 h 35"/>
                  <a:gd name="T8" fmla="*/ 13 w 65"/>
                  <a:gd name="T9" fmla="*/ 35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35"/>
                  <a:gd name="T17" fmla="*/ 65 w 65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35">
                    <a:moveTo>
                      <a:pt x="13" y="35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65" y="15"/>
                    </a:lnTo>
                    <a:lnTo>
                      <a:pt x="13" y="35"/>
                    </a:lnTo>
                    <a:close/>
                  </a:path>
                </a:pathLst>
              </a:cu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66" name="Line 1886"/>
              <p:cNvSpPr>
                <a:spLocks noChangeAspect="1" noChangeShapeType="1"/>
              </p:cNvSpPr>
              <p:nvPr/>
            </p:nvSpPr>
            <p:spPr bwMode="auto">
              <a:xfrm flipV="1">
                <a:off x="2970" y="2055"/>
                <a:ext cx="52" cy="20"/>
              </a:xfrm>
              <a:prstGeom prst="line">
                <a:avLst/>
              </a:prstGeom>
              <a:noFill/>
              <a:ln w="3175">
                <a:solidFill>
                  <a:srgbClr val="85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67" name="Freeform 1887"/>
              <p:cNvSpPr>
                <a:spLocks noChangeAspect="1"/>
              </p:cNvSpPr>
              <p:nvPr/>
            </p:nvSpPr>
            <p:spPr bwMode="auto">
              <a:xfrm>
                <a:off x="2969" y="2052"/>
                <a:ext cx="53" cy="23"/>
              </a:xfrm>
              <a:custGeom>
                <a:avLst/>
                <a:gdLst>
                  <a:gd name="T0" fmla="*/ 1 w 53"/>
                  <a:gd name="T1" fmla="*/ 23 h 23"/>
                  <a:gd name="T2" fmla="*/ 0 w 53"/>
                  <a:gd name="T3" fmla="*/ 20 h 23"/>
                  <a:gd name="T4" fmla="*/ 50 w 53"/>
                  <a:gd name="T5" fmla="*/ 0 h 23"/>
                  <a:gd name="T6" fmla="*/ 53 w 53"/>
                  <a:gd name="T7" fmla="*/ 3 h 23"/>
                  <a:gd name="T8" fmla="*/ 1 w 5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3"/>
                  <a:gd name="T17" fmla="*/ 53 w 5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3">
                    <a:moveTo>
                      <a:pt x="1" y="23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68" name="Freeform 1888"/>
              <p:cNvSpPr>
                <a:spLocks noChangeAspect="1"/>
              </p:cNvSpPr>
              <p:nvPr/>
            </p:nvSpPr>
            <p:spPr bwMode="auto">
              <a:xfrm>
                <a:off x="2966" y="2049"/>
                <a:ext cx="53" cy="23"/>
              </a:xfrm>
              <a:custGeom>
                <a:avLst/>
                <a:gdLst>
                  <a:gd name="T0" fmla="*/ 3 w 53"/>
                  <a:gd name="T1" fmla="*/ 23 h 23"/>
                  <a:gd name="T2" fmla="*/ 0 w 53"/>
                  <a:gd name="T3" fmla="*/ 20 h 23"/>
                  <a:gd name="T4" fmla="*/ 50 w 53"/>
                  <a:gd name="T5" fmla="*/ 0 h 23"/>
                  <a:gd name="T6" fmla="*/ 53 w 53"/>
                  <a:gd name="T7" fmla="*/ 3 h 23"/>
                  <a:gd name="T8" fmla="*/ 3 w 5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3"/>
                  <a:gd name="T17" fmla="*/ 53 w 5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3">
                    <a:moveTo>
                      <a:pt x="3" y="23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3"/>
                    </a:lnTo>
                    <a:lnTo>
                      <a:pt x="3" y="23"/>
                    </a:lnTo>
                    <a:close/>
                  </a:path>
                </a:pathLst>
              </a:custGeom>
              <a:solidFill>
                <a:srgbClr val="8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69" name="Freeform 1889"/>
              <p:cNvSpPr>
                <a:spLocks noChangeAspect="1"/>
              </p:cNvSpPr>
              <p:nvPr/>
            </p:nvSpPr>
            <p:spPr bwMode="auto">
              <a:xfrm>
                <a:off x="2963" y="2046"/>
                <a:ext cx="53" cy="23"/>
              </a:xfrm>
              <a:custGeom>
                <a:avLst/>
                <a:gdLst>
                  <a:gd name="T0" fmla="*/ 3 w 53"/>
                  <a:gd name="T1" fmla="*/ 23 h 23"/>
                  <a:gd name="T2" fmla="*/ 0 w 53"/>
                  <a:gd name="T3" fmla="*/ 20 h 23"/>
                  <a:gd name="T4" fmla="*/ 51 w 53"/>
                  <a:gd name="T5" fmla="*/ 0 h 23"/>
                  <a:gd name="T6" fmla="*/ 53 w 53"/>
                  <a:gd name="T7" fmla="*/ 3 h 23"/>
                  <a:gd name="T8" fmla="*/ 3 w 5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3"/>
                  <a:gd name="T17" fmla="*/ 53 w 5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3">
                    <a:moveTo>
                      <a:pt x="3" y="23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3" y="3"/>
                    </a:lnTo>
                    <a:lnTo>
                      <a:pt x="3" y="23"/>
                    </a:lnTo>
                    <a:close/>
                  </a:path>
                </a:pathLst>
              </a:custGeom>
              <a:solidFill>
                <a:srgbClr val="8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70" name="Freeform 1890"/>
              <p:cNvSpPr>
                <a:spLocks noChangeAspect="1"/>
              </p:cNvSpPr>
              <p:nvPr/>
            </p:nvSpPr>
            <p:spPr bwMode="auto">
              <a:xfrm>
                <a:off x="2960" y="2043"/>
                <a:ext cx="54" cy="23"/>
              </a:xfrm>
              <a:custGeom>
                <a:avLst/>
                <a:gdLst>
                  <a:gd name="T0" fmla="*/ 3 w 54"/>
                  <a:gd name="T1" fmla="*/ 23 h 23"/>
                  <a:gd name="T2" fmla="*/ 0 w 54"/>
                  <a:gd name="T3" fmla="*/ 20 h 23"/>
                  <a:gd name="T4" fmla="*/ 51 w 54"/>
                  <a:gd name="T5" fmla="*/ 0 h 23"/>
                  <a:gd name="T6" fmla="*/ 54 w 54"/>
                  <a:gd name="T7" fmla="*/ 3 h 23"/>
                  <a:gd name="T8" fmla="*/ 3 w 54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3"/>
                  <a:gd name="T17" fmla="*/ 54 w 54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3">
                    <a:moveTo>
                      <a:pt x="3" y="23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4" y="3"/>
                    </a:lnTo>
                    <a:lnTo>
                      <a:pt x="3" y="23"/>
                    </a:lnTo>
                    <a:close/>
                  </a:path>
                </a:pathLst>
              </a:custGeom>
              <a:solidFill>
                <a:srgbClr val="8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71" name="Freeform 1891"/>
              <p:cNvSpPr>
                <a:spLocks noChangeAspect="1"/>
              </p:cNvSpPr>
              <p:nvPr/>
            </p:nvSpPr>
            <p:spPr bwMode="auto">
              <a:xfrm>
                <a:off x="2957" y="2040"/>
                <a:ext cx="54" cy="23"/>
              </a:xfrm>
              <a:custGeom>
                <a:avLst/>
                <a:gdLst>
                  <a:gd name="T0" fmla="*/ 3 w 54"/>
                  <a:gd name="T1" fmla="*/ 23 h 23"/>
                  <a:gd name="T2" fmla="*/ 0 w 54"/>
                  <a:gd name="T3" fmla="*/ 20 h 23"/>
                  <a:gd name="T4" fmla="*/ 51 w 54"/>
                  <a:gd name="T5" fmla="*/ 0 h 23"/>
                  <a:gd name="T6" fmla="*/ 54 w 54"/>
                  <a:gd name="T7" fmla="*/ 3 h 23"/>
                  <a:gd name="T8" fmla="*/ 3 w 54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3"/>
                  <a:gd name="T17" fmla="*/ 54 w 54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3">
                    <a:moveTo>
                      <a:pt x="3" y="23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4" y="3"/>
                    </a:lnTo>
                    <a:lnTo>
                      <a:pt x="3" y="23"/>
                    </a:lnTo>
                    <a:close/>
                  </a:path>
                </a:pathLst>
              </a:custGeom>
              <a:solidFill>
                <a:srgbClr val="8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72" name="Freeform 1892"/>
              <p:cNvSpPr>
                <a:spLocks noChangeAspect="1"/>
              </p:cNvSpPr>
              <p:nvPr/>
            </p:nvSpPr>
            <p:spPr bwMode="auto">
              <a:xfrm>
                <a:off x="2943" y="2027"/>
                <a:ext cx="65" cy="33"/>
              </a:xfrm>
              <a:custGeom>
                <a:avLst/>
                <a:gdLst>
                  <a:gd name="T0" fmla="*/ 14 w 65"/>
                  <a:gd name="T1" fmla="*/ 33 h 33"/>
                  <a:gd name="T2" fmla="*/ 0 w 65"/>
                  <a:gd name="T3" fmla="*/ 19 h 33"/>
                  <a:gd name="T4" fmla="*/ 52 w 65"/>
                  <a:gd name="T5" fmla="*/ 0 h 33"/>
                  <a:gd name="T6" fmla="*/ 65 w 65"/>
                  <a:gd name="T7" fmla="*/ 13 h 33"/>
                  <a:gd name="T8" fmla="*/ 14 w 65"/>
                  <a:gd name="T9" fmla="*/ 3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33"/>
                  <a:gd name="T17" fmla="*/ 65 w 65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33">
                    <a:moveTo>
                      <a:pt x="14" y="33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65" y="13"/>
                    </a:lnTo>
                    <a:lnTo>
                      <a:pt x="14" y="33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73" name="Line 1893"/>
              <p:cNvSpPr>
                <a:spLocks noChangeAspect="1" noChangeShapeType="1"/>
              </p:cNvSpPr>
              <p:nvPr/>
            </p:nvSpPr>
            <p:spPr bwMode="auto">
              <a:xfrm flipV="1">
                <a:off x="2957" y="2040"/>
                <a:ext cx="51" cy="20"/>
              </a:xfrm>
              <a:prstGeom prst="line">
                <a:avLst/>
              </a:prstGeom>
              <a:noFill/>
              <a:ln w="317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74" name="Freeform 1894"/>
              <p:cNvSpPr>
                <a:spLocks noChangeAspect="1"/>
              </p:cNvSpPr>
              <p:nvPr/>
            </p:nvSpPr>
            <p:spPr bwMode="auto">
              <a:xfrm>
                <a:off x="2955" y="2037"/>
                <a:ext cx="53" cy="23"/>
              </a:xfrm>
              <a:custGeom>
                <a:avLst/>
                <a:gdLst>
                  <a:gd name="T0" fmla="*/ 2 w 53"/>
                  <a:gd name="T1" fmla="*/ 23 h 23"/>
                  <a:gd name="T2" fmla="*/ 0 w 53"/>
                  <a:gd name="T3" fmla="*/ 20 h 23"/>
                  <a:gd name="T4" fmla="*/ 50 w 53"/>
                  <a:gd name="T5" fmla="*/ 0 h 23"/>
                  <a:gd name="T6" fmla="*/ 53 w 53"/>
                  <a:gd name="T7" fmla="*/ 3 h 23"/>
                  <a:gd name="T8" fmla="*/ 2 w 5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3"/>
                  <a:gd name="T17" fmla="*/ 53 w 5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3">
                    <a:moveTo>
                      <a:pt x="2" y="23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3"/>
                    </a:lnTo>
                    <a:lnTo>
                      <a:pt x="2" y="23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75" name="Freeform 1895"/>
              <p:cNvSpPr>
                <a:spLocks noChangeAspect="1"/>
              </p:cNvSpPr>
              <p:nvPr/>
            </p:nvSpPr>
            <p:spPr bwMode="auto">
              <a:xfrm>
                <a:off x="2952" y="2034"/>
                <a:ext cx="53" cy="23"/>
              </a:xfrm>
              <a:custGeom>
                <a:avLst/>
                <a:gdLst>
                  <a:gd name="T0" fmla="*/ 3 w 53"/>
                  <a:gd name="T1" fmla="*/ 23 h 23"/>
                  <a:gd name="T2" fmla="*/ 0 w 53"/>
                  <a:gd name="T3" fmla="*/ 20 h 23"/>
                  <a:gd name="T4" fmla="*/ 50 w 53"/>
                  <a:gd name="T5" fmla="*/ 0 h 23"/>
                  <a:gd name="T6" fmla="*/ 53 w 53"/>
                  <a:gd name="T7" fmla="*/ 3 h 23"/>
                  <a:gd name="T8" fmla="*/ 3 w 5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3"/>
                  <a:gd name="T17" fmla="*/ 53 w 5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3">
                    <a:moveTo>
                      <a:pt x="3" y="23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3"/>
                    </a:lnTo>
                    <a:lnTo>
                      <a:pt x="3" y="23"/>
                    </a:lnTo>
                    <a:close/>
                  </a:path>
                </a:pathLst>
              </a:custGeom>
              <a:solidFill>
                <a:srgbClr val="7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76" name="Freeform 1896"/>
              <p:cNvSpPr>
                <a:spLocks noChangeAspect="1"/>
              </p:cNvSpPr>
              <p:nvPr/>
            </p:nvSpPr>
            <p:spPr bwMode="auto">
              <a:xfrm>
                <a:off x="2949" y="2031"/>
                <a:ext cx="53" cy="23"/>
              </a:xfrm>
              <a:custGeom>
                <a:avLst/>
                <a:gdLst>
                  <a:gd name="T0" fmla="*/ 3 w 53"/>
                  <a:gd name="T1" fmla="*/ 23 h 23"/>
                  <a:gd name="T2" fmla="*/ 0 w 53"/>
                  <a:gd name="T3" fmla="*/ 20 h 23"/>
                  <a:gd name="T4" fmla="*/ 50 w 53"/>
                  <a:gd name="T5" fmla="*/ 0 h 23"/>
                  <a:gd name="T6" fmla="*/ 53 w 53"/>
                  <a:gd name="T7" fmla="*/ 3 h 23"/>
                  <a:gd name="T8" fmla="*/ 3 w 5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3"/>
                  <a:gd name="T17" fmla="*/ 53 w 5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3">
                    <a:moveTo>
                      <a:pt x="3" y="23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3"/>
                    </a:lnTo>
                    <a:lnTo>
                      <a:pt x="3" y="23"/>
                    </a:lnTo>
                    <a:close/>
                  </a:path>
                </a:pathLst>
              </a:custGeom>
              <a:solidFill>
                <a:srgbClr val="7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77" name="Freeform 1897"/>
              <p:cNvSpPr>
                <a:spLocks noChangeAspect="1"/>
              </p:cNvSpPr>
              <p:nvPr/>
            </p:nvSpPr>
            <p:spPr bwMode="auto">
              <a:xfrm>
                <a:off x="2946" y="2030"/>
                <a:ext cx="53" cy="21"/>
              </a:xfrm>
              <a:custGeom>
                <a:avLst/>
                <a:gdLst>
                  <a:gd name="T0" fmla="*/ 3 w 53"/>
                  <a:gd name="T1" fmla="*/ 21 h 21"/>
                  <a:gd name="T2" fmla="*/ 0 w 53"/>
                  <a:gd name="T3" fmla="*/ 18 h 21"/>
                  <a:gd name="T4" fmla="*/ 50 w 53"/>
                  <a:gd name="T5" fmla="*/ 0 h 21"/>
                  <a:gd name="T6" fmla="*/ 53 w 53"/>
                  <a:gd name="T7" fmla="*/ 1 h 21"/>
                  <a:gd name="T8" fmla="*/ 3 w 53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1"/>
                  <a:gd name="T17" fmla="*/ 53 w 53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1">
                    <a:moveTo>
                      <a:pt x="3" y="21"/>
                    </a:moveTo>
                    <a:lnTo>
                      <a:pt x="0" y="18"/>
                    </a:lnTo>
                    <a:lnTo>
                      <a:pt x="50" y="0"/>
                    </a:lnTo>
                    <a:lnTo>
                      <a:pt x="53" y="1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7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78" name="Freeform 1898"/>
              <p:cNvSpPr>
                <a:spLocks noChangeAspect="1"/>
              </p:cNvSpPr>
              <p:nvPr/>
            </p:nvSpPr>
            <p:spPr bwMode="auto">
              <a:xfrm>
                <a:off x="2943" y="2027"/>
                <a:ext cx="53" cy="21"/>
              </a:xfrm>
              <a:custGeom>
                <a:avLst/>
                <a:gdLst>
                  <a:gd name="T0" fmla="*/ 3 w 53"/>
                  <a:gd name="T1" fmla="*/ 21 h 21"/>
                  <a:gd name="T2" fmla="*/ 0 w 53"/>
                  <a:gd name="T3" fmla="*/ 19 h 21"/>
                  <a:gd name="T4" fmla="*/ 52 w 53"/>
                  <a:gd name="T5" fmla="*/ 0 h 21"/>
                  <a:gd name="T6" fmla="*/ 53 w 53"/>
                  <a:gd name="T7" fmla="*/ 3 h 21"/>
                  <a:gd name="T8" fmla="*/ 3 w 53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1"/>
                  <a:gd name="T17" fmla="*/ 53 w 53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1">
                    <a:moveTo>
                      <a:pt x="3" y="21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3" y="3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7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79" name="Freeform 1899"/>
              <p:cNvSpPr>
                <a:spLocks noChangeAspect="1"/>
              </p:cNvSpPr>
              <p:nvPr/>
            </p:nvSpPr>
            <p:spPr bwMode="auto">
              <a:xfrm>
                <a:off x="2928" y="2015"/>
                <a:ext cx="67" cy="31"/>
              </a:xfrm>
              <a:custGeom>
                <a:avLst/>
                <a:gdLst>
                  <a:gd name="T0" fmla="*/ 15 w 67"/>
                  <a:gd name="T1" fmla="*/ 31 h 31"/>
                  <a:gd name="T2" fmla="*/ 0 w 67"/>
                  <a:gd name="T3" fmla="*/ 19 h 31"/>
                  <a:gd name="T4" fmla="*/ 52 w 67"/>
                  <a:gd name="T5" fmla="*/ 0 h 31"/>
                  <a:gd name="T6" fmla="*/ 67 w 67"/>
                  <a:gd name="T7" fmla="*/ 12 h 31"/>
                  <a:gd name="T8" fmla="*/ 15 w 67"/>
                  <a:gd name="T9" fmla="*/ 31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31"/>
                  <a:gd name="T17" fmla="*/ 67 w 6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31">
                    <a:moveTo>
                      <a:pt x="15" y="31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67" y="12"/>
                    </a:lnTo>
                    <a:lnTo>
                      <a:pt x="15" y="31"/>
                    </a:lnTo>
                    <a:close/>
                  </a:path>
                </a:pathLst>
              </a:custGeom>
              <a:solidFill>
                <a:srgbClr val="7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80" name="Line 1900"/>
              <p:cNvSpPr>
                <a:spLocks noChangeAspect="1" noChangeShapeType="1"/>
              </p:cNvSpPr>
              <p:nvPr/>
            </p:nvSpPr>
            <p:spPr bwMode="auto">
              <a:xfrm flipV="1">
                <a:off x="2943" y="2027"/>
                <a:ext cx="52" cy="19"/>
              </a:xfrm>
              <a:prstGeom prst="line">
                <a:avLst/>
              </a:prstGeom>
              <a:noFill/>
              <a:ln w="3175">
                <a:solidFill>
                  <a:srgbClr val="7B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81" name="Freeform 1901"/>
              <p:cNvSpPr>
                <a:spLocks noChangeAspect="1"/>
              </p:cNvSpPr>
              <p:nvPr/>
            </p:nvSpPr>
            <p:spPr bwMode="auto">
              <a:xfrm>
                <a:off x="2940" y="2024"/>
                <a:ext cx="55" cy="22"/>
              </a:xfrm>
              <a:custGeom>
                <a:avLst/>
                <a:gdLst>
                  <a:gd name="T0" fmla="*/ 3 w 55"/>
                  <a:gd name="T1" fmla="*/ 22 h 22"/>
                  <a:gd name="T2" fmla="*/ 0 w 55"/>
                  <a:gd name="T3" fmla="*/ 19 h 22"/>
                  <a:gd name="T4" fmla="*/ 52 w 55"/>
                  <a:gd name="T5" fmla="*/ 0 h 22"/>
                  <a:gd name="T6" fmla="*/ 55 w 55"/>
                  <a:gd name="T7" fmla="*/ 3 h 22"/>
                  <a:gd name="T8" fmla="*/ 3 w 55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2"/>
                  <a:gd name="T17" fmla="*/ 55 w 55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2">
                    <a:moveTo>
                      <a:pt x="3" y="22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3" y="22"/>
                    </a:lnTo>
                    <a:close/>
                  </a:path>
                </a:pathLst>
              </a:custGeom>
              <a:solidFill>
                <a:srgbClr val="7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82" name="Freeform 1902"/>
              <p:cNvSpPr>
                <a:spLocks noChangeAspect="1"/>
              </p:cNvSpPr>
              <p:nvPr/>
            </p:nvSpPr>
            <p:spPr bwMode="auto">
              <a:xfrm>
                <a:off x="2937" y="2022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18 h 21"/>
                  <a:gd name="T4" fmla="*/ 52 w 55"/>
                  <a:gd name="T5" fmla="*/ 0 h 21"/>
                  <a:gd name="T6" fmla="*/ 55 w 55"/>
                  <a:gd name="T7" fmla="*/ 2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7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83" name="Freeform 1903"/>
              <p:cNvSpPr>
                <a:spLocks noChangeAspect="1"/>
              </p:cNvSpPr>
              <p:nvPr/>
            </p:nvSpPr>
            <p:spPr bwMode="auto">
              <a:xfrm>
                <a:off x="2934" y="2019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20 h 21"/>
                  <a:gd name="T4" fmla="*/ 52 w 55"/>
                  <a:gd name="T5" fmla="*/ 0 h 21"/>
                  <a:gd name="T6" fmla="*/ 55 w 55"/>
                  <a:gd name="T7" fmla="*/ 3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7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84" name="Freeform 1904"/>
              <p:cNvSpPr>
                <a:spLocks noChangeAspect="1"/>
              </p:cNvSpPr>
              <p:nvPr/>
            </p:nvSpPr>
            <p:spPr bwMode="auto">
              <a:xfrm>
                <a:off x="2931" y="2018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18 h 21"/>
                  <a:gd name="T4" fmla="*/ 52 w 55"/>
                  <a:gd name="T5" fmla="*/ 0 h 21"/>
                  <a:gd name="T6" fmla="*/ 55 w 55"/>
                  <a:gd name="T7" fmla="*/ 1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7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85" name="Freeform 1905"/>
              <p:cNvSpPr>
                <a:spLocks noChangeAspect="1"/>
              </p:cNvSpPr>
              <p:nvPr/>
            </p:nvSpPr>
            <p:spPr bwMode="auto">
              <a:xfrm>
                <a:off x="2928" y="2015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19 h 21"/>
                  <a:gd name="T4" fmla="*/ 52 w 55"/>
                  <a:gd name="T5" fmla="*/ 0 h 21"/>
                  <a:gd name="T6" fmla="*/ 55 w 55"/>
                  <a:gd name="T7" fmla="*/ 3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7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86" name="Freeform 1906"/>
              <p:cNvSpPr>
                <a:spLocks noChangeAspect="1"/>
              </p:cNvSpPr>
              <p:nvPr/>
            </p:nvSpPr>
            <p:spPr bwMode="auto">
              <a:xfrm>
                <a:off x="2913" y="2004"/>
                <a:ext cx="67" cy="30"/>
              </a:xfrm>
              <a:custGeom>
                <a:avLst/>
                <a:gdLst>
                  <a:gd name="T0" fmla="*/ 15 w 67"/>
                  <a:gd name="T1" fmla="*/ 30 h 30"/>
                  <a:gd name="T2" fmla="*/ 0 w 67"/>
                  <a:gd name="T3" fmla="*/ 20 h 30"/>
                  <a:gd name="T4" fmla="*/ 50 w 67"/>
                  <a:gd name="T5" fmla="*/ 0 h 30"/>
                  <a:gd name="T6" fmla="*/ 67 w 67"/>
                  <a:gd name="T7" fmla="*/ 11 h 30"/>
                  <a:gd name="T8" fmla="*/ 15 w 67"/>
                  <a:gd name="T9" fmla="*/ 3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30"/>
                  <a:gd name="T17" fmla="*/ 67 w 67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30">
                    <a:moveTo>
                      <a:pt x="15" y="30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67" y="11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7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87" name="Line 1907"/>
              <p:cNvSpPr>
                <a:spLocks noChangeAspect="1" noChangeShapeType="1"/>
              </p:cNvSpPr>
              <p:nvPr/>
            </p:nvSpPr>
            <p:spPr bwMode="auto">
              <a:xfrm flipV="1">
                <a:off x="2928" y="2015"/>
                <a:ext cx="52" cy="19"/>
              </a:xfrm>
              <a:prstGeom prst="line">
                <a:avLst/>
              </a:prstGeom>
              <a:noFill/>
              <a:ln w="3175">
                <a:solidFill>
                  <a:srgbClr val="76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88" name="Freeform 1908"/>
              <p:cNvSpPr>
                <a:spLocks noChangeAspect="1"/>
              </p:cNvSpPr>
              <p:nvPr/>
            </p:nvSpPr>
            <p:spPr bwMode="auto">
              <a:xfrm>
                <a:off x="2925" y="2013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20 h 21"/>
                  <a:gd name="T4" fmla="*/ 52 w 55"/>
                  <a:gd name="T5" fmla="*/ 0 h 21"/>
                  <a:gd name="T6" fmla="*/ 55 w 55"/>
                  <a:gd name="T7" fmla="*/ 2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7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89" name="Freeform 1909"/>
              <p:cNvSpPr>
                <a:spLocks noChangeAspect="1"/>
              </p:cNvSpPr>
              <p:nvPr/>
            </p:nvSpPr>
            <p:spPr bwMode="auto">
              <a:xfrm>
                <a:off x="2922" y="2012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19 h 21"/>
                  <a:gd name="T4" fmla="*/ 51 w 55"/>
                  <a:gd name="T5" fmla="*/ 0 h 21"/>
                  <a:gd name="T6" fmla="*/ 55 w 55"/>
                  <a:gd name="T7" fmla="*/ 1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19"/>
                    </a:lnTo>
                    <a:lnTo>
                      <a:pt x="51" y="0"/>
                    </a:lnTo>
                    <a:lnTo>
                      <a:pt x="55" y="1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7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90" name="Freeform 1910"/>
              <p:cNvSpPr>
                <a:spLocks noChangeAspect="1"/>
              </p:cNvSpPr>
              <p:nvPr/>
            </p:nvSpPr>
            <p:spPr bwMode="auto">
              <a:xfrm>
                <a:off x="2920" y="2010"/>
                <a:ext cx="53" cy="21"/>
              </a:xfrm>
              <a:custGeom>
                <a:avLst/>
                <a:gdLst>
                  <a:gd name="T0" fmla="*/ 2 w 53"/>
                  <a:gd name="T1" fmla="*/ 21 h 21"/>
                  <a:gd name="T2" fmla="*/ 0 w 53"/>
                  <a:gd name="T3" fmla="*/ 18 h 21"/>
                  <a:gd name="T4" fmla="*/ 50 w 53"/>
                  <a:gd name="T5" fmla="*/ 0 h 21"/>
                  <a:gd name="T6" fmla="*/ 53 w 53"/>
                  <a:gd name="T7" fmla="*/ 2 h 21"/>
                  <a:gd name="T8" fmla="*/ 2 w 53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1"/>
                  <a:gd name="T17" fmla="*/ 53 w 53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1">
                    <a:moveTo>
                      <a:pt x="2" y="21"/>
                    </a:moveTo>
                    <a:lnTo>
                      <a:pt x="0" y="18"/>
                    </a:lnTo>
                    <a:lnTo>
                      <a:pt x="50" y="0"/>
                    </a:lnTo>
                    <a:lnTo>
                      <a:pt x="53" y="2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7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91" name="Freeform 1911"/>
              <p:cNvSpPr>
                <a:spLocks noChangeAspect="1"/>
              </p:cNvSpPr>
              <p:nvPr/>
            </p:nvSpPr>
            <p:spPr bwMode="auto">
              <a:xfrm>
                <a:off x="2917" y="2009"/>
                <a:ext cx="53" cy="19"/>
              </a:xfrm>
              <a:custGeom>
                <a:avLst/>
                <a:gdLst>
                  <a:gd name="T0" fmla="*/ 3 w 53"/>
                  <a:gd name="T1" fmla="*/ 19 h 19"/>
                  <a:gd name="T2" fmla="*/ 0 w 53"/>
                  <a:gd name="T3" fmla="*/ 18 h 19"/>
                  <a:gd name="T4" fmla="*/ 52 w 53"/>
                  <a:gd name="T5" fmla="*/ 0 h 19"/>
                  <a:gd name="T6" fmla="*/ 53 w 53"/>
                  <a:gd name="T7" fmla="*/ 1 h 19"/>
                  <a:gd name="T8" fmla="*/ 3 w 53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19"/>
                  <a:gd name="T17" fmla="*/ 53 w 53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19">
                    <a:moveTo>
                      <a:pt x="3" y="19"/>
                    </a:moveTo>
                    <a:lnTo>
                      <a:pt x="0" y="18"/>
                    </a:lnTo>
                    <a:lnTo>
                      <a:pt x="52" y="0"/>
                    </a:lnTo>
                    <a:lnTo>
                      <a:pt x="53" y="1"/>
                    </a:lnTo>
                    <a:lnTo>
                      <a:pt x="3" y="19"/>
                    </a:lnTo>
                    <a:close/>
                  </a:path>
                </a:pathLst>
              </a:custGeom>
              <a:solidFill>
                <a:srgbClr val="7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92" name="Freeform 1912"/>
              <p:cNvSpPr>
                <a:spLocks noChangeAspect="1"/>
              </p:cNvSpPr>
              <p:nvPr/>
            </p:nvSpPr>
            <p:spPr bwMode="auto">
              <a:xfrm>
                <a:off x="2914" y="2006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19 h 21"/>
                  <a:gd name="T4" fmla="*/ 52 w 55"/>
                  <a:gd name="T5" fmla="*/ 0 h 21"/>
                  <a:gd name="T6" fmla="*/ 55 w 55"/>
                  <a:gd name="T7" fmla="*/ 3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7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93" name="Freeform 1913"/>
              <p:cNvSpPr>
                <a:spLocks noChangeAspect="1"/>
              </p:cNvSpPr>
              <p:nvPr/>
            </p:nvSpPr>
            <p:spPr bwMode="auto">
              <a:xfrm>
                <a:off x="2913" y="2004"/>
                <a:ext cx="53" cy="21"/>
              </a:xfrm>
              <a:custGeom>
                <a:avLst/>
                <a:gdLst>
                  <a:gd name="T0" fmla="*/ 1 w 53"/>
                  <a:gd name="T1" fmla="*/ 21 h 21"/>
                  <a:gd name="T2" fmla="*/ 0 w 53"/>
                  <a:gd name="T3" fmla="*/ 20 h 21"/>
                  <a:gd name="T4" fmla="*/ 50 w 53"/>
                  <a:gd name="T5" fmla="*/ 0 h 21"/>
                  <a:gd name="T6" fmla="*/ 53 w 53"/>
                  <a:gd name="T7" fmla="*/ 2 h 21"/>
                  <a:gd name="T8" fmla="*/ 1 w 53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1"/>
                  <a:gd name="T17" fmla="*/ 53 w 53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1">
                    <a:moveTo>
                      <a:pt x="1" y="21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3" y="2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7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94" name="Freeform 1914"/>
              <p:cNvSpPr>
                <a:spLocks noChangeAspect="1"/>
              </p:cNvSpPr>
              <p:nvPr/>
            </p:nvSpPr>
            <p:spPr bwMode="auto">
              <a:xfrm>
                <a:off x="2896" y="1997"/>
                <a:ext cx="67" cy="27"/>
              </a:xfrm>
              <a:custGeom>
                <a:avLst/>
                <a:gdLst>
                  <a:gd name="T0" fmla="*/ 17 w 67"/>
                  <a:gd name="T1" fmla="*/ 27 h 27"/>
                  <a:gd name="T2" fmla="*/ 0 w 67"/>
                  <a:gd name="T3" fmla="*/ 19 h 27"/>
                  <a:gd name="T4" fmla="*/ 50 w 67"/>
                  <a:gd name="T5" fmla="*/ 0 h 27"/>
                  <a:gd name="T6" fmla="*/ 67 w 67"/>
                  <a:gd name="T7" fmla="*/ 7 h 27"/>
                  <a:gd name="T8" fmla="*/ 17 w 67"/>
                  <a:gd name="T9" fmla="*/ 2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27"/>
                  <a:gd name="T17" fmla="*/ 67 w 6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27">
                    <a:moveTo>
                      <a:pt x="17" y="27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67" y="7"/>
                    </a:lnTo>
                    <a:lnTo>
                      <a:pt x="17" y="27"/>
                    </a:lnTo>
                    <a:close/>
                  </a:path>
                </a:pathLst>
              </a:custGeom>
              <a:solidFill>
                <a:srgbClr val="7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95" name="Line 1915"/>
              <p:cNvSpPr>
                <a:spLocks noChangeAspect="1" noChangeShapeType="1"/>
              </p:cNvSpPr>
              <p:nvPr/>
            </p:nvSpPr>
            <p:spPr bwMode="auto">
              <a:xfrm flipV="1">
                <a:off x="2913" y="2004"/>
                <a:ext cx="50" cy="20"/>
              </a:xfrm>
              <a:prstGeom prst="line">
                <a:avLst/>
              </a:prstGeom>
              <a:noFill/>
              <a:ln w="3175">
                <a:solidFill>
                  <a:srgbClr val="7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96" name="Freeform 1916"/>
              <p:cNvSpPr>
                <a:spLocks noChangeAspect="1"/>
              </p:cNvSpPr>
              <p:nvPr/>
            </p:nvSpPr>
            <p:spPr bwMode="auto">
              <a:xfrm>
                <a:off x="2908" y="2003"/>
                <a:ext cx="55" cy="21"/>
              </a:xfrm>
              <a:custGeom>
                <a:avLst/>
                <a:gdLst>
                  <a:gd name="T0" fmla="*/ 5 w 55"/>
                  <a:gd name="T1" fmla="*/ 21 h 21"/>
                  <a:gd name="T2" fmla="*/ 0 w 55"/>
                  <a:gd name="T3" fmla="*/ 19 h 21"/>
                  <a:gd name="T4" fmla="*/ 52 w 55"/>
                  <a:gd name="T5" fmla="*/ 0 h 21"/>
                  <a:gd name="T6" fmla="*/ 55 w 55"/>
                  <a:gd name="T7" fmla="*/ 1 h 21"/>
                  <a:gd name="T8" fmla="*/ 5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5" y="21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5" y="21"/>
                    </a:lnTo>
                    <a:close/>
                  </a:path>
                </a:pathLst>
              </a:custGeom>
              <a:solidFill>
                <a:srgbClr val="7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97" name="Freeform 1917"/>
              <p:cNvSpPr>
                <a:spLocks noChangeAspect="1"/>
              </p:cNvSpPr>
              <p:nvPr/>
            </p:nvSpPr>
            <p:spPr bwMode="auto">
              <a:xfrm>
                <a:off x="2905" y="2001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20 h 21"/>
                  <a:gd name="T4" fmla="*/ 52 w 55"/>
                  <a:gd name="T5" fmla="*/ 0 h 21"/>
                  <a:gd name="T6" fmla="*/ 55 w 55"/>
                  <a:gd name="T7" fmla="*/ 2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6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98" name="Freeform 1918"/>
              <p:cNvSpPr>
                <a:spLocks noChangeAspect="1"/>
              </p:cNvSpPr>
              <p:nvPr/>
            </p:nvSpPr>
            <p:spPr bwMode="auto">
              <a:xfrm>
                <a:off x="2902" y="2000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19 h 21"/>
                  <a:gd name="T4" fmla="*/ 52 w 55"/>
                  <a:gd name="T5" fmla="*/ 0 h 21"/>
                  <a:gd name="T6" fmla="*/ 55 w 55"/>
                  <a:gd name="T7" fmla="*/ 1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6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099" name="Freeform 1919"/>
              <p:cNvSpPr>
                <a:spLocks noChangeAspect="1"/>
              </p:cNvSpPr>
              <p:nvPr/>
            </p:nvSpPr>
            <p:spPr bwMode="auto">
              <a:xfrm>
                <a:off x="2899" y="1998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20 h 21"/>
                  <a:gd name="T4" fmla="*/ 50 w 55"/>
                  <a:gd name="T5" fmla="*/ 0 h 21"/>
                  <a:gd name="T6" fmla="*/ 55 w 55"/>
                  <a:gd name="T7" fmla="*/ 2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6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00" name="Freeform 1920"/>
              <p:cNvSpPr>
                <a:spLocks noChangeAspect="1"/>
              </p:cNvSpPr>
              <p:nvPr/>
            </p:nvSpPr>
            <p:spPr bwMode="auto">
              <a:xfrm>
                <a:off x="2896" y="1997"/>
                <a:ext cx="53" cy="21"/>
              </a:xfrm>
              <a:custGeom>
                <a:avLst/>
                <a:gdLst>
                  <a:gd name="T0" fmla="*/ 3 w 53"/>
                  <a:gd name="T1" fmla="*/ 21 h 21"/>
                  <a:gd name="T2" fmla="*/ 0 w 53"/>
                  <a:gd name="T3" fmla="*/ 19 h 21"/>
                  <a:gd name="T4" fmla="*/ 50 w 53"/>
                  <a:gd name="T5" fmla="*/ 0 h 21"/>
                  <a:gd name="T6" fmla="*/ 53 w 53"/>
                  <a:gd name="T7" fmla="*/ 1 h 21"/>
                  <a:gd name="T8" fmla="*/ 3 w 53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1"/>
                  <a:gd name="T17" fmla="*/ 53 w 53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1">
                    <a:moveTo>
                      <a:pt x="3" y="21"/>
                    </a:moveTo>
                    <a:lnTo>
                      <a:pt x="0" y="19"/>
                    </a:lnTo>
                    <a:lnTo>
                      <a:pt x="50" y="0"/>
                    </a:lnTo>
                    <a:lnTo>
                      <a:pt x="53" y="1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6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01" name="Freeform 1921"/>
              <p:cNvSpPr>
                <a:spLocks noChangeAspect="1"/>
              </p:cNvSpPr>
              <p:nvPr/>
            </p:nvSpPr>
            <p:spPr bwMode="auto">
              <a:xfrm>
                <a:off x="2879" y="1992"/>
                <a:ext cx="67" cy="24"/>
              </a:xfrm>
              <a:custGeom>
                <a:avLst/>
                <a:gdLst>
                  <a:gd name="T0" fmla="*/ 17 w 67"/>
                  <a:gd name="T1" fmla="*/ 24 h 24"/>
                  <a:gd name="T2" fmla="*/ 0 w 67"/>
                  <a:gd name="T3" fmla="*/ 18 h 24"/>
                  <a:gd name="T4" fmla="*/ 50 w 67"/>
                  <a:gd name="T5" fmla="*/ 0 h 24"/>
                  <a:gd name="T6" fmla="*/ 67 w 67"/>
                  <a:gd name="T7" fmla="*/ 5 h 24"/>
                  <a:gd name="T8" fmla="*/ 17 w 67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24"/>
                  <a:gd name="T17" fmla="*/ 67 w 67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24">
                    <a:moveTo>
                      <a:pt x="17" y="24"/>
                    </a:moveTo>
                    <a:lnTo>
                      <a:pt x="0" y="18"/>
                    </a:lnTo>
                    <a:lnTo>
                      <a:pt x="50" y="0"/>
                    </a:lnTo>
                    <a:lnTo>
                      <a:pt x="67" y="5"/>
                    </a:lnTo>
                    <a:lnTo>
                      <a:pt x="17" y="24"/>
                    </a:lnTo>
                    <a:close/>
                  </a:path>
                </a:pathLst>
              </a:custGeom>
              <a:solidFill>
                <a:srgbClr val="6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02" name="Line 1922"/>
              <p:cNvSpPr>
                <a:spLocks noChangeAspect="1" noChangeShapeType="1"/>
              </p:cNvSpPr>
              <p:nvPr/>
            </p:nvSpPr>
            <p:spPr bwMode="auto">
              <a:xfrm flipV="1">
                <a:off x="2896" y="1997"/>
                <a:ext cx="50" cy="19"/>
              </a:xfrm>
              <a:prstGeom prst="line">
                <a:avLst/>
              </a:prstGeom>
              <a:noFill/>
              <a:ln w="3175">
                <a:solidFill>
                  <a:srgbClr val="6B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03" name="Freeform 1923"/>
              <p:cNvSpPr>
                <a:spLocks noChangeAspect="1"/>
              </p:cNvSpPr>
              <p:nvPr/>
            </p:nvSpPr>
            <p:spPr bwMode="auto">
              <a:xfrm>
                <a:off x="2892" y="1995"/>
                <a:ext cx="54" cy="21"/>
              </a:xfrm>
              <a:custGeom>
                <a:avLst/>
                <a:gdLst>
                  <a:gd name="T0" fmla="*/ 4 w 54"/>
                  <a:gd name="T1" fmla="*/ 21 h 21"/>
                  <a:gd name="T2" fmla="*/ 0 w 54"/>
                  <a:gd name="T3" fmla="*/ 20 h 21"/>
                  <a:gd name="T4" fmla="*/ 51 w 54"/>
                  <a:gd name="T5" fmla="*/ 0 h 21"/>
                  <a:gd name="T6" fmla="*/ 54 w 54"/>
                  <a:gd name="T7" fmla="*/ 2 h 21"/>
                  <a:gd name="T8" fmla="*/ 4 w 54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21"/>
                  <a:gd name="T17" fmla="*/ 54 w 54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21">
                    <a:moveTo>
                      <a:pt x="4" y="21"/>
                    </a:moveTo>
                    <a:lnTo>
                      <a:pt x="0" y="20"/>
                    </a:lnTo>
                    <a:lnTo>
                      <a:pt x="51" y="0"/>
                    </a:lnTo>
                    <a:lnTo>
                      <a:pt x="54" y="2"/>
                    </a:lnTo>
                    <a:lnTo>
                      <a:pt x="4" y="21"/>
                    </a:lnTo>
                    <a:close/>
                  </a:path>
                </a:pathLst>
              </a:custGeom>
              <a:solidFill>
                <a:srgbClr val="6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04" name="Freeform 1924"/>
              <p:cNvSpPr>
                <a:spLocks noChangeAspect="1"/>
              </p:cNvSpPr>
              <p:nvPr/>
            </p:nvSpPr>
            <p:spPr bwMode="auto">
              <a:xfrm>
                <a:off x="2888" y="1995"/>
                <a:ext cx="55" cy="20"/>
              </a:xfrm>
              <a:custGeom>
                <a:avLst/>
                <a:gdLst>
                  <a:gd name="T0" fmla="*/ 4 w 55"/>
                  <a:gd name="T1" fmla="*/ 20 h 20"/>
                  <a:gd name="T2" fmla="*/ 0 w 55"/>
                  <a:gd name="T3" fmla="*/ 20 h 20"/>
                  <a:gd name="T4" fmla="*/ 52 w 55"/>
                  <a:gd name="T5" fmla="*/ 0 h 20"/>
                  <a:gd name="T6" fmla="*/ 55 w 55"/>
                  <a:gd name="T7" fmla="*/ 0 h 20"/>
                  <a:gd name="T8" fmla="*/ 4 w 55"/>
                  <a:gd name="T9" fmla="*/ 2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0"/>
                  <a:gd name="T17" fmla="*/ 55 w 55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0">
                    <a:moveTo>
                      <a:pt x="4" y="20"/>
                    </a:moveTo>
                    <a:lnTo>
                      <a:pt x="0" y="20"/>
                    </a:lnTo>
                    <a:lnTo>
                      <a:pt x="52" y="0"/>
                    </a:lnTo>
                    <a:lnTo>
                      <a:pt x="55" y="0"/>
                    </a:lnTo>
                    <a:lnTo>
                      <a:pt x="4" y="20"/>
                    </a:lnTo>
                    <a:close/>
                  </a:path>
                </a:pathLst>
              </a:custGeom>
              <a:solidFill>
                <a:srgbClr val="6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05" name="Freeform 1925"/>
              <p:cNvSpPr>
                <a:spLocks noChangeAspect="1"/>
              </p:cNvSpPr>
              <p:nvPr/>
            </p:nvSpPr>
            <p:spPr bwMode="auto">
              <a:xfrm>
                <a:off x="2885" y="1994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19 h 21"/>
                  <a:gd name="T4" fmla="*/ 52 w 55"/>
                  <a:gd name="T5" fmla="*/ 0 h 21"/>
                  <a:gd name="T6" fmla="*/ 55 w 55"/>
                  <a:gd name="T7" fmla="*/ 1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19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6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06" name="Freeform 1926"/>
              <p:cNvSpPr>
                <a:spLocks noChangeAspect="1"/>
              </p:cNvSpPr>
              <p:nvPr/>
            </p:nvSpPr>
            <p:spPr bwMode="auto">
              <a:xfrm>
                <a:off x="2882" y="1992"/>
                <a:ext cx="55" cy="21"/>
              </a:xfrm>
              <a:custGeom>
                <a:avLst/>
                <a:gdLst>
                  <a:gd name="T0" fmla="*/ 3 w 55"/>
                  <a:gd name="T1" fmla="*/ 21 h 21"/>
                  <a:gd name="T2" fmla="*/ 0 w 55"/>
                  <a:gd name="T3" fmla="*/ 20 h 21"/>
                  <a:gd name="T4" fmla="*/ 50 w 55"/>
                  <a:gd name="T5" fmla="*/ 0 h 21"/>
                  <a:gd name="T6" fmla="*/ 55 w 55"/>
                  <a:gd name="T7" fmla="*/ 2 h 21"/>
                  <a:gd name="T8" fmla="*/ 3 w 5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1"/>
                  <a:gd name="T17" fmla="*/ 55 w 5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1">
                    <a:moveTo>
                      <a:pt x="3" y="21"/>
                    </a:moveTo>
                    <a:lnTo>
                      <a:pt x="0" y="2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6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07" name="Freeform 1927"/>
              <p:cNvSpPr>
                <a:spLocks noChangeAspect="1"/>
              </p:cNvSpPr>
              <p:nvPr/>
            </p:nvSpPr>
            <p:spPr bwMode="auto">
              <a:xfrm>
                <a:off x="2879" y="1992"/>
                <a:ext cx="53" cy="20"/>
              </a:xfrm>
              <a:custGeom>
                <a:avLst/>
                <a:gdLst>
                  <a:gd name="T0" fmla="*/ 3 w 53"/>
                  <a:gd name="T1" fmla="*/ 20 h 20"/>
                  <a:gd name="T2" fmla="*/ 0 w 53"/>
                  <a:gd name="T3" fmla="*/ 18 h 20"/>
                  <a:gd name="T4" fmla="*/ 50 w 53"/>
                  <a:gd name="T5" fmla="*/ 0 h 20"/>
                  <a:gd name="T6" fmla="*/ 53 w 53"/>
                  <a:gd name="T7" fmla="*/ 0 h 20"/>
                  <a:gd name="T8" fmla="*/ 3 w 53"/>
                  <a:gd name="T9" fmla="*/ 2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0"/>
                  <a:gd name="T17" fmla="*/ 53 w 53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0">
                    <a:moveTo>
                      <a:pt x="3" y="20"/>
                    </a:moveTo>
                    <a:lnTo>
                      <a:pt x="0" y="18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3" y="20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08" name="Freeform 1928"/>
              <p:cNvSpPr>
                <a:spLocks noChangeAspect="1"/>
              </p:cNvSpPr>
              <p:nvPr/>
            </p:nvSpPr>
            <p:spPr bwMode="auto">
              <a:xfrm>
                <a:off x="2714" y="2007"/>
                <a:ext cx="329" cy="481"/>
              </a:xfrm>
              <a:custGeom>
                <a:avLst/>
                <a:gdLst>
                  <a:gd name="T0" fmla="*/ 147 w 329"/>
                  <a:gd name="T1" fmla="*/ 0 h 481"/>
                  <a:gd name="T2" fmla="*/ 115 w 329"/>
                  <a:gd name="T3" fmla="*/ 2 h 481"/>
                  <a:gd name="T4" fmla="*/ 86 w 329"/>
                  <a:gd name="T5" fmla="*/ 12 h 481"/>
                  <a:gd name="T6" fmla="*/ 59 w 329"/>
                  <a:gd name="T7" fmla="*/ 32 h 481"/>
                  <a:gd name="T8" fmla="*/ 38 w 329"/>
                  <a:gd name="T9" fmla="*/ 57 h 481"/>
                  <a:gd name="T10" fmla="*/ 20 w 329"/>
                  <a:gd name="T11" fmla="*/ 90 h 481"/>
                  <a:gd name="T12" fmla="*/ 8 w 329"/>
                  <a:gd name="T13" fmla="*/ 129 h 481"/>
                  <a:gd name="T14" fmla="*/ 0 w 329"/>
                  <a:gd name="T15" fmla="*/ 174 h 481"/>
                  <a:gd name="T16" fmla="*/ 0 w 329"/>
                  <a:gd name="T17" fmla="*/ 223 h 481"/>
                  <a:gd name="T18" fmla="*/ 8 w 329"/>
                  <a:gd name="T19" fmla="*/ 271 h 481"/>
                  <a:gd name="T20" fmla="*/ 20 w 329"/>
                  <a:gd name="T21" fmla="*/ 317 h 481"/>
                  <a:gd name="T22" fmla="*/ 38 w 329"/>
                  <a:gd name="T23" fmla="*/ 359 h 481"/>
                  <a:gd name="T24" fmla="*/ 59 w 329"/>
                  <a:gd name="T25" fmla="*/ 397 h 481"/>
                  <a:gd name="T26" fmla="*/ 86 w 329"/>
                  <a:gd name="T27" fmla="*/ 428 h 481"/>
                  <a:gd name="T28" fmla="*/ 115 w 329"/>
                  <a:gd name="T29" fmla="*/ 454 h 481"/>
                  <a:gd name="T30" fmla="*/ 147 w 329"/>
                  <a:gd name="T31" fmla="*/ 472 h 481"/>
                  <a:gd name="T32" fmla="*/ 182 w 329"/>
                  <a:gd name="T33" fmla="*/ 481 h 481"/>
                  <a:gd name="T34" fmla="*/ 214 w 329"/>
                  <a:gd name="T35" fmla="*/ 480 h 481"/>
                  <a:gd name="T36" fmla="*/ 243 w 329"/>
                  <a:gd name="T37" fmla="*/ 469 h 481"/>
                  <a:gd name="T38" fmla="*/ 270 w 329"/>
                  <a:gd name="T39" fmla="*/ 450 h 481"/>
                  <a:gd name="T40" fmla="*/ 291 w 329"/>
                  <a:gd name="T41" fmla="*/ 424 h 481"/>
                  <a:gd name="T42" fmla="*/ 310 w 329"/>
                  <a:gd name="T43" fmla="*/ 391 h 481"/>
                  <a:gd name="T44" fmla="*/ 322 w 329"/>
                  <a:gd name="T45" fmla="*/ 352 h 481"/>
                  <a:gd name="T46" fmla="*/ 329 w 329"/>
                  <a:gd name="T47" fmla="*/ 307 h 481"/>
                  <a:gd name="T48" fmla="*/ 329 w 329"/>
                  <a:gd name="T49" fmla="*/ 259 h 481"/>
                  <a:gd name="T50" fmla="*/ 322 w 329"/>
                  <a:gd name="T51" fmla="*/ 210 h 481"/>
                  <a:gd name="T52" fmla="*/ 310 w 329"/>
                  <a:gd name="T53" fmla="*/ 164 h 481"/>
                  <a:gd name="T54" fmla="*/ 291 w 329"/>
                  <a:gd name="T55" fmla="*/ 122 h 481"/>
                  <a:gd name="T56" fmla="*/ 270 w 329"/>
                  <a:gd name="T57" fmla="*/ 84 h 481"/>
                  <a:gd name="T58" fmla="*/ 243 w 329"/>
                  <a:gd name="T59" fmla="*/ 53 h 481"/>
                  <a:gd name="T60" fmla="*/ 214 w 329"/>
                  <a:gd name="T61" fmla="*/ 27 h 481"/>
                  <a:gd name="T62" fmla="*/ 182 w 329"/>
                  <a:gd name="T63" fmla="*/ 9 h 4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29"/>
                  <a:gd name="T97" fmla="*/ 0 h 481"/>
                  <a:gd name="T98" fmla="*/ 329 w 329"/>
                  <a:gd name="T99" fmla="*/ 481 h 48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29" h="481">
                    <a:moveTo>
                      <a:pt x="165" y="3"/>
                    </a:moveTo>
                    <a:lnTo>
                      <a:pt x="147" y="0"/>
                    </a:lnTo>
                    <a:lnTo>
                      <a:pt x="132" y="0"/>
                    </a:lnTo>
                    <a:lnTo>
                      <a:pt x="115" y="2"/>
                    </a:lnTo>
                    <a:lnTo>
                      <a:pt x="100" y="6"/>
                    </a:lnTo>
                    <a:lnTo>
                      <a:pt x="86" y="12"/>
                    </a:lnTo>
                    <a:lnTo>
                      <a:pt x="73" y="21"/>
                    </a:lnTo>
                    <a:lnTo>
                      <a:pt x="59" y="32"/>
                    </a:lnTo>
                    <a:lnTo>
                      <a:pt x="49" y="44"/>
                    </a:lnTo>
                    <a:lnTo>
                      <a:pt x="38" y="57"/>
                    </a:lnTo>
                    <a:lnTo>
                      <a:pt x="27" y="74"/>
                    </a:lnTo>
                    <a:lnTo>
                      <a:pt x="20" y="90"/>
                    </a:lnTo>
                    <a:lnTo>
                      <a:pt x="12" y="110"/>
                    </a:lnTo>
                    <a:lnTo>
                      <a:pt x="8" y="129"/>
                    </a:lnTo>
                    <a:lnTo>
                      <a:pt x="3" y="152"/>
                    </a:lnTo>
                    <a:lnTo>
                      <a:pt x="0" y="174"/>
                    </a:lnTo>
                    <a:lnTo>
                      <a:pt x="0" y="198"/>
                    </a:lnTo>
                    <a:lnTo>
                      <a:pt x="0" y="223"/>
                    </a:lnTo>
                    <a:lnTo>
                      <a:pt x="3" y="247"/>
                    </a:lnTo>
                    <a:lnTo>
                      <a:pt x="8" y="271"/>
                    </a:lnTo>
                    <a:lnTo>
                      <a:pt x="12" y="295"/>
                    </a:lnTo>
                    <a:lnTo>
                      <a:pt x="20" y="317"/>
                    </a:lnTo>
                    <a:lnTo>
                      <a:pt x="27" y="338"/>
                    </a:lnTo>
                    <a:lnTo>
                      <a:pt x="38" y="359"/>
                    </a:lnTo>
                    <a:lnTo>
                      <a:pt x="49" y="379"/>
                    </a:lnTo>
                    <a:lnTo>
                      <a:pt x="59" y="397"/>
                    </a:lnTo>
                    <a:lnTo>
                      <a:pt x="73" y="413"/>
                    </a:lnTo>
                    <a:lnTo>
                      <a:pt x="86" y="428"/>
                    </a:lnTo>
                    <a:lnTo>
                      <a:pt x="100" y="442"/>
                    </a:lnTo>
                    <a:lnTo>
                      <a:pt x="115" y="454"/>
                    </a:lnTo>
                    <a:lnTo>
                      <a:pt x="132" y="465"/>
                    </a:lnTo>
                    <a:lnTo>
                      <a:pt x="147" y="472"/>
                    </a:lnTo>
                    <a:lnTo>
                      <a:pt x="165" y="478"/>
                    </a:lnTo>
                    <a:lnTo>
                      <a:pt x="182" y="481"/>
                    </a:lnTo>
                    <a:lnTo>
                      <a:pt x="199" y="481"/>
                    </a:lnTo>
                    <a:lnTo>
                      <a:pt x="214" y="480"/>
                    </a:lnTo>
                    <a:lnTo>
                      <a:pt x="229" y="475"/>
                    </a:lnTo>
                    <a:lnTo>
                      <a:pt x="243" y="469"/>
                    </a:lnTo>
                    <a:lnTo>
                      <a:pt x="256" y="460"/>
                    </a:lnTo>
                    <a:lnTo>
                      <a:pt x="270" y="450"/>
                    </a:lnTo>
                    <a:lnTo>
                      <a:pt x="281" y="437"/>
                    </a:lnTo>
                    <a:lnTo>
                      <a:pt x="291" y="424"/>
                    </a:lnTo>
                    <a:lnTo>
                      <a:pt x="302" y="407"/>
                    </a:lnTo>
                    <a:lnTo>
                      <a:pt x="310" y="391"/>
                    </a:lnTo>
                    <a:lnTo>
                      <a:pt x="317" y="371"/>
                    </a:lnTo>
                    <a:lnTo>
                      <a:pt x="322" y="352"/>
                    </a:lnTo>
                    <a:lnTo>
                      <a:pt x="326" y="329"/>
                    </a:lnTo>
                    <a:lnTo>
                      <a:pt x="329" y="307"/>
                    </a:lnTo>
                    <a:lnTo>
                      <a:pt x="329" y="283"/>
                    </a:lnTo>
                    <a:lnTo>
                      <a:pt x="329" y="259"/>
                    </a:lnTo>
                    <a:lnTo>
                      <a:pt x="326" y="235"/>
                    </a:lnTo>
                    <a:lnTo>
                      <a:pt x="322" y="210"/>
                    </a:lnTo>
                    <a:lnTo>
                      <a:pt x="317" y="186"/>
                    </a:lnTo>
                    <a:lnTo>
                      <a:pt x="310" y="164"/>
                    </a:lnTo>
                    <a:lnTo>
                      <a:pt x="302" y="143"/>
                    </a:lnTo>
                    <a:lnTo>
                      <a:pt x="291" y="122"/>
                    </a:lnTo>
                    <a:lnTo>
                      <a:pt x="281" y="102"/>
                    </a:lnTo>
                    <a:lnTo>
                      <a:pt x="270" y="84"/>
                    </a:lnTo>
                    <a:lnTo>
                      <a:pt x="256" y="68"/>
                    </a:lnTo>
                    <a:lnTo>
                      <a:pt x="243" y="53"/>
                    </a:lnTo>
                    <a:lnTo>
                      <a:pt x="229" y="39"/>
                    </a:lnTo>
                    <a:lnTo>
                      <a:pt x="214" y="27"/>
                    </a:lnTo>
                    <a:lnTo>
                      <a:pt x="199" y="17"/>
                    </a:lnTo>
                    <a:lnTo>
                      <a:pt x="182" y="9"/>
                    </a:lnTo>
                    <a:lnTo>
                      <a:pt x="165" y="3"/>
                    </a:lnTo>
                    <a:close/>
                  </a:path>
                </a:pathLst>
              </a:custGeom>
              <a:solidFill>
                <a:srgbClr val="8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09" name="Line 192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861" y="2007"/>
                <a:ext cx="18" cy="3"/>
              </a:xfrm>
              <a:prstGeom prst="line">
                <a:avLst/>
              </a:prstGeom>
              <a:noFill/>
              <a:ln w="19050">
                <a:solidFill>
                  <a:srgbClr val="4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10" name="Line 1930"/>
              <p:cNvSpPr>
                <a:spLocks noChangeAspect="1" noChangeShapeType="1"/>
              </p:cNvSpPr>
              <p:nvPr/>
            </p:nvSpPr>
            <p:spPr bwMode="auto">
              <a:xfrm flipH="1">
                <a:off x="2846" y="2007"/>
                <a:ext cx="15" cy="1"/>
              </a:xfrm>
              <a:prstGeom prst="line">
                <a:avLst/>
              </a:prstGeom>
              <a:noFill/>
              <a:ln w="19050">
                <a:solidFill>
                  <a:srgbClr val="4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11" name="Line 1931"/>
              <p:cNvSpPr>
                <a:spLocks noChangeAspect="1" noChangeShapeType="1"/>
              </p:cNvSpPr>
              <p:nvPr/>
            </p:nvSpPr>
            <p:spPr bwMode="auto">
              <a:xfrm flipH="1">
                <a:off x="2829" y="2007"/>
                <a:ext cx="17" cy="2"/>
              </a:xfrm>
              <a:prstGeom prst="line">
                <a:avLst/>
              </a:prstGeom>
              <a:noFill/>
              <a:ln w="19050">
                <a:solidFill>
                  <a:srgbClr val="4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12" name="Line 1932"/>
              <p:cNvSpPr>
                <a:spLocks noChangeAspect="1" noChangeShapeType="1"/>
              </p:cNvSpPr>
              <p:nvPr/>
            </p:nvSpPr>
            <p:spPr bwMode="auto">
              <a:xfrm flipH="1">
                <a:off x="2814" y="2009"/>
                <a:ext cx="15" cy="4"/>
              </a:xfrm>
              <a:prstGeom prst="line">
                <a:avLst/>
              </a:prstGeom>
              <a:noFill/>
              <a:ln w="19050">
                <a:solidFill>
                  <a:srgbClr val="51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13" name="Line 1933"/>
              <p:cNvSpPr>
                <a:spLocks noChangeAspect="1" noChangeShapeType="1"/>
              </p:cNvSpPr>
              <p:nvPr/>
            </p:nvSpPr>
            <p:spPr bwMode="auto">
              <a:xfrm flipH="1">
                <a:off x="2800" y="2013"/>
                <a:ext cx="14" cy="6"/>
              </a:xfrm>
              <a:prstGeom prst="line">
                <a:avLst/>
              </a:prstGeom>
              <a:noFill/>
              <a:ln w="19050">
                <a:solidFill>
                  <a:srgbClr val="54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14" name="Line 1934"/>
              <p:cNvSpPr>
                <a:spLocks noChangeAspect="1" noChangeShapeType="1"/>
              </p:cNvSpPr>
              <p:nvPr/>
            </p:nvSpPr>
            <p:spPr bwMode="auto">
              <a:xfrm flipH="1">
                <a:off x="2787" y="2019"/>
                <a:ext cx="13" cy="9"/>
              </a:xfrm>
              <a:prstGeom prst="line">
                <a:avLst/>
              </a:prstGeom>
              <a:noFill/>
              <a:ln w="19050">
                <a:solidFill>
                  <a:srgbClr val="56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15" name="Line 1935"/>
              <p:cNvSpPr>
                <a:spLocks noChangeAspect="1" noChangeShapeType="1"/>
              </p:cNvSpPr>
              <p:nvPr/>
            </p:nvSpPr>
            <p:spPr bwMode="auto">
              <a:xfrm flipH="1">
                <a:off x="2773" y="2028"/>
                <a:ext cx="14" cy="11"/>
              </a:xfrm>
              <a:prstGeom prst="line">
                <a:avLst/>
              </a:prstGeom>
              <a:noFill/>
              <a:ln w="19050">
                <a:solidFill>
                  <a:srgbClr val="58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16" name="Line 1936"/>
              <p:cNvSpPr>
                <a:spLocks noChangeAspect="1" noChangeShapeType="1"/>
              </p:cNvSpPr>
              <p:nvPr/>
            </p:nvSpPr>
            <p:spPr bwMode="auto">
              <a:xfrm flipH="1">
                <a:off x="2763" y="2039"/>
                <a:ext cx="10" cy="12"/>
              </a:xfrm>
              <a:prstGeom prst="line">
                <a:avLst/>
              </a:prstGeom>
              <a:noFill/>
              <a:ln w="19050">
                <a:solidFill>
                  <a:srgbClr val="5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17" name="Line 1937"/>
              <p:cNvSpPr>
                <a:spLocks noChangeAspect="1" noChangeShapeType="1"/>
              </p:cNvSpPr>
              <p:nvPr/>
            </p:nvSpPr>
            <p:spPr bwMode="auto">
              <a:xfrm flipH="1">
                <a:off x="2752" y="2051"/>
                <a:ext cx="11" cy="13"/>
              </a:xfrm>
              <a:prstGeom prst="line">
                <a:avLst/>
              </a:prstGeom>
              <a:noFill/>
              <a:ln w="19050">
                <a:solidFill>
                  <a:srgbClr val="5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18" name="Line 1938"/>
              <p:cNvSpPr>
                <a:spLocks noChangeAspect="1" noChangeShapeType="1"/>
              </p:cNvSpPr>
              <p:nvPr/>
            </p:nvSpPr>
            <p:spPr bwMode="auto">
              <a:xfrm flipH="1">
                <a:off x="2741" y="2064"/>
                <a:ext cx="11" cy="17"/>
              </a:xfrm>
              <a:prstGeom prst="line">
                <a:avLst/>
              </a:prstGeom>
              <a:noFill/>
              <a:ln w="19050">
                <a:solidFill>
                  <a:srgbClr val="5D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19" name="Line 1939"/>
              <p:cNvSpPr>
                <a:spLocks noChangeAspect="1" noChangeShapeType="1"/>
              </p:cNvSpPr>
              <p:nvPr/>
            </p:nvSpPr>
            <p:spPr bwMode="auto">
              <a:xfrm flipH="1">
                <a:off x="2734" y="2081"/>
                <a:ext cx="7" cy="16"/>
              </a:xfrm>
              <a:prstGeom prst="line">
                <a:avLst/>
              </a:prstGeom>
              <a:noFill/>
              <a:ln w="19050">
                <a:solidFill>
                  <a:srgbClr val="5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20" name="Line 1940"/>
              <p:cNvSpPr>
                <a:spLocks noChangeAspect="1" noChangeShapeType="1"/>
              </p:cNvSpPr>
              <p:nvPr/>
            </p:nvSpPr>
            <p:spPr bwMode="auto">
              <a:xfrm flipH="1">
                <a:off x="2726" y="2097"/>
                <a:ext cx="8" cy="20"/>
              </a:xfrm>
              <a:prstGeom prst="line">
                <a:avLst/>
              </a:prstGeom>
              <a:noFill/>
              <a:ln w="19050">
                <a:solidFill>
                  <a:srgbClr val="6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21" name="Line 1941"/>
              <p:cNvSpPr>
                <a:spLocks noChangeAspect="1" noChangeShapeType="1"/>
              </p:cNvSpPr>
              <p:nvPr/>
            </p:nvSpPr>
            <p:spPr bwMode="auto">
              <a:xfrm flipH="1">
                <a:off x="2722" y="2117"/>
                <a:ext cx="4" cy="19"/>
              </a:xfrm>
              <a:prstGeom prst="line">
                <a:avLst/>
              </a:prstGeom>
              <a:noFill/>
              <a:ln w="19050">
                <a:solidFill>
                  <a:srgbClr val="61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22" name="Line 1942"/>
              <p:cNvSpPr>
                <a:spLocks noChangeAspect="1" noChangeShapeType="1"/>
              </p:cNvSpPr>
              <p:nvPr/>
            </p:nvSpPr>
            <p:spPr bwMode="auto">
              <a:xfrm flipH="1">
                <a:off x="2717" y="2136"/>
                <a:ext cx="5" cy="23"/>
              </a:xfrm>
              <a:prstGeom prst="line">
                <a:avLst/>
              </a:prstGeom>
              <a:noFill/>
              <a:ln w="19050">
                <a:solidFill>
                  <a:srgbClr val="6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23" name="Line 1943"/>
              <p:cNvSpPr>
                <a:spLocks noChangeAspect="1" noChangeShapeType="1"/>
              </p:cNvSpPr>
              <p:nvPr/>
            </p:nvSpPr>
            <p:spPr bwMode="auto">
              <a:xfrm flipH="1">
                <a:off x="2714" y="2159"/>
                <a:ext cx="3" cy="22"/>
              </a:xfrm>
              <a:prstGeom prst="line">
                <a:avLst/>
              </a:prstGeom>
              <a:noFill/>
              <a:ln w="19050">
                <a:solidFill>
                  <a:srgbClr val="6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24" name="Line 1944"/>
              <p:cNvSpPr>
                <a:spLocks noChangeAspect="1" noChangeShapeType="1"/>
              </p:cNvSpPr>
              <p:nvPr/>
            </p:nvSpPr>
            <p:spPr bwMode="auto">
              <a:xfrm>
                <a:off x="2714" y="2181"/>
                <a:ext cx="1" cy="24"/>
              </a:xfrm>
              <a:prstGeom prst="line">
                <a:avLst/>
              </a:prstGeom>
              <a:noFill/>
              <a:ln w="19050">
                <a:solidFill>
                  <a:srgbClr val="6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25" name="Line 1945"/>
              <p:cNvSpPr>
                <a:spLocks noChangeAspect="1" noChangeShapeType="1"/>
              </p:cNvSpPr>
              <p:nvPr/>
            </p:nvSpPr>
            <p:spPr bwMode="auto">
              <a:xfrm>
                <a:off x="2714" y="2205"/>
                <a:ext cx="1" cy="25"/>
              </a:xfrm>
              <a:prstGeom prst="line">
                <a:avLst/>
              </a:prstGeom>
              <a:noFill/>
              <a:ln w="19050">
                <a:solidFill>
                  <a:srgbClr val="6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26" name="Line 1946"/>
              <p:cNvSpPr>
                <a:spLocks noChangeAspect="1" noChangeShapeType="1"/>
              </p:cNvSpPr>
              <p:nvPr/>
            </p:nvSpPr>
            <p:spPr bwMode="auto">
              <a:xfrm>
                <a:off x="2714" y="2230"/>
                <a:ext cx="3" cy="24"/>
              </a:xfrm>
              <a:prstGeom prst="line">
                <a:avLst/>
              </a:prstGeom>
              <a:noFill/>
              <a:ln w="19050">
                <a:solidFill>
                  <a:srgbClr val="6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27" name="Line 1947"/>
              <p:cNvSpPr>
                <a:spLocks noChangeAspect="1" noChangeShapeType="1"/>
              </p:cNvSpPr>
              <p:nvPr/>
            </p:nvSpPr>
            <p:spPr bwMode="auto">
              <a:xfrm>
                <a:off x="2717" y="2254"/>
                <a:ext cx="5" cy="24"/>
              </a:xfrm>
              <a:prstGeom prst="line">
                <a:avLst/>
              </a:prstGeom>
              <a:noFill/>
              <a:ln w="19050">
                <a:solidFill>
                  <a:srgbClr val="6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28" name="Line 1948"/>
              <p:cNvSpPr>
                <a:spLocks noChangeAspect="1" noChangeShapeType="1"/>
              </p:cNvSpPr>
              <p:nvPr/>
            </p:nvSpPr>
            <p:spPr bwMode="auto">
              <a:xfrm>
                <a:off x="2722" y="2278"/>
                <a:ext cx="4" cy="24"/>
              </a:xfrm>
              <a:prstGeom prst="line">
                <a:avLst/>
              </a:prstGeom>
              <a:noFill/>
              <a:ln w="19050">
                <a:solidFill>
                  <a:srgbClr val="61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29" name="Line 1949"/>
              <p:cNvSpPr>
                <a:spLocks noChangeAspect="1" noChangeShapeType="1"/>
              </p:cNvSpPr>
              <p:nvPr/>
            </p:nvSpPr>
            <p:spPr bwMode="auto">
              <a:xfrm>
                <a:off x="2726" y="2302"/>
                <a:ext cx="8" cy="22"/>
              </a:xfrm>
              <a:prstGeom prst="line">
                <a:avLst/>
              </a:prstGeom>
              <a:noFill/>
              <a:ln w="19050">
                <a:solidFill>
                  <a:srgbClr val="6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30" name="Line 1950"/>
              <p:cNvSpPr>
                <a:spLocks noChangeAspect="1" noChangeShapeType="1"/>
              </p:cNvSpPr>
              <p:nvPr/>
            </p:nvSpPr>
            <p:spPr bwMode="auto">
              <a:xfrm>
                <a:off x="2734" y="2324"/>
                <a:ext cx="7" cy="21"/>
              </a:xfrm>
              <a:prstGeom prst="line">
                <a:avLst/>
              </a:prstGeom>
              <a:noFill/>
              <a:ln w="19050">
                <a:solidFill>
                  <a:srgbClr val="5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31" name="Line 1951"/>
              <p:cNvSpPr>
                <a:spLocks noChangeAspect="1" noChangeShapeType="1"/>
              </p:cNvSpPr>
              <p:nvPr/>
            </p:nvSpPr>
            <p:spPr bwMode="auto">
              <a:xfrm>
                <a:off x="2741" y="2345"/>
                <a:ext cx="11" cy="21"/>
              </a:xfrm>
              <a:prstGeom prst="line">
                <a:avLst/>
              </a:prstGeom>
              <a:noFill/>
              <a:ln w="19050">
                <a:solidFill>
                  <a:srgbClr val="5D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32" name="Line 1952"/>
              <p:cNvSpPr>
                <a:spLocks noChangeAspect="1" noChangeShapeType="1"/>
              </p:cNvSpPr>
              <p:nvPr/>
            </p:nvSpPr>
            <p:spPr bwMode="auto">
              <a:xfrm>
                <a:off x="2752" y="2366"/>
                <a:ext cx="11" cy="20"/>
              </a:xfrm>
              <a:prstGeom prst="line">
                <a:avLst/>
              </a:prstGeom>
              <a:noFill/>
              <a:ln w="19050">
                <a:solidFill>
                  <a:srgbClr val="5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33" name="Line 1953"/>
              <p:cNvSpPr>
                <a:spLocks noChangeAspect="1" noChangeShapeType="1"/>
              </p:cNvSpPr>
              <p:nvPr/>
            </p:nvSpPr>
            <p:spPr bwMode="auto">
              <a:xfrm>
                <a:off x="2763" y="2386"/>
                <a:ext cx="10" cy="18"/>
              </a:xfrm>
              <a:prstGeom prst="line">
                <a:avLst/>
              </a:prstGeom>
              <a:noFill/>
              <a:ln w="19050">
                <a:solidFill>
                  <a:srgbClr val="5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34" name="Line 1954"/>
              <p:cNvSpPr>
                <a:spLocks noChangeAspect="1" noChangeShapeType="1"/>
              </p:cNvSpPr>
              <p:nvPr/>
            </p:nvSpPr>
            <p:spPr bwMode="auto">
              <a:xfrm>
                <a:off x="2773" y="2404"/>
                <a:ext cx="14" cy="16"/>
              </a:xfrm>
              <a:prstGeom prst="line">
                <a:avLst/>
              </a:prstGeom>
              <a:noFill/>
              <a:ln w="19050">
                <a:solidFill>
                  <a:srgbClr val="58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35" name="Line 1955"/>
              <p:cNvSpPr>
                <a:spLocks noChangeAspect="1" noChangeShapeType="1"/>
              </p:cNvSpPr>
              <p:nvPr/>
            </p:nvSpPr>
            <p:spPr bwMode="auto">
              <a:xfrm>
                <a:off x="2787" y="2420"/>
                <a:ext cx="13" cy="15"/>
              </a:xfrm>
              <a:prstGeom prst="line">
                <a:avLst/>
              </a:prstGeom>
              <a:noFill/>
              <a:ln w="19050">
                <a:solidFill>
                  <a:srgbClr val="56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36" name="Line 1956"/>
              <p:cNvSpPr>
                <a:spLocks noChangeAspect="1" noChangeShapeType="1"/>
              </p:cNvSpPr>
              <p:nvPr/>
            </p:nvSpPr>
            <p:spPr bwMode="auto">
              <a:xfrm>
                <a:off x="2800" y="2435"/>
                <a:ext cx="14" cy="14"/>
              </a:xfrm>
              <a:prstGeom prst="line">
                <a:avLst/>
              </a:prstGeom>
              <a:noFill/>
              <a:ln w="19050">
                <a:solidFill>
                  <a:srgbClr val="54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37" name="Line 1957"/>
              <p:cNvSpPr>
                <a:spLocks noChangeAspect="1" noChangeShapeType="1"/>
              </p:cNvSpPr>
              <p:nvPr/>
            </p:nvSpPr>
            <p:spPr bwMode="auto">
              <a:xfrm>
                <a:off x="2814" y="2449"/>
                <a:ext cx="15" cy="12"/>
              </a:xfrm>
              <a:prstGeom prst="line">
                <a:avLst/>
              </a:prstGeom>
              <a:noFill/>
              <a:ln w="19050">
                <a:solidFill>
                  <a:srgbClr val="51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38" name="Line 1958"/>
              <p:cNvSpPr>
                <a:spLocks noChangeAspect="1" noChangeShapeType="1"/>
              </p:cNvSpPr>
              <p:nvPr/>
            </p:nvSpPr>
            <p:spPr bwMode="auto">
              <a:xfrm>
                <a:off x="2829" y="2461"/>
                <a:ext cx="17" cy="11"/>
              </a:xfrm>
              <a:prstGeom prst="line">
                <a:avLst/>
              </a:prstGeom>
              <a:noFill/>
              <a:ln w="19050">
                <a:solidFill>
                  <a:srgbClr val="4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39" name="Line 1959"/>
              <p:cNvSpPr>
                <a:spLocks noChangeAspect="1" noChangeShapeType="1"/>
              </p:cNvSpPr>
              <p:nvPr/>
            </p:nvSpPr>
            <p:spPr bwMode="auto">
              <a:xfrm>
                <a:off x="2846" y="2472"/>
                <a:ext cx="15" cy="7"/>
              </a:xfrm>
              <a:prstGeom prst="line">
                <a:avLst/>
              </a:prstGeom>
              <a:noFill/>
              <a:ln w="19050">
                <a:solidFill>
                  <a:srgbClr val="4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40" name="Line 1960"/>
              <p:cNvSpPr>
                <a:spLocks noChangeAspect="1" noChangeShapeType="1"/>
              </p:cNvSpPr>
              <p:nvPr/>
            </p:nvSpPr>
            <p:spPr bwMode="auto">
              <a:xfrm>
                <a:off x="2861" y="2479"/>
                <a:ext cx="18" cy="6"/>
              </a:xfrm>
              <a:prstGeom prst="line">
                <a:avLst/>
              </a:prstGeom>
              <a:noFill/>
              <a:ln w="19050">
                <a:solidFill>
                  <a:srgbClr val="4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41" name="Line 1961"/>
              <p:cNvSpPr>
                <a:spLocks noChangeAspect="1" noChangeShapeType="1"/>
              </p:cNvSpPr>
              <p:nvPr/>
            </p:nvSpPr>
            <p:spPr bwMode="auto">
              <a:xfrm>
                <a:off x="2879" y="2485"/>
                <a:ext cx="17" cy="3"/>
              </a:xfrm>
              <a:prstGeom prst="line">
                <a:avLst/>
              </a:prstGeom>
              <a:noFill/>
              <a:ln w="19050">
                <a:solidFill>
                  <a:srgbClr val="47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42" name="Line 1962"/>
              <p:cNvSpPr>
                <a:spLocks noChangeAspect="1" noChangeShapeType="1"/>
              </p:cNvSpPr>
              <p:nvPr/>
            </p:nvSpPr>
            <p:spPr bwMode="auto">
              <a:xfrm>
                <a:off x="2896" y="2488"/>
                <a:ext cx="17" cy="1"/>
              </a:xfrm>
              <a:prstGeom prst="line">
                <a:avLst/>
              </a:prstGeom>
              <a:noFill/>
              <a:ln w="19050">
                <a:solidFill>
                  <a:srgbClr val="44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43" name="Line 1963"/>
              <p:cNvSpPr>
                <a:spLocks noChangeAspect="1" noChangeShapeType="1"/>
              </p:cNvSpPr>
              <p:nvPr/>
            </p:nvSpPr>
            <p:spPr bwMode="auto">
              <a:xfrm flipV="1">
                <a:off x="2913" y="2487"/>
                <a:ext cx="15" cy="1"/>
              </a:xfrm>
              <a:prstGeom prst="line">
                <a:avLst/>
              </a:prstGeom>
              <a:noFill/>
              <a:ln w="19050">
                <a:solidFill>
                  <a:srgbClr val="4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44" name="Line 1964"/>
              <p:cNvSpPr>
                <a:spLocks noChangeAspect="1" noChangeShapeType="1"/>
              </p:cNvSpPr>
              <p:nvPr/>
            </p:nvSpPr>
            <p:spPr bwMode="auto">
              <a:xfrm flipV="1">
                <a:off x="2928" y="2482"/>
                <a:ext cx="15" cy="5"/>
              </a:xfrm>
              <a:prstGeom prst="line">
                <a:avLst/>
              </a:prstGeom>
              <a:noFill/>
              <a:ln w="19050">
                <a:solidFill>
                  <a:srgbClr val="3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45" name="Line 1965"/>
              <p:cNvSpPr>
                <a:spLocks noChangeAspect="1" noChangeShapeType="1"/>
              </p:cNvSpPr>
              <p:nvPr/>
            </p:nvSpPr>
            <p:spPr bwMode="auto">
              <a:xfrm flipV="1">
                <a:off x="2943" y="2476"/>
                <a:ext cx="14" cy="6"/>
              </a:xfrm>
              <a:prstGeom prst="line">
                <a:avLst/>
              </a:prstGeom>
              <a:noFill/>
              <a:ln w="19050">
                <a:solidFill>
                  <a:srgbClr val="43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46" name="Line 1966"/>
              <p:cNvSpPr>
                <a:spLocks noChangeAspect="1" noChangeShapeType="1"/>
              </p:cNvSpPr>
              <p:nvPr/>
            </p:nvSpPr>
            <p:spPr bwMode="auto">
              <a:xfrm flipV="1">
                <a:off x="2957" y="2467"/>
                <a:ext cx="13" cy="9"/>
              </a:xfrm>
              <a:prstGeom prst="line">
                <a:avLst/>
              </a:prstGeom>
              <a:noFill/>
              <a:ln w="19050">
                <a:solidFill>
                  <a:srgbClr val="46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47" name="Line 1967"/>
              <p:cNvSpPr>
                <a:spLocks noChangeAspect="1" noChangeShapeType="1"/>
              </p:cNvSpPr>
              <p:nvPr/>
            </p:nvSpPr>
            <p:spPr bwMode="auto">
              <a:xfrm flipV="1">
                <a:off x="2970" y="2457"/>
                <a:ext cx="14" cy="10"/>
              </a:xfrm>
              <a:prstGeom prst="line">
                <a:avLst/>
              </a:prstGeom>
              <a:noFill/>
              <a:ln w="19050">
                <a:solidFill>
                  <a:srgbClr val="4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48" name="Line 1968"/>
              <p:cNvSpPr>
                <a:spLocks noChangeAspect="1" noChangeShapeType="1"/>
              </p:cNvSpPr>
              <p:nvPr/>
            </p:nvSpPr>
            <p:spPr bwMode="auto">
              <a:xfrm flipV="1">
                <a:off x="2984" y="2444"/>
                <a:ext cx="11" cy="13"/>
              </a:xfrm>
              <a:prstGeom prst="line">
                <a:avLst/>
              </a:prstGeom>
              <a:noFill/>
              <a:ln w="19050">
                <a:solidFill>
                  <a:srgbClr val="4D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49" name="Line 1969"/>
              <p:cNvSpPr>
                <a:spLocks noChangeAspect="1" noChangeShapeType="1"/>
              </p:cNvSpPr>
              <p:nvPr/>
            </p:nvSpPr>
            <p:spPr bwMode="auto">
              <a:xfrm flipV="1">
                <a:off x="2995" y="2431"/>
                <a:ext cx="10" cy="13"/>
              </a:xfrm>
              <a:prstGeom prst="line">
                <a:avLst/>
              </a:prstGeom>
              <a:noFill/>
              <a:ln w="19050">
                <a:solidFill>
                  <a:srgbClr val="4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50" name="Line 1970"/>
              <p:cNvSpPr>
                <a:spLocks noChangeAspect="1" noChangeShapeType="1"/>
              </p:cNvSpPr>
              <p:nvPr/>
            </p:nvSpPr>
            <p:spPr bwMode="auto">
              <a:xfrm flipV="1">
                <a:off x="3005" y="2414"/>
                <a:ext cx="11" cy="17"/>
              </a:xfrm>
              <a:prstGeom prst="line">
                <a:avLst/>
              </a:prstGeom>
              <a:noFill/>
              <a:ln w="19050">
                <a:solidFill>
                  <a:srgbClr val="5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9151" name="Line 1971"/>
              <p:cNvSpPr>
                <a:spLocks noChangeAspect="1" noChangeShapeType="1"/>
              </p:cNvSpPr>
              <p:nvPr/>
            </p:nvSpPr>
            <p:spPr bwMode="auto">
              <a:xfrm flipV="1">
                <a:off x="3016" y="2398"/>
                <a:ext cx="8" cy="16"/>
              </a:xfrm>
              <a:prstGeom prst="line">
                <a:avLst/>
              </a:prstGeom>
              <a:noFill/>
              <a:ln w="19050">
                <a:solidFill>
                  <a:srgbClr val="56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8236" name="Group 1972"/>
            <p:cNvGrpSpPr>
              <a:grpSpLocks noChangeAspect="1"/>
            </p:cNvGrpSpPr>
            <p:nvPr/>
          </p:nvGrpSpPr>
          <p:grpSpPr bwMode="auto">
            <a:xfrm>
              <a:off x="2450" y="2004"/>
              <a:ext cx="596" cy="613"/>
              <a:chOff x="2450" y="2004"/>
              <a:chExt cx="596" cy="613"/>
            </a:xfrm>
          </p:grpSpPr>
          <p:sp>
            <p:nvSpPr>
              <p:cNvPr id="8752" name="Line 1973"/>
              <p:cNvSpPr>
                <a:spLocks noChangeAspect="1" noChangeShapeType="1"/>
              </p:cNvSpPr>
              <p:nvPr/>
            </p:nvSpPr>
            <p:spPr bwMode="auto">
              <a:xfrm flipV="1">
                <a:off x="3024" y="2378"/>
                <a:ext cx="7" cy="20"/>
              </a:xfrm>
              <a:prstGeom prst="line">
                <a:avLst/>
              </a:prstGeom>
              <a:noFill/>
              <a:ln w="19050">
                <a:solidFill>
                  <a:srgbClr val="5E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53" name="Line 1974"/>
              <p:cNvSpPr>
                <a:spLocks noChangeAspect="1" noChangeShapeType="1"/>
              </p:cNvSpPr>
              <p:nvPr/>
            </p:nvSpPr>
            <p:spPr bwMode="auto">
              <a:xfrm flipV="1">
                <a:off x="3031" y="2359"/>
                <a:ext cx="5" cy="19"/>
              </a:xfrm>
              <a:prstGeom prst="line">
                <a:avLst/>
              </a:prstGeom>
              <a:noFill/>
              <a:ln w="19050">
                <a:solidFill>
                  <a:srgbClr val="73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54" name="Line 1975"/>
              <p:cNvSpPr>
                <a:spLocks noChangeAspect="1" noChangeShapeType="1"/>
              </p:cNvSpPr>
              <p:nvPr/>
            </p:nvSpPr>
            <p:spPr bwMode="auto">
              <a:xfrm flipV="1">
                <a:off x="3036" y="2336"/>
                <a:ext cx="4" cy="23"/>
              </a:xfrm>
              <a:prstGeom prst="line">
                <a:avLst/>
              </a:prstGeom>
              <a:noFill/>
              <a:ln w="19050">
                <a:solidFill>
                  <a:srgbClr val="9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55" name="Line 1976"/>
              <p:cNvSpPr>
                <a:spLocks noChangeAspect="1" noChangeShapeType="1"/>
              </p:cNvSpPr>
              <p:nvPr/>
            </p:nvSpPr>
            <p:spPr bwMode="auto">
              <a:xfrm flipV="1">
                <a:off x="3040" y="2314"/>
                <a:ext cx="3" cy="22"/>
              </a:xfrm>
              <a:prstGeom prst="line">
                <a:avLst/>
              </a:prstGeom>
              <a:noFill/>
              <a:ln w="19050">
                <a:solidFill>
                  <a:srgbClr val="D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56" name="Line 1977"/>
              <p:cNvSpPr>
                <a:spLocks noChangeAspect="1" noChangeShapeType="1"/>
              </p:cNvSpPr>
              <p:nvPr/>
            </p:nvSpPr>
            <p:spPr bwMode="auto">
              <a:xfrm flipV="1">
                <a:off x="3043" y="2290"/>
                <a:ext cx="1" cy="24"/>
              </a:xfrm>
              <a:prstGeom prst="line">
                <a:avLst/>
              </a:prstGeom>
              <a:noFill/>
              <a:ln w="19050">
                <a:solidFill>
                  <a:srgbClr val="F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57" name="Line 1978"/>
              <p:cNvSpPr>
                <a:spLocks noChangeAspect="1" noChangeShapeType="1"/>
              </p:cNvSpPr>
              <p:nvPr/>
            </p:nvSpPr>
            <p:spPr bwMode="auto">
              <a:xfrm flipV="1">
                <a:off x="3043" y="2266"/>
                <a:ext cx="1" cy="24"/>
              </a:xfrm>
              <a:prstGeom prst="line">
                <a:avLst/>
              </a:prstGeom>
              <a:noFill/>
              <a:ln w="19050">
                <a:solidFill>
                  <a:srgbClr val="F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58" name="Line 197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040" y="2242"/>
                <a:ext cx="3" cy="24"/>
              </a:xfrm>
              <a:prstGeom prst="line">
                <a:avLst/>
              </a:prstGeom>
              <a:noFill/>
              <a:ln w="19050">
                <a:solidFill>
                  <a:srgbClr val="D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59" name="Line 198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036" y="2217"/>
                <a:ext cx="4" cy="25"/>
              </a:xfrm>
              <a:prstGeom prst="line">
                <a:avLst/>
              </a:prstGeom>
              <a:noFill/>
              <a:ln w="19050">
                <a:solidFill>
                  <a:srgbClr val="9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60" name="Line 198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031" y="2193"/>
                <a:ext cx="5" cy="24"/>
              </a:xfrm>
              <a:prstGeom prst="line">
                <a:avLst/>
              </a:prstGeom>
              <a:noFill/>
              <a:ln w="19050">
                <a:solidFill>
                  <a:srgbClr val="73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61" name="Line 198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024" y="2171"/>
                <a:ext cx="7" cy="22"/>
              </a:xfrm>
              <a:prstGeom prst="line">
                <a:avLst/>
              </a:prstGeom>
              <a:noFill/>
              <a:ln w="19050">
                <a:solidFill>
                  <a:srgbClr val="5E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62" name="Line 198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016" y="2150"/>
                <a:ext cx="8" cy="21"/>
              </a:xfrm>
              <a:prstGeom prst="line">
                <a:avLst/>
              </a:prstGeom>
              <a:noFill/>
              <a:ln w="19050">
                <a:solidFill>
                  <a:srgbClr val="56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63" name="Line 198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005" y="2129"/>
                <a:ext cx="11" cy="21"/>
              </a:xfrm>
              <a:prstGeom prst="line">
                <a:avLst/>
              </a:prstGeom>
              <a:noFill/>
              <a:ln w="19050">
                <a:solidFill>
                  <a:srgbClr val="5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64" name="Line 198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995" y="2109"/>
                <a:ext cx="10" cy="20"/>
              </a:xfrm>
              <a:prstGeom prst="line">
                <a:avLst/>
              </a:prstGeom>
              <a:noFill/>
              <a:ln w="19050">
                <a:solidFill>
                  <a:srgbClr val="4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65" name="Line 198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984" y="2091"/>
                <a:ext cx="11" cy="18"/>
              </a:xfrm>
              <a:prstGeom prst="line">
                <a:avLst/>
              </a:prstGeom>
              <a:noFill/>
              <a:ln w="19050">
                <a:solidFill>
                  <a:srgbClr val="4D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66" name="Line 198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970" y="2075"/>
                <a:ext cx="14" cy="16"/>
              </a:xfrm>
              <a:prstGeom prst="line">
                <a:avLst/>
              </a:prstGeom>
              <a:noFill/>
              <a:ln w="19050">
                <a:solidFill>
                  <a:srgbClr val="4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67" name="Line 198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957" y="2060"/>
                <a:ext cx="13" cy="15"/>
              </a:xfrm>
              <a:prstGeom prst="line">
                <a:avLst/>
              </a:prstGeom>
              <a:noFill/>
              <a:ln w="19050">
                <a:solidFill>
                  <a:srgbClr val="46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68" name="Line 198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943" y="2046"/>
                <a:ext cx="14" cy="14"/>
              </a:xfrm>
              <a:prstGeom prst="line">
                <a:avLst/>
              </a:prstGeom>
              <a:noFill/>
              <a:ln w="19050">
                <a:solidFill>
                  <a:srgbClr val="43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69" name="Line 199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928" y="2034"/>
                <a:ext cx="15" cy="12"/>
              </a:xfrm>
              <a:prstGeom prst="line">
                <a:avLst/>
              </a:prstGeom>
              <a:noFill/>
              <a:ln w="19050">
                <a:solidFill>
                  <a:srgbClr val="3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70" name="Line 199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913" y="2024"/>
                <a:ext cx="15" cy="10"/>
              </a:xfrm>
              <a:prstGeom prst="line">
                <a:avLst/>
              </a:prstGeom>
              <a:noFill/>
              <a:ln w="19050">
                <a:solidFill>
                  <a:srgbClr val="42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71" name="Line 199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896" y="2016"/>
                <a:ext cx="17" cy="8"/>
              </a:xfrm>
              <a:prstGeom prst="line">
                <a:avLst/>
              </a:prstGeom>
              <a:noFill/>
              <a:ln w="19050">
                <a:solidFill>
                  <a:srgbClr val="44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72" name="Line 199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879" y="2010"/>
                <a:ext cx="17" cy="6"/>
              </a:xfrm>
              <a:prstGeom prst="line">
                <a:avLst/>
              </a:prstGeom>
              <a:noFill/>
              <a:ln w="19050">
                <a:solidFill>
                  <a:srgbClr val="47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73" name="Freeform 1994"/>
              <p:cNvSpPr>
                <a:spLocks noChangeAspect="1"/>
              </p:cNvSpPr>
              <p:nvPr/>
            </p:nvSpPr>
            <p:spPr bwMode="auto">
              <a:xfrm>
                <a:off x="2497" y="2004"/>
                <a:ext cx="384" cy="141"/>
              </a:xfrm>
              <a:custGeom>
                <a:avLst/>
                <a:gdLst>
                  <a:gd name="T0" fmla="*/ 18 w 384"/>
                  <a:gd name="T1" fmla="*/ 141 h 141"/>
                  <a:gd name="T2" fmla="*/ 0 w 384"/>
                  <a:gd name="T3" fmla="*/ 138 h 141"/>
                  <a:gd name="T4" fmla="*/ 367 w 384"/>
                  <a:gd name="T5" fmla="*/ 0 h 141"/>
                  <a:gd name="T6" fmla="*/ 384 w 384"/>
                  <a:gd name="T7" fmla="*/ 3 h 141"/>
                  <a:gd name="T8" fmla="*/ 18 w 384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4"/>
                  <a:gd name="T16" fmla="*/ 0 h 141"/>
                  <a:gd name="T17" fmla="*/ 384 w 384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4" h="141">
                    <a:moveTo>
                      <a:pt x="18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84" y="3"/>
                    </a:lnTo>
                    <a:lnTo>
                      <a:pt x="18" y="141"/>
                    </a:lnTo>
                    <a:close/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74" name="Line 1995"/>
              <p:cNvSpPr>
                <a:spLocks noChangeAspect="1" noChangeShapeType="1"/>
              </p:cNvSpPr>
              <p:nvPr/>
            </p:nvSpPr>
            <p:spPr bwMode="auto">
              <a:xfrm flipV="1">
                <a:off x="2515" y="2007"/>
                <a:ext cx="366" cy="138"/>
              </a:xfrm>
              <a:prstGeom prst="line">
                <a:avLst/>
              </a:prstGeom>
              <a:noFill/>
              <a:ln w="3175">
                <a:solidFill>
                  <a:srgbClr val="6565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75" name="Freeform 1996"/>
              <p:cNvSpPr>
                <a:spLocks noChangeAspect="1"/>
              </p:cNvSpPr>
              <p:nvPr/>
            </p:nvSpPr>
            <p:spPr bwMode="auto">
              <a:xfrm>
                <a:off x="2511" y="2007"/>
                <a:ext cx="370" cy="138"/>
              </a:xfrm>
              <a:custGeom>
                <a:avLst/>
                <a:gdLst>
                  <a:gd name="T0" fmla="*/ 4 w 370"/>
                  <a:gd name="T1" fmla="*/ 138 h 138"/>
                  <a:gd name="T2" fmla="*/ 0 w 370"/>
                  <a:gd name="T3" fmla="*/ 137 h 138"/>
                  <a:gd name="T4" fmla="*/ 367 w 370"/>
                  <a:gd name="T5" fmla="*/ 0 h 138"/>
                  <a:gd name="T6" fmla="*/ 370 w 370"/>
                  <a:gd name="T7" fmla="*/ 0 h 138"/>
                  <a:gd name="T8" fmla="*/ 4 w 370"/>
                  <a:gd name="T9" fmla="*/ 138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38"/>
                  <a:gd name="T17" fmla="*/ 370 w 370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38">
                    <a:moveTo>
                      <a:pt x="4" y="138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70" y="0"/>
                    </a:lnTo>
                    <a:lnTo>
                      <a:pt x="4" y="138"/>
                    </a:lnTo>
                    <a:close/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76" name="Freeform 1997"/>
              <p:cNvSpPr>
                <a:spLocks noChangeAspect="1"/>
              </p:cNvSpPr>
              <p:nvPr/>
            </p:nvSpPr>
            <p:spPr bwMode="auto">
              <a:xfrm>
                <a:off x="2506" y="2006"/>
                <a:ext cx="372" cy="138"/>
              </a:xfrm>
              <a:custGeom>
                <a:avLst/>
                <a:gdLst>
                  <a:gd name="T0" fmla="*/ 5 w 372"/>
                  <a:gd name="T1" fmla="*/ 138 h 138"/>
                  <a:gd name="T2" fmla="*/ 0 w 372"/>
                  <a:gd name="T3" fmla="*/ 138 h 138"/>
                  <a:gd name="T4" fmla="*/ 367 w 372"/>
                  <a:gd name="T5" fmla="*/ 0 h 138"/>
                  <a:gd name="T6" fmla="*/ 372 w 372"/>
                  <a:gd name="T7" fmla="*/ 1 h 138"/>
                  <a:gd name="T8" fmla="*/ 5 w 372"/>
                  <a:gd name="T9" fmla="*/ 138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38"/>
                  <a:gd name="T17" fmla="*/ 372 w 372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38">
                    <a:moveTo>
                      <a:pt x="5" y="138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2" y="1"/>
                    </a:lnTo>
                    <a:lnTo>
                      <a:pt x="5" y="138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77" name="Freeform 1998"/>
              <p:cNvSpPr>
                <a:spLocks noChangeAspect="1"/>
              </p:cNvSpPr>
              <p:nvPr/>
            </p:nvSpPr>
            <p:spPr bwMode="auto">
              <a:xfrm>
                <a:off x="2501" y="2006"/>
                <a:ext cx="372" cy="138"/>
              </a:xfrm>
              <a:custGeom>
                <a:avLst/>
                <a:gdLst>
                  <a:gd name="T0" fmla="*/ 5 w 372"/>
                  <a:gd name="T1" fmla="*/ 138 h 138"/>
                  <a:gd name="T2" fmla="*/ 0 w 372"/>
                  <a:gd name="T3" fmla="*/ 136 h 138"/>
                  <a:gd name="T4" fmla="*/ 368 w 372"/>
                  <a:gd name="T5" fmla="*/ 0 h 138"/>
                  <a:gd name="T6" fmla="*/ 372 w 372"/>
                  <a:gd name="T7" fmla="*/ 0 h 138"/>
                  <a:gd name="T8" fmla="*/ 5 w 372"/>
                  <a:gd name="T9" fmla="*/ 138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38"/>
                  <a:gd name="T17" fmla="*/ 372 w 372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38">
                    <a:moveTo>
                      <a:pt x="5" y="138"/>
                    </a:moveTo>
                    <a:lnTo>
                      <a:pt x="0" y="136"/>
                    </a:lnTo>
                    <a:lnTo>
                      <a:pt x="368" y="0"/>
                    </a:lnTo>
                    <a:lnTo>
                      <a:pt x="372" y="0"/>
                    </a:lnTo>
                    <a:lnTo>
                      <a:pt x="5" y="138"/>
                    </a:lnTo>
                    <a:close/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78" name="Freeform 1999"/>
              <p:cNvSpPr>
                <a:spLocks noChangeAspect="1"/>
              </p:cNvSpPr>
              <p:nvPr/>
            </p:nvSpPr>
            <p:spPr bwMode="auto">
              <a:xfrm>
                <a:off x="2497" y="2004"/>
                <a:ext cx="372" cy="138"/>
              </a:xfrm>
              <a:custGeom>
                <a:avLst/>
                <a:gdLst>
                  <a:gd name="T0" fmla="*/ 4 w 372"/>
                  <a:gd name="T1" fmla="*/ 138 h 138"/>
                  <a:gd name="T2" fmla="*/ 0 w 372"/>
                  <a:gd name="T3" fmla="*/ 138 h 138"/>
                  <a:gd name="T4" fmla="*/ 367 w 372"/>
                  <a:gd name="T5" fmla="*/ 0 h 138"/>
                  <a:gd name="T6" fmla="*/ 372 w 372"/>
                  <a:gd name="T7" fmla="*/ 2 h 138"/>
                  <a:gd name="T8" fmla="*/ 4 w 372"/>
                  <a:gd name="T9" fmla="*/ 138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38"/>
                  <a:gd name="T17" fmla="*/ 372 w 372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38">
                    <a:moveTo>
                      <a:pt x="4" y="138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2" y="2"/>
                    </a:lnTo>
                    <a:lnTo>
                      <a:pt x="4" y="138"/>
                    </a:lnTo>
                    <a:close/>
                  </a:path>
                </a:pathLst>
              </a:custGeom>
              <a:solidFill>
                <a:srgbClr val="68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79" name="Freeform 2000"/>
              <p:cNvSpPr>
                <a:spLocks noChangeAspect="1"/>
              </p:cNvSpPr>
              <p:nvPr/>
            </p:nvSpPr>
            <p:spPr bwMode="auto">
              <a:xfrm>
                <a:off x="2482" y="2004"/>
                <a:ext cx="382" cy="138"/>
              </a:xfrm>
              <a:custGeom>
                <a:avLst/>
                <a:gdLst>
                  <a:gd name="T0" fmla="*/ 15 w 382"/>
                  <a:gd name="T1" fmla="*/ 138 h 138"/>
                  <a:gd name="T2" fmla="*/ 0 w 382"/>
                  <a:gd name="T3" fmla="*/ 137 h 138"/>
                  <a:gd name="T4" fmla="*/ 367 w 382"/>
                  <a:gd name="T5" fmla="*/ 0 h 138"/>
                  <a:gd name="T6" fmla="*/ 382 w 382"/>
                  <a:gd name="T7" fmla="*/ 0 h 138"/>
                  <a:gd name="T8" fmla="*/ 15 w 382"/>
                  <a:gd name="T9" fmla="*/ 138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2"/>
                  <a:gd name="T16" fmla="*/ 0 h 138"/>
                  <a:gd name="T17" fmla="*/ 382 w 382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2" h="138">
                    <a:moveTo>
                      <a:pt x="15" y="138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82" y="0"/>
                    </a:lnTo>
                    <a:lnTo>
                      <a:pt x="15" y="138"/>
                    </a:lnTo>
                    <a:close/>
                  </a:path>
                </a:pathLst>
              </a:custGeom>
              <a:solidFill>
                <a:srgbClr val="696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80" name="Line 2001"/>
              <p:cNvSpPr>
                <a:spLocks noChangeAspect="1" noChangeShapeType="1"/>
              </p:cNvSpPr>
              <p:nvPr/>
            </p:nvSpPr>
            <p:spPr bwMode="auto">
              <a:xfrm flipV="1">
                <a:off x="2497" y="2004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69696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81" name="Freeform 2002"/>
              <p:cNvSpPr>
                <a:spLocks noChangeAspect="1"/>
              </p:cNvSpPr>
              <p:nvPr/>
            </p:nvSpPr>
            <p:spPr bwMode="auto">
              <a:xfrm>
                <a:off x="2489" y="2004"/>
                <a:ext cx="375" cy="138"/>
              </a:xfrm>
              <a:custGeom>
                <a:avLst/>
                <a:gdLst>
                  <a:gd name="T0" fmla="*/ 8 w 375"/>
                  <a:gd name="T1" fmla="*/ 138 h 138"/>
                  <a:gd name="T2" fmla="*/ 0 w 375"/>
                  <a:gd name="T3" fmla="*/ 138 h 138"/>
                  <a:gd name="T4" fmla="*/ 368 w 375"/>
                  <a:gd name="T5" fmla="*/ 0 h 138"/>
                  <a:gd name="T6" fmla="*/ 375 w 375"/>
                  <a:gd name="T7" fmla="*/ 0 h 138"/>
                  <a:gd name="T8" fmla="*/ 8 w 375"/>
                  <a:gd name="T9" fmla="*/ 138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138"/>
                  <a:gd name="T17" fmla="*/ 375 w 375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138">
                    <a:moveTo>
                      <a:pt x="8" y="138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75" y="0"/>
                    </a:lnTo>
                    <a:lnTo>
                      <a:pt x="8" y="138"/>
                    </a:lnTo>
                    <a:close/>
                  </a:path>
                </a:pathLst>
              </a:custGeom>
              <a:solidFill>
                <a:srgbClr val="696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82" name="Freeform 2003"/>
              <p:cNvSpPr>
                <a:spLocks noChangeAspect="1"/>
              </p:cNvSpPr>
              <p:nvPr/>
            </p:nvSpPr>
            <p:spPr bwMode="auto">
              <a:xfrm>
                <a:off x="2482" y="2004"/>
                <a:ext cx="375" cy="138"/>
              </a:xfrm>
              <a:custGeom>
                <a:avLst/>
                <a:gdLst>
                  <a:gd name="T0" fmla="*/ 7 w 375"/>
                  <a:gd name="T1" fmla="*/ 138 h 138"/>
                  <a:gd name="T2" fmla="*/ 0 w 375"/>
                  <a:gd name="T3" fmla="*/ 137 h 138"/>
                  <a:gd name="T4" fmla="*/ 367 w 375"/>
                  <a:gd name="T5" fmla="*/ 0 h 138"/>
                  <a:gd name="T6" fmla="*/ 375 w 375"/>
                  <a:gd name="T7" fmla="*/ 0 h 138"/>
                  <a:gd name="T8" fmla="*/ 7 w 375"/>
                  <a:gd name="T9" fmla="*/ 138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138"/>
                  <a:gd name="T17" fmla="*/ 375 w 375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138">
                    <a:moveTo>
                      <a:pt x="7" y="138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75" y="0"/>
                    </a:lnTo>
                    <a:lnTo>
                      <a:pt x="7" y="138"/>
                    </a:lnTo>
                    <a:close/>
                  </a:path>
                </a:pathLst>
              </a:custGeom>
              <a:solidFill>
                <a:srgbClr val="6B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83" name="Freeform 2004"/>
              <p:cNvSpPr>
                <a:spLocks noChangeAspect="1"/>
              </p:cNvSpPr>
              <p:nvPr/>
            </p:nvSpPr>
            <p:spPr bwMode="auto">
              <a:xfrm>
                <a:off x="2465" y="2004"/>
                <a:ext cx="384" cy="140"/>
              </a:xfrm>
              <a:custGeom>
                <a:avLst/>
                <a:gdLst>
                  <a:gd name="T0" fmla="*/ 17 w 384"/>
                  <a:gd name="T1" fmla="*/ 137 h 140"/>
                  <a:gd name="T2" fmla="*/ 0 w 384"/>
                  <a:gd name="T3" fmla="*/ 140 h 140"/>
                  <a:gd name="T4" fmla="*/ 367 w 384"/>
                  <a:gd name="T5" fmla="*/ 2 h 140"/>
                  <a:gd name="T6" fmla="*/ 384 w 384"/>
                  <a:gd name="T7" fmla="*/ 0 h 140"/>
                  <a:gd name="T8" fmla="*/ 17 w 384"/>
                  <a:gd name="T9" fmla="*/ 137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4"/>
                  <a:gd name="T16" fmla="*/ 0 h 140"/>
                  <a:gd name="T17" fmla="*/ 384 w 384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4" h="140">
                    <a:moveTo>
                      <a:pt x="17" y="137"/>
                    </a:moveTo>
                    <a:lnTo>
                      <a:pt x="0" y="140"/>
                    </a:lnTo>
                    <a:lnTo>
                      <a:pt x="367" y="2"/>
                    </a:lnTo>
                    <a:lnTo>
                      <a:pt x="384" y="0"/>
                    </a:lnTo>
                    <a:lnTo>
                      <a:pt x="17" y="137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84" name="Line 2005"/>
              <p:cNvSpPr>
                <a:spLocks noChangeAspect="1" noChangeShapeType="1"/>
              </p:cNvSpPr>
              <p:nvPr/>
            </p:nvSpPr>
            <p:spPr bwMode="auto">
              <a:xfrm flipV="1">
                <a:off x="2482" y="2004"/>
                <a:ext cx="367" cy="137"/>
              </a:xfrm>
              <a:prstGeom prst="line">
                <a:avLst/>
              </a:prstGeom>
              <a:noFill/>
              <a:ln w="3175">
                <a:solidFill>
                  <a:srgbClr val="6D6D6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85" name="Freeform 2006"/>
              <p:cNvSpPr>
                <a:spLocks noChangeAspect="1"/>
              </p:cNvSpPr>
              <p:nvPr/>
            </p:nvSpPr>
            <p:spPr bwMode="auto">
              <a:xfrm>
                <a:off x="2450" y="2006"/>
                <a:ext cx="382" cy="141"/>
              </a:xfrm>
              <a:custGeom>
                <a:avLst/>
                <a:gdLst>
                  <a:gd name="T0" fmla="*/ 15 w 382"/>
                  <a:gd name="T1" fmla="*/ 138 h 141"/>
                  <a:gd name="T2" fmla="*/ 0 w 382"/>
                  <a:gd name="T3" fmla="*/ 141 h 141"/>
                  <a:gd name="T4" fmla="*/ 367 w 382"/>
                  <a:gd name="T5" fmla="*/ 4 h 141"/>
                  <a:gd name="T6" fmla="*/ 382 w 382"/>
                  <a:gd name="T7" fmla="*/ 0 h 141"/>
                  <a:gd name="T8" fmla="*/ 15 w 382"/>
                  <a:gd name="T9" fmla="*/ 138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2"/>
                  <a:gd name="T16" fmla="*/ 0 h 141"/>
                  <a:gd name="T17" fmla="*/ 382 w 382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2" h="141">
                    <a:moveTo>
                      <a:pt x="15" y="138"/>
                    </a:moveTo>
                    <a:lnTo>
                      <a:pt x="0" y="141"/>
                    </a:lnTo>
                    <a:lnTo>
                      <a:pt x="367" y="4"/>
                    </a:lnTo>
                    <a:lnTo>
                      <a:pt x="382" y="0"/>
                    </a:lnTo>
                    <a:lnTo>
                      <a:pt x="15" y="138"/>
                    </a:lnTo>
                    <a:close/>
                  </a:path>
                </a:pathLst>
              </a:custGeom>
              <a:solidFill>
                <a:srgbClr val="70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86" name="Line 2007"/>
              <p:cNvSpPr>
                <a:spLocks noChangeAspect="1" noChangeShapeType="1"/>
              </p:cNvSpPr>
              <p:nvPr/>
            </p:nvSpPr>
            <p:spPr bwMode="auto">
              <a:xfrm flipV="1">
                <a:off x="2465" y="2006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70707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87" name="Freeform 2008"/>
              <p:cNvSpPr>
                <a:spLocks noChangeAspect="1"/>
              </p:cNvSpPr>
              <p:nvPr/>
            </p:nvSpPr>
            <p:spPr bwMode="auto">
              <a:xfrm>
                <a:off x="2579" y="2473"/>
                <a:ext cx="381" cy="144"/>
              </a:xfrm>
              <a:custGeom>
                <a:avLst/>
                <a:gdLst>
                  <a:gd name="T0" fmla="*/ 0 w 381"/>
                  <a:gd name="T1" fmla="*/ 144 h 144"/>
                  <a:gd name="T2" fmla="*/ 14 w 381"/>
                  <a:gd name="T3" fmla="*/ 138 h 144"/>
                  <a:gd name="T4" fmla="*/ 381 w 381"/>
                  <a:gd name="T5" fmla="*/ 0 h 144"/>
                  <a:gd name="T6" fmla="*/ 367 w 381"/>
                  <a:gd name="T7" fmla="*/ 6 h 144"/>
                  <a:gd name="T8" fmla="*/ 0 w 381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1"/>
                  <a:gd name="T16" fmla="*/ 0 h 144"/>
                  <a:gd name="T17" fmla="*/ 381 w 381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1" h="144">
                    <a:moveTo>
                      <a:pt x="0" y="144"/>
                    </a:moveTo>
                    <a:lnTo>
                      <a:pt x="14" y="138"/>
                    </a:lnTo>
                    <a:lnTo>
                      <a:pt x="381" y="0"/>
                    </a:lnTo>
                    <a:lnTo>
                      <a:pt x="367" y="6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88" name="Line 2009"/>
              <p:cNvSpPr>
                <a:spLocks noChangeAspect="1" noChangeShapeType="1"/>
              </p:cNvSpPr>
              <p:nvPr/>
            </p:nvSpPr>
            <p:spPr bwMode="auto">
              <a:xfrm flipV="1">
                <a:off x="2579" y="2479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7C7C7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89" name="Freeform 2010"/>
              <p:cNvSpPr>
                <a:spLocks noChangeAspect="1"/>
              </p:cNvSpPr>
              <p:nvPr/>
            </p:nvSpPr>
            <p:spPr bwMode="auto">
              <a:xfrm>
                <a:off x="2593" y="2464"/>
                <a:ext cx="380" cy="147"/>
              </a:xfrm>
              <a:custGeom>
                <a:avLst/>
                <a:gdLst>
                  <a:gd name="T0" fmla="*/ 0 w 380"/>
                  <a:gd name="T1" fmla="*/ 147 h 147"/>
                  <a:gd name="T2" fmla="*/ 13 w 380"/>
                  <a:gd name="T3" fmla="*/ 138 h 147"/>
                  <a:gd name="T4" fmla="*/ 380 w 380"/>
                  <a:gd name="T5" fmla="*/ 0 h 147"/>
                  <a:gd name="T6" fmla="*/ 367 w 380"/>
                  <a:gd name="T7" fmla="*/ 9 h 147"/>
                  <a:gd name="T8" fmla="*/ 0 w 380"/>
                  <a:gd name="T9" fmla="*/ 147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0"/>
                  <a:gd name="T16" fmla="*/ 0 h 147"/>
                  <a:gd name="T17" fmla="*/ 380 w 380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0" h="147">
                    <a:moveTo>
                      <a:pt x="0" y="147"/>
                    </a:moveTo>
                    <a:lnTo>
                      <a:pt x="13" y="138"/>
                    </a:lnTo>
                    <a:lnTo>
                      <a:pt x="380" y="0"/>
                    </a:lnTo>
                    <a:lnTo>
                      <a:pt x="367" y="9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90" name="Line 2011"/>
              <p:cNvSpPr>
                <a:spLocks noChangeAspect="1" noChangeShapeType="1"/>
              </p:cNvSpPr>
              <p:nvPr/>
            </p:nvSpPr>
            <p:spPr bwMode="auto">
              <a:xfrm flipV="1">
                <a:off x="2593" y="2473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91" name="Freeform 2012"/>
              <p:cNvSpPr>
                <a:spLocks noChangeAspect="1"/>
              </p:cNvSpPr>
              <p:nvPr/>
            </p:nvSpPr>
            <p:spPr bwMode="auto">
              <a:xfrm>
                <a:off x="2606" y="2454"/>
                <a:ext cx="381" cy="148"/>
              </a:xfrm>
              <a:custGeom>
                <a:avLst/>
                <a:gdLst>
                  <a:gd name="T0" fmla="*/ 0 w 381"/>
                  <a:gd name="T1" fmla="*/ 148 h 148"/>
                  <a:gd name="T2" fmla="*/ 14 w 381"/>
                  <a:gd name="T3" fmla="*/ 138 h 148"/>
                  <a:gd name="T4" fmla="*/ 381 w 381"/>
                  <a:gd name="T5" fmla="*/ 0 h 148"/>
                  <a:gd name="T6" fmla="*/ 367 w 381"/>
                  <a:gd name="T7" fmla="*/ 10 h 148"/>
                  <a:gd name="T8" fmla="*/ 0 w 381"/>
                  <a:gd name="T9" fmla="*/ 148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1"/>
                  <a:gd name="T16" fmla="*/ 0 h 148"/>
                  <a:gd name="T17" fmla="*/ 381 w 381"/>
                  <a:gd name="T18" fmla="*/ 148 h 1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1" h="148">
                    <a:moveTo>
                      <a:pt x="0" y="148"/>
                    </a:moveTo>
                    <a:lnTo>
                      <a:pt x="14" y="138"/>
                    </a:lnTo>
                    <a:lnTo>
                      <a:pt x="381" y="0"/>
                    </a:lnTo>
                    <a:lnTo>
                      <a:pt x="367" y="10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85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92" name="Line 2013"/>
              <p:cNvSpPr>
                <a:spLocks noChangeAspect="1" noChangeShapeType="1"/>
              </p:cNvSpPr>
              <p:nvPr/>
            </p:nvSpPr>
            <p:spPr bwMode="auto">
              <a:xfrm flipV="1">
                <a:off x="2606" y="2464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85858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93" name="Freeform 2014"/>
              <p:cNvSpPr>
                <a:spLocks noChangeAspect="1"/>
              </p:cNvSpPr>
              <p:nvPr/>
            </p:nvSpPr>
            <p:spPr bwMode="auto">
              <a:xfrm>
                <a:off x="2606" y="2460"/>
                <a:ext cx="374" cy="142"/>
              </a:xfrm>
              <a:custGeom>
                <a:avLst/>
                <a:gdLst>
                  <a:gd name="T0" fmla="*/ 0 w 374"/>
                  <a:gd name="T1" fmla="*/ 142 h 142"/>
                  <a:gd name="T2" fmla="*/ 8 w 374"/>
                  <a:gd name="T3" fmla="*/ 136 h 142"/>
                  <a:gd name="T4" fmla="*/ 374 w 374"/>
                  <a:gd name="T5" fmla="*/ 0 h 142"/>
                  <a:gd name="T6" fmla="*/ 367 w 374"/>
                  <a:gd name="T7" fmla="*/ 4 h 142"/>
                  <a:gd name="T8" fmla="*/ 0 w 374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4"/>
                  <a:gd name="T16" fmla="*/ 0 h 142"/>
                  <a:gd name="T17" fmla="*/ 374 w 374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4" h="142">
                    <a:moveTo>
                      <a:pt x="0" y="142"/>
                    </a:moveTo>
                    <a:lnTo>
                      <a:pt x="8" y="136"/>
                    </a:lnTo>
                    <a:lnTo>
                      <a:pt x="374" y="0"/>
                    </a:lnTo>
                    <a:lnTo>
                      <a:pt x="367" y="4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85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94" name="Freeform 2015"/>
              <p:cNvSpPr>
                <a:spLocks noChangeAspect="1"/>
              </p:cNvSpPr>
              <p:nvPr/>
            </p:nvSpPr>
            <p:spPr bwMode="auto">
              <a:xfrm>
                <a:off x="2614" y="2454"/>
                <a:ext cx="373" cy="142"/>
              </a:xfrm>
              <a:custGeom>
                <a:avLst/>
                <a:gdLst>
                  <a:gd name="T0" fmla="*/ 0 w 373"/>
                  <a:gd name="T1" fmla="*/ 142 h 142"/>
                  <a:gd name="T2" fmla="*/ 6 w 373"/>
                  <a:gd name="T3" fmla="*/ 138 h 142"/>
                  <a:gd name="T4" fmla="*/ 373 w 373"/>
                  <a:gd name="T5" fmla="*/ 0 h 142"/>
                  <a:gd name="T6" fmla="*/ 366 w 373"/>
                  <a:gd name="T7" fmla="*/ 6 h 142"/>
                  <a:gd name="T8" fmla="*/ 0 w 373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3"/>
                  <a:gd name="T16" fmla="*/ 0 h 142"/>
                  <a:gd name="T17" fmla="*/ 373 w 373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3" h="142">
                    <a:moveTo>
                      <a:pt x="0" y="142"/>
                    </a:moveTo>
                    <a:lnTo>
                      <a:pt x="6" y="138"/>
                    </a:lnTo>
                    <a:lnTo>
                      <a:pt x="373" y="0"/>
                    </a:lnTo>
                    <a:lnTo>
                      <a:pt x="366" y="6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8787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95" name="Freeform 2016"/>
              <p:cNvSpPr>
                <a:spLocks noChangeAspect="1"/>
              </p:cNvSpPr>
              <p:nvPr/>
            </p:nvSpPr>
            <p:spPr bwMode="auto">
              <a:xfrm>
                <a:off x="2620" y="2441"/>
                <a:ext cx="378" cy="151"/>
              </a:xfrm>
              <a:custGeom>
                <a:avLst/>
                <a:gdLst>
                  <a:gd name="T0" fmla="*/ 0 w 378"/>
                  <a:gd name="T1" fmla="*/ 151 h 151"/>
                  <a:gd name="T2" fmla="*/ 10 w 378"/>
                  <a:gd name="T3" fmla="*/ 139 h 151"/>
                  <a:gd name="T4" fmla="*/ 378 w 378"/>
                  <a:gd name="T5" fmla="*/ 0 h 151"/>
                  <a:gd name="T6" fmla="*/ 367 w 378"/>
                  <a:gd name="T7" fmla="*/ 13 h 151"/>
                  <a:gd name="T8" fmla="*/ 0 w 378"/>
                  <a:gd name="T9" fmla="*/ 151 h 1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8"/>
                  <a:gd name="T16" fmla="*/ 0 h 151"/>
                  <a:gd name="T17" fmla="*/ 378 w 378"/>
                  <a:gd name="T18" fmla="*/ 151 h 1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8" h="151">
                    <a:moveTo>
                      <a:pt x="0" y="151"/>
                    </a:moveTo>
                    <a:lnTo>
                      <a:pt x="10" y="139"/>
                    </a:lnTo>
                    <a:lnTo>
                      <a:pt x="378" y="0"/>
                    </a:lnTo>
                    <a:lnTo>
                      <a:pt x="367" y="13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96" name="Line 2017"/>
              <p:cNvSpPr>
                <a:spLocks noChangeAspect="1" noChangeShapeType="1"/>
              </p:cNvSpPr>
              <p:nvPr/>
            </p:nvSpPr>
            <p:spPr bwMode="auto">
              <a:xfrm flipV="1">
                <a:off x="2620" y="2454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89898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97" name="Freeform 2018"/>
              <p:cNvSpPr>
                <a:spLocks noChangeAspect="1"/>
              </p:cNvSpPr>
              <p:nvPr/>
            </p:nvSpPr>
            <p:spPr bwMode="auto">
              <a:xfrm>
                <a:off x="2620" y="2449"/>
                <a:ext cx="370" cy="143"/>
              </a:xfrm>
              <a:custGeom>
                <a:avLst/>
                <a:gdLst>
                  <a:gd name="T0" fmla="*/ 0 w 370"/>
                  <a:gd name="T1" fmla="*/ 143 h 143"/>
                  <a:gd name="T2" fmla="*/ 3 w 370"/>
                  <a:gd name="T3" fmla="*/ 138 h 143"/>
                  <a:gd name="T4" fmla="*/ 370 w 370"/>
                  <a:gd name="T5" fmla="*/ 0 h 143"/>
                  <a:gd name="T6" fmla="*/ 367 w 370"/>
                  <a:gd name="T7" fmla="*/ 5 h 143"/>
                  <a:gd name="T8" fmla="*/ 0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0" y="143"/>
                    </a:moveTo>
                    <a:lnTo>
                      <a:pt x="3" y="138"/>
                    </a:lnTo>
                    <a:lnTo>
                      <a:pt x="370" y="0"/>
                    </a:lnTo>
                    <a:lnTo>
                      <a:pt x="367" y="5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98" name="Freeform 2019"/>
              <p:cNvSpPr>
                <a:spLocks noChangeAspect="1"/>
              </p:cNvSpPr>
              <p:nvPr/>
            </p:nvSpPr>
            <p:spPr bwMode="auto">
              <a:xfrm>
                <a:off x="2623" y="2446"/>
                <a:ext cx="372" cy="141"/>
              </a:xfrm>
              <a:custGeom>
                <a:avLst/>
                <a:gdLst>
                  <a:gd name="T0" fmla="*/ 0 w 372"/>
                  <a:gd name="T1" fmla="*/ 141 h 141"/>
                  <a:gd name="T2" fmla="*/ 4 w 372"/>
                  <a:gd name="T3" fmla="*/ 138 h 141"/>
                  <a:gd name="T4" fmla="*/ 372 w 372"/>
                  <a:gd name="T5" fmla="*/ 0 h 141"/>
                  <a:gd name="T6" fmla="*/ 367 w 372"/>
                  <a:gd name="T7" fmla="*/ 3 h 141"/>
                  <a:gd name="T8" fmla="*/ 0 w 372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41"/>
                  <a:gd name="T17" fmla="*/ 372 w 372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41">
                    <a:moveTo>
                      <a:pt x="0" y="141"/>
                    </a:moveTo>
                    <a:lnTo>
                      <a:pt x="4" y="138"/>
                    </a:lnTo>
                    <a:lnTo>
                      <a:pt x="372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8A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799" name="Freeform 2020"/>
              <p:cNvSpPr>
                <a:spLocks noChangeAspect="1"/>
              </p:cNvSpPr>
              <p:nvPr/>
            </p:nvSpPr>
            <p:spPr bwMode="auto">
              <a:xfrm>
                <a:off x="2627" y="2441"/>
                <a:ext cx="371" cy="143"/>
              </a:xfrm>
              <a:custGeom>
                <a:avLst/>
                <a:gdLst>
                  <a:gd name="T0" fmla="*/ 0 w 371"/>
                  <a:gd name="T1" fmla="*/ 143 h 143"/>
                  <a:gd name="T2" fmla="*/ 3 w 371"/>
                  <a:gd name="T3" fmla="*/ 139 h 143"/>
                  <a:gd name="T4" fmla="*/ 371 w 371"/>
                  <a:gd name="T5" fmla="*/ 0 h 143"/>
                  <a:gd name="T6" fmla="*/ 368 w 371"/>
                  <a:gd name="T7" fmla="*/ 5 h 143"/>
                  <a:gd name="T8" fmla="*/ 0 w 371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3"/>
                  <a:gd name="T17" fmla="*/ 371 w 371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3">
                    <a:moveTo>
                      <a:pt x="0" y="143"/>
                    </a:moveTo>
                    <a:lnTo>
                      <a:pt x="3" y="139"/>
                    </a:lnTo>
                    <a:lnTo>
                      <a:pt x="371" y="0"/>
                    </a:lnTo>
                    <a:lnTo>
                      <a:pt x="368" y="5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00" name="Freeform 2021"/>
              <p:cNvSpPr>
                <a:spLocks noChangeAspect="1"/>
              </p:cNvSpPr>
              <p:nvPr/>
            </p:nvSpPr>
            <p:spPr bwMode="auto">
              <a:xfrm>
                <a:off x="2630" y="2428"/>
                <a:ext cx="378" cy="152"/>
              </a:xfrm>
              <a:custGeom>
                <a:avLst/>
                <a:gdLst>
                  <a:gd name="T0" fmla="*/ 0 w 378"/>
                  <a:gd name="T1" fmla="*/ 152 h 152"/>
                  <a:gd name="T2" fmla="*/ 11 w 378"/>
                  <a:gd name="T3" fmla="*/ 137 h 152"/>
                  <a:gd name="T4" fmla="*/ 378 w 378"/>
                  <a:gd name="T5" fmla="*/ 0 h 152"/>
                  <a:gd name="T6" fmla="*/ 368 w 378"/>
                  <a:gd name="T7" fmla="*/ 13 h 152"/>
                  <a:gd name="T8" fmla="*/ 0 w 378"/>
                  <a:gd name="T9" fmla="*/ 152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8"/>
                  <a:gd name="T16" fmla="*/ 0 h 152"/>
                  <a:gd name="T17" fmla="*/ 378 w 378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8" h="152">
                    <a:moveTo>
                      <a:pt x="0" y="152"/>
                    </a:moveTo>
                    <a:lnTo>
                      <a:pt x="11" y="137"/>
                    </a:lnTo>
                    <a:lnTo>
                      <a:pt x="378" y="0"/>
                    </a:lnTo>
                    <a:lnTo>
                      <a:pt x="368" y="13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8D8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01" name="Line 2022"/>
              <p:cNvSpPr>
                <a:spLocks noChangeAspect="1" noChangeShapeType="1"/>
              </p:cNvSpPr>
              <p:nvPr/>
            </p:nvSpPr>
            <p:spPr bwMode="auto">
              <a:xfrm flipV="1">
                <a:off x="2630" y="2441"/>
                <a:ext cx="368" cy="139"/>
              </a:xfrm>
              <a:prstGeom prst="line">
                <a:avLst/>
              </a:prstGeom>
              <a:noFill/>
              <a:ln w="3175">
                <a:solidFill>
                  <a:srgbClr val="8D8D8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02" name="Freeform 2023"/>
              <p:cNvSpPr>
                <a:spLocks noChangeAspect="1"/>
              </p:cNvSpPr>
              <p:nvPr/>
            </p:nvSpPr>
            <p:spPr bwMode="auto">
              <a:xfrm>
                <a:off x="2630" y="2438"/>
                <a:ext cx="371" cy="142"/>
              </a:xfrm>
              <a:custGeom>
                <a:avLst/>
                <a:gdLst>
                  <a:gd name="T0" fmla="*/ 0 w 371"/>
                  <a:gd name="T1" fmla="*/ 142 h 142"/>
                  <a:gd name="T2" fmla="*/ 4 w 371"/>
                  <a:gd name="T3" fmla="*/ 137 h 142"/>
                  <a:gd name="T4" fmla="*/ 371 w 371"/>
                  <a:gd name="T5" fmla="*/ 0 h 142"/>
                  <a:gd name="T6" fmla="*/ 368 w 371"/>
                  <a:gd name="T7" fmla="*/ 3 h 142"/>
                  <a:gd name="T8" fmla="*/ 0 w 371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2"/>
                  <a:gd name="T17" fmla="*/ 371 w 371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2">
                    <a:moveTo>
                      <a:pt x="0" y="142"/>
                    </a:moveTo>
                    <a:lnTo>
                      <a:pt x="4" y="137"/>
                    </a:lnTo>
                    <a:lnTo>
                      <a:pt x="371" y="0"/>
                    </a:lnTo>
                    <a:lnTo>
                      <a:pt x="368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8D8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03" name="Freeform 2024"/>
              <p:cNvSpPr>
                <a:spLocks noChangeAspect="1"/>
              </p:cNvSpPr>
              <p:nvPr/>
            </p:nvSpPr>
            <p:spPr bwMode="auto">
              <a:xfrm>
                <a:off x="2634" y="2434"/>
                <a:ext cx="370" cy="141"/>
              </a:xfrm>
              <a:custGeom>
                <a:avLst/>
                <a:gdLst>
                  <a:gd name="T0" fmla="*/ 0 w 370"/>
                  <a:gd name="T1" fmla="*/ 141 h 141"/>
                  <a:gd name="T2" fmla="*/ 3 w 370"/>
                  <a:gd name="T3" fmla="*/ 138 h 141"/>
                  <a:gd name="T4" fmla="*/ 370 w 370"/>
                  <a:gd name="T5" fmla="*/ 0 h 141"/>
                  <a:gd name="T6" fmla="*/ 367 w 370"/>
                  <a:gd name="T7" fmla="*/ 4 h 141"/>
                  <a:gd name="T8" fmla="*/ 0 w 370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1"/>
                  <a:gd name="T17" fmla="*/ 370 w 370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1">
                    <a:moveTo>
                      <a:pt x="0" y="141"/>
                    </a:moveTo>
                    <a:lnTo>
                      <a:pt x="3" y="138"/>
                    </a:lnTo>
                    <a:lnTo>
                      <a:pt x="370" y="0"/>
                    </a:lnTo>
                    <a:lnTo>
                      <a:pt x="367" y="4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8E8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04" name="Freeform 2025"/>
              <p:cNvSpPr>
                <a:spLocks noChangeAspect="1"/>
              </p:cNvSpPr>
              <p:nvPr/>
            </p:nvSpPr>
            <p:spPr bwMode="auto">
              <a:xfrm>
                <a:off x="2637" y="2431"/>
                <a:ext cx="370" cy="141"/>
              </a:xfrm>
              <a:custGeom>
                <a:avLst/>
                <a:gdLst>
                  <a:gd name="T0" fmla="*/ 0 w 370"/>
                  <a:gd name="T1" fmla="*/ 141 h 141"/>
                  <a:gd name="T2" fmla="*/ 3 w 370"/>
                  <a:gd name="T3" fmla="*/ 138 h 141"/>
                  <a:gd name="T4" fmla="*/ 370 w 370"/>
                  <a:gd name="T5" fmla="*/ 0 h 141"/>
                  <a:gd name="T6" fmla="*/ 367 w 370"/>
                  <a:gd name="T7" fmla="*/ 3 h 141"/>
                  <a:gd name="T8" fmla="*/ 0 w 370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1"/>
                  <a:gd name="T17" fmla="*/ 370 w 370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1">
                    <a:moveTo>
                      <a:pt x="0" y="141"/>
                    </a:moveTo>
                    <a:lnTo>
                      <a:pt x="3" y="138"/>
                    </a:lnTo>
                    <a:lnTo>
                      <a:pt x="370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05" name="Freeform 2026"/>
              <p:cNvSpPr>
                <a:spLocks noChangeAspect="1"/>
              </p:cNvSpPr>
              <p:nvPr/>
            </p:nvSpPr>
            <p:spPr bwMode="auto">
              <a:xfrm>
                <a:off x="2640" y="2428"/>
                <a:ext cx="368" cy="141"/>
              </a:xfrm>
              <a:custGeom>
                <a:avLst/>
                <a:gdLst>
                  <a:gd name="T0" fmla="*/ 0 w 368"/>
                  <a:gd name="T1" fmla="*/ 141 h 141"/>
                  <a:gd name="T2" fmla="*/ 1 w 368"/>
                  <a:gd name="T3" fmla="*/ 137 h 141"/>
                  <a:gd name="T4" fmla="*/ 368 w 368"/>
                  <a:gd name="T5" fmla="*/ 0 h 141"/>
                  <a:gd name="T6" fmla="*/ 367 w 368"/>
                  <a:gd name="T7" fmla="*/ 3 h 141"/>
                  <a:gd name="T8" fmla="*/ 0 w 368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1"/>
                  <a:gd name="T17" fmla="*/ 368 w 368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1">
                    <a:moveTo>
                      <a:pt x="0" y="141"/>
                    </a:moveTo>
                    <a:lnTo>
                      <a:pt x="1" y="137"/>
                    </a:lnTo>
                    <a:lnTo>
                      <a:pt x="368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90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06" name="Freeform 2027"/>
              <p:cNvSpPr>
                <a:spLocks noChangeAspect="1"/>
              </p:cNvSpPr>
              <p:nvPr/>
            </p:nvSpPr>
            <p:spPr bwMode="auto">
              <a:xfrm>
                <a:off x="2641" y="2411"/>
                <a:ext cx="378" cy="154"/>
              </a:xfrm>
              <a:custGeom>
                <a:avLst/>
                <a:gdLst>
                  <a:gd name="T0" fmla="*/ 0 w 378"/>
                  <a:gd name="T1" fmla="*/ 154 h 154"/>
                  <a:gd name="T2" fmla="*/ 11 w 378"/>
                  <a:gd name="T3" fmla="*/ 139 h 154"/>
                  <a:gd name="T4" fmla="*/ 378 w 378"/>
                  <a:gd name="T5" fmla="*/ 0 h 154"/>
                  <a:gd name="T6" fmla="*/ 367 w 378"/>
                  <a:gd name="T7" fmla="*/ 17 h 154"/>
                  <a:gd name="T8" fmla="*/ 0 w 378"/>
                  <a:gd name="T9" fmla="*/ 154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8"/>
                  <a:gd name="T16" fmla="*/ 0 h 154"/>
                  <a:gd name="T17" fmla="*/ 378 w 378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8" h="154">
                    <a:moveTo>
                      <a:pt x="0" y="154"/>
                    </a:moveTo>
                    <a:lnTo>
                      <a:pt x="11" y="139"/>
                    </a:lnTo>
                    <a:lnTo>
                      <a:pt x="378" y="0"/>
                    </a:lnTo>
                    <a:lnTo>
                      <a:pt x="367" y="17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07" name="Line 2028"/>
              <p:cNvSpPr>
                <a:spLocks noChangeAspect="1" noChangeShapeType="1"/>
              </p:cNvSpPr>
              <p:nvPr/>
            </p:nvSpPr>
            <p:spPr bwMode="auto">
              <a:xfrm flipV="1">
                <a:off x="2641" y="2428"/>
                <a:ext cx="367" cy="137"/>
              </a:xfrm>
              <a:prstGeom prst="line">
                <a:avLst/>
              </a:prstGeom>
              <a:noFill/>
              <a:ln w="3175">
                <a:solidFill>
                  <a:srgbClr val="91919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08" name="Freeform 2029"/>
              <p:cNvSpPr>
                <a:spLocks noChangeAspect="1"/>
              </p:cNvSpPr>
              <p:nvPr/>
            </p:nvSpPr>
            <p:spPr bwMode="auto">
              <a:xfrm>
                <a:off x="2641" y="2422"/>
                <a:ext cx="370" cy="143"/>
              </a:xfrm>
              <a:custGeom>
                <a:avLst/>
                <a:gdLst>
                  <a:gd name="T0" fmla="*/ 0 w 370"/>
                  <a:gd name="T1" fmla="*/ 143 h 143"/>
                  <a:gd name="T2" fmla="*/ 5 w 370"/>
                  <a:gd name="T3" fmla="*/ 138 h 143"/>
                  <a:gd name="T4" fmla="*/ 370 w 370"/>
                  <a:gd name="T5" fmla="*/ 0 h 143"/>
                  <a:gd name="T6" fmla="*/ 367 w 370"/>
                  <a:gd name="T7" fmla="*/ 6 h 143"/>
                  <a:gd name="T8" fmla="*/ 0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0" y="143"/>
                    </a:moveTo>
                    <a:lnTo>
                      <a:pt x="5" y="138"/>
                    </a:lnTo>
                    <a:lnTo>
                      <a:pt x="370" y="0"/>
                    </a:lnTo>
                    <a:lnTo>
                      <a:pt x="367" y="6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09" name="Freeform 2030"/>
              <p:cNvSpPr>
                <a:spLocks noChangeAspect="1"/>
              </p:cNvSpPr>
              <p:nvPr/>
            </p:nvSpPr>
            <p:spPr bwMode="auto">
              <a:xfrm>
                <a:off x="2646" y="2417"/>
                <a:ext cx="370" cy="143"/>
              </a:xfrm>
              <a:custGeom>
                <a:avLst/>
                <a:gdLst>
                  <a:gd name="T0" fmla="*/ 0 w 370"/>
                  <a:gd name="T1" fmla="*/ 143 h 143"/>
                  <a:gd name="T2" fmla="*/ 3 w 370"/>
                  <a:gd name="T3" fmla="*/ 137 h 143"/>
                  <a:gd name="T4" fmla="*/ 370 w 370"/>
                  <a:gd name="T5" fmla="*/ 0 h 143"/>
                  <a:gd name="T6" fmla="*/ 365 w 370"/>
                  <a:gd name="T7" fmla="*/ 5 h 143"/>
                  <a:gd name="T8" fmla="*/ 0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0" y="143"/>
                    </a:moveTo>
                    <a:lnTo>
                      <a:pt x="3" y="137"/>
                    </a:lnTo>
                    <a:lnTo>
                      <a:pt x="370" y="0"/>
                    </a:lnTo>
                    <a:lnTo>
                      <a:pt x="365" y="5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10" name="Freeform 2031"/>
              <p:cNvSpPr>
                <a:spLocks noChangeAspect="1"/>
              </p:cNvSpPr>
              <p:nvPr/>
            </p:nvSpPr>
            <p:spPr bwMode="auto">
              <a:xfrm>
                <a:off x="2649" y="2411"/>
                <a:ext cx="370" cy="143"/>
              </a:xfrm>
              <a:custGeom>
                <a:avLst/>
                <a:gdLst>
                  <a:gd name="T0" fmla="*/ 0 w 370"/>
                  <a:gd name="T1" fmla="*/ 143 h 143"/>
                  <a:gd name="T2" fmla="*/ 3 w 370"/>
                  <a:gd name="T3" fmla="*/ 139 h 143"/>
                  <a:gd name="T4" fmla="*/ 370 w 370"/>
                  <a:gd name="T5" fmla="*/ 0 h 143"/>
                  <a:gd name="T6" fmla="*/ 367 w 370"/>
                  <a:gd name="T7" fmla="*/ 6 h 143"/>
                  <a:gd name="T8" fmla="*/ 0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0" y="143"/>
                    </a:moveTo>
                    <a:lnTo>
                      <a:pt x="3" y="139"/>
                    </a:lnTo>
                    <a:lnTo>
                      <a:pt x="370" y="0"/>
                    </a:lnTo>
                    <a:lnTo>
                      <a:pt x="367" y="6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11" name="Freeform 2032"/>
              <p:cNvSpPr>
                <a:spLocks noChangeAspect="1"/>
              </p:cNvSpPr>
              <p:nvPr/>
            </p:nvSpPr>
            <p:spPr bwMode="auto">
              <a:xfrm>
                <a:off x="2652" y="2393"/>
                <a:ext cx="375" cy="157"/>
              </a:xfrm>
              <a:custGeom>
                <a:avLst/>
                <a:gdLst>
                  <a:gd name="T0" fmla="*/ 0 w 375"/>
                  <a:gd name="T1" fmla="*/ 157 h 157"/>
                  <a:gd name="T2" fmla="*/ 7 w 375"/>
                  <a:gd name="T3" fmla="*/ 139 h 157"/>
                  <a:gd name="T4" fmla="*/ 375 w 375"/>
                  <a:gd name="T5" fmla="*/ 0 h 157"/>
                  <a:gd name="T6" fmla="*/ 367 w 375"/>
                  <a:gd name="T7" fmla="*/ 18 h 157"/>
                  <a:gd name="T8" fmla="*/ 0 w 375"/>
                  <a:gd name="T9" fmla="*/ 157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157"/>
                  <a:gd name="T17" fmla="*/ 375 w 375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157">
                    <a:moveTo>
                      <a:pt x="0" y="157"/>
                    </a:moveTo>
                    <a:lnTo>
                      <a:pt x="7" y="139"/>
                    </a:lnTo>
                    <a:lnTo>
                      <a:pt x="375" y="0"/>
                    </a:lnTo>
                    <a:lnTo>
                      <a:pt x="367" y="18"/>
                    </a:lnTo>
                    <a:lnTo>
                      <a:pt x="0" y="157"/>
                    </a:ln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12" name="Line 2033"/>
              <p:cNvSpPr>
                <a:spLocks noChangeAspect="1" noChangeShapeType="1"/>
              </p:cNvSpPr>
              <p:nvPr/>
            </p:nvSpPr>
            <p:spPr bwMode="auto">
              <a:xfrm flipV="1">
                <a:off x="2652" y="2411"/>
                <a:ext cx="367" cy="139"/>
              </a:xfrm>
              <a:prstGeom prst="line">
                <a:avLst/>
              </a:prstGeom>
              <a:noFill/>
              <a:ln w="3175">
                <a:solidFill>
                  <a:srgbClr val="94949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13" name="Freeform 2034"/>
              <p:cNvSpPr>
                <a:spLocks noChangeAspect="1"/>
              </p:cNvSpPr>
              <p:nvPr/>
            </p:nvSpPr>
            <p:spPr bwMode="auto">
              <a:xfrm>
                <a:off x="2652" y="2405"/>
                <a:ext cx="369" cy="145"/>
              </a:xfrm>
              <a:custGeom>
                <a:avLst/>
                <a:gdLst>
                  <a:gd name="T0" fmla="*/ 0 w 369"/>
                  <a:gd name="T1" fmla="*/ 145 h 145"/>
                  <a:gd name="T2" fmla="*/ 3 w 369"/>
                  <a:gd name="T3" fmla="*/ 139 h 145"/>
                  <a:gd name="T4" fmla="*/ 369 w 369"/>
                  <a:gd name="T5" fmla="*/ 0 h 145"/>
                  <a:gd name="T6" fmla="*/ 367 w 369"/>
                  <a:gd name="T7" fmla="*/ 6 h 145"/>
                  <a:gd name="T8" fmla="*/ 0 w 369"/>
                  <a:gd name="T9" fmla="*/ 145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5"/>
                  <a:gd name="T17" fmla="*/ 369 w 369"/>
                  <a:gd name="T18" fmla="*/ 145 h 1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5">
                    <a:moveTo>
                      <a:pt x="0" y="145"/>
                    </a:moveTo>
                    <a:lnTo>
                      <a:pt x="3" y="139"/>
                    </a:lnTo>
                    <a:lnTo>
                      <a:pt x="369" y="0"/>
                    </a:lnTo>
                    <a:lnTo>
                      <a:pt x="367" y="6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14" name="Freeform 2035"/>
              <p:cNvSpPr>
                <a:spLocks noChangeAspect="1"/>
              </p:cNvSpPr>
              <p:nvPr/>
            </p:nvSpPr>
            <p:spPr bwMode="auto">
              <a:xfrm>
                <a:off x="2655" y="2399"/>
                <a:ext cx="369" cy="145"/>
              </a:xfrm>
              <a:custGeom>
                <a:avLst/>
                <a:gdLst>
                  <a:gd name="T0" fmla="*/ 0 w 369"/>
                  <a:gd name="T1" fmla="*/ 145 h 145"/>
                  <a:gd name="T2" fmla="*/ 1 w 369"/>
                  <a:gd name="T3" fmla="*/ 139 h 145"/>
                  <a:gd name="T4" fmla="*/ 369 w 369"/>
                  <a:gd name="T5" fmla="*/ 0 h 145"/>
                  <a:gd name="T6" fmla="*/ 366 w 369"/>
                  <a:gd name="T7" fmla="*/ 6 h 145"/>
                  <a:gd name="T8" fmla="*/ 0 w 369"/>
                  <a:gd name="T9" fmla="*/ 145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5"/>
                  <a:gd name="T17" fmla="*/ 369 w 369"/>
                  <a:gd name="T18" fmla="*/ 145 h 1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5">
                    <a:moveTo>
                      <a:pt x="0" y="145"/>
                    </a:moveTo>
                    <a:lnTo>
                      <a:pt x="1" y="139"/>
                    </a:lnTo>
                    <a:lnTo>
                      <a:pt x="369" y="0"/>
                    </a:lnTo>
                    <a:lnTo>
                      <a:pt x="366" y="6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959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15" name="Freeform 2036"/>
              <p:cNvSpPr>
                <a:spLocks noChangeAspect="1"/>
              </p:cNvSpPr>
              <p:nvPr/>
            </p:nvSpPr>
            <p:spPr bwMode="auto">
              <a:xfrm>
                <a:off x="2656" y="2393"/>
                <a:ext cx="371" cy="145"/>
              </a:xfrm>
              <a:custGeom>
                <a:avLst/>
                <a:gdLst>
                  <a:gd name="T0" fmla="*/ 0 w 371"/>
                  <a:gd name="T1" fmla="*/ 145 h 145"/>
                  <a:gd name="T2" fmla="*/ 3 w 371"/>
                  <a:gd name="T3" fmla="*/ 139 h 145"/>
                  <a:gd name="T4" fmla="*/ 371 w 371"/>
                  <a:gd name="T5" fmla="*/ 0 h 145"/>
                  <a:gd name="T6" fmla="*/ 368 w 371"/>
                  <a:gd name="T7" fmla="*/ 6 h 145"/>
                  <a:gd name="T8" fmla="*/ 0 w 371"/>
                  <a:gd name="T9" fmla="*/ 145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5"/>
                  <a:gd name="T17" fmla="*/ 371 w 371"/>
                  <a:gd name="T18" fmla="*/ 145 h 1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5">
                    <a:moveTo>
                      <a:pt x="0" y="145"/>
                    </a:moveTo>
                    <a:lnTo>
                      <a:pt x="3" y="139"/>
                    </a:lnTo>
                    <a:lnTo>
                      <a:pt x="371" y="0"/>
                    </a:lnTo>
                    <a:lnTo>
                      <a:pt x="368" y="6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16" name="Freeform 2037"/>
              <p:cNvSpPr>
                <a:spLocks noChangeAspect="1"/>
              </p:cNvSpPr>
              <p:nvPr/>
            </p:nvSpPr>
            <p:spPr bwMode="auto">
              <a:xfrm>
                <a:off x="2659" y="2375"/>
                <a:ext cx="375" cy="157"/>
              </a:xfrm>
              <a:custGeom>
                <a:avLst/>
                <a:gdLst>
                  <a:gd name="T0" fmla="*/ 0 w 375"/>
                  <a:gd name="T1" fmla="*/ 157 h 157"/>
                  <a:gd name="T2" fmla="*/ 8 w 375"/>
                  <a:gd name="T3" fmla="*/ 139 h 157"/>
                  <a:gd name="T4" fmla="*/ 375 w 375"/>
                  <a:gd name="T5" fmla="*/ 0 h 157"/>
                  <a:gd name="T6" fmla="*/ 368 w 375"/>
                  <a:gd name="T7" fmla="*/ 18 h 157"/>
                  <a:gd name="T8" fmla="*/ 0 w 375"/>
                  <a:gd name="T9" fmla="*/ 157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157"/>
                  <a:gd name="T17" fmla="*/ 375 w 375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157">
                    <a:moveTo>
                      <a:pt x="0" y="157"/>
                    </a:moveTo>
                    <a:lnTo>
                      <a:pt x="8" y="139"/>
                    </a:lnTo>
                    <a:lnTo>
                      <a:pt x="375" y="0"/>
                    </a:lnTo>
                    <a:lnTo>
                      <a:pt x="368" y="18"/>
                    </a:lnTo>
                    <a:lnTo>
                      <a:pt x="0" y="157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17" name="Line 2038"/>
              <p:cNvSpPr>
                <a:spLocks noChangeAspect="1" noChangeShapeType="1"/>
              </p:cNvSpPr>
              <p:nvPr/>
            </p:nvSpPr>
            <p:spPr bwMode="auto">
              <a:xfrm flipV="1">
                <a:off x="2659" y="2393"/>
                <a:ext cx="368" cy="139"/>
              </a:xfrm>
              <a:prstGeom prst="line">
                <a:avLst/>
              </a:prstGeom>
              <a:noFill/>
              <a:ln w="3175">
                <a:solidFill>
                  <a:srgbClr val="97979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18" name="Freeform 2039"/>
              <p:cNvSpPr>
                <a:spLocks noChangeAspect="1"/>
              </p:cNvSpPr>
              <p:nvPr/>
            </p:nvSpPr>
            <p:spPr bwMode="auto">
              <a:xfrm>
                <a:off x="2659" y="2389"/>
                <a:ext cx="369" cy="143"/>
              </a:xfrm>
              <a:custGeom>
                <a:avLst/>
                <a:gdLst>
                  <a:gd name="T0" fmla="*/ 0 w 369"/>
                  <a:gd name="T1" fmla="*/ 143 h 143"/>
                  <a:gd name="T2" fmla="*/ 2 w 369"/>
                  <a:gd name="T3" fmla="*/ 138 h 143"/>
                  <a:gd name="T4" fmla="*/ 369 w 369"/>
                  <a:gd name="T5" fmla="*/ 0 h 143"/>
                  <a:gd name="T6" fmla="*/ 368 w 369"/>
                  <a:gd name="T7" fmla="*/ 4 h 143"/>
                  <a:gd name="T8" fmla="*/ 0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0" y="143"/>
                    </a:moveTo>
                    <a:lnTo>
                      <a:pt x="2" y="138"/>
                    </a:lnTo>
                    <a:lnTo>
                      <a:pt x="369" y="0"/>
                    </a:lnTo>
                    <a:lnTo>
                      <a:pt x="368" y="4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19" name="Freeform 2040"/>
              <p:cNvSpPr>
                <a:spLocks noChangeAspect="1"/>
              </p:cNvSpPr>
              <p:nvPr/>
            </p:nvSpPr>
            <p:spPr bwMode="auto">
              <a:xfrm>
                <a:off x="2661" y="2384"/>
                <a:ext cx="369" cy="143"/>
              </a:xfrm>
              <a:custGeom>
                <a:avLst/>
                <a:gdLst>
                  <a:gd name="T0" fmla="*/ 0 w 369"/>
                  <a:gd name="T1" fmla="*/ 143 h 143"/>
                  <a:gd name="T2" fmla="*/ 1 w 369"/>
                  <a:gd name="T3" fmla="*/ 139 h 143"/>
                  <a:gd name="T4" fmla="*/ 369 w 369"/>
                  <a:gd name="T5" fmla="*/ 0 h 143"/>
                  <a:gd name="T6" fmla="*/ 367 w 369"/>
                  <a:gd name="T7" fmla="*/ 5 h 143"/>
                  <a:gd name="T8" fmla="*/ 0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0" y="143"/>
                    </a:moveTo>
                    <a:lnTo>
                      <a:pt x="1" y="139"/>
                    </a:lnTo>
                    <a:lnTo>
                      <a:pt x="369" y="0"/>
                    </a:lnTo>
                    <a:lnTo>
                      <a:pt x="367" y="5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20" name="Freeform 2041"/>
              <p:cNvSpPr>
                <a:spLocks noChangeAspect="1"/>
              </p:cNvSpPr>
              <p:nvPr/>
            </p:nvSpPr>
            <p:spPr bwMode="auto">
              <a:xfrm>
                <a:off x="2662" y="2380"/>
                <a:ext cx="369" cy="143"/>
              </a:xfrm>
              <a:custGeom>
                <a:avLst/>
                <a:gdLst>
                  <a:gd name="T0" fmla="*/ 0 w 369"/>
                  <a:gd name="T1" fmla="*/ 143 h 143"/>
                  <a:gd name="T2" fmla="*/ 3 w 369"/>
                  <a:gd name="T3" fmla="*/ 138 h 143"/>
                  <a:gd name="T4" fmla="*/ 369 w 369"/>
                  <a:gd name="T5" fmla="*/ 0 h 143"/>
                  <a:gd name="T6" fmla="*/ 368 w 369"/>
                  <a:gd name="T7" fmla="*/ 4 h 143"/>
                  <a:gd name="T8" fmla="*/ 0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0" y="143"/>
                    </a:moveTo>
                    <a:lnTo>
                      <a:pt x="3" y="138"/>
                    </a:lnTo>
                    <a:lnTo>
                      <a:pt x="369" y="0"/>
                    </a:lnTo>
                    <a:lnTo>
                      <a:pt x="368" y="4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21" name="Freeform 2042"/>
              <p:cNvSpPr>
                <a:spLocks noChangeAspect="1"/>
              </p:cNvSpPr>
              <p:nvPr/>
            </p:nvSpPr>
            <p:spPr bwMode="auto">
              <a:xfrm>
                <a:off x="2665" y="2375"/>
                <a:ext cx="369" cy="143"/>
              </a:xfrm>
              <a:custGeom>
                <a:avLst/>
                <a:gdLst>
                  <a:gd name="T0" fmla="*/ 0 w 369"/>
                  <a:gd name="T1" fmla="*/ 143 h 143"/>
                  <a:gd name="T2" fmla="*/ 2 w 369"/>
                  <a:gd name="T3" fmla="*/ 139 h 143"/>
                  <a:gd name="T4" fmla="*/ 369 w 369"/>
                  <a:gd name="T5" fmla="*/ 0 h 143"/>
                  <a:gd name="T6" fmla="*/ 366 w 369"/>
                  <a:gd name="T7" fmla="*/ 5 h 143"/>
                  <a:gd name="T8" fmla="*/ 0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0" y="143"/>
                    </a:moveTo>
                    <a:lnTo>
                      <a:pt x="2" y="139"/>
                    </a:lnTo>
                    <a:lnTo>
                      <a:pt x="369" y="0"/>
                    </a:lnTo>
                    <a:lnTo>
                      <a:pt x="366" y="5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22" name="Freeform 2043"/>
              <p:cNvSpPr>
                <a:spLocks noChangeAspect="1"/>
              </p:cNvSpPr>
              <p:nvPr/>
            </p:nvSpPr>
            <p:spPr bwMode="auto">
              <a:xfrm>
                <a:off x="2667" y="2354"/>
                <a:ext cx="372" cy="160"/>
              </a:xfrm>
              <a:custGeom>
                <a:avLst/>
                <a:gdLst>
                  <a:gd name="T0" fmla="*/ 0 w 372"/>
                  <a:gd name="T1" fmla="*/ 160 h 160"/>
                  <a:gd name="T2" fmla="*/ 4 w 372"/>
                  <a:gd name="T3" fmla="*/ 139 h 160"/>
                  <a:gd name="T4" fmla="*/ 372 w 372"/>
                  <a:gd name="T5" fmla="*/ 0 h 160"/>
                  <a:gd name="T6" fmla="*/ 367 w 372"/>
                  <a:gd name="T7" fmla="*/ 21 h 160"/>
                  <a:gd name="T8" fmla="*/ 0 w 372"/>
                  <a:gd name="T9" fmla="*/ 16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60"/>
                  <a:gd name="T17" fmla="*/ 372 w 372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60">
                    <a:moveTo>
                      <a:pt x="0" y="160"/>
                    </a:moveTo>
                    <a:lnTo>
                      <a:pt x="4" y="139"/>
                    </a:lnTo>
                    <a:lnTo>
                      <a:pt x="372" y="0"/>
                    </a:lnTo>
                    <a:lnTo>
                      <a:pt x="367" y="21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23" name="Line 2044"/>
              <p:cNvSpPr>
                <a:spLocks noChangeAspect="1" noChangeShapeType="1"/>
              </p:cNvSpPr>
              <p:nvPr/>
            </p:nvSpPr>
            <p:spPr bwMode="auto">
              <a:xfrm flipV="1">
                <a:off x="2667" y="2375"/>
                <a:ext cx="367" cy="139"/>
              </a:xfrm>
              <a:prstGeom prst="line">
                <a:avLst/>
              </a:prstGeom>
              <a:noFill/>
              <a:ln w="3175">
                <a:solidFill>
                  <a:srgbClr val="9B9B9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24" name="Freeform 2045"/>
              <p:cNvSpPr>
                <a:spLocks noChangeAspect="1"/>
              </p:cNvSpPr>
              <p:nvPr/>
            </p:nvSpPr>
            <p:spPr bwMode="auto">
              <a:xfrm>
                <a:off x="2667" y="2371"/>
                <a:ext cx="367" cy="143"/>
              </a:xfrm>
              <a:custGeom>
                <a:avLst/>
                <a:gdLst>
                  <a:gd name="T0" fmla="*/ 0 w 367"/>
                  <a:gd name="T1" fmla="*/ 143 h 143"/>
                  <a:gd name="T2" fmla="*/ 0 w 367"/>
                  <a:gd name="T3" fmla="*/ 138 h 143"/>
                  <a:gd name="T4" fmla="*/ 367 w 367"/>
                  <a:gd name="T5" fmla="*/ 0 h 143"/>
                  <a:gd name="T6" fmla="*/ 367 w 367"/>
                  <a:gd name="T7" fmla="*/ 4 h 143"/>
                  <a:gd name="T8" fmla="*/ 0 w 367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3"/>
                  <a:gd name="T17" fmla="*/ 367 w 367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3">
                    <a:moveTo>
                      <a:pt x="0" y="143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4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25" name="Freeform 2046"/>
              <p:cNvSpPr>
                <a:spLocks noChangeAspect="1"/>
              </p:cNvSpPr>
              <p:nvPr/>
            </p:nvSpPr>
            <p:spPr bwMode="auto">
              <a:xfrm>
                <a:off x="2667" y="2366"/>
                <a:ext cx="369" cy="143"/>
              </a:xfrm>
              <a:custGeom>
                <a:avLst/>
                <a:gdLst>
                  <a:gd name="T0" fmla="*/ 0 w 369"/>
                  <a:gd name="T1" fmla="*/ 143 h 143"/>
                  <a:gd name="T2" fmla="*/ 1 w 369"/>
                  <a:gd name="T3" fmla="*/ 139 h 143"/>
                  <a:gd name="T4" fmla="*/ 369 w 369"/>
                  <a:gd name="T5" fmla="*/ 0 h 143"/>
                  <a:gd name="T6" fmla="*/ 367 w 369"/>
                  <a:gd name="T7" fmla="*/ 5 h 143"/>
                  <a:gd name="T8" fmla="*/ 0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0" y="143"/>
                    </a:moveTo>
                    <a:lnTo>
                      <a:pt x="1" y="139"/>
                    </a:lnTo>
                    <a:lnTo>
                      <a:pt x="369" y="0"/>
                    </a:lnTo>
                    <a:lnTo>
                      <a:pt x="367" y="5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C9C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26" name="Freeform 2047"/>
              <p:cNvSpPr>
                <a:spLocks noChangeAspect="1"/>
              </p:cNvSpPr>
              <p:nvPr/>
            </p:nvSpPr>
            <p:spPr bwMode="auto">
              <a:xfrm>
                <a:off x="2668" y="2363"/>
                <a:ext cx="369" cy="142"/>
              </a:xfrm>
              <a:custGeom>
                <a:avLst/>
                <a:gdLst>
                  <a:gd name="T0" fmla="*/ 0 w 369"/>
                  <a:gd name="T1" fmla="*/ 142 h 142"/>
                  <a:gd name="T2" fmla="*/ 2 w 369"/>
                  <a:gd name="T3" fmla="*/ 139 h 142"/>
                  <a:gd name="T4" fmla="*/ 369 w 369"/>
                  <a:gd name="T5" fmla="*/ 0 h 142"/>
                  <a:gd name="T6" fmla="*/ 368 w 369"/>
                  <a:gd name="T7" fmla="*/ 3 h 142"/>
                  <a:gd name="T8" fmla="*/ 0 w 369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2"/>
                  <a:gd name="T17" fmla="*/ 369 w 36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2">
                    <a:moveTo>
                      <a:pt x="0" y="142"/>
                    </a:moveTo>
                    <a:lnTo>
                      <a:pt x="2" y="139"/>
                    </a:lnTo>
                    <a:lnTo>
                      <a:pt x="369" y="0"/>
                    </a:lnTo>
                    <a:lnTo>
                      <a:pt x="368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27" name="Freeform 2048"/>
              <p:cNvSpPr>
                <a:spLocks noChangeAspect="1"/>
              </p:cNvSpPr>
              <p:nvPr/>
            </p:nvSpPr>
            <p:spPr bwMode="auto">
              <a:xfrm>
                <a:off x="2670" y="2359"/>
                <a:ext cx="369" cy="143"/>
              </a:xfrm>
              <a:custGeom>
                <a:avLst/>
                <a:gdLst>
                  <a:gd name="T0" fmla="*/ 0 w 369"/>
                  <a:gd name="T1" fmla="*/ 143 h 143"/>
                  <a:gd name="T2" fmla="*/ 1 w 369"/>
                  <a:gd name="T3" fmla="*/ 138 h 143"/>
                  <a:gd name="T4" fmla="*/ 369 w 369"/>
                  <a:gd name="T5" fmla="*/ 0 h 143"/>
                  <a:gd name="T6" fmla="*/ 367 w 369"/>
                  <a:gd name="T7" fmla="*/ 4 h 143"/>
                  <a:gd name="T8" fmla="*/ 0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0" y="143"/>
                    </a:moveTo>
                    <a:lnTo>
                      <a:pt x="1" y="138"/>
                    </a:lnTo>
                    <a:lnTo>
                      <a:pt x="369" y="0"/>
                    </a:lnTo>
                    <a:lnTo>
                      <a:pt x="367" y="4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E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28" name="Freeform 2049"/>
              <p:cNvSpPr>
                <a:spLocks noChangeAspect="1"/>
              </p:cNvSpPr>
              <p:nvPr/>
            </p:nvSpPr>
            <p:spPr bwMode="auto">
              <a:xfrm>
                <a:off x="2671" y="2354"/>
                <a:ext cx="368" cy="143"/>
              </a:xfrm>
              <a:custGeom>
                <a:avLst/>
                <a:gdLst>
                  <a:gd name="T0" fmla="*/ 0 w 368"/>
                  <a:gd name="T1" fmla="*/ 143 h 143"/>
                  <a:gd name="T2" fmla="*/ 0 w 368"/>
                  <a:gd name="T3" fmla="*/ 139 h 143"/>
                  <a:gd name="T4" fmla="*/ 368 w 368"/>
                  <a:gd name="T5" fmla="*/ 0 h 143"/>
                  <a:gd name="T6" fmla="*/ 368 w 368"/>
                  <a:gd name="T7" fmla="*/ 5 h 143"/>
                  <a:gd name="T8" fmla="*/ 0 w 368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3"/>
                  <a:gd name="T17" fmla="*/ 368 w 368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3">
                    <a:moveTo>
                      <a:pt x="0" y="143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68" y="5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F9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29" name="Freeform 2050"/>
              <p:cNvSpPr>
                <a:spLocks noChangeAspect="1"/>
              </p:cNvSpPr>
              <p:nvPr/>
            </p:nvSpPr>
            <p:spPr bwMode="auto">
              <a:xfrm>
                <a:off x="2671" y="2333"/>
                <a:ext cx="372" cy="160"/>
              </a:xfrm>
              <a:custGeom>
                <a:avLst/>
                <a:gdLst>
                  <a:gd name="T0" fmla="*/ 0 w 372"/>
                  <a:gd name="T1" fmla="*/ 160 h 160"/>
                  <a:gd name="T2" fmla="*/ 5 w 372"/>
                  <a:gd name="T3" fmla="*/ 139 h 160"/>
                  <a:gd name="T4" fmla="*/ 372 w 372"/>
                  <a:gd name="T5" fmla="*/ 0 h 160"/>
                  <a:gd name="T6" fmla="*/ 368 w 372"/>
                  <a:gd name="T7" fmla="*/ 21 h 160"/>
                  <a:gd name="T8" fmla="*/ 0 w 372"/>
                  <a:gd name="T9" fmla="*/ 16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60"/>
                  <a:gd name="T17" fmla="*/ 372 w 372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60">
                    <a:moveTo>
                      <a:pt x="0" y="160"/>
                    </a:moveTo>
                    <a:lnTo>
                      <a:pt x="5" y="139"/>
                    </a:lnTo>
                    <a:lnTo>
                      <a:pt x="372" y="0"/>
                    </a:lnTo>
                    <a:lnTo>
                      <a:pt x="368" y="21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30" name="Line 2051"/>
              <p:cNvSpPr>
                <a:spLocks noChangeAspect="1" noChangeShapeType="1"/>
              </p:cNvSpPr>
              <p:nvPr/>
            </p:nvSpPr>
            <p:spPr bwMode="auto">
              <a:xfrm flipV="1">
                <a:off x="2671" y="2354"/>
                <a:ext cx="368" cy="139"/>
              </a:xfrm>
              <a:prstGeom prst="line">
                <a:avLst/>
              </a:prstGeom>
              <a:noFill/>
              <a:ln w="3175">
                <a:solidFill>
                  <a:srgbClr val="A0A0A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31" name="Freeform 2052"/>
              <p:cNvSpPr>
                <a:spLocks noChangeAspect="1"/>
              </p:cNvSpPr>
              <p:nvPr/>
            </p:nvSpPr>
            <p:spPr bwMode="auto">
              <a:xfrm>
                <a:off x="2671" y="2351"/>
                <a:ext cx="369" cy="142"/>
              </a:xfrm>
              <a:custGeom>
                <a:avLst/>
                <a:gdLst>
                  <a:gd name="T0" fmla="*/ 0 w 369"/>
                  <a:gd name="T1" fmla="*/ 142 h 142"/>
                  <a:gd name="T2" fmla="*/ 2 w 369"/>
                  <a:gd name="T3" fmla="*/ 139 h 142"/>
                  <a:gd name="T4" fmla="*/ 369 w 369"/>
                  <a:gd name="T5" fmla="*/ 0 h 142"/>
                  <a:gd name="T6" fmla="*/ 368 w 369"/>
                  <a:gd name="T7" fmla="*/ 3 h 142"/>
                  <a:gd name="T8" fmla="*/ 0 w 369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2"/>
                  <a:gd name="T17" fmla="*/ 369 w 36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2">
                    <a:moveTo>
                      <a:pt x="0" y="142"/>
                    </a:moveTo>
                    <a:lnTo>
                      <a:pt x="2" y="139"/>
                    </a:lnTo>
                    <a:lnTo>
                      <a:pt x="369" y="0"/>
                    </a:lnTo>
                    <a:lnTo>
                      <a:pt x="368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32" name="Freeform 2053"/>
              <p:cNvSpPr>
                <a:spLocks noChangeAspect="1"/>
              </p:cNvSpPr>
              <p:nvPr/>
            </p:nvSpPr>
            <p:spPr bwMode="auto">
              <a:xfrm>
                <a:off x="2673" y="2350"/>
                <a:ext cx="367" cy="140"/>
              </a:xfrm>
              <a:custGeom>
                <a:avLst/>
                <a:gdLst>
                  <a:gd name="T0" fmla="*/ 0 w 367"/>
                  <a:gd name="T1" fmla="*/ 140 h 140"/>
                  <a:gd name="T2" fmla="*/ 0 w 367"/>
                  <a:gd name="T3" fmla="*/ 138 h 140"/>
                  <a:gd name="T4" fmla="*/ 367 w 367"/>
                  <a:gd name="T5" fmla="*/ 0 h 140"/>
                  <a:gd name="T6" fmla="*/ 367 w 367"/>
                  <a:gd name="T7" fmla="*/ 1 h 140"/>
                  <a:gd name="T8" fmla="*/ 0 w 367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0"/>
                  <a:gd name="T17" fmla="*/ 367 w 367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0">
                    <a:moveTo>
                      <a:pt x="0" y="14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1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A1A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33" name="Freeform 2054"/>
              <p:cNvSpPr>
                <a:spLocks noChangeAspect="1"/>
              </p:cNvSpPr>
              <p:nvPr/>
            </p:nvSpPr>
            <p:spPr bwMode="auto">
              <a:xfrm>
                <a:off x="2673" y="2347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0 w 367"/>
                  <a:gd name="T3" fmla="*/ 138 h 141"/>
                  <a:gd name="T4" fmla="*/ 367 w 367"/>
                  <a:gd name="T5" fmla="*/ 0 h 141"/>
                  <a:gd name="T6" fmla="*/ 367 w 367"/>
                  <a:gd name="T7" fmla="*/ 3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2A2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34" name="Freeform 2055"/>
              <p:cNvSpPr>
                <a:spLocks noChangeAspect="1"/>
              </p:cNvSpPr>
              <p:nvPr/>
            </p:nvSpPr>
            <p:spPr bwMode="auto">
              <a:xfrm>
                <a:off x="2673" y="2344"/>
                <a:ext cx="369" cy="141"/>
              </a:xfrm>
              <a:custGeom>
                <a:avLst/>
                <a:gdLst>
                  <a:gd name="T0" fmla="*/ 0 w 369"/>
                  <a:gd name="T1" fmla="*/ 141 h 141"/>
                  <a:gd name="T2" fmla="*/ 1 w 369"/>
                  <a:gd name="T3" fmla="*/ 138 h 141"/>
                  <a:gd name="T4" fmla="*/ 369 w 369"/>
                  <a:gd name="T5" fmla="*/ 0 h 141"/>
                  <a:gd name="T6" fmla="*/ 367 w 369"/>
                  <a:gd name="T7" fmla="*/ 3 h 141"/>
                  <a:gd name="T8" fmla="*/ 0 w 369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1"/>
                  <a:gd name="T17" fmla="*/ 369 w 36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1">
                    <a:moveTo>
                      <a:pt x="0" y="141"/>
                    </a:moveTo>
                    <a:lnTo>
                      <a:pt x="1" y="138"/>
                    </a:lnTo>
                    <a:lnTo>
                      <a:pt x="369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3A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35" name="Freeform 2056"/>
              <p:cNvSpPr>
                <a:spLocks noChangeAspect="1"/>
              </p:cNvSpPr>
              <p:nvPr/>
            </p:nvSpPr>
            <p:spPr bwMode="auto">
              <a:xfrm>
                <a:off x="2674" y="2341"/>
                <a:ext cx="368" cy="141"/>
              </a:xfrm>
              <a:custGeom>
                <a:avLst/>
                <a:gdLst>
                  <a:gd name="T0" fmla="*/ 0 w 368"/>
                  <a:gd name="T1" fmla="*/ 141 h 141"/>
                  <a:gd name="T2" fmla="*/ 0 w 368"/>
                  <a:gd name="T3" fmla="*/ 138 h 141"/>
                  <a:gd name="T4" fmla="*/ 368 w 368"/>
                  <a:gd name="T5" fmla="*/ 0 h 141"/>
                  <a:gd name="T6" fmla="*/ 368 w 368"/>
                  <a:gd name="T7" fmla="*/ 3 h 141"/>
                  <a:gd name="T8" fmla="*/ 0 w 368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1"/>
                  <a:gd name="T17" fmla="*/ 368 w 368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68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36" name="Freeform 2057"/>
              <p:cNvSpPr>
                <a:spLocks noChangeAspect="1"/>
              </p:cNvSpPr>
              <p:nvPr/>
            </p:nvSpPr>
            <p:spPr bwMode="auto">
              <a:xfrm>
                <a:off x="2674" y="2338"/>
                <a:ext cx="368" cy="141"/>
              </a:xfrm>
              <a:custGeom>
                <a:avLst/>
                <a:gdLst>
                  <a:gd name="T0" fmla="*/ 0 w 368"/>
                  <a:gd name="T1" fmla="*/ 141 h 141"/>
                  <a:gd name="T2" fmla="*/ 0 w 368"/>
                  <a:gd name="T3" fmla="*/ 138 h 141"/>
                  <a:gd name="T4" fmla="*/ 368 w 368"/>
                  <a:gd name="T5" fmla="*/ 0 h 141"/>
                  <a:gd name="T6" fmla="*/ 368 w 368"/>
                  <a:gd name="T7" fmla="*/ 3 h 141"/>
                  <a:gd name="T8" fmla="*/ 0 w 368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1"/>
                  <a:gd name="T17" fmla="*/ 368 w 368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68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37" name="Freeform 2058"/>
              <p:cNvSpPr>
                <a:spLocks noChangeAspect="1"/>
              </p:cNvSpPr>
              <p:nvPr/>
            </p:nvSpPr>
            <p:spPr bwMode="auto">
              <a:xfrm>
                <a:off x="2674" y="2336"/>
                <a:ext cx="369" cy="140"/>
              </a:xfrm>
              <a:custGeom>
                <a:avLst/>
                <a:gdLst>
                  <a:gd name="T0" fmla="*/ 0 w 369"/>
                  <a:gd name="T1" fmla="*/ 140 h 140"/>
                  <a:gd name="T2" fmla="*/ 2 w 369"/>
                  <a:gd name="T3" fmla="*/ 139 h 140"/>
                  <a:gd name="T4" fmla="*/ 369 w 369"/>
                  <a:gd name="T5" fmla="*/ 0 h 140"/>
                  <a:gd name="T6" fmla="*/ 368 w 369"/>
                  <a:gd name="T7" fmla="*/ 2 h 140"/>
                  <a:gd name="T8" fmla="*/ 0 w 369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0"/>
                  <a:gd name="T17" fmla="*/ 369 w 369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0">
                    <a:moveTo>
                      <a:pt x="0" y="140"/>
                    </a:moveTo>
                    <a:lnTo>
                      <a:pt x="2" y="139"/>
                    </a:lnTo>
                    <a:lnTo>
                      <a:pt x="369" y="0"/>
                    </a:lnTo>
                    <a:lnTo>
                      <a:pt x="368" y="2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38" name="Freeform 2059"/>
              <p:cNvSpPr>
                <a:spLocks noChangeAspect="1"/>
              </p:cNvSpPr>
              <p:nvPr/>
            </p:nvSpPr>
            <p:spPr bwMode="auto">
              <a:xfrm>
                <a:off x="2676" y="2333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9 h 142"/>
                  <a:gd name="T4" fmla="*/ 367 w 367"/>
                  <a:gd name="T5" fmla="*/ 0 h 142"/>
                  <a:gd name="T6" fmla="*/ 367 w 367"/>
                  <a:gd name="T7" fmla="*/ 3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7A7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39" name="Freeform 2060"/>
              <p:cNvSpPr>
                <a:spLocks noChangeAspect="1"/>
              </p:cNvSpPr>
              <p:nvPr/>
            </p:nvSpPr>
            <p:spPr bwMode="auto">
              <a:xfrm>
                <a:off x="2676" y="2311"/>
                <a:ext cx="370" cy="161"/>
              </a:xfrm>
              <a:custGeom>
                <a:avLst/>
                <a:gdLst>
                  <a:gd name="T0" fmla="*/ 0 w 370"/>
                  <a:gd name="T1" fmla="*/ 161 h 161"/>
                  <a:gd name="T2" fmla="*/ 3 w 370"/>
                  <a:gd name="T3" fmla="*/ 137 h 161"/>
                  <a:gd name="T4" fmla="*/ 370 w 370"/>
                  <a:gd name="T5" fmla="*/ 0 h 161"/>
                  <a:gd name="T6" fmla="*/ 367 w 370"/>
                  <a:gd name="T7" fmla="*/ 22 h 161"/>
                  <a:gd name="T8" fmla="*/ 0 w 370"/>
                  <a:gd name="T9" fmla="*/ 16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61"/>
                  <a:gd name="T17" fmla="*/ 370 w 370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61">
                    <a:moveTo>
                      <a:pt x="0" y="161"/>
                    </a:moveTo>
                    <a:lnTo>
                      <a:pt x="3" y="137"/>
                    </a:lnTo>
                    <a:lnTo>
                      <a:pt x="370" y="0"/>
                    </a:lnTo>
                    <a:lnTo>
                      <a:pt x="367" y="22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A8A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40" name="Line 2061"/>
              <p:cNvSpPr>
                <a:spLocks noChangeAspect="1" noChangeShapeType="1"/>
              </p:cNvSpPr>
              <p:nvPr/>
            </p:nvSpPr>
            <p:spPr bwMode="auto">
              <a:xfrm flipV="1">
                <a:off x="2676" y="2333"/>
                <a:ext cx="367" cy="139"/>
              </a:xfrm>
              <a:prstGeom prst="line">
                <a:avLst/>
              </a:prstGeom>
              <a:noFill/>
              <a:ln w="3175">
                <a:solidFill>
                  <a:srgbClr val="A8A8A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41" name="Freeform 2062"/>
              <p:cNvSpPr>
                <a:spLocks noChangeAspect="1"/>
              </p:cNvSpPr>
              <p:nvPr/>
            </p:nvSpPr>
            <p:spPr bwMode="auto">
              <a:xfrm>
                <a:off x="2676" y="2330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9 h 142"/>
                  <a:gd name="T4" fmla="*/ 367 w 367"/>
                  <a:gd name="T5" fmla="*/ 0 h 142"/>
                  <a:gd name="T6" fmla="*/ 367 w 367"/>
                  <a:gd name="T7" fmla="*/ 3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8A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42" name="Freeform 2063"/>
              <p:cNvSpPr>
                <a:spLocks noChangeAspect="1"/>
              </p:cNvSpPr>
              <p:nvPr/>
            </p:nvSpPr>
            <p:spPr bwMode="auto">
              <a:xfrm>
                <a:off x="2676" y="2327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2 w 367"/>
                  <a:gd name="T3" fmla="*/ 139 h 142"/>
                  <a:gd name="T4" fmla="*/ 367 w 367"/>
                  <a:gd name="T5" fmla="*/ 0 h 142"/>
                  <a:gd name="T6" fmla="*/ 367 w 367"/>
                  <a:gd name="T7" fmla="*/ 3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2" y="139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9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43" name="Freeform 2064"/>
              <p:cNvSpPr>
                <a:spLocks noChangeAspect="1"/>
              </p:cNvSpPr>
              <p:nvPr/>
            </p:nvSpPr>
            <p:spPr bwMode="auto">
              <a:xfrm>
                <a:off x="2678" y="2324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9 h 142"/>
                  <a:gd name="T4" fmla="*/ 367 w 367"/>
                  <a:gd name="T5" fmla="*/ 0 h 142"/>
                  <a:gd name="T6" fmla="*/ 365 w 367"/>
                  <a:gd name="T7" fmla="*/ 3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5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44" name="Freeform 2065"/>
              <p:cNvSpPr>
                <a:spLocks noChangeAspect="1"/>
              </p:cNvSpPr>
              <p:nvPr/>
            </p:nvSpPr>
            <p:spPr bwMode="auto">
              <a:xfrm>
                <a:off x="2678" y="2321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9 h 142"/>
                  <a:gd name="T4" fmla="*/ 367 w 367"/>
                  <a:gd name="T5" fmla="*/ 0 h 142"/>
                  <a:gd name="T6" fmla="*/ 367 w 367"/>
                  <a:gd name="T7" fmla="*/ 3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BAB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45" name="Freeform 2066"/>
              <p:cNvSpPr>
                <a:spLocks noChangeAspect="1"/>
              </p:cNvSpPr>
              <p:nvPr/>
            </p:nvSpPr>
            <p:spPr bwMode="auto">
              <a:xfrm>
                <a:off x="2678" y="2318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9 h 142"/>
                  <a:gd name="T4" fmla="*/ 367 w 367"/>
                  <a:gd name="T5" fmla="*/ 0 h 142"/>
                  <a:gd name="T6" fmla="*/ 367 w 367"/>
                  <a:gd name="T7" fmla="*/ 3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CA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46" name="Freeform 2067"/>
              <p:cNvSpPr>
                <a:spLocks noChangeAspect="1"/>
              </p:cNvSpPr>
              <p:nvPr/>
            </p:nvSpPr>
            <p:spPr bwMode="auto">
              <a:xfrm>
                <a:off x="2678" y="2315"/>
                <a:ext cx="367" cy="142"/>
              </a:xfrm>
              <a:custGeom>
                <a:avLst/>
                <a:gdLst>
                  <a:gd name="T0" fmla="*/ 0 w 367"/>
                  <a:gd name="T1" fmla="*/ 142 h 142"/>
                  <a:gd name="T2" fmla="*/ 0 w 367"/>
                  <a:gd name="T3" fmla="*/ 139 h 142"/>
                  <a:gd name="T4" fmla="*/ 367 w 367"/>
                  <a:gd name="T5" fmla="*/ 0 h 142"/>
                  <a:gd name="T6" fmla="*/ 367 w 367"/>
                  <a:gd name="T7" fmla="*/ 3 h 142"/>
                  <a:gd name="T8" fmla="*/ 0 w 367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2"/>
                  <a:gd name="T17" fmla="*/ 367 w 36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2">
                    <a:moveTo>
                      <a:pt x="0" y="142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47" name="Freeform 2068"/>
              <p:cNvSpPr>
                <a:spLocks noChangeAspect="1"/>
              </p:cNvSpPr>
              <p:nvPr/>
            </p:nvSpPr>
            <p:spPr bwMode="auto">
              <a:xfrm>
                <a:off x="2678" y="2314"/>
                <a:ext cx="367" cy="140"/>
              </a:xfrm>
              <a:custGeom>
                <a:avLst/>
                <a:gdLst>
                  <a:gd name="T0" fmla="*/ 0 w 367"/>
                  <a:gd name="T1" fmla="*/ 140 h 140"/>
                  <a:gd name="T2" fmla="*/ 1 w 367"/>
                  <a:gd name="T3" fmla="*/ 137 h 140"/>
                  <a:gd name="T4" fmla="*/ 367 w 367"/>
                  <a:gd name="T5" fmla="*/ 0 h 140"/>
                  <a:gd name="T6" fmla="*/ 367 w 367"/>
                  <a:gd name="T7" fmla="*/ 1 h 140"/>
                  <a:gd name="T8" fmla="*/ 0 w 367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0"/>
                  <a:gd name="T17" fmla="*/ 367 w 367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0">
                    <a:moveTo>
                      <a:pt x="0" y="140"/>
                    </a:moveTo>
                    <a:lnTo>
                      <a:pt x="1" y="137"/>
                    </a:lnTo>
                    <a:lnTo>
                      <a:pt x="367" y="0"/>
                    </a:lnTo>
                    <a:lnTo>
                      <a:pt x="367" y="1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48" name="Freeform 2069"/>
              <p:cNvSpPr>
                <a:spLocks noChangeAspect="1"/>
              </p:cNvSpPr>
              <p:nvPr/>
            </p:nvSpPr>
            <p:spPr bwMode="auto">
              <a:xfrm>
                <a:off x="2679" y="2311"/>
                <a:ext cx="367" cy="140"/>
              </a:xfrm>
              <a:custGeom>
                <a:avLst/>
                <a:gdLst>
                  <a:gd name="T0" fmla="*/ 0 w 367"/>
                  <a:gd name="T1" fmla="*/ 140 h 140"/>
                  <a:gd name="T2" fmla="*/ 0 w 367"/>
                  <a:gd name="T3" fmla="*/ 137 h 140"/>
                  <a:gd name="T4" fmla="*/ 367 w 367"/>
                  <a:gd name="T5" fmla="*/ 0 h 140"/>
                  <a:gd name="T6" fmla="*/ 366 w 367"/>
                  <a:gd name="T7" fmla="*/ 3 h 140"/>
                  <a:gd name="T8" fmla="*/ 0 w 367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0"/>
                  <a:gd name="T17" fmla="*/ 367 w 367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0">
                    <a:moveTo>
                      <a:pt x="0" y="140"/>
                    </a:moveTo>
                    <a:lnTo>
                      <a:pt x="0" y="137"/>
                    </a:lnTo>
                    <a:lnTo>
                      <a:pt x="367" y="0"/>
                    </a:lnTo>
                    <a:lnTo>
                      <a:pt x="366" y="3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49" name="Freeform 2070"/>
              <p:cNvSpPr>
                <a:spLocks noChangeAspect="1"/>
              </p:cNvSpPr>
              <p:nvPr/>
            </p:nvSpPr>
            <p:spPr bwMode="auto">
              <a:xfrm>
                <a:off x="2679" y="2287"/>
                <a:ext cx="367" cy="161"/>
              </a:xfrm>
              <a:custGeom>
                <a:avLst/>
                <a:gdLst>
                  <a:gd name="T0" fmla="*/ 0 w 367"/>
                  <a:gd name="T1" fmla="*/ 161 h 161"/>
                  <a:gd name="T2" fmla="*/ 0 w 367"/>
                  <a:gd name="T3" fmla="*/ 136 h 161"/>
                  <a:gd name="T4" fmla="*/ 367 w 367"/>
                  <a:gd name="T5" fmla="*/ 0 h 161"/>
                  <a:gd name="T6" fmla="*/ 367 w 367"/>
                  <a:gd name="T7" fmla="*/ 24 h 161"/>
                  <a:gd name="T8" fmla="*/ 0 w 367"/>
                  <a:gd name="T9" fmla="*/ 16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61"/>
                  <a:gd name="T17" fmla="*/ 367 w 367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61">
                    <a:moveTo>
                      <a:pt x="0" y="161"/>
                    </a:moveTo>
                    <a:lnTo>
                      <a:pt x="0" y="136"/>
                    </a:lnTo>
                    <a:lnTo>
                      <a:pt x="367" y="0"/>
                    </a:lnTo>
                    <a:lnTo>
                      <a:pt x="367" y="24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B0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50" name="Line 2071"/>
              <p:cNvSpPr>
                <a:spLocks noChangeAspect="1" noChangeShapeType="1"/>
              </p:cNvSpPr>
              <p:nvPr/>
            </p:nvSpPr>
            <p:spPr bwMode="auto">
              <a:xfrm flipV="1">
                <a:off x="2679" y="2311"/>
                <a:ext cx="367" cy="137"/>
              </a:xfrm>
              <a:prstGeom prst="line">
                <a:avLst/>
              </a:prstGeom>
              <a:noFill/>
              <a:ln w="3175">
                <a:solidFill>
                  <a:srgbClr val="B0B0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51" name="Freeform 2072"/>
              <p:cNvSpPr>
                <a:spLocks noChangeAspect="1"/>
              </p:cNvSpPr>
              <p:nvPr/>
            </p:nvSpPr>
            <p:spPr bwMode="auto">
              <a:xfrm>
                <a:off x="2679" y="2302"/>
                <a:ext cx="367" cy="146"/>
              </a:xfrm>
              <a:custGeom>
                <a:avLst/>
                <a:gdLst>
                  <a:gd name="T0" fmla="*/ 0 w 367"/>
                  <a:gd name="T1" fmla="*/ 146 h 146"/>
                  <a:gd name="T2" fmla="*/ 0 w 367"/>
                  <a:gd name="T3" fmla="*/ 138 h 146"/>
                  <a:gd name="T4" fmla="*/ 367 w 367"/>
                  <a:gd name="T5" fmla="*/ 0 h 146"/>
                  <a:gd name="T6" fmla="*/ 367 w 367"/>
                  <a:gd name="T7" fmla="*/ 9 h 146"/>
                  <a:gd name="T8" fmla="*/ 0 w 367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6"/>
                  <a:gd name="T17" fmla="*/ 367 w 367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6">
                    <a:moveTo>
                      <a:pt x="0" y="146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9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B0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52" name="Freeform 2073"/>
              <p:cNvSpPr>
                <a:spLocks noChangeAspect="1"/>
              </p:cNvSpPr>
              <p:nvPr/>
            </p:nvSpPr>
            <p:spPr bwMode="auto">
              <a:xfrm>
                <a:off x="2679" y="2294"/>
                <a:ext cx="367" cy="146"/>
              </a:xfrm>
              <a:custGeom>
                <a:avLst/>
                <a:gdLst>
                  <a:gd name="T0" fmla="*/ 0 w 367"/>
                  <a:gd name="T1" fmla="*/ 146 h 146"/>
                  <a:gd name="T2" fmla="*/ 0 w 367"/>
                  <a:gd name="T3" fmla="*/ 138 h 146"/>
                  <a:gd name="T4" fmla="*/ 367 w 367"/>
                  <a:gd name="T5" fmla="*/ 0 h 146"/>
                  <a:gd name="T6" fmla="*/ 367 w 367"/>
                  <a:gd name="T7" fmla="*/ 8 h 146"/>
                  <a:gd name="T8" fmla="*/ 0 w 367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6"/>
                  <a:gd name="T17" fmla="*/ 367 w 367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6">
                    <a:moveTo>
                      <a:pt x="0" y="146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8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B1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53" name="Freeform 2074"/>
              <p:cNvSpPr>
                <a:spLocks noChangeAspect="1"/>
              </p:cNvSpPr>
              <p:nvPr/>
            </p:nvSpPr>
            <p:spPr bwMode="auto">
              <a:xfrm>
                <a:off x="2679" y="2287"/>
                <a:ext cx="367" cy="145"/>
              </a:xfrm>
              <a:custGeom>
                <a:avLst/>
                <a:gdLst>
                  <a:gd name="T0" fmla="*/ 0 w 367"/>
                  <a:gd name="T1" fmla="*/ 145 h 145"/>
                  <a:gd name="T2" fmla="*/ 0 w 367"/>
                  <a:gd name="T3" fmla="*/ 136 h 145"/>
                  <a:gd name="T4" fmla="*/ 367 w 367"/>
                  <a:gd name="T5" fmla="*/ 0 h 145"/>
                  <a:gd name="T6" fmla="*/ 367 w 367"/>
                  <a:gd name="T7" fmla="*/ 7 h 145"/>
                  <a:gd name="T8" fmla="*/ 0 w 367"/>
                  <a:gd name="T9" fmla="*/ 145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5"/>
                  <a:gd name="T17" fmla="*/ 367 w 367"/>
                  <a:gd name="T18" fmla="*/ 145 h 1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5">
                    <a:moveTo>
                      <a:pt x="0" y="145"/>
                    </a:moveTo>
                    <a:lnTo>
                      <a:pt x="0" y="136"/>
                    </a:lnTo>
                    <a:lnTo>
                      <a:pt x="367" y="0"/>
                    </a:lnTo>
                    <a:lnTo>
                      <a:pt x="367" y="7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54" name="Freeform 2075"/>
              <p:cNvSpPr>
                <a:spLocks noChangeAspect="1"/>
              </p:cNvSpPr>
              <p:nvPr/>
            </p:nvSpPr>
            <p:spPr bwMode="auto">
              <a:xfrm>
                <a:off x="2679" y="2261"/>
                <a:ext cx="367" cy="162"/>
              </a:xfrm>
              <a:custGeom>
                <a:avLst/>
                <a:gdLst>
                  <a:gd name="T0" fmla="*/ 0 w 367"/>
                  <a:gd name="T1" fmla="*/ 162 h 162"/>
                  <a:gd name="T2" fmla="*/ 0 w 367"/>
                  <a:gd name="T3" fmla="*/ 138 h 162"/>
                  <a:gd name="T4" fmla="*/ 367 w 367"/>
                  <a:gd name="T5" fmla="*/ 0 h 162"/>
                  <a:gd name="T6" fmla="*/ 367 w 367"/>
                  <a:gd name="T7" fmla="*/ 26 h 162"/>
                  <a:gd name="T8" fmla="*/ 0 w 367"/>
                  <a:gd name="T9" fmla="*/ 162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62"/>
                  <a:gd name="T17" fmla="*/ 367 w 367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62">
                    <a:moveTo>
                      <a:pt x="0" y="162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26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55" name="Line 2076"/>
              <p:cNvSpPr>
                <a:spLocks noChangeAspect="1" noChangeShapeType="1"/>
              </p:cNvSpPr>
              <p:nvPr/>
            </p:nvSpPr>
            <p:spPr bwMode="auto">
              <a:xfrm flipV="1">
                <a:off x="2679" y="2287"/>
                <a:ext cx="367" cy="136"/>
              </a:xfrm>
              <a:prstGeom prst="line">
                <a:avLst/>
              </a:prstGeom>
              <a:noFill/>
              <a:ln w="3175">
                <a:solidFill>
                  <a:srgbClr val="B3B3B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56" name="Freeform 2077"/>
              <p:cNvSpPr>
                <a:spLocks noChangeAspect="1"/>
              </p:cNvSpPr>
              <p:nvPr/>
            </p:nvSpPr>
            <p:spPr bwMode="auto">
              <a:xfrm>
                <a:off x="2679" y="2278"/>
                <a:ext cx="367" cy="145"/>
              </a:xfrm>
              <a:custGeom>
                <a:avLst/>
                <a:gdLst>
                  <a:gd name="T0" fmla="*/ 0 w 367"/>
                  <a:gd name="T1" fmla="*/ 145 h 145"/>
                  <a:gd name="T2" fmla="*/ 0 w 367"/>
                  <a:gd name="T3" fmla="*/ 138 h 145"/>
                  <a:gd name="T4" fmla="*/ 367 w 367"/>
                  <a:gd name="T5" fmla="*/ 0 h 145"/>
                  <a:gd name="T6" fmla="*/ 367 w 367"/>
                  <a:gd name="T7" fmla="*/ 9 h 145"/>
                  <a:gd name="T8" fmla="*/ 0 w 367"/>
                  <a:gd name="T9" fmla="*/ 145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5"/>
                  <a:gd name="T17" fmla="*/ 367 w 367"/>
                  <a:gd name="T18" fmla="*/ 145 h 1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5">
                    <a:moveTo>
                      <a:pt x="0" y="145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9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57" name="Freeform 2078"/>
              <p:cNvSpPr>
                <a:spLocks noChangeAspect="1"/>
              </p:cNvSpPr>
              <p:nvPr/>
            </p:nvSpPr>
            <p:spPr bwMode="auto">
              <a:xfrm>
                <a:off x="2679" y="2270"/>
                <a:ext cx="367" cy="146"/>
              </a:xfrm>
              <a:custGeom>
                <a:avLst/>
                <a:gdLst>
                  <a:gd name="T0" fmla="*/ 0 w 367"/>
                  <a:gd name="T1" fmla="*/ 146 h 146"/>
                  <a:gd name="T2" fmla="*/ 0 w 367"/>
                  <a:gd name="T3" fmla="*/ 138 h 146"/>
                  <a:gd name="T4" fmla="*/ 367 w 367"/>
                  <a:gd name="T5" fmla="*/ 0 h 146"/>
                  <a:gd name="T6" fmla="*/ 367 w 367"/>
                  <a:gd name="T7" fmla="*/ 8 h 146"/>
                  <a:gd name="T8" fmla="*/ 0 w 367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6"/>
                  <a:gd name="T17" fmla="*/ 367 w 367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6">
                    <a:moveTo>
                      <a:pt x="0" y="146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8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58" name="Freeform 2079"/>
              <p:cNvSpPr>
                <a:spLocks noChangeAspect="1"/>
              </p:cNvSpPr>
              <p:nvPr/>
            </p:nvSpPr>
            <p:spPr bwMode="auto">
              <a:xfrm>
                <a:off x="2679" y="2261"/>
                <a:ext cx="367" cy="147"/>
              </a:xfrm>
              <a:custGeom>
                <a:avLst/>
                <a:gdLst>
                  <a:gd name="T0" fmla="*/ 0 w 367"/>
                  <a:gd name="T1" fmla="*/ 147 h 147"/>
                  <a:gd name="T2" fmla="*/ 0 w 367"/>
                  <a:gd name="T3" fmla="*/ 138 h 147"/>
                  <a:gd name="T4" fmla="*/ 367 w 367"/>
                  <a:gd name="T5" fmla="*/ 0 h 147"/>
                  <a:gd name="T6" fmla="*/ 367 w 367"/>
                  <a:gd name="T7" fmla="*/ 9 h 147"/>
                  <a:gd name="T8" fmla="*/ 0 w 367"/>
                  <a:gd name="T9" fmla="*/ 147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7"/>
                  <a:gd name="T17" fmla="*/ 367 w 367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7">
                    <a:moveTo>
                      <a:pt x="0" y="147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9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rgbClr val="B1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59" name="Freeform 2080"/>
              <p:cNvSpPr>
                <a:spLocks noChangeAspect="1"/>
              </p:cNvSpPr>
              <p:nvPr/>
            </p:nvSpPr>
            <p:spPr bwMode="auto">
              <a:xfrm>
                <a:off x="2676" y="2237"/>
                <a:ext cx="370" cy="162"/>
              </a:xfrm>
              <a:custGeom>
                <a:avLst/>
                <a:gdLst>
                  <a:gd name="T0" fmla="*/ 3 w 370"/>
                  <a:gd name="T1" fmla="*/ 162 h 162"/>
                  <a:gd name="T2" fmla="*/ 0 w 370"/>
                  <a:gd name="T3" fmla="*/ 138 h 162"/>
                  <a:gd name="T4" fmla="*/ 367 w 370"/>
                  <a:gd name="T5" fmla="*/ 0 h 162"/>
                  <a:gd name="T6" fmla="*/ 370 w 370"/>
                  <a:gd name="T7" fmla="*/ 24 h 162"/>
                  <a:gd name="T8" fmla="*/ 3 w 370"/>
                  <a:gd name="T9" fmla="*/ 162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62"/>
                  <a:gd name="T17" fmla="*/ 370 w 370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62">
                    <a:moveTo>
                      <a:pt x="3" y="162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24"/>
                    </a:lnTo>
                    <a:lnTo>
                      <a:pt x="3" y="162"/>
                    </a:lnTo>
                    <a:close/>
                  </a:path>
                </a:pathLst>
              </a:custGeom>
              <a:solidFill>
                <a:srgbClr val="B0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60" name="Line 2081"/>
              <p:cNvSpPr>
                <a:spLocks noChangeAspect="1" noChangeShapeType="1"/>
              </p:cNvSpPr>
              <p:nvPr/>
            </p:nvSpPr>
            <p:spPr bwMode="auto">
              <a:xfrm flipV="1">
                <a:off x="2679" y="2261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B0B0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61" name="Freeform 2082"/>
              <p:cNvSpPr>
                <a:spLocks noChangeAspect="1"/>
              </p:cNvSpPr>
              <p:nvPr/>
            </p:nvSpPr>
            <p:spPr bwMode="auto">
              <a:xfrm>
                <a:off x="2679" y="2258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0 w 367"/>
                  <a:gd name="T3" fmla="*/ 138 h 141"/>
                  <a:gd name="T4" fmla="*/ 366 w 367"/>
                  <a:gd name="T5" fmla="*/ 0 h 141"/>
                  <a:gd name="T6" fmla="*/ 367 w 367"/>
                  <a:gd name="T7" fmla="*/ 3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B0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62" name="Freeform 2083"/>
              <p:cNvSpPr>
                <a:spLocks noChangeAspect="1"/>
              </p:cNvSpPr>
              <p:nvPr/>
            </p:nvSpPr>
            <p:spPr bwMode="auto">
              <a:xfrm>
                <a:off x="2678" y="2255"/>
                <a:ext cx="367" cy="141"/>
              </a:xfrm>
              <a:custGeom>
                <a:avLst/>
                <a:gdLst>
                  <a:gd name="T0" fmla="*/ 1 w 367"/>
                  <a:gd name="T1" fmla="*/ 141 h 141"/>
                  <a:gd name="T2" fmla="*/ 0 w 367"/>
                  <a:gd name="T3" fmla="*/ 138 h 141"/>
                  <a:gd name="T4" fmla="*/ 367 w 367"/>
                  <a:gd name="T5" fmla="*/ 0 h 141"/>
                  <a:gd name="T6" fmla="*/ 367 w 367"/>
                  <a:gd name="T7" fmla="*/ 3 h 141"/>
                  <a:gd name="T8" fmla="*/ 1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1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1" y="141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63" name="Freeform 2084"/>
              <p:cNvSpPr>
                <a:spLocks noChangeAspect="1"/>
              </p:cNvSpPr>
              <p:nvPr/>
            </p:nvSpPr>
            <p:spPr bwMode="auto">
              <a:xfrm>
                <a:off x="2678" y="2252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0 w 367"/>
                  <a:gd name="T3" fmla="*/ 138 h 141"/>
                  <a:gd name="T4" fmla="*/ 367 w 367"/>
                  <a:gd name="T5" fmla="*/ 0 h 141"/>
                  <a:gd name="T6" fmla="*/ 367 w 367"/>
                  <a:gd name="T7" fmla="*/ 3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64" name="Freeform 2085"/>
              <p:cNvSpPr>
                <a:spLocks noChangeAspect="1"/>
              </p:cNvSpPr>
              <p:nvPr/>
            </p:nvSpPr>
            <p:spPr bwMode="auto">
              <a:xfrm>
                <a:off x="2678" y="2249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0 w 367"/>
                  <a:gd name="T3" fmla="*/ 138 h 141"/>
                  <a:gd name="T4" fmla="*/ 367 w 367"/>
                  <a:gd name="T5" fmla="*/ 0 h 141"/>
                  <a:gd name="T6" fmla="*/ 367 w 367"/>
                  <a:gd name="T7" fmla="*/ 3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65" name="Freeform 2086"/>
              <p:cNvSpPr>
                <a:spLocks noChangeAspect="1"/>
              </p:cNvSpPr>
              <p:nvPr/>
            </p:nvSpPr>
            <p:spPr bwMode="auto">
              <a:xfrm>
                <a:off x="2678" y="2246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0 w 367"/>
                  <a:gd name="T3" fmla="*/ 138 h 141"/>
                  <a:gd name="T4" fmla="*/ 367 w 367"/>
                  <a:gd name="T5" fmla="*/ 0 h 141"/>
                  <a:gd name="T6" fmla="*/ 367 w 367"/>
                  <a:gd name="T7" fmla="*/ 3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CA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66" name="Freeform 2087"/>
              <p:cNvSpPr>
                <a:spLocks noChangeAspect="1"/>
              </p:cNvSpPr>
              <p:nvPr/>
            </p:nvSpPr>
            <p:spPr bwMode="auto">
              <a:xfrm>
                <a:off x="2678" y="2243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0 w 367"/>
                  <a:gd name="T3" fmla="*/ 138 h 141"/>
                  <a:gd name="T4" fmla="*/ 365 w 367"/>
                  <a:gd name="T5" fmla="*/ 0 h 141"/>
                  <a:gd name="T6" fmla="*/ 367 w 367"/>
                  <a:gd name="T7" fmla="*/ 3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5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BAB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67" name="Freeform 2088"/>
              <p:cNvSpPr>
                <a:spLocks noChangeAspect="1"/>
              </p:cNvSpPr>
              <p:nvPr/>
            </p:nvSpPr>
            <p:spPr bwMode="auto">
              <a:xfrm>
                <a:off x="2676" y="2240"/>
                <a:ext cx="367" cy="141"/>
              </a:xfrm>
              <a:custGeom>
                <a:avLst/>
                <a:gdLst>
                  <a:gd name="T0" fmla="*/ 2 w 367"/>
                  <a:gd name="T1" fmla="*/ 141 h 141"/>
                  <a:gd name="T2" fmla="*/ 0 w 367"/>
                  <a:gd name="T3" fmla="*/ 138 h 141"/>
                  <a:gd name="T4" fmla="*/ 367 w 367"/>
                  <a:gd name="T5" fmla="*/ 0 h 141"/>
                  <a:gd name="T6" fmla="*/ 367 w 367"/>
                  <a:gd name="T7" fmla="*/ 3 h 141"/>
                  <a:gd name="T8" fmla="*/ 2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2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2" y="141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68" name="Freeform 2089"/>
              <p:cNvSpPr>
                <a:spLocks noChangeAspect="1"/>
              </p:cNvSpPr>
              <p:nvPr/>
            </p:nvSpPr>
            <p:spPr bwMode="auto">
              <a:xfrm>
                <a:off x="2676" y="2237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0 w 367"/>
                  <a:gd name="T3" fmla="*/ 138 h 141"/>
                  <a:gd name="T4" fmla="*/ 367 w 367"/>
                  <a:gd name="T5" fmla="*/ 0 h 141"/>
                  <a:gd name="T6" fmla="*/ 367 w 367"/>
                  <a:gd name="T7" fmla="*/ 3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9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69" name="Freeform 2090"/>
              <p:cNvSpPr>
                <a:spLocks noChangeAspect="1"/>
              </p:cNvSpPr>
              <p:nvPr/>
            </p:nvSpPr>
            <p:spPr bwMode="auto">
              <a:xfrm>
                <a:off x="2671" y="2213"/>
                <a:ext cx="372" cy="162"/>
              </a:xfrm>
              <a:custGeom>
                <a:avLst/>
                <a:gdLst>
                  <a:gd name="T0" fmla="*/ 5 w 372"/>
                  <a:gd name="T1" fmla="*/ 162 h 162"/>
                  <a:gd name="T2" fmla="*/ 0 w 372"/>
                  <a:gd name="T3" fmla="*/ 138 h 162"/>
                  <a:gd name="T4" fmla="*/ 368 w 372"/>
                  <a:gd name="T5" fmla="*/ 0 h 162"/>
                  <a:gd name="T6" fmla="*/ 372 w 372"/>
                  <a:gd name="T7" fmla="*/ 24 h 162"/>
                  <a:gd name="T8" fmla="*/ 5 w 372"/>
                  <a:gd name="T9" fmla="*/ 162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62"/>
                  <a:gd name="T17" fmla="*/ 372 w 372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62">
                    <a:moveTo>
                      <a:pt x="5" y="162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72" y="24"/>
                    </a:lnTo>
                    <a:lnTo>
                      <a:pt x="5" y="162"/>
                    </a:lnTo>
                    <a:close/>
                  </a:path>
                </a:pathLst>
              </a:custGeom>
              <a:solidFill>
                <a:srgbClr val="A8A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70" name="Line 2091"/>
              <p:cNvSpPr>
                <a:spLocks noChangeAspect="1" noChangeShapeType="1"/>
              </p:cNvSpPr>
              <p:nvPr/>
            </p:nvSpPr>
            <p:spPr bwMode="auto">
              <a:xfrm flipV="1">
                <a:off x="2676" y="2237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A8A8A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71" name="Freeform 2092"/>
              <p:cNvSpPr>
                <a:spLocks noChangeAspect="1"/>
              </p:cNvSpPr>
              <p:nvPr/>
            </p:nvSpPr>
            <p:spPr bwMode="auto">
              <a:xfrm>
                <a:off x="2676" y="2234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0 w 367"/>
                  <a:gd name="T3" fmla="*/ 138 h 141"/>
                  <a:gd name="T4" fmla="*/ 367 w 367"/>
                  <a:gd name="T5" fmla="*/ 0 h 141"/>
                  <a:gd name="T6" fmla="*/ 367 w 367"/>
                  <a:gd name="T7" fmla="*/ 3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8A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72" name="Freeform 2093"/>
              <p:cNvSpPr>
                <a:spLocks noChangeAspect="1"/>
              </p:cNvSpPr>
              <p:nvPr/>
            </p:nvSpPr>
            <p:spPr bwMode="auto">
              <a:xfrm>
                <a:off x="2674" y="2231"/>
                <a:ext cx="369" cy="141"/>
              </a:xfrm>
              <a:custGeom>
                <a:avLst/>
                <a:gdLst>
                  <a:gd name="T0" fmla="*/ 2 w 369"/>
                  <a:gd name="T1" fmla="*/ 141 h 141"/>
                  <a:gd name="T2" fmla="*/ 0 w 369"/>
                  <a:gd name="T3" fmla="*/ 138 h 141"/>
                  <a:gd name="T4" fmla="*/ 368 w 369"/>
                  <a:gd name="T5" fmla="*/ 0 h 141"/>
                  <a:gd name="T6" fmla="*/ 369 w 369"/>
                  <a:gd name="T7" fmla="*/ 3 h 141"/>
                  <a:gd name="T8" fmla="*/ 2 w 369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1"/>
                  <a:gd name="T17" fmla="*/ 369 w 36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1">
                    <a:moveTo>
                      <a:pt x="2" y="141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69" y="3"/>
                    </a:lnTo>
                    <a:lnTo>
                      <a:pt x="2" y="141"/>
                    </a:lnTo>
                    <a:close/>
                  </a:path>
                </a:pathLst>
              </a:custGeom>
              <a:solidFill>
                <a:srgbClr val="A7A7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73" name="Freeform 2094"/>
              <p:cNvSpPr>
                <a:spLocks noChangeAspect="1"/>
              </p:cNvSpPr>
              <p:nvPr/>
            </p:nvSpPr>
            <p:spPr bwMode="auto">
              <a:xfrm>
                <a:off x="2674" y="2228"/>
                <a:ext cx="368" cy="141"/>
              </a:xfrm>
              <a:custGeom>
                <a:avLst/>
                <a:gdLst>
                  <a:gd name="T0" fmla="*/ 0 w 368"/>
                  <a:gd name="T1" fmla="*/ 141 h 141"/>
                  <a:gd name="T2" fmla="*/ 0 w 368"/>
                  <a:gd name="T3" fmla="*/ 138 h 141"/>
                  <a:gd name="T4" fmla="*/ 368 w 368"/>
                  <a:gd name="T5" fmla="*/ 0 h 141"/>
                  <a:gd name="T6" fmla="*/ 368 w 368"/>
                  <a:gd name="T7" fmla="*/ 3 h 141"/>
                  <a:gd name="T8" fmla="*/ 0 w 368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1"/>
                  <a:gd name="T17" fmla="*/ 368 w 368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68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74" name="Freeform 2095"/>
              <p:cNvSpPr>
                <a:spLocks noChangeAspect="1"/>
              </p:cNvSpPr>
              <p:nvPr/>
            </p:nvSpPr>
            <p:spPr bwMode="auto">
              <a:xfrm>
                <a:off x="2674" y="2225"/>
                <a:ext cx="368" cy="141"/>
              </a:xfrm>
              <a:custGeom>
                <a:avLst/>
                <a:gdLst>
                  <a:gd name="T0" fmla="*/ 0 w 368"/>
                  <a:gd name="T1" fmla="*/ 141 h 141"/>
                  <a:gd name="T2" fmla="*/ 0 w 368"/>
                  <a:gd name="T3" fmla="*/ 138 h 141"/>
                  <a:gd name="T4" fmla="*/ 368 w 368"/>
                  <a:gd name="T5" fmla="*/ 0 h 141"/>
                  <a:gd name="T6" fmla="*/ 368 w 368"/>
                  <a:gd name="T7" fmla="*/ 3 h 141"/>
                  <a:gd name="T8" fmla="*/ 0 w 368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1"/>
                  <a:gd name="T17" fmla="*/ 368 w 368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68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75" name="Freeform 2096"/>
              <p:cNvSpPr>
                <a:spLocks noChangeAspect="1"/>
              </p:cNvSpPr>
              <p:nvPr/>
            </p:nvSpPr>
            <p:spPr bwMode="auto">
              <a:xfrm>
                <a:off x="2673" y="2222"/>
                <a:ext cx="369" cy="141"/>
              </a:xfrm>
              <a:custGeom>
                <a:avLst/>
                <a:gdLst>
                  <a:gd name="T0" fmla="*/ 1 w 369"/>
                  <a:gd name="T1" fmla="*/ 141 h 141"/>
                  <a:gd name="T2" fmla="*/ 0 w 369"/>
                  <a:gd name="T3" fmla="*/ 138 h 141"/>
                  <a:gd name="T4" fmla="*/ 367 w 369"/>
                  <a:gd name="T5" fmla="*/ 0 h 141"/>
                  <a:gd name="T6" fmla="*/ 369 w 369"/>
                  <a:gd name="T7" fmla="*/ 3 h 141"/>
                  <a:gd name="T8" fmla="*/ 1 w 369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1"/>
                  <a:gd name="T17" fmla="*/ 369 w 36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1">
                    <a:moveTo>
                      <a:pt x="1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9" y="3"/>
                    </a:lnTo>
                    <a:lnTo>
                      <a:pt x="1" y="141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76" name="Freeform 2097"/>
              <p:cNvSpPr>
                <a:spLocks noChangeAspect="1"/>
              </p:cNvSpPr>
              <p:nvPr/>
            </p:nvSpPr>
            <p:spPr bwMode="auto">
              <a:xfrm>
                <a:off x="2673" y="2219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0 w 367"/>
                  <a:gd name="T3" fmla="*/ 138 h 141"/>
                  <a:gd name="T4" fmla="*/ 367 w 367"/>
                  <a:gd name="T5" fmla="*/ 0 h 141"/>
                  <a:gd name="T6" fmla="*/ 367 w 367"/>
                  <a:gd name="T7" fmla="*/ 3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3A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77" name="Freeform 2098"/>
              <p:cNvSpPr>
                <a:spLocks noChangeAspect="1"/>
              </p:cNvSpPr>
              <p:nvPr/>
            </p:nvSpPr>
            <p:spPr bwMode="auto">
              <a:xfrm>
                <a:off x="2673" y="2216"/>
                <a:ext cx="367" cy="141"/>
              </a:xfrm>
              <a:custGeom>
                <a:avLst/>
                <a:gdLst>
                  <a:gd name="T0" fmla="*/ 0 w 367"/>
                  <a:gd name="T1" fmla="*/ 141 h 141"/>
                  <a:gd name="T2" fmla="*/ 0 w 367"/>
                  <a:gd name="T3" fmla="*/ 138 h 141"/>
                  <a:gd name="T4" fmla="*/ 367 w 367"/>
                  <a:gd name="T5" fmla="*/ 0 h 141"/>
                  <a:gd name="T6" fmla="*/ 367 w 367"/>
                  <a:gd name="T7" fmla="*/ 3 h 141"/>
                  <a:gd name="T8" fmla="*/ 0 w 367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1"/>
                  <a:gd name="T17" fmla="*/ 367 w 36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1">
                    <a:moveTo>
                      <a:pt x="0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7" y="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A2A2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78" name="Freeform 2099"/>
              <p:cNvSpPr>
                <a:spLocks noChangeAspect="1"/>
              </p:cNvSpPr>
              <p:nvPr/>
            </p:nvSpPr>
            <p:spPr bwMode="auto">
              <a:xfrm>
                <a:off x="2671" y="2213"/>
                <a:ext cx="369" cy="141"/>
              </a:xfrm>
              <a:custGeom>
                <a:avLst/>
                <a:gdLst>
                  <a:gd name="T0" fmla="*/ 2 w 369"/>
                  <a:gd name="T1" fmla="*/ 141 h 141"/>
                  <a:gd name="T2" fmla="*/ 0 w 369"/>
                  <a:gd name="T3" fmla="*/ 138 h 141"/>
                  <a:gd name="T4" fmla="*/ 368 w 369"/>
                  <a:gd name="T5" fmla="*/ 0 h 141"/>
                  <a:gd name="T6" fmla="*/ 369 w 369"/>
                  <a:gd name="T7" fmla="*/ 3 h 141"/>
                  <a:gd name="T8" fmla="*/ 2 w 369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1"/>
                  <a:gd name="T17" fmla="*/ 369 w 36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1">
                    <a:moveTo>
                      <a:pt x="2" y="141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69" y="3"/>
                    </a:lnTo>
                    <a:lnTo>
                      <a:pt x="2" y="141"/>
                    </a:lnTo>
                    <a:close/>
                  </a:path>
                </a:pathLst>
              </a:custGeom>
              <a:solidFill>
                <a:srgbClr val="A1A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79" name="Freeform 2100"/>
              <p:cNvSpPr>
                <a:spLocks noChangeAspect="1"/>
              </p:cNvSpPr>
              <p:nvPr/>
            </p:nvSpPr>
            <p:spPr bwMode="auto">
              <a:xfrm>
                <a:off x="2667" y="2190"/>
                <a:ext cx="372" cy="161"/>
              </a:xfrm>
              <a:custGeom>
                <a:avLst/>
                <a:gdLst>
                  <a:gd name="T0" fmla="*/ 4 w 372"/>
                  <a:gd name="T1" fmla="*/ 161 h 161"/>
                  <a:gd name="T2" fmla="*/ 0 w 372"/>
                  <a:gd name="T3" fmla="*/ 139 h 161"/>
                  <a:gd name="T4" fmla="*/ 367 w 372"/>
                  <a:gd name="T5" fmla="*/ 0 h 161"/>
                  <a:gd name="T6" fmla="*/ 372 w 372"/>
                  <a:gd name="T7" fmla="*/ 23 h 161"/>
                  <a:gd name="T8" fmla="*/ 4 w 372"/>
                  <a:gd name="T9" fmla="*/ 16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2"/>
                  <a:gd name="T16" fmla="*/ 0 h 161"/>
                  <a:gd name="T17" fmla="*/ 372 w 372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2" h="161">
                    <a:moveTo>
                      <a:pt x="4" y="161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2" y="23"/>
                    </a:lnTo>
                    <a:lnTo>
                      <a:pt x="4" y="161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80" name="Line 2101"/>
              <p:cNvSpPr>
                <a:spLocks noChangeAspect="1" noChangeShapeType="1"/>
              </p:cNvSpPr>
              <p:nvPr/>
            </p:nvSpPr>
            <p:spPr bwMode="auto">
              <a:xfrm flipV="1">
                <a:off x="2671" y="2213"/>
                <a:ext cx="368" cy="138"/>
              </a:xfrm>
              <a:prstGeom prst="line">
                <a:avLst/>
              </a:prstGeom>
              <a:noFill/>
              <a:ln w="3175">
                <a:solidFill>
                  <a:srgbClr val="A0A0A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81" name="Freeform 2102"/>
              <p:cNvSpPr>
                <a:spLocks noChangeAspect="1"/>
              </p:cNvSpPr>
              <p:nvPr/>
            </p:nvSpPr>
            <p:spPr bwMode="auto">
              <a:xfrm>
                <a:off x="2671" y="2208"/>
                <a:ext cx="368" cy="143"/>
              </a:xfrm>
              <a:custGeom>
                <a:avLst/>
                <a:gdLst>
                  <a:gd name="T0" fmla="*/ 0 w 368"/>
                  <a:gd name="T1" fmla="*/ 143 h 143"/>
                  <a:gd name="T2" fmla="*/ 0 w 368"/>
                  <a:gd name="T3" fmla="*/ 139 h 143"/>
                  <a:gd name="T4" fmla="*/ 368 w 368"/>
                  <a:gd name="T5" fmla="*/ 0 h 143"/>
                  <a:gd name="T6" fmla="*/ 368 w 368"/>
                  <a:gd name="T7" fmla="*/ 5 h 143"/>
                  <a:gd name="T8" fmla="*/ 0 w 368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3"/>
                  <a:gd name="T17" fmla="*/ 368 w 368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3">
                    <a:moveTo>
                      <a:pt x="0" y="143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68" y="5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82" name="Freeform 2103"/>
              <p:cNvSpPr>
                <a:spLocks noChangeAspect="1"/>
              </p:cNvSpPr>
              <p:nvPr/>
            </p:nvSpPr>
            <p:spPr bwMode="auto">
              <a:xfrm>
                <a:off x="2670" y="2204"/>
                <a:ext cx="369" cy="143"/>
              </a:xfrm>
              <a:custGeom>
                <a:avLst/>
                <a:gdLst>
                  <a:gd name="T0" fmla="*/ 1 w 369"/>
                  <a:gd name="T1" fmla="*/ 143 h 143"/>
                  <a:gd name="T2" fmla="*/ 0 w 369"/>
                  <a:gd name="T3" fmla="*/ 138 h 143"/>
                  <a:gd name="T4" fmla="*/ 367 w 369"/>
                  <a:gd name="T5" fmla="*/ 0 h 143"/>
                  <a:gd name="T6" fmla="*/ 369 w 369"/>
                  <a:gd name="T7" fmla="*/ 4 h 143"/>
                  <a:gd name="T8" fmla="*/ 1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1" y="143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9" y="4"/>
                    </a:lnTo>
                    <a:lnTo>
                      <a:pt x="1" y="143"/>
                    </a:lnTo>
                    <a:close/>
                  </a:path>
                </a:pathLst>
              </a:custGeom>
              <a:solidFill>
                <a:srgbClr val="9F9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83" name="Freeform 2104"/>
              <p:cNvSpPr>
                <a:spLocks noChangeAspect="1"/>
              </p:cNvSpPr>
              <p:nvPr/>
            </p:nvSpPr>
            <p:spPr bwMode="auto">
              <a:xfrm>
                <a:off x="2668" y="2199"/>
                <a:ext cx="369" cy="143"/>
              </a:xfrm>
              <a:custGeom>
                <a:avLst/>
                <a:gdLst>
                  <a:gd name="T0" fmla="*/ 2 w 369"/>
                  <a:gd name="T1" fmla="*/ 143 h 143"/>
                  <a:gd name="T2" fmla="*/ 0 w 369"/>
                  <a:gd name="T3" fmla="*/ 139 h 143"/>
                  <a:gd name="T4" fmla="*/ 368 w 369"/>
                  <a:gd name="T5" fmla="*/ 0 h 143"/>
                  <a:gd name="T6" fmla="*/ 369 w 369"/>
                  <a:gd name="T7" fmla="*/ 5 h 143"/>
                  <a:gd name="T8" fmla="*/ 2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2" y="143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69" y="5"/>
                    </a:lnTo>
                    <a:lnTo>
                      <a:pt x="2" y="143"/>
                    </a:lnTo>
                    <a:close/>
                  </a:path>
                </a:pathLst>
              </a:custGeom>
              <a:solidFill>
                <a:srgbClr val="9E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84" name="Freeform 2105"/>
              <p:cNvSpPr>
                <a:spLocks noChangeAspect="1"/>
              </p:cNvSpPr>
              <p:nvPr/>
            </p:nvSpPr>
            <p:spPr bwMode="auto">
              <a:xfrm>
                <a:off x="2667" y="2195"/>
                <a:ext cx="369" cy="143"/>
              </a:xfrm>
              <a:custGeom>
                <a:avLst/>
                <a:gdLst>
                  <a:gd name="T0" fmla="*/ 1 w 369"/>
                  <a:gd name="T1" fmla="*/ 143 h 143"/>
                  <a:gd name="T2" fmla="*/ 0 w 369"/>
                  <a:gd name="T3" fmla="*/ 138 h 143"/>
                  <a:gd name="T4" fmla="*/ 367 w 369"/>
                  <a:gd name="T5" fmla="*/ 0 h 143"/>
                  <a:gd name="T6" fmla="*/ 369 w 369"/>
                  <a:gd name="T7" fmla="*/ 4 h 143"/>
                  <a:gd name="T8" fmla="*/ 1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1" y="143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9" y="4"/>
                    </a:lnTo>
                    <a:lnTo>
                      <a:pt x="1" y="143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85" name="Freeform 2106"/>
              <p:cNvSpPr>
                <a:spLocks noChangeAspect="1"/>
              </p:cNvSpPr>
              <p:nvPr/>
            </p:nvSpPr>
            <p:spPr bwMode="auto">
              <a:xfrm>
                <a:off x="2667" y="2190"/>
                <a:ext cx="367" cy="143"/>
              </a:xfrm>
              <a:custGeom>
                <a:avLst/>
                <a:gdLst>
                  <a:gd name="T0" fmla="*/ 0 w 367"/>
                  <a:gd name="T1" fmla="*/ 143 h 143"/>
                  <a:gd name="T2" fmla="*/ 0 w 367"/>
                  <a:gd name="T3" fmla="*/ 139 h 143"/>
                  <a:gd name="T4" fmla="*/ 367 w 367"/>
                  <a:gd name="T5" fmla="*/ 0 h 143"/>
                  <a:gd name="T6" fmla="*/ 367 w 367"/>
                  <a:gd name="T7" fmla="*/ 5 h 143"/>
                  <a:gd name="T8" fmla="*/ 0 w 367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143"/>
                  <a:gd name="T17" fmla="*/ 367 w 367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143">
                    <a:moveTo>
                      <a:pt x="0" y="143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7" y="5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9C9C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86" name="Freeform 2107"/>
              <p:cNvSpPr>
                <a:spLocks noChangeAspect="1"/>
              </p:cNvSpPr>
              <p:nvPr/>
            </p:nvSpPr>
            <p:spPr bwMode="auto">
              <a:xfrm>
                <a:off x="2659" y="2168"/>
                <a:ext cx="375" cy="161"/>
              </a:xfrm>
              <a:custGeom>
                <a:avLst/>
                <a:gdLst>
                  <a:gd name="T0" fmla="*/ 8 w 375"/>
                  <a:gd name="T1" fmla="*/ 161 h 161"/>
                  <a:gd name="T2" fmla="*/ 0 w 375"/>
                  <a:gd name="T3" fmla="*/ 138 h 161"/>
                  <a:gd name="T4" fmla="*/ 368 w 375"/>
                  <a:gd name="T5" fmla="*/ 0 h 161"/>
                  <a:gd name="T6" fmla="*/ 375 w 375"/>
                  <a:gd name="T7" fmla="*/ 22 h 161"/>
                  <a:gd name="T8" fmla="*/ 8 w 375"/>
                  <a:gd name="T9" fmla="*/ 16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161"/>
                  <a:gd name="T17" fmla="*/ 375 w 375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161">
                    <a:moveTo>
                      <a:pt x="8" y="161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75" y="22"/>
                    </a:lnTo>
                    <a:lnTo>
                      <a:pt x="8" y="161"/>
                    </a:ln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87" name="Line 2108"/>
              <p:cNvSpPr>
                <a:spLocks noChangeAspect="1" noChangeShapeType="1"/>
              </p:cNvSpPr>
              <p:nvPr/>
            </p:nvSpPr>
            <p:spPr bwMode="auto">
              <a:xfrm flipV="1">
                <a:off x="2667" y="2190"/>
                <a:ext cx="367" cy="139"/>
              </a:xfrm>
              <a:prstGeom prst="line">
                <a:avLst/>
              </a:prstGeom>
              <a:noFill/>
              <a:ln w="3175">
                <a:solidFill>
                  <a:srgbClr val="9B9B9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88" name="Freeform 2109"/>
              <p:cNvSpPr>
                <a:spLocks noChangeAspect="1"/>
              </p:cNvSpPr>
              <p:nvPr/>
            </p:nvSpPr>
            <p:spPr bwMode="auto">
              <a:xfrm>
                <a:off x="2665" y="2184"/>
                <a:ext cx="369" cy="145"/>
              </a:xfrm>
              <a:custGeom>
                <a:avLst/>
                <a:gdLst>
                  <a:gd name="T0" fmla="*/ 2 w 369"/>
                  <a:gd name="T1" fmla="*/ 145 h 145"/>
                  <a:gd name="T2" fmla="*/ 0 w 369"/>
                  <a:gd name="T3" fmla="*/ 139 h 145"/>
                  <a:gd name="T4" fmla="*/ 366 w 369"/>
                  <a:gd name="T5" fmla="*/ 0 h 145"/>
                  <a:gd name="T6" fmla="*/ 369 w 369"/>
                  <a:gd name="T7" fmla="*/ 6 h 145"/>
                  <a:gd name="T8" fmla="*/ 2 w 369"/>
                  <a:gd name="T9" fmla="*/ 145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5"/>
                  <a:gd name="T17" fmla="*/ 369 w 369"/>
                  <a:gd name="T18" fmla="*/ 145 h 1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5">
                    <a:moveTo>
                      <a:pt x="2" y="145"/>
                    </a:moveTo>
                    <a:lnTo>
                      <a:pt x="0" y="139"/>
                    </a:lnTo>
                    <a:lnTo>
                      <a:pt x="366" y="0"/>
                    </a:lnTo>
                    <a:lnTo>
                      <a:pt x="369" y="6"/>
                    </a:lnTo>
                    <a:lnTo>
                      <a:pt x="2" y="145"/>
                    </a:ln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89" name="Freeform 2110"/>
              <p:cNvSpPr>
                <a:spLocks noChangeAspect="1"/>
              </p:cNvSpPr>
              <p:nvPr/>
            </p:nvSpPr>
            <p:spPr bwMode="auto">
              <a:xfrm>
                <a:off x="2662" y="2180"/>
                <a:ext cx="369" cy="143"/>
              </a:xfrm>
              <a:custGeom>
                <a:avLst/>
                <a:gdLst>
                  <a:gd name="T0" fmla="*/ 3 w 369"/>
                  <a:gd name="T1" fmla="*/ 143 h 143"/>
                  <a:gd name="T2" fmla="*/ 0 w 369"/>
                  <a:gd name="T3" fmla="*/ 137 h 143"/>
                  <a:gd name="T4" fmla="*/ 368 w 369"/>
                  <a:gd name="T5" fmla="*/ 0 h 143"/>
                  <a:gd name="T6" fmla="*/ 369 w 369"/>
                  <a:gd name="T7" fmla="*/ 4 h 143"/>
                  <a:gd name="T8" fmla="*/ 3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3" y="143"/>
                    </a:moveTo>
                    <a:lnTo>
                      <a:pt x="0" y="137"/>
                    </a:lnTo>
                    <a:lnTo>
                      <a:pt x="368" y="0"/>
                    </a:lnTo>
                    <a:lnTo>
                      <a:pt x="369" y="4"/>
                    </a:lnTo>
                    <a:lnTo>
                      <a:pt x="3" y="143"/>
                    </a:lnTo>
                    <a:close/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90" name="Freeform 2111"/>
              <p:cNvSpPr>
                <a:spLocks noChangeAspect="1"/>
              </p:cNvSpPr>
              <p:nvPr/>
            </p:nvSpPr>
            <p:spPr bwMode="auto">
              <a:xfrm>
                <a:off x="2661" y="2174"/>
                <a:ext cx="369" cy="143"/>
              </a:xfrm>
              <a:custGeom>
                <a:avLst/>
                <a:gdLst>
                  <a:gd name="T0" fmla="*/ 1 w 369"/>
                  <a:gd name="T1" fmla="*/ 143 h 143"/>
                  <a:gd name="T2" fmla="*/ 0 w 369"/>
                  <a:gd name="T3" fmla="*/ 138 h 143"/>
                  <a:gd name="T4" fmla="*/ 367 w 369"/>
                  <a:gd name="T5" fmla="*/ 0 h 143"/>
                  <a:gd name="T6" fmla="*/ 369 w 369"/>
                  <a:gd name="T7" fmla="*/ 6 h 143"/>
                  <a:gd name="T8" fmla="*/ 1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1" y="143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9" y="6"/>
                    </a:lnTo>
                    <a:lnTo>
                      <a:pt x="1" y="143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91" name="Freeform 2112"/>
              <p:cNvSpPr>
                <a:spLocks noChangeAspect="1"/>
              </p:cNvSpPr>
              <p:nvPr/>
            </p:nvSpPr>
            <p:spPr bwMode="auto">
              <a:xfrm>
                <a:off x="2659" y="2168"/>
                <a:ext cx="369" cy="144"/>
              </a:xfrm>
              <a:custGeom>
                <a:avLst/>
                <a:gdLst>
                  <a:gd name="T0" fmla="*/ 2 w 369"/>
                  <a:gd name="T1" fmla="*/ 144 h 144"/>
                  <a:gd name="T2" fmla="*/ 0 w 369"/>
                  <a:gd name="T3" fmla="*/ 138 h 144"/>
                  <a:gd name="T4" fmla="*/ 368 w 369"/>
                  <a:gd name="T5" fmla="*/ 0 h 144"/>
                  <a:gd name="T6" fmla="*/ 369 w 369"/>
                  <a:gd name="T7" fmla="*/ 6 h 144"/>
                  <a:gd name="T8" fmla="*/ 2 w 369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4"/>
                  <a:gd name="T17" fmla="*/ 369 w 369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4">
                    <a:moveTo>
                      <a:pt x="2" y="144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69" y="6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92" name="Freeform 2113"/>
              <p:cNvSpPr>
                <a:spLocks noChangeAspect="1"/>
              </p:cNvSpPr>
              <p:nvPr/>
            </p:nvSpPr>
            <p:spPr bwMode="auto">
              <a:xfrm>
                <a:off x="2652" y="2147"/>
                <a:ext cx="375" cy="159"/>
              </a:xfrm>
              <a:custGeom>
                <a:avLst/>
                <a:gdLst>
                  <a:gd name="T0" fmla="*/ 7 w 375"/>
                  <a:gd name="T1" fmla="*/ 159 h 159"/>
                  <a:gd name="T2" fmla="*/ 0 w 375"/>
                  <a:gd name="T3" fmla="*/ 138 h 159"/>
                  <a:gd name="T4" fmla="*/ 367 w 375"/>
                  <a:gd name="T5" fmla="*/ 0 h 159"/>
                  <a:gd name="T6" fmla="*/ 375 w 375"/>
                  <a:gd name="T7" fmla="*/ 21 h 159"/>
                  <a:gd name="T8" fmla="*/ 7 w 375"/>
                  <a:gd name="T9" fmla="*/ 159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159"/>
                  <a:gd name="T17" fmla="*/ 375 w 375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159">
                    <a:moveTo>
                      <a:pt x="7" y="159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5" y="21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93" name="Line 2114"/>
              <p:cNvSpPr>
                <a:spLocks noChangeAspect="1" noChangeShapeType="1"/>
              </p:cNvSpPr>
              <p:nvPr/>
            </p:nvSpPr>
            <p:spPr bwMode="auto">
              <a:xfrm flipV="1">
                <a:off x="2659" y="2168"/>
                <a:ext cx="368" cy="138"/>
              </a:xfrm>
              <a:prstGeom prst="line">
                <a:avLst/>
              </a:prstGeom>
              <a:noFill/>
              <a:ln w="3175">
                <a:solidFill>
                  <a:srgbClr val="97979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94" name="Freeform 2115"/>
              <p:cNvSpPr>
                <a:spLocks noChangeAspect="1"/>
              </p:cNvSpPr>
              <p:nvPr/>
            </p:nvSpPr>
            <p:spPr bwMode="auto">
              <a:xfrm>
                <a:off x="2656" y="2160"/>
                <a:ext cx="371" cy="146"/>
              </a:xfrm>
              <a:custGeom>
                <a:avLst/>
                <a:gdLst>
                  <a:gd name="T0" fmla="*/ 3 w 371"/>
                  <a:gd name="T1" fmla="*/ 146 h 146"/>
                  <a:gd name="T2" fmla="*/ 0 w 371"/>
                  <a:gd name="T3" fmla="*/ 139 h 146"/>
                  <a:gd name="T4" fmla="*/ 368 w 371"/>
                  <a:gd name="T5" fmla="*/ 0 h 146"/>
                  <a:gd name="T6" fmla="*/ 371 w 371"/>
                  <a:gd name="T7" fmla="*/ 8 h 146"/>
                  <a:gd name="T8" fmla="*/ 3 w 371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6"/>
                  <a:gd name="T17" fmla="*/ 371 w 371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6">
                    <a:moveTo>
                      <a:pt x="3" y="146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71" y="8"/>
                    </a:lnTo>
                    <a:lnTo>
                      <a:pt x="3" y="146"/>
                    </a:lnTo>
                    <a:close/>
                  </a:path>
                </a:pathLst>
              </a:custGeom>
              <a:solidFill>
                <a:srgbClr val="9797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95" name="Freeform 2116"/>
              <p:cNvSpPr>
                <a:spLocks noChangeAspect="1"/>
              </p:cNvSpPr>
              <p:nvPr/>
            </p:nvSpPr>
            <p:spPr bwMode="auto">
              <a:xfrm>
                <a:off x="2655" y="2153"/>
                <a:ext cx="369" cy="146"/>
              </a:xfrm>
              <a:custGeom>
                <a:avLst/>
                <a:gdLst>
                  <a:gd name="T0" fmla="*/ 1 w 369"/>
                  <a:gd name="T1" fmla="*/ 146 h 146"/>
                  <a:gd name="T2" fmla="*/ 0 w 369"/>
                  <a:gd name="T3" fmla="*/ 138 h 146"/>
                  <a:gd name="T4" fmla="*/ 366 w 369"/>
                  <a:gd name="T5" fmla="*/ 0 h 146"/>
                  <a:gd name="T6" fmla="*/ 369 w 369"/>
                  <a:gd name="T7" fmla="*/ 7 h 146"/>
                  <a:gd name="T8" fmla="*/ 1 w 369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6"/>
                  <a:gd name="T17" fmla="*/ 369 w 369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6">
                    <a:moveTo>
                      <a:pt x="1" y="146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69" y="7"/>
                    </a:lnTo>
                    <a:lnTo>
                      <a:pt x="1" y="146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96" name="Freeform 2117"/>
              <p:cNvSpPr>
                <a:spLocks noChangeAspect="1"/>
              </p:cNvSpPr>
              <p:nvPr/>
            </p:nvSpPr>
            <p:spPr bwMode="auto">
              <a:xfrm>
                <a:off x="2652" y="2147"/>
                <a:ext cx="369" cy="144"/>
              </a:xfrm>
              <a:custGeom>
                <a:avLst/>
                <a:gdLst>
                  <a:gd name="T0" fmla="*/ 3 w 369"/>
                  <a:gd name="T1" fmla="*/ 144 h 144"/>
                  <a:gd name="T2" fmla="*/ 0 w 369"/>
                  <a:gd name="T3" fmla="*/ 138 h 144"/>
                  <a:gd name="T4" fmla="*/ 367 w 369"/>
                  <a:gd name="T5" fmla="*/ 0 h 144"/>
                  <a:gd name="T6" fmla="*/ 369 w 369"/>
                  <a:gd name="T7" fmla="*/ 6 h 144"/>
                  <a:gd name="T8" fmla="*/ 3 w 369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4"/>
                  <a:gd name="T17" fmla="*/ 369 w 369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4">
                    <a:moveTo>
                      <a:pt x="3" y="144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9" y="6"/>
                    </a:lnTo>
                    <a:lnTo>
                      <a:pt x="3" y="144"/>
                    </a:lnTo>
                    <a:close/>
                  </a:path>
                </a:pathLst>
              </a:custGeom>
              <a:solidFill>
                <a:srgbClr val="959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97" name="Freeform 2118"/>
              <p:cNvSpPr>
                <a:spLocks noChangeAspect="1"/>
              </p:cNvSpPr>
              <p:nvPr/>
            </p:nvSpPr>
            <p:spPr bwMode="auto">
              <a:xfrm>
                <a:off x="2641" y="2126"/>
                <a:ext cx="378" cy="159"/>
              </a:xfrm>
              <a:custGeom>
                <a:avLst/>
                <a:gdLst>
                  <a:gd name="T0" fmla="*/ 11 w 378"/>
                  <a:gd name="T1" fmla="*/ 159 h 159"/>
                  <a:gd name="T2" fmla="*/ 0 w 378"/>
                  <a:gd name="T3" fmla="*/ 138 h 159"/>
                  <a:gd name="T4" fmla="*/ 367 w 378"/>
                  <a:gd name="T5" fmla="*/ 0 h 159"/>
                  <a:gd name="T6" fmla="*/ 378 w 378"/>
                  <a:gd name="T7" fmla="*/ 21 h 159"/>
                  <a:gd name="T8" fmla="*/ 11 w 378"/>
                  <a:gd name="T9" fmla="*/ 159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8"/>
                  <a:gd name="T16" fmla="*/ 0 h 159"/>
                  <a:gd name="T17" fmla="*/ 378 w 378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8" h="159">
                    <a:moveTo>
                      <a:pt x="11" y="159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8" y="21"/>
                    </a:lnTo>
                    <a:lnTo>
                      <a:pt x="11" y="159"/>
                    </a:ln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98" name="Line 2119"/>
              <p:cNvSpPr>
                <a:spLocks noChangeAspect="1" noChangeShapeType="1"/>
              </p:cNvSpPr>
              <p:nvPr/>
            </p:nvSpPr>
            <p:spPr bwMode="auto">
              <a:xfrm flipV="1">
                <a:off x="2652" y="2147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94949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899" name="Freeform 2120"/>
              <p:cNvSpPr>
                <a:spLocks noChangeAspect="1"/>
              </p:cNvSpPr>
              <p:nvPr/>
            </p:nvSpPr>
            <p:spPr bwMode="auto">
              <a:xfrm>
                <a:off x="2649" y="2139"/>
                <a:ext cx="370" cy="146"/>
              </a:xfrm>
              <a:custGeom>
                <a:avLst/>
                <a:gdLst>
                  <a:gd name="T0" fmla="*/ 3 w 370"/>
                  <a:gd name="T1" fmla="*/ 146 h 146"/>
                  <a:gd name="T2" fmla="*/ 0 w 370"/>
                  <a:gd name="T3" fmla="*/ 139 h 146"/>
                  <a:gd name="T4" fmla="*/ 367 w 370"/>
                  <a:gd name="T5" fmla="*/ 0 h 146"/>
                  <a:gd name="T6" fmla="*/ 370 w 370"/>
                  <a:gd name="T7" fmla="*/ 8 h 146"/>
                  <a:gd name="T8" fmla="*/ 3 w 370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6"/>
                  <a:gd name="T17" fmla="*/ 370 w 370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6">
                    <a:moveTo>
                      <a:pt x="3" y="146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0" y="8"/>
                    </a:lnTo>
                    <a:lnTo>
                      <a:pt x="3" y="146"/>
                    </a:ln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00" name="Freeform 2121"/>
              <p:cNvSpPr>
                <a:spLocks noChangeAspect="1"/>
              </p:cNvSpPr>
              <p:nvPr/>
            </p:nvSpPr>
            <p:spPr bwMode="auto">
              <a:xfrm>
                <a:off x="2646" y="2133"/>
                <a:ext cx="370" cy="145"/>
              </a:xfrm>
              <a:custGeom>
                <a:avLst/>
                <a:gdLst>
                  <a:gd name="T0" fmla="*/ 3 w 370"/>
                  <a:gd name="T1" fmla="*/ 145 h 145"/>
                  <a:gd name="T2" fmla="*/ 0 w 370"/>
                  <a:gd name="T3" fmla="*/ 137 h 145"/>
                  <a:gd name="T4" fmla="*/ 365 w 370"/>
                  <a:gd name="T5" fmla="*/ 0 h 145"/>
                  <a:gd name="T6" fmla="*/ 370 w 370"/>
                  <a:gd name="T7" fmla="*/ 6 h 145"/>
                  <a:gd name="T8" fmla="*/ 3 w 370"/>
                  <a:gd name="T9" fmla="*/ 145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5"/>
                  <a:gd name="T17" fmla="*/ 370 w 370"/>
                  <a:gd name="T18" fmla="*/ 145 h 1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5">
                    <a:moveTo>
                      <a:pt x="3" y="145"/>
                    </a:moveTo>
                    <a:lnTo>
                      <a:pt x="0" y="137"/>
                    </a:lnTo>
                    <a:lnTo>
                      <a:pt x="365" y="0"/>
                    </a:lnTo>
                    <a:lnTo>
                      <a:pt x="370" y="6"/>
                    </a:lnTo>
                    <a:lnTo>
                      <a:pt x="3" y="145"/>
                    </a:lnTo>
                    <a:close/>
                  </a:path>
                </a:pathLst>
              </a:cu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01" name="Freeform 2122"/>
              <p:cNvSpPr>
                <a:spLocks noChangeAspect="1"/>
              </p:cNvSpPr>
              <p:nvPr/>
            </p:nvSpPr>
            <p:spPr bwMode="auto">
              <a:xfrm>
                <a:off x="2641" y="2126"/>
                <a:ext cx="370" cy="144"/>
              </a:xfrm>
              <a:custGeom>
                <a:avLst/>
                <a:gdLst>
                  <a:gd name="T0" fmla="*/ 5 w 370"/>
                  <a:gd name="T1" fmla="*/ 144 h 144"/>
                  <a:gd name="T2" fmla="*/ 0 w 370"/>
                  <a:gd name="T3" fmla="*/ 138 h 144"/>
                  <a:gd name="T4" fmla="*/ 367 w 370"/>
                  <a:gd name="T5" fmla="*/ 0 h 144"/>
                  <a:gd name="T6" fmla="*/ 370 w 370"/>
                  <a:gd name="T7" fmla="*/ 7 h 144"/>
                  <a:gd name="T8" fmla="*/ 5 w 370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4"/>
                  <a:gd name="T17" fmla="*/ 370 w 370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4">
                    <a:moveTo>
                      <a:pt x="5" y="144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7"/>
                    </a:lnTo>
                    <a:lnTo>
                      <a:pt x="5" y="144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02" name="Freeform 2123"/>
              <p:cNvSpPr>
                <a:spLocks noChangeAspect="1"/>
              </p:cNvSpPr>
              <p:nvPr/>
            </p:nvSpPr>
            <p:spPr bwMode="auto">
              <a:xfrm>
                <a:off x="2630" y="2106"/>
                <a:ext cx="378" cy="158"/>
              </a:xfrm>
              <a:custGeom>
                <a:avLst/>
                <a:gdLst>
                  <a:gd name="T0" fmla="*/ 11 w 378"/>
                  <a:gd name="T1" fmla="*/ 158 h 158"/>
                  <a:gd name="T2" fmla="*/ 0 w 378"/>
                  <a:gd name="T3" fmla="*/ 139 h 158"/>
                  <a:gd name="T4" fmla="*/ 368 w 378"/>
                  <a:gd name="T5" fmla="*/ 0 h 158"/>
                  <a:gd name="T6" fmla="*/ 378 w 378"/>
                  <a:gd name="T7" fmla="*/ 20 h 158"/>
                  <a:gd name="T8" fmla="*/ 11 w 378"/>
                  <a:gd name="T9" fmla="*/ 158 h 1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8"/>
                  <a:gd name="T16" fmla="*/ 0 h 158"/>
                  <a:gd name="T17" fmla="*/ 378 w 378"/>
                  <a:gd name="T18" fmla="*/ 158 h 1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8" h="158">
                    <a:moveTo>
                      <a:pt x="11" y="158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78" y="20"/>
                    </a:lnTo>
                    <a:lnTo>
                      <a:pt x="11" y="158"/>
                    </a:ln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03" name="Line 2124"/>
              <p:cNvSpPr>
                <a:spLocks noChangeAspect="1" noChangeShapeType="1"/>
              </p:cNvSpPr>
              <p:nvPr/>
            </p:nvSpPr>
            <p:spPr bwMode="auto">
              <a:xfrm flipV="1">
                <a:off x="2641" y="2126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91919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04" name="Freeform 2125"/>
              <p:cNvSpPr>
                <a:spLocks noChangeAspect="1"/>
              </p:cNvSpPr>
              <p:nvPr/>
            </p:nvSpPr>
            <p:spPr bwMode="auto">
              <a:xfrm>
                <a:off x="2640" y="2121"/>
                <a:ext cx="368" cy="143"/>
              </a:xfrm>
              <a:custGeom>
                <a:avLst/>
                <a:gdLst>
                  <a:gd name="T0" fmla="*/ 1 w 368"/>
                  <a:gd name="T1" fmla="*/ 143 h 143"/>
                  <a:gd name="T2" fmla="*/ 0 w 368"/>
                  <a:gd name="T3" fmla="*/ 139 h 143"/>
                  <a:gd name="T4" fmla="*/ 367 w 368"/>
                  <a:gd name="T5" fmla="*/ 0 h 143"/>
                  <a:gd name="T6" fmla="*/ 368 w 368"/>
                  <a:gd name="T7" fmla="*/ 5 h 143"/>
                  <a:gd name="T8" fmla="*/ 1 w 368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3"/>
                  <a:gd name="T17" fmla="*/ 368 w 368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3">
                    <a:moveTo>
                      <a:pt x="1" y="143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68" y="5"/>
                    </a:lnTo>
                    <a:lnTo>
                      <a:pt x="1" y="143"/>
                    </a:ln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05" name="Freeform 2126"/>
              <p:cNvSpPr>
                <a:spLocks noChangeAspect="1"/>
              </p:cNvSpPr>
              <p:nvPr/>
            </p:nvSpPr>
            <p:spPr bwMode="auto">
              <a:xfrm>
                <a:off x="2637" y="2115"/>
                <a:ext cx="370" cy="145"/>
              </a:xfrm>
              <a:custGeom>
                <a:avLst/>
                <a:gdLst>
                  <a:gd name="T0" fmla="*/ 3 w 370"/>
                  <a:gd name="T1" fmla="*/ 145 h 145"/>
                  <a:gd name="T2" fmla="*/ 0 w 370"/>
                  <a:gd name="T3" fmla="*/ 139 h 145"/>
                  <a:gd name="T4" fmla="*/ 367 w 370"/>
                  <a:gd name="T5" fmla="*/ 0 h 145"/>
                  <a:gd name="T6" fmla="*/ 370 w 370"/>
                  <a:gd name="T7" fmla="*/ 6 h 145"/>
                  <a:gd name="T8" fmla="*/ 3 w 370"/>
                  <a:gd name="T9" fmla="*/ 145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5"/>
                  <a:gd name="T17" fmla="*/ 370 w 370"/>
                  <a:gd name="T18" fmla="*/ 145 h 1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5">
                    <a:moveTo>
                      <a:pt x="3" y="145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0" y="6"/>
                    </a:lnTo>
                    <a:lnTo>
                      <a:pt x="3" y="145"/>
                    </a:lnTo>
                    <a:close/>
                  </a:path>
                </a:pathLst>
              </a:custGeom>
              <a:solidFill>
                <a:srgbClr val="90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06" name="Freeform 2127"/>
              <p:cNvSpPr>
                <a:spLocks noChangeAspect="1"/>
              </p:cNvSpPr>
              <p:nvPr/>
            </p:nvSpPr>
            <p:spPr bwMode="auto">
              <a:xfrm>
                <a:off x="2634" y="2111"/>
                <a:ext cx="370" cy="143"/>
              </a:xfrm>
              <a:custGeom>
                <a:avLst/>
                <a:gdLst>
                  <a:gd name="T0" fmla="*/ 3 w 370"/>
                  <a:gd name="T1" fmla="*/ 143 h 143"/>
                  <a:gd name="T2" fmla="*/ 0 w 370"/>
                  <a:gd name="T3" fmla="*/ 138 h 143"/>
                  <a:gd name="T4" fmla="*/ 367 w 370"/>
                  <a:gd name="T5" fmla="*/ 0 h 143"/>
                  <a:gd name="T6" fmla="*/ 370 w 370"/>
                  <a:gd name="T7" fmla="*/ 4 h 143"/>
                  <a:gd name="T8" fmla="*/ 3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3" y="143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4"/>
                    </a:lnTo>
                    <a:lnTo>
                      <a:pt x="3" y="143"/>
                    </a:ln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07" name="Freeform 2128"/>
              <p:cNvSpPr>
                <a:spLocks noChangeAspect="1"/>
              </p:cNvSpPr>
              <p:nvPr/>
            </p:nvSpPr>
            <p:spPr bwMode="auto">
              <a:xfrm>
                <a:off x="2630" y="2106"/>
                <a:ext cx="371" cy="143"/>
              </a:xfrm>
              <a:custGeom>
                <a:avLst/>
                <a:gdLst>
                  <a:gd name="T0" fmla="*/ 4 w 371"/>
                  <a:gd name="T1" fmla="*/ 143 h 143"/>
                  <a:gd name="T2" fmla="*/ 0 w 371"/>
                  <a:gd name="T3" fmla="*/ 139 h 143"/>
                  <a:gd name="T4" fmla="*/ 368 w 371"/>
                  <a:gd name="T5" fmla="*/ 0 h 143"/>
                  <a:gd name="T6" fmla="*/ 371 w 371"/>
                  <a:gd name="T7" fmla="*/ 5 h 143"/>
                  <a:gd name="T8" fmla="*/ 4 w 371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3"/>
                  <a:gd name="T17" fmla="*/ 371 w 371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3">
                    <a:moveTo>
                      <a:pt x="4" y="143"/>
                    </a:moveTo>
                    <a:lnTo>
                      <a:pt x="0" y="139"/>
                    </a:lnTo>
                    <a:lnTo>
                      <a:pt x="368" y="0"/>
                    </a:lnTo>
                    <a:lnTo>
                      <a:pt x="371" y="5"/>
                    </a:lnTo>
                    <a:lnTo>
                      <a:pt x="4" y="143"/>
                    </a:lnTo>
                    <a:close/>
                  </a:path>
                </a:pathLst>
              </a:custGeom>
              <a:solidFill>
                <a:srgbClr val="8E8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08" name="Freeform 2129"/>
              <p:cNvSpPr>
                <a:spLocks noChangeAspect="1"/>
              </p:cNvSpPr>
              <p:nvPr/>
            </p:nvSpPr>
            <p:spPr bwMode="auto">
              <a:xfrm>
                <a:off x="2620" y="2088"/>
                <a:ext cx="378" cy="157"/>
              </a:xfrm>
              <a:custGeom>
                <a:avLst/>
                <a:gdLst>
                  <a:gd name="T0" fmla="*/ 10 w 378"/>
                  <a:gd name="T1" fmla="*/ 157 h 157"/>
                  <a:gd name="T2" fmla="*/ 0 w 378"/>
                  <a:gd name="T3" fmla="*/ 139 h 157"/>
                  <a:gd name="T4" fmla="*/ 367 w 378"/>
                  <a:gd name="T5" fmla="*/ 0 h 157"/>
                  <a:gd name="T6" fmla="*/ 378 w 378"/>
                  <a:gd name="T7" fmla="*/ 18 h 157"/>
                  <a:gd name="T8" fmla="*/ 10 w 378"/>
                  <a:gd name="T9" fmla="*/ 157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8"/>
                  <a:gd name="T16" fmla="*/ 0 h 157"/>
                  <a:gd name="T17" fmla="*/ 378 w 378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8" h="157">
                    <a:moveTo>
                      <a:pt x="10" y="157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8" y="18"/>
                    </a:lnTo>
                    <a:lnTo>
                      <a:pt x="10" y="157"/>
                    </a:lnTo>
                    <a:close/>
                  </a:path>
                </a:pathLst>
              </a:custGeom>
              <a:solidFill>
                <a:srgbClr val="8D8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09" name="Line 2130"/>
              <p:cNvSpPr>
                <a:spLocks noChangeAspect="1" noChangeShapeType="1"/>
              </p:cNvSpPr>
              <p:nvPr/>
            </p:nvSpPr>
            <p:spPr bwMode="auto">
              <a:xfrm flipV="1">
                <a:off x="2630" y="2106"/>
                <a:ext cx="368" cy="139"/>
              </a:xfrm>
              <a:prstGeom prst="line">
                <a:avLst/>
              </a:prstGeom>
              <a:noFill/>
              <a:ln w="3175">
                <a:solidFill>
                  <a:srgbClr val="8D8D8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10" name="Freeform 2131"/>
              <p:cNvSpPr>
                <a:spLocks noChangeAspect="1"/>
              </p:cNvSpPr>
              <p:nvPr/>
            </p:nvSpPr>
            <p:spPr bwMode="auto">
              <a:xfrm>
                <a:off x="2629" y="2102"/>
                <a:ext cx="369" cy="143"/>
              </a:xfrm>
              <a:custGeom>
                <a:avLst/>
                <a:gdLst>
                  <a:gd name="T0" fmla="*/ 1 w 369"/>
                  <a:gd name="T1" fmla="*/ 143 h 143"/>
                  <a:gd name="T2" fmla="*/ 0 w 369"/>
                  <a:gd name="T3" fmla="*/ 138 h 143"/>
                  <a:gd name="T4" fmla="*/ 366 w 369"/>
                  <a:gd name="T5" fmla="*/ 0 h 143"/>
                  <a:gd name="T6" fmla="*/ 369 w 369"/>
                  <a:gd name="T7" fmla="*/ 4 h 143"/>
                  <a:gd name="T8" fmla="*/ 1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1" y="143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69" y="4"/>
                    </a:lnTo>
                    <a:lnTo>
                      <a:pt x="1" y="143"/>
                    </a:lnTo>
                    <a:close/>
                  </a:path>
                </a:pathLst>
              </a:custGeom>
              <a:solidFill>
                <a:srgbClr val="8D8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11" name="Freeform 2132"/>
              <p:cNvSpPr>
                <a:spLocks noChangeAspect="1"/>
              </p:cNvSpPr>
              <p:nvPr/>
            </p:nvSpPr>
            <p:spPr bwMode="auto">
              <a:xfrm>
                <a:off x="2626" y="2097"/>
                <a:ext cx="369" cy="143"/>
              </a:xfrm>
              <a:custGeom>
                <a:avLst/>
                <a:gdLst>
                  <a:gd name="T0" fmla="*/ 3 w 369"/>
                  <a:gd name="T1" fmla="*/ 143 h 143"/>
                  <a:gd name="T2" fmla="*/ 0 w 369"/>
                  <a:gd name="T3" fmla="*/ 139 h 143"/>
                  <a:gd name="T4" fmla="*/ 366 w 369"/>
                  <a:gd name="T5" fmla="*/ 0 h 143"/>
                  <a:gd name="T6" fmla="*/ 369 w 369"/>
                  <a:gd name="T7" fmla="*/ 5 h 143"/>
                  <a:gd name="T8" fmla="*/ 3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3" y="143"/>
                    </a:moveTo>
                    <a:lnTo>
                      <a:pt x="0" y="139"/>
                    </a:lnTo>
                    <a:lnTo>
                      <a:pt x="366" y="0"/>
                    </a:lnTo>
                    <a:lnTo>
                      <a:pt x="369" y="5"/>
                    </a:lnTo>
                    <a:lnTo>
                      <a:pt x="3" y="143"/>
                    </a:lnTo>
                    <a:close/>
                  </a:path>
                </a:pathLst>
              </a:cu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12" name="Freeform 2133"/>
              <p:cNvSpPr>
                <a:spLocks noChangeAspect="1"/>
              </p:cNvSpPr>
              <p:nvPr/>
            </p:nvSpPr>
            <p:spPr bwMode="auto">
              <a:xfrm>
                <a:off x="2623" y="2093"/>
                <a:ext cx="369" cy="143"/>
              </a:xfrm>
              <a:custGeom>
                <a:avLst/>
                <a:gdLst>
                  <a:gd name="T0" fmla="*/ 3 w 369"/>
                  <a:gd name="T1" fmla="*/ 143 h 143"/>
                  <a:gd name="T2" fmla="*/ 0 w 369"/>
                  <a:gd name="T3" fmla="*/ 138 h 143"/>
                  <a:gd name="T4" fmla="*/ 367 w 369"/>
                  <a:gd name="T5" fmla="*/ 0 h 143"/>
                  <a:gd name="T6" fmla="*/ 369 w 369"/>
                  <a:gd name="T7" fmla="*/ 4 h 143"/>
                  <a:gd name="T8" fmla="*/ 3 w 369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3"/>
                  <a:gd name="T17" fmla="*/ 369 w 369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3">
                    <a:moveTo>
                      <a:pt x="3" y="143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9" y="4"/>
                    </a:lnTo>
                    <a:lnTo>
                      <a:pt x="3" y="143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13" name="Freeform 2134"/>
              <p:cNvSpPr>
                <a:spLocks noChangeAspect="1"/>
              </p:cNvSpPr>
              <p:nvPr/>
            </p:nvSpPr>
            <p:spPr bwMode="auto">
              <a:xfrm>
                <a:off x="2620" y="2088"/>
                <a:ext cx="370" cy="143"/>
              </a:xfrm>
              <a:custGeom>
                <a:avLst/>
                <a:gdLst>
                  <a:gd name="T0" fmla="*/ 3 w 370"/>
                  <a:gd name="T1" fmla="*/ 143 h 143"/>
                  <a:gd name="T2" fmla="*/ 0 w 370"/>
                  <a:gd name="T3" fmla="*/ 139 h 143"/>
                  <a:gd name="T4" fmla="*/ 367 w 370"/>
                  <a:gd name="T5" fmla="*/ 0 h 143"/>
                  <a:gd name="T6" fmla="*/ 370 w 370"/>
                  <a:gd name="T7" fmla="*/ 5 h 143"/>
                  <a:gd name="T8" fmla="*/ 3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3" y="143"/>
                    </a:moveTo>
                    <a:lnTo>
                      <a:pt x="0" y="139"/>
                    </a:lnTo>
                    <a:lnTo>
                      <a:pt x="367" y="0"/>
                    </a:lnTo>
                    <a:lnTo>
                      <a:pt x="370" y="5"/>
                    </a:lnTo>
                    <a:lnTo>
                      <a:pt x="3" y="143"/>
                    </a:lnTo>
                    <a:close/>
                  </a:path>
                </a:pathLst>
              </a:custGeom>
              <a:solidFill>
                <a:srgbClr val="8A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14" name="Freeform 2135"/>
              <p:cNvSpPr>
                <a:spLocks noChangeAspect="1"/>
              </p:cNvSpPr>
              <p:nvPr/>
            </p:nvSpPr>
            <p:spPr bwMode="auto">
              <a:xfrm>
                <a:off x="2606" y="2072"/>
                <a:ext cx="381" cy="155"/>
              </a:xfrm>
              <a:custGeom>
                <a:avLst/>
                <a:gdLst>
                  <a:gd name="T0" fmla="*/ 14 w 381"/>
                  <a:gd name="T1" fmla="*/ 155 h 155"/>
                  <a:gd name="T2" fmla="*/ 0 w 381"/>
                  <a:gd name="T3" fmla="*/ 136 h 155"/>
                  <a:gd name="T4" fmla="*/ 367 w 381"/>
                  <a:gd name="T5" fmla="*/ 0 h 155"/>
                  <a:gd name="T6" fmla="*/ 381 w 381"/>
                  <a:gd name="T7" fmla="*/ 16 h 155"/>
                  <a:gd name="T8" fmla="*/ 14 w 381"/>
                  <a:gd name="T9" fmla="*/ 155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1"/>
                  <a:gd name="T16" fmla="*/ 0 h 155"/>
                  <a:gd name="T17" fmla="*/ 381 w 381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1" h="155">
                    <a:moveTo>
                      <a:pt x="14" y="155"/>
                    </a:moveTo>
                    <a:lnTo>
                      <a:pt x="0" y="136"/>
                    </a:lnTo>
                    <a:lnTo>
                      <a:pt x="367" y="0"/>
                    </a:lnTo>
                    <a:lnTo>
                      <a:pt x="381" y="16"/>
                    </a:lnTo>
                    <a:lnTo>
                      <a:pt x="14" y="155"/>
                    </a:ln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15" name="Line 2136"/>
              <p:cNvSpPr>
                <a:spLocks noChangeAspect="1" noChangeShapeType="1"/>
              </p:cNvSpPr>
              <p:nvPr/>
            </p:nvSpPr>
            <p:spPr bwMode="auto">
              <a:xfrm flipV="1">
                <a:off x="2620" y="2088"/>
                <a:ext cx="367" cy="139"/>
              </a:xfrm>
              <a:prstGeom prst="line">
                <a:avLst/>
              </a:prstGeom>
              <a:noFill/>
              <a:ln w="3175">
                <a:solidFill>
                  <a:srgbClr val="89898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16" name="Freeform 2137"/>
              <p:cNvSpPr>
                <a:spLocks noChangeAspect="1"/>
              </p:cNvSpPr>
              <p:nvPr/>
            </p:nvSpPr>
            <p:spPr bwMode="auto">
              <a:xfrm>
                <a:off x="2617" y="2084"/>
                <a:ext cx="370" cy="143"/>
              </a:xfrm>
              <a:custGeom>
                <a:avLst/>
                <a:gdLst>
                  <a:gd name="T0" fmla="*/ 3 w 370"/>
                  <a:gd name="T1" fmla="*/ 143 h 143"/>
                  <a:gd name="T2" fmla="*/ 0 w 370"/>
                  <a:gd name="T3" fmla="*/ 138 h 143"/>
                  <a:gd name="T4" fmla="*/ 367 w 370"/>
                  <a:gd name="T5" fmla="*/ 0 h 143"/>
                  <a:gd name="T6" fmla="*/ 370 w 370"/>
                  <a:gd name="T7" fmla="*/ 4 h 143"/>
                  <a:gd name="T8" fmla="*/ 3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3" y="143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4"/>
                    </a:lnTo>
                    <a:lnTo>
                      <a:pt x="3" y="143"/>
                    </a:ln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17" name="Freeform 2138"/>
              <p:cNvSpPr>
                <a:spLocks noChangeAspect="1"/>
              </p:cNvSpPr>
              <p:nvPr/>
            </p:nvSpPr>
            <p:spPr bwMode="auto">
              <a:xfrm>
                <a:off x="2614" y="2079"/>
                <a:ext cx="370" cy="143"/>
              </a:xfrm>
              <a:custGeom>
                <a:avLst/>
                <a:gdLst>
                  <a:gd name="T0" fmla="*/ 3 w 370"/>
                  <a:gd name="T1" fmla="*/ 143 h 143"/>
                  <a:gd name="T2" fmla="*/ 0 w 370"/>
                  <a:gd name="T3" fmla="*/ 138 h 143"/>
                  <a:gd name="T4" fmla="*/ 366 w 370"/>
                  <a:gd name="T5" fmla="*/ 0 h 143"/>
                  <a:gd name="T6" fmla="*/ 370 w 370"/>
                  <a:gd name="T7" fmla="*/ 5 h 143"/>
                  <a:gd name="T8" fmla="*/ 3 w 370"/>
                  <a:gd name="T9" fmla="*/ 143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3"/>
                  <a:gd name="T17" fmla="*/ 370 w 370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3">
                    <a:moveTo>
                      <a:pt x="3" y="143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70" y="5"/>
                    </a:lnTo>
                    <a:lnTo>
                      <a:pt x="3" y="143"/>
                    </a:lnTo>
                    <a:close/>
                  </a:path>
                </a:pathLst>
              </a:custGeom>
              <a:solidFill>
                <a:srgbClr val="888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18" name="Freeform 2139"/>
              <p:cNvSpPr>
                <a:spLocks noChangeAspect="1"/>
              </p:cNvSpPr>
              <p:nvPr/>
            </p:nvSpPr>
            <p:spPr bwMode="auto">
              <a:xfrm>
                <a:off x="2609" y="2075"/>
                <a:ext cx="371" cy="142"/>
              </a:xfrm>
              <a:custGeom>
                <a:avLst/>
                <a:gdLst>
                  <a:gd name="T0" fmla="*/ 5 w 371"/>
                  <a:gd name="T1" fmla="*/ 142 h 142"/>
                  <a:gd name="T2" fmla="*/ 0 w 371"/>
                  <a:gd name="T3" fmla="*/ 138 h 142"/>
                  <a:gd name="T4" fmla="*/ 368 w 371"/>
                  <a:gd name="T5" fmla="*/ 0 h 142"/>
                  <a:gd name="T6" fmla="*/ 371 w 371"/>
                  <a:gd name="T7" fmla="*/ 4 h 142"/>
                  <a:gd name="T8" fmla="*/ 5 w 371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2"/>
                  <a:gd name="T17" fmla="*/ 371 w 371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2">
                    <a:moveTo>
                      <a:pt x="5" y="142"/>
                    </a:moveTo>
                    <a:lnTo>
                      <a:pt x="0" y="138"/>
                    </a:lnTo>
                    <a:lnTo>
                      <a:pt x="368" y="0"/>
                    </a:lnTo>
                    <a:lnTo>
                      <a:pt x="371" y="4"/>
                    </a:lnTo>
                    <a:lnTo>
                      <a:pt x="5" y="142"/>
                    </a:lnTo>
                    <a:close/>
                  </a:path>
                </a:pathLst>
              </a:custGeom>
              <a:solidFill>
                <a:srgbClr val="8787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19" name="Freeform 2140"/>
              <p:cNvSpPr>
                <a:spLocks noChangeAspect="1"/>
              </p:cNvSpPr>
              <p:nvPr/>
            </p:nvSpPr>
            <p:spPr bwMode="auto">
              <a:xfrm>
                <a:off x="2606" y="2072"/>
                <a:ext cx="371" cy="141"/>
              </a:xfrm>
              <a:custGeom>
                <a:avLst/>
                <a:gdLst>
                  <a:gd name="T0" fmla="*/ 3 w 371"/>
                  <a:gd name="T1" fmla="*/ 141 h 141"/>
                  <a:gd name="T2" fmla="*/ 0 w 371"/>
                  <a:gd name="T3" fmla="*/ 136 h 141"/>
                  <a:gd name="T4" fmla="*/ 367 w 371"/>
                  <a:gd name="T5" fmla="*/ 0 h 141"/>
                  <a:gd name="T6" fmla="*/ 371 w 371"/>
                  <a:gd name="T7" fmla="*/ 3 h 141"/>
                  <a:gd name="T8" fmla="*/ 3 w 371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141"/>
                  <a:gd name="T17" fmla="*/ 371 w 371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141">
                    <a:moveTo>
                      <a:pt x="3" y="141"/>
                    </a:moveTo>
                    <a:lnTo>
                      <a:pt x="0" y="136"/>
                    </a:lnTo>
                    <a:lnTo>
                      <a:pt x="367" y="0"/>
                    </a:lnTo>
                    <a:lnTo>
                      <a:pt x="371" y="3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20" name="Freeform 2141"/>
              <p:cNvSpPr>
                <a:spLocks noChangeAspect="1"/>
              </p:cNvSpPr>
              <p:nvPr/>
            </p:nvSpPr>
            <p:spPr bwMode="auto">
              <a:xfrm>
                <a:off x="2593" y="2055"/>
                <a:ext cx="380" cy="153"/>
              </a:xfrm>
              <a:custGeom>
                <a:avLst/>
                <a:gdLst>
                  <a:gd name="T0" fmla="*/ 13 w 380"/>
                  <a:gd name="T1" fmla="*/ 153 h 153"/>
                  <a:gd name="T2" fmla="*/ 0 w 380"/>
                  <a:gd name="T3" fmla="*/ 138 h 153"/>
                  <a:gd name="T4" fmla="*/ 367 w 380"/>
                  <a:gd name="T5" fmla="*/ 0 h 153"/>
                  <a:gd name="T6" fmla="*/ 380 w 380"/>
                  <a:gd name="T7" fmla="*/ 17 h 153"/>
                  <a:gd name="T8" fmla="*/ 13 w 380"/>
                  <a:gd name="T9" fmla="*/ 153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0"/>
                  <a:gd name="T16" fmla="*/ 0 h 153"/>
                  <a:gd name="T17" fmla="*/ 380 w 380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0" h="153">
                    <a:moveTo>
                      <a:pt x="13" y="153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80" y="17"/>
                    </a:lnTo>
                    <a:lnTo>
                      <a:pt x="13" y="153"/>
                    </a:lnTo>
                    <a:close/>
                  </a:path>
                </a:pathLst>
              </a:custGeom>
              <a:solidFill>
                <a:srgbClr val="85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21" name="Line 2142"/>
              <p:cNvSpPr>
                <a:spLocks noChangeAspect="1" noChangeShapeType="1"/>
              </p:cNvSpPr>
              <p:nvPr/>
            </p:nvSpPr>
            <p:spPr bwMode="auto">
              <a:xfrm flipV="1">
                <a:off x="2606" y="2072"/>
                <a:ext cx="367" cy="136"/>
              </a:xfrm>
              <a:prstGeom prst="line">
                <a:avLst/>
              </a:prstGeom>
              <a:noFill/>
              <a:ln w="3175">
                <a:solidFill>
                  <a:srgbClr val="85858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22" name="Freeform 2143"/>
              <p:cNvSpPr>
                <a:spLocks noChangeAspect="1"/>
              </p:cNvSpPr>
              <p:nvPr/>
            </p:nvSpPr>
            <p:spPr bwMode="auto">
              <a:xfrm>
                <a:off x="2605" y="2069"/>
                <a:ext cx="368" cy="139"/>
              </a:xfrm>
              <a:custGeom>
                <a:avLst/>
                <a:gdLst>
                  <a:gd name="T0" fmla="*/ 1 w 368"/>
                  <a:gd name="T1" fmla="*/ 139 h 139"/>
                  <a:gd name="T2" fmla="*/ 0 w 368"/>
                  <a:gd name="T3" fmla="*/ 136 h 139"/>
                  <a:gd name="T4" fmla="*/ 365 w 368"/>
                  <a:gd name="T5" fmla="*/ 0 h 139"/>
                  <a:gd name="T6" fmla="*/ 368 w 368"/>
                  <a:gd name="T7" fmla="*/ 3 h 139"/>
                  <a:gd name="T8" fmla="*/ 1 w 368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39"/>
                  <a:gd name="T17" fmla="*/ 368 w 368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39">
                    <a:moveTo>
                      <a:pt x="1" y="139"/>
                    </a:moveTo>
                    <a:lnTo>
                      <a:pt x="0" y="136"/>
                    </a:lnTo>
                    <a:lnTo>
                      <a:pt x="365" y="0"/>
                    </a:lnTo>
                    <a:lnTo>
                      <a:pt x="368" y="3"/>
                    </a:lnTo>
                    <a:lnTo>
                      <a:pt x="1" y="139"/>
                    </a:lnTo>
                    <a:close/>
                  </a:path>
                </a:pathLst>
              </a:custGeom>
              <a:solidFill>
                <a:srgbClr val="85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23" name="Freeform 2144"/>
              <p:cNvSpPr>
                <a:spLocks noChangeAspect="1"/>
              </p:cNvSpPr>
              <p:nvPr/>
            </p:nvSpPr>
            <p:spPr bwMode="auto">
              <a:xfrm>
                <a:off x="2602" y="2064"/>
                <a:ext cx="368" cy="141"/>
              </a:xfrm>
              <a:custGeom>
                <a:avLst/>
                <a:gdLst>
                  <a:gd name="T0" fmla="*/ 3 w 368"/>
                  <a:gd name="T1" fmla="*/ 141 h 141"/>
                  <a:gd name="T2" fmla="*/ 0 w 368"/>
                  <a:gd name="T3" fmla="*/ 138 h 141"/>
                  <a:gd name="T4" fmla="*/ 367 w 368"/>
                  <a:gd name="T5" fmla="*/ 0 h 141"/>
                  <a:gd name="T6" fmla="*/ 368 w 368"/>
                  <a:gd name="T7" fmla="*/ 5 h 141"/>
                  <a:gd name="T8" fmla="*/ 3 w 368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41"/>
                  <a:gd name="T17" fmla="*/ 368 w 368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41">
                    <a:moveTo>
                      <a:pt x="3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8" y="5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8484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24" name="Freeform 2145"/>
              <p:cNvSpPr>
                <a:spLocks noChangeAspect="1"/>
              </p:cNvSpPr>
              <p:nvPr/>
            </p:nvSpPr>
            <p:spPr bwMode="auto">
              <a:xfrm>
                <a:off x="2599" y="2061"/>
                <a:ext cx="370" cy="141"/>
              </a:xfrm>
              <a:custGeom>
                <a:avLst/>
                <a:gdLst>
                  <a:gd name="T0" fmla="*/ 3 w 370"/>
                  <a:gd name="T1" fmla="*/ 141 h 141"/>
                  <a:gd name="T2" fmla="*/ 0 w 370"/>
                  <a:gd name="T3" fmla="*/ 138 h 141"/>
                  <a:gd name="T4" fmla="*/ 367 w 370"/>
                  <a:gd name="T5" fmla="*/ 0 h 141"/>
                  <a:gd name="T6" fmla="*/ 370 w 370"/>
                  <a:gd name="T7" fmla="*/ 3 h 141"/>
                  <a:gd name="T8" fmla="*/ 3 w 370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1"/>
                  <a:gd name="T17" fmla="*/ 370 w 370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1">
                    <a:moveTo>
                      <a:pt x="3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25" name="Freeform 2146"/>
              <p:cNvSpPr>
                <a:spLocks noChangeAspect="1"/>
              </p:cNvSpPr>
              <p:nvPr/>
            </p:nvSpPr>
            <p:spPr bwMode="auto">
              <a:xfrm>
                <a:off x="2596" y="2058"/>
                <a:ext cx="370" cy="141"/>
              </a:xfrm>
              <a:custGeom>
                <a:avLst/>
                <a:gdLst>
                  <a:gd name="T0" fmla="*/ 3 w 370"/>
                  <a:gd name="T1" fmla="*/ 141 h 141"/>
                  <a:gd name="T2" fmla="*/ 0 w 370"/>
                  <a:gd name="T3" fmla="*/ 138 h 141"/>
                  <a:gd name="T4" fmla="*/ 367 w 370"/>
                  <a:gd name="T5" fmla="*/ 0 h 141"/>
                  <a:gd name="T6" fmla="*/ 370 w 370"/>
                  <a:gd name="T7" fmla="*/ 3 h 141"/>
                  <a:gd name="T8" fmla="*/ 3 w 370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1"/>
                  <a:gd name="T17" fmla="*/ 370 w 370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1">
                    <a:moveTo>
                      <a:pt x="3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82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26" name="Freeform 2147"/>
              <p:cNvSpPr>
                <a:spLocks noChangeAspect="1"/>
              </p:cNvSpPr>
              <p:nvPr/>
            </p:nvSpPr>
            <p:spPr bwMode="auto">
              <a:xfrm>
                <a:off x="2593" y="2055"/>
                <a:ext cx="370" cy="141"/>
              </a:xfrm>
              <a:custGeom>
                <a:avLst/>
                <a:gdLst>
                  <a:gd name="T0" fmla="*/ 3 w 370"/>
                  <a:gd name="T1" fmla="*/ 141 h 141"/>
                  <a:gd name="T2" fmla="*/ 0 w 370"/>
                  <a:gd name="T3" fmla="*/ 138 h 141"/>
                  <a:gd name="T4" fmla="*/ 367 w 370"/>
                  <a:gd name="T5" fmla="*/ 0 h 141"/>
                  <a:gd name="T6" fmla="*/ 370 w 370"/>
                  <a:gd name="T7" fmla="*/ 3 h 141"/>
                  <a:gd name="T8" fmla="*/ 3 w 370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1"/>
                  <a:gd name="T17" fmla="*/ 370 w 370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1">
                    <a:moveTo>
                      <a:pt x="3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27" name="Freeform 2148"/>
              <p:cNvSpPr>
                <a:spLocks noChangeAspect="1"/>
              </p:cNvSpPr>
              <p:nvPr/>
            </p:nvSpPr>
            <p:spPr bwMode="auto">
              <a:xfrm>
                <a:off x="2579" y="2042"/>
                <a:ext cx="381" cy="151"/>
              </a:xfrm>
              <a:custGeom>
                <a:avLst/>
                <a:gdLst>
                  <a:gd name="T0" fmla="*/ 14 w 381"/>
                  <a:gd name="T1" fmla="*/ 151 h 151"/>
                  <a:gd name="T2" fmla="*/ 0 w 381"/>
                  <a:gd name="T3" fmla="*/ 138 h 151"/>
                  <a:gd name="T4" fmla="*/ 367 w 381"/>
                  <a:gd name="T5" fmla="*/ 0 h 151"/>
                  <a:gd name="T6" fmla="*/ 381 w 381"/>
                  <a:gd name="T7" fmla="*/ 13 h 151"/>
                  <a:gd name="T8" fmla="*/ 14 w 381"/>
                  <a:gd name="T9" fmla="*/ 151 h 1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1"/>
                  <a:gd name="T16" fmla="*/ 0 h 151"/>
                  <a:gd name="T17" fmla="*/ 381 w 381"/>
                  <a:gd name="T18" fmla="*/ 151 h 1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1" h="151">
                    <a:moveTo>
                      <a:pt x="14" y="15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81" y="13"/>
                    </a:lnTo>
                    <a:lnTo>
                      <a:pt x="14" y="15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28" name="Line 2149"/>
              <p:cNvSpPr>
                <a:spLocks noChangeAspect="1" noChangeShapeType="1"/>
              </p:cNvSpPr>
              <p:nvPr/>
            </p:nvSpPr>
            <p:spPr bwMode="auto">
              <a:xfrm flipV="1">
                <a:off x="2593" y="2055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29" name="Freeform 2150"/>
              <p:cNvSpPr>
                <a:spLocks noChangeAspect="1"/>
              </p:cNvSpPr>
              <p:nvPr/>
            </p:nvSpPr>
            <p:spPr bwMode="auto">
              <a:xfrm>
                <a:off x="2591" y="2054"/>
                <a:ext cx="369" cy="139"/>
              </a:xfrm>
              <a:custGeom>
                <a:avLst/>
                <a:gdLst>
                  <a:gd name="T0" fmla="*/ 2 w 369"/>
                  <a:gd name="T1" fmla="*/ 139 h 139"/>
                  <a:gd name="T2" fmla="*/ 0 w 369"/>
                  <a:gd name="T3" fmla="*/ 136 h 139"/>
                  <a:gd name="T4" fmla="*/ 366 w 369"/>
                  <a:gd name="T5" fmla="*/ 0 h 139"/>
                  <a:gd name="T6" fmla="*/ 369 w 369"/>
                  <a:gd name="T7" fmla="*/ 1 h 139"/>
                  <a:gd name="T8" fmla="*/ 2 w 369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39"/>
                  <a:gd name="T17" fmla="*/ 369 w 369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39">
                    <a:moveTo>
                      <a:pt x="2" y="139"/>
                    </a:moveTo>
                    <a:lnTo>
                      <a:pt x="0" y="136"/>
                    </a:lnTo>
                    <a:lnTo>
                      <a:pt x="366" y="0"/>
                    </a:lnTo>
                    <a:lnTo>
                      <a:pt x="369" y="1"/>
                    </a:lnTo>
                    <a:lnTo>
                      <a:pt x="2" y="13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30" name="Freeform 2151"/>
              <p:cNvSpPr>
                <a:spLocks noChangeAspect="1"/>
              </p:cNvSpPr>
              <p:nvPr/>
            </p:nvSpPr>
            <p:spPr bwMode="auto">
              <a:xfrm>
                <a:off x="2588" y="2051"/>
                <a:ext cx="369" cy="139"/>
              </a:xfrm>
              <a:custGeom>
                <a:avLst/>
                <a:gdLst>
                  <a:gd name="T0" fmla="*/ 3 w 369"/>
                  <a:gd name="T1" fmla="*/ 139 h 139"/>
                  <a:gd name="T2" fmla="*/ 0 w 369"/>
                  <a:gd name="T3" fmla="*/ 138 h 139"/>
                  <a:gd name="T4" fmla="*/ 366 w 369"/>
                  <a:gd name="T5" fmla="*/ 0 h 139"/>
                  <a:gd name="T6" fmla="*/ 369 w 369"/>
                  <a:gd name="T7" fmla="*/ 3 h 139"/>
                  <a:gd name="T8" fmla="*/ 3 w 369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39"/>
                  <a:gd name="T17" fmla="*/ 369 w 369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39">
                    <a:moveTo>
                      <a:pt x="3" y="139"/>
                    </a:moveTo>
                    <a:lnTo>
                      <a:pt x="0" y="138"/>
                    </a:lnTo>
                    <a:lnTo>
                      <a:pt x="366" y="0"/>
                    </a:lnTo>
                    <a:lnTo>
                      <a:pt x="369" y="3"/>
                    </a:lnTo>
                    <a:lnTo>
                      <a:pt x="3" y="139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31" name="Freeform 2152"/>
              <p:cNvSpPr>
                <a:spLocks noChangeAspect="1"/>
              </p:cNvSpPr>
              <p:nvPr/>
            </p:nvSpPr>
            <p:spPr bwMode="auto">
              <a:xfrm>
                <a:off x="2585" y="2048"/>
                <a:ext cx="369" cy="141"/>
              </a:xfrm>
              <a:custGeom>
                <a:avLst/>
                <a:gdLst>
                  <a:gd name="T0" fmla="*/ 3 w 369"/>
                  <a:gd name="T1" fmla="*/ 141 h 141"/>
                  <a:gd name="T2" fmla="*/ 0 w 369"/>
                  <a:gd name="T3" fmla="*/ 138 h 141"/>
                  <a:gd name="T4" fmla="*/ 367 w 369"/>
                  <a:gd name="T5" fmla="*/ 0 h 141"/>
                  <a:gd name="T6" fmla="*/ 369 w 369"/>
                  <a:gd name="T7" fmla="*/ 3 h 141"/>
                  <a:gd name="T8" fmla="*/ 3 w 369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1"/>
                  <a:gd name="T17" fmla="*/ 369 w 36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1">
                    <a:moveTo>
                      <a:pt x="3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9" y="3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32" name="Freeform 2153"/>
              <p:cNvSpPr>
                <a:spLocks noChangeAspect="1"/>
              </p:cNvSpPr>
              <p:nvPr/>
            </p:nvSpPr>
            <p:spPr bwMode="auto">
              <a:xfrm>
                <a:off x="2582" y="2045"/>
                <a:ext cx="370" cy="141"/>
              </a:xfrm>
              <a:custGeom>
                <a:avLst/>
                <a:gdLst>
                  <a:gd name="T0" fmla="*/ 3 w 370"/>
                  <a:gd name="T1" fmla="*/ 141 h 141"/>
                  <a:gd name="T2" fmla="*/ 0 w 370"/>
                  <a:gd name="T3" fmla="*/ 138 h 141"/>
                  <a:gd name="T4" fmla="*/ 367 w 370"/>
                  <a:gd name="T5" fmla="*/ 0 h 141"/>
                  <a:gd name="T6" fmla="*/ 370 w 370"/>
                  <a:gd name="T7" fmla="*/ 3 h 141"/>
                  <a:gd name="T8" fmla="*/ 3 w 370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1"/>
                  <a:gd name="T17" fmla="*/ 370 w 370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1">
                    <a:moveTo>
                      <a:pt x="3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33" name="Freeform 2154"/>
              <p:cNvSpPr>
                <a:spLocks noChangeAspect="1"/>
              </p:cNvSpPr>
              <p:nvPr/>
            </p:nvSpPr>
            <p:spPr bwMode="auto">
              <a:xfrm>
                <a:off x="2579" y="2042"/>
                <a:ext cx="370" cy="141"/>
              </a:xfrm>
              <a:custGeom>
                <a:avLst/>
                <a:gdLst>
                  <a:gd name="T0" fmla="*/ 3 w 370"/>
                  <a:gd name="T1" fmla="*/ 141 h 141"/>
                  <a:gd name="T2" fmla="*/ 0 w 370"/>
                  <a:gd name="T3" fmla="*/ 138 h 141"/>
                  <a:gd name="T4" fmla="*/ 367 w 370"/>
                  <a:gd name="T5" fmla="*/ 0 h 141"/>
                  <a:gd name="T6" fmla="*/ 370 w 370"/>
                  <a:gd name="T7" fmla="*/ 3 h 141"/>
                  <a:gd name="T8" fmla="*/ 3 w 370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1"/>
                  <a:gd name="T17" fmla="*/ 370 w 370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1">
                    <a:moveTo>
                      <a:pt x="3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34" name="Freeform 2155"/>
              <p:cNvSpPr>
                <a:spLocks noChangeAspect="1"/>
              </p:cNvSpPr>
              <p:nvPr/>
            </p:nvSpPr>
            <p:spPr bwMode="auto">
              <a:xfrm>
                <a:off x="2564" y="2030"/>
                <a:ext cx="382" cy="150"/>
              </a:xfrm>
              <a:custGeom>
                <a:avLst/>
                <a:gdLst>
                  <a:gd name="T0" fmla="*/ 15 w 382"/>
                  <a:gd name="T1" fmla="*/ 150 h 150"/>
                  <a:gd name="T2" fmla="*/ 0 w 382"/>
                  <a:gd name="T3" fmla="*/ 138 h 150"/>
                  <a:gd name="T4" fmla="*/ 367 w 382"/>
                  <a:gd name="T5" fmla="*/ 0 h 150"/>
                  <a:gd name="T6" fmla="*/ 382 w 382"/>
                  <a:gd name="T7" fmla="*/ 12 h 150"/>
                  <a:gd name="T8" fmla="*/ 15 w 382"/>
                  <a:gd name="T9" fmla="*/ 150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2"/>
                  <a:gd name="T16" fmla="*/ 0 h 150"/>
                  <a:gd name="T17" fmla="*/ 382 w 382"/>
                  <a:gd name="T18" fmla="*/ 150 h 1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2" h="150">
                    <a:moveTo>
                      <a:pt x="15" y="15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82" y="12"/>
                    </a:lnTo>
                    <a:lnTo>
                      <a:pt x="15" y="150"/>
                    </a:lnTo>
                    <a:close/>
                  </a:path>
                </a:pathLst>
              </a:custGeom>
              <a:solidFill>
                <a:srgbClr val="7B7B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35" name="Line 2156"/>
              <p:cNvSpPr>
                <a:spLocks noChangeAspect="1" noChangeShapeType="1"/>
              </p:cNvSpPr>
              <p:nvPr/>
            </p:nvSpPr>
            <p:spPr bwMode="auto">
              <a:xfrm flipV="1">
                <a:off x="2579" y="2042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7B7B7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36" name="Freeform 2157"/>
              <p:cNvSpPr>
                <a:spLocks noChangeAspect="1"/>
              </p:cNvSpPr>
              <p:nvPr/>
            </p:nvSpPr>
            <p:spPr bwMode="auto">
              <a:xfrm>
                <a:off x="2576" y="2040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8 h 140"/>
                  <a:gd name="T4" fmla="*/ 367 w 370"/>
                  <a:gd name="T5" fmla="*/ 0 h 140"/>
                  <a:gd name="T6" fmla="*/ 370 w 370"/>
                  <a:gd name="T7" fmla="*/ 2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2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7B7B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37" name="Freeform 2158"/>
              <p:cNvSpPr>
                <a:spLocks noChangeAspect="1"/>
              </p:cNvSpPr>
              <p:nvPr/>
            </p:nvSpPr>
            <p:spPr bwMode="auto">
              <a:xfrm>
                <a:off x="2573" y="2037"/>
                <a:ext cx="370" cy="141"/>
              </a:xfrm>
              <a:custGeom>
                <a:avLst/>
                <a:gdLst>
                  <a:gd name="T0" fmla="*/ 3 w 370"/>
                  <a:gd name="T1" fmla="*/ 141 h 141"/>
                  <a:gd name="T2" fmla="*/ 0 w 370"/>
                  <a:gd name="T3" fmla="*/ 138 h 141"/>
                  <a:gd name="T4" fmla="*/ 367 w 370"/>
                  <a:gd name="T5" fmla="*/ 0 h 141"/>
                  <a:gd name="T6" fmla="*/ 370 w 370"/>
                  <a:gd name="T7" fmla="*/ 3 h 141"/>
                  <a:gd name="T8" fmla="*/ 3 w 370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1"/>
                  <a:gd name="T17" fmla="*/ 370 w 370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1">
                    <a:moveTo>
                      <a:pt x="3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7A7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38" name="Freeform 2159"/>
              <p:cNvSpPr>
                <a:spLocks noChangeAspect="1"/>
              </p:cNvSpPr>
              <p:nvPr/>
            </p:nvSpPr>
            <p:spPr bwMode="auto">
              <a:xfrm>
                <a:off x="2570" y="2036"/>
                <a:ext cx="370" cy="139"/>
              </a:xfrm>
              <a:custGeom>
                <a:avLst/>
                <a:gdLst>
                  <a:gd name="T0" fmla="*/ 3 w 370"/>
                  <a:gd name="T1" fmla="*/ 139 h 139"/>
                  <a:gd name="T2" fmla="*/ 0 w 370"/>
                  <a:gd name="T3" fmla="*/ 136 h 139"/>
                  <a:gd name="T4" fmla="*/ 367 w 370"/>
                  <a:gd name="T5" fmla="*/ 0 h 139"/>
                  <a:gd name="T6" fmla="*/ 370 w 370"/>
                  <a:gd name="T7" fmla="*/ 1 h 139"/>
                  <a:gd name="T8" fmla="*/ 3 w 370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39"/>
                  <a:gd name="T17" fmla="*/ 370 w 370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39">
                    <a:moveTo>
                      <a:pt x="3" y="139"/>
                    </a:moveTo>
                    <a:lnTo>
                      <a:pt x="0" y="136"/>
                    </a:lnTo>
                    <a:lnTo>
                      <a:pt x="367" y="0"/>
                    </a:lnTo>
                    <a:lnTo>
                      <a:pt x="370" y="1"/>
                    </a:lnTo>
                    <a:lnTo>
                      <a:pt x="3" y="139"/>
                    </a:lnTo>
                    <a:close/>
                  </a:path>
                </a:pathLst>
              </a:custGeom>
              <a:solidFill>
                <a:srgbClr val="7979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39" name="Freeform 2160"/>
              <p:cNvSpPr>
                <a:spLocks noChangeAspect="1"/>
              </p:cNvSpPr>
              <p:nvPr/>
            </p:nvSpPr>
            <p:spPr bwMode="auto">
              <a:xfrm>
                <a:off x="2567" y="2033"/>
                <a:ext cx="370" cy="139"/>
              </a:xfrm>
              <a:custGeom>
                <a:avLst/>
                <a:gdLst>
                  <a:gd name="T0" fmla="*/ 3 w 370"/>
                  <a:gd name="T1" fmla="*/ 139 h 139"/>
                  <a:gd name="T2" fmla="*/ 0 w 370"/>
                  <a:gd name="T3" fmla="*/ 138 h 139"/>
                  <a:gd name="T4" fmla="*/ 367 w 370"/>
                  <a:gd name="T5" fmla="*/ 0 h 139"/>
                  <a:gd name="T6" fmla="*/ 370 w 370"/>
                  <a:gd name="T7" fmla="*/ 3 h 139"/>
                  <a:gd name="T8" fmla="*/ 3 w 370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39"/>
                  <a:gd name="T17" fmla="*/ 370 w 370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39">
                    <a:moveTo>
                      <a:pt x="3" y="139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39"/>
                    </a:lnTo>
                    <a:close/>
                  </a:path>
                </a:pathLst>
              </a:custGeom>
              <a:solidFill>
                <a:srgbClr val="7878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40" name="Freeform 2161"/>
              <p:cNvSpPr>
                <a:spLocks noChangeAspect="1"/>
              </p:cNvSpPr>
              <p:nvPr/>
            </p:nvSpPr>
            <p:spPr bwMode="auto">
              <a:xfrm>
                <a:off x="2564" y="2030"/>
                <a:ext cx="370" cy="141"/>
              </a:xfrm>
              <a:custGeom>
                <a:avLst/>
                <a:gdLst>
                  <a:gd name="T0" fmla="*/ 3 w 370"/>
                  <a:gd name="T1" fmla="*/ 141 h 141"/>
                  <a:gd name="T2" fmla="*/ 0 w 370"/>
                  <a:gd name="T3" fmla="*/ 138 h 141"/>
                  <a:gd name="T4" fmla="*/ 367 w 370"/>
                  <a:gd name="T5" fmla="*/ 0 h 141"/>
                  <a:gd name="T6" fmla="*/ 370 w 370"/>
                  <a:gd name="T7" fmla="*/ 3 h 141"/>
                  <a:gd name="T8" fmla="*/ 3 w 370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1"/>
                  <a:gd name="T17" fmla="*/ 370 w 370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1">
                    <a:moveTo>
                      <a:pt x="3" y="141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3"/>
                    </a:lnTo>
                    <a:lnTo>
                      <a:pt x="3" y="141"/>
                    </a:lnTo>
                    <a:close/>
                  </a:path>
                </a:pathLst>
              </a:custGeom>
              <a:solidFill>
                <a:srgbClr val="7777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41" name="Freeform 2162"/>
              <p:cNvSpPr>
                <a:spLocks noChangeAspect="1"/>
              </p:cNvSpPr>
              <p:nvPr/>
            </p:nvSpPr>
            <p:spPr bwMode="auto">
              <a:xfrm>
                <a:off x="2549" y="2021"/>
                <a:ext cx="382" cy="147"/>
              </a:xfrm>
              <a:custGeom>
                <a:avLst/>
                <a:gdLst>
                  <a:gd name="T0" fmla="*/ 15 w 382"/>
                  <a:gd name="T1" fmla="*/ 147 h 147"/>
                  <a:gd name="T2" fmla="*/ 0 w 382"/>
                  <a:gd name="T3" fmla="*/ 138 h 147"/>
                  <a:gd name="T4" fmla="*/ 365 w 382"/>
                  <a:gd name="T5" fmla="*/ 0 h 147"/>
                  <a:gd name="T6" fmla="*/ 382 w 382"/>
                  <a:gd name="T7" fmla="*/ 9 h 147"/>
                  <a:gd name="T8" fmla="*/ 15 w 382"/>
                  <a:gd name="T9" fmla="*/ 147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2"/>
                  <a:gd name="T16" fmla="*/ 0 h 147"/>
                  <a:gd name="T17" fmla="*/ 382 w 382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2" h="147">
                    <a:moveTo>
                      <a:pt x="15" y="147"/>
                    </a:moveTo>
                    <a:lnTo>
                      <a:pt x="0" y="138"/>
                    </a:lnTo>
                    <a:lnTo>
                      <a:pt x="365" y="0"/>
                    </a:lnTo>
                    <a:lnTo>
                      <a:pt x="382" y="9"/>
                    </a:lnTo>
                    <a:lnTo>
                      <a:pt x="15" y="147"/>
                    </a:ln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42" name="Line 2163"/>
              <p:cNvSpPr>
                <a:spLocks noChangeAspect="1" noChangeShapeType="1"/>
              </p:cNvSpPr>
              <p:nvPr/>
            </p:nvSpPr>
            <p:spPr bwMode="auto">
              <a:xfrm flipV="1">
                <a:off x="2564" y="2030"/>
                <a:ext cx="367" cy="138"/>
              </a:xfrm>
              <a:prstGeom prst="line">
                <a:avLst/>
              </a:prstGeom>
              <a:noFill/>
              <a:ln w="3175">
                <a:solidFill>
                  <a:srgbClr val="76767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43" name="Freeform 2164"/>
              <p:cNvSpPr>
                <a:spLocks noChangeAspect="1"/>
              </p:cNvSpPr>
              <p:nvPr/>
            </p:nvSpPr>
            <p:spPr bwMode="auto">
              <a:xfrm>
                <a:off x="2561" y="2028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8 h 140"/>
                  <a:gd name="T4" fmla="*/ 367 w 370"/>
                  <a:gd name="T5" fmla="*/ 0 h 140"/>
                  <a:gd name="T6" fmla="*/ 370 w 370"/>
                  <a:gd name="T7" fmla="*/ 2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2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44" name="Freeform 2165"/>
              <p:cNvSpPr>
                <a:spLocks noChangeAspect="1"/>
              </p:cNvSpPr>
              <p:nvPr/>
            </p:nvSpPr>
            <p:spPr bwMode="auto">
              <a:xfrm>
                <a:off x="2558" y="2027"/>
                <a:ext cx="370" cy="139"/>
              </a:xfrm>
              <a:custGeom>
                <a:avLst/>
                <a:gdLst>
                  <a:gd name="T0" fmla="*/ 3 w 370"/>
                  <a:gd name="T1" fmla="*/ 139 h 139"/>
                  <a:gd name="T2" fmla="*/ 0 w 370"/>
                  <a:gd name="T3" fmla="*/ 138 h 139"/>
                  <a:gd name="T4" fmla="*/ 367 w 370"/>
                  <a:gd name="T5" fmla="*/ 0 h 139"/>
                  <a:gd name="T6" fmla="*/ 370 w 370"/>
                  <a:gd name="T7" fmla="*/ 1 h 139"/>
                  <a:gd name="T8" fmla="*/ 3 w 370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39"/>
                  <a:gd name="T17" fmla="*/ 370 w 370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39">
                    <a:moveTo>
                      <a:pt x="3" y="139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1"/>
                    </a:lnTo>
                    <a:lnTo>
                      <a:pt x="3" y="139"/>
                    </a:lnTo>
                    <a:close/>
                  </a:path>
                </a:pathLst>
              </a:custGeom>
              <a:solidFill>
                <a:srgbClr val="75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45" name="Freeform 2166"/>
              <p:cNvSpPr>
                <a:spLocks noChangeAspect="1"/>
              </p:cNvSpPr>
              <p:nvPr/>
            </p:nvSpPr>
            <p:spPr bwMode="auto">
              <a:xfrm>
                <a:off x="2556" y="2025"/>
                <a:ext cx="369" cy="140"/>
              </a:xfrm>
              <a:custGeom>
                <a:avLst/>
                <a:gdLst>
                  <a:gd name="T0" fmla="*/ 2 w 369"/>
                  <a:gd name="T1" fmla="*/ 140 h 140"/>
                  <a:gd name="T2" fmla="*/ 0 w 369"/>
                  <a:gd name="T3" fmla="*/ 138 h 140"/>
                  <a:gd name="T4" fmla="*/ 367 w 369"/>
                  <a:gd name="T5" fmla="*/ 0 h 140"/>
                  <a:gd name="T6" fmla="*/ 369 w 369"/>
                  <a:gd name="T7" fmla="*/ 2 h 140"/>
                  <a:gd name="T8" fmla="*/ 2 w 369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0"/>
                  <a:gd name="T17" fmla="*/ 369 w 369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0">
                    <a:moveTo>
                      <a:pt x="2" y="14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69" y="2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46" name="Freeform 2167"/>
              <p:cNvSpPr>
                <a:spLocks noChangeAspect="1"/>
              </p:cNvSpPr>
              <p:nvPr/>
            </p:nvSpPr>
            <p:spPr bwMode="auto">
              <a:xfrm>
                <a:off x="2553" y="2024"/>
                <a:ext cx="370" cy="139"/>
              </a:xfrm>
              <a:custGeom>
                <a:avLst/>
                <a:gdLst>
                  <a:gd name="T0" fmla="*/ 3 w 370"/>
                  <a:gd name="T1" fmla="*/ 139 h 139"/>
                  <a:gd name="T2" fmla="*/ 0 w 370"/>
                  <a:gd name="T3" fmla="*/ 138 h 139"/>
                  <a:gd name="T4" fmla="*/ 367 w 370"/>
                  <a:gd name="T5" fmla="*/ 0 h 139"/>
                  <a:gd name="T6" fmla="*/ 370 w 370"/>
                  <a:gd name="T7" fmla="*/ 1 h 139"/>
                  <a:gd name="T8" fmla="*/ 3 w 370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39"/>
                  <a:gd name="T17" fmla="*/ 370 w 370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39">
                    <a:moveTo>
                      <a:pt x="3" y="139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1"/>
                    </a:lnTo>
                    <a:lnTo>
                      <a:pt x="3" y="139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47" name="Freeform 2168"/>
              <p:cNvSpPr>
                <a:spLocks noChangeAspect="1"/>
              </p:cNvSpPr>
              <p:nvPr/>
            </p:nvSpPr>
            <p:spPr bwMode="auto">
              <a:xfrm>
                <a:off x="2550" y="2022"/>
                <a:ext cx="370" cy="140"/>
              </a:xfrm>
              <a:custGeom>
                <a:avLst/>
                <a:gdLst>
                  <a:gd name="T0" fmla="*/ 3 w 370"/>
                  <a:gd name="T1" fmla="*/ 140 h 140"/>
                  <a:gd name="T2" fmla="*/ 0 w 370"/>
                  <a:gd name="T3" fmla="*/ 138 h 140"/>
                  <a:gd name="T4" fmla="*/ 367 w 370"/>
                  <a:gd name="T5" fmla="*/ 0 h 140"/>
                  <a:gd name="T6" fmla="*/ 370 w 370"/>
                  <a:gd name="T7" fmla="*/ 2 h 140"/>
                  <a:gd name="T8" fmla="*/ 3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3" y="14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2"/>
                    </a:lnTo>
                    <a:lnTo>
                      <a:pt x="3" y="140"/>
                    </a:lnTo>
                    <a:close/>
                  </a:path>
                </a:pathLst>
              </a:custGeom>
              <a:solidFill>
                <a:srgbClr val="7272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48" name="Freeform 2169"/>
              <p:cNvSpPr>
                <a:spLocks noChangeAspect="1"/>
              </p:cNvSpPr>
              <p:nvPr/>
            </p:nvSpPr>
            <p:spPr bwMode="auto">
              <a:xfrm>
                <a:off x="2549" y="2021"/>
                <a:ext cx="368" cy="139"/>
              </a:xfrm>
              <a:custGeom>
                <a:avLst/>
                <a:gdLst>
                  <a:gd name="T0" fmla="*/ 1 w 368"/>
                  <a:gd name="T1" fmla="*/ 139 h 139"/>
                  <a:gd name="T2" fmla="*/ 0 w 368"/>
                  <a:gd name="T3" fmla="*/ 138 h 139"/>
                  <a:gd name="T4" fmla="*/ 365 w 368"/>
                  <a:gd name="T5" fmla="*/ 0 h 139"/>
                  <a:gd name="T6" fmla="*/ 368 w 368"/>
                  <a:gd name="T7" fmla="*/ 1 h 139"/>
                  <a:gd name="T8" fmla="*/ 1 w 368"/>
                  <a:gd name="T9" fmla="*/ 13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139"/>
                  <a:gd name="T17" fmla="*/ 368 w 368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139">
                    <a:moveTo>
                      <a:pt x="1" y="139"/>
                    </a:moveTo>
                    <a:lnTo>
                      <a:pt x="0" y="138"/>
                    </a:lnTo>
                    <a:lnTo>
                      <a:pt x="365" y="0"/>
                    </a:lnTo>
                    <a:lnTo>
                      <a:pt x="368" y="1"/>
                    </a:lnTo>
                    <a:lnTo>
                      <a:pt x="1" y="139"/>
                    </a:lnTo>
                    <a:close/>
                  </a:path>
                </a:pathLst>
              </a:custGeom>
              <a:solidFill>
                <a:srgbClr val="7171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49" name="Freeform 2170"/>
              <p:cNvSpPr>
                <a:spLocks noChangeAspect="1"/>
              </p:cNvSpPr>
              <p:nvPr/>
            </p:nvSpPr>
            <p:spPr bwMode="auto">
              <a:xfrm>
                <a:off x="2532" y="2013"/>
                <a:ext cx="382" cy="146"/>
              </a:xfrm>
              <a:custGeom>
                <a:avLst/>
                <a:gdLst>
                  <a:gd name="T0" fmla="*/ 17 w 382"/>
                  <a:gd name="T1" fmla="*/ 146 h 146"/>
                  <a:gd name="T2" fmla="*/ 0 w 382"/>
                  <a:gd name="T3" fmla="*/ 138 h 146"/>
                  <a:gd name="T4" fmla="*/ 367 w 382"/>
                  <a:gd name="T5" fmla="*/ 0 h 146"/>
                  <a:gd name="T6" fmla="*/ 382 w 382"/>
                  <a:gd name="T7" fmla="*/ 8 h 146"/>
                  <a:gd name="T8" fmla="*/ 17 w 382"/>
                  <a:gd name="T9" fmla="*/ 146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2"/>
                  <a:gd name="T16" fmla="*/ 0 h 146"/>
                  <a:gd name="T17" fmla="*/ 382 w 382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2" h="146">
                    <a:moveTo>
                      <a:pt x="17" y="146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82" y="8"/>
                    </a:lnTo>
                    <a:lnTo>
                      <a:pt x="17" y="146"/>
                    </a:lnTo>
                    <a:close/>
                  </a:path>
                </a:pathLst>
              </a:custGeom>
              <a:solidFill>
                <a:srgbClr val="70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50" name="Line 2171"/>
              <p:cNvSpPr>
                <a:spLocks noChangeAspect="1" noChangeShapeType="1"/>
              </p:cNvSpPr>
              <p:nvPr/>
            </p:nvSpPr>
            <p:spPr bwMode="auto">
              <a:xfrm flipV="1">
                <a:off x="2549" y="2021"/>
                <a:ext cx="365" cy="138"/>
              </a:xfrm>
              <a:prstGeom prst="line">
                <a:avLst/>
              </a:prstGeom>
              <a:noFill/>
              <a:ln w="3175">
                <a:solidFill>
                  <a:srgbClr val="70707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951" name="Freeform 2172"/>
              <p:cNvSpPr>
                <a:spLocks noChangeAspect="1"/>
              </p:cNvSpPr>
              <p:nvPr/>
            </p:nvSpPr>
            <p:spPr bwMode="auto">
              <a:xfrm>
                <a:off x="2544" y="2019"/>
                <a:ext cx="370" cy="140"/>
              </a:xfrm>
              <a:custGeom>
                <a:avLst/>
                <a:gdLst>
                  <a:gd name="T0" fmla="*/ 5 w 370"/>
                  <a:gd name="T1" fmla="*/ 140 h 140"/>
                  <a:gd name="T2" fmla="*/ 0 w 370"/>
                  <a:gd name="T3" fmla="*/ 138 h 140"/>
                  <a:gd name="T4" fmla="*/ 367 w 370"/>
                  <a:gd name="T5" fmla="*/ 0 h 140"/>
                  <a:gd name="T6" fmla="*/ 370 w 370"/>
                  <a:gd name="T7" fmla="*/ 2 h 140"/>
                  <a:gd name="T8" fmla="*/ 5 w 370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0"/>
                  <a:gd name="T16" fmla="*/ 0 h 140"/>
                  <a:gd name="T17" fmla="*/ 370 w 370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0" h="140">
                    <a:moveTo>
                      <a:pt x="5" y="140"/>
                    </a:moveTo>
                    <a:lnTo>
                      <a:pt x="0" y="138"/>
                    </a:lnTo>
                    <a:lnTo>
                      <a:pt x="367" y="0"/>
                    </a:lnTo>
                    <a:lnTo>
                      <a:pt x="370" y="2"/>
                    </a:lnTo>
                    <a:lnTo>
                      <a:pt x="5" y="140"/>
                    </a:lnTo>
                    <a:close/>
                  </a:path>
                </a:pathLst>
              </a:custGeom>
              <a:solidFill>
                <a:srgbClr val="70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8237" name="Freeform 2173"/>
            <p:cNvSpPr>
              <a:spLocks noChangeAspect="1"/>
            </p:cNvSpPr>
            <p:nvPr/>
          </p:nvSpPr>
          <p:spPr bwMode="auto">
            <a:xfrm>
              <a:off x="2541" y="2018"/>
              <a:ext cx="370" cy="139"/>
            </a:xfrm>
            <a:custGeom>
              <a:avLst/>
              <a:gdLst>
                <a:gd name="T0" fmla="*/ 3 w 370"/>
                <a:gd name="T1" fmla="*/ 139 h 139"/>
                <a:gd name="T2" fmla="*/ 0 w 370"/>
                <a:gd name="T3" fmla="*/ 138 h 139"/>
                <a:gd name="T4" fmla="*/ 367 w 370"/>
                <a:gd name="T5" fmla="*/ 0 h 139"/>
                <a:gd name="T6" fmla="*/ 370 w 370"/>
                <a:gd name="T7" fmla="*/ 1 h 139"/>
                <a:gd name="T8" fmla="*/ 3 w 370"/>
                <a:gd name="T9" fmla="*/ 139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0"/>
                <a:gd name="T16" fmla="*/ 0 h 139"/>
                <a:gd name="T17" fmla="*/ 370 w 370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0" h="139">
                  <a:moveTo>
                    <a:pt x="3" y="139"/>
                  </a:moveTo>
                  <a:lnTo>
                    <a:pt x="0" y="138"/>
                  </a:lnTo>
                  <a:lnTo>
                    <a:pt x="367" y="0"/>
                  </a:lnTo>
                  <a:lnTo>
                    <a:pt x="370" y="1"/>
                  </a:lnTo>
                  <a:lnTo>
                    <a:pt x="3" y="139"/>
                  </a:lnTo>
                  <a:close/>
                </a:path>
              </a:pathLst>
            </a:custGeom>
            <a:solidFill>
              <a:srgbClr val="6F6F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38" name="Freeform 2174"/>
            <p:cNvSpPr>
              <a:spLocks noChangeAspect="1"/>
            </p:cNvSpPr>
            <p:nvPr/>
          </p:nvSpPr>
          <p:spPr bwMode="auto">
            <a:xfrm>
              <a:off x="2538" y="2016"/>
              <a:ext cx="370" cy="140"/>
            </a:xfrm>
            <a:custGeom>
              <a:avLst/>
              <a:gdLst>
                <a:gd name="T0" fmla="*/ 3 w 370"/>
                <a:gd name="T1" fmla="*/ 140 h 140"/>
                <a:gd name="T2" fmla="*/ 0 w 370"/>
                <a:gd name="T3" fmla="*/ 138 h 140"/>
                <a:gd name="T4" fmla="*/ 367 w 370"/>
                <a:gd name="T5" fmla="*/ 0 h 140"/>
                <a:gd name="T6" fmla="*/ 370 w 370"/>
                <a:gd name="T7" fmla="*/ 2 h 140"/>
                <a:gd name="T8" fmla="*/ 3 w 370"/>
                <a:gd name="T9" fmla="*/ 14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0"/>
                <a:gd name="T16" fmla="*/ 0 h 140"/>
                <a:gd name="T17" fmla="*/ 370 w 370"/>
                <a:gd name="T18" fmla="*/ 140 h 1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0" h="140">
                  <a:moveTo>
                    <a:pt x="3" y="140"/>
                  </a:moveTo>
                  <a:lnTo>
                    <a:pt x="0" y="138"/>
                  </a:lnTo>
                  <a:lnTo>
                    <a:pt x="367" y="0"/>
                  </a:lnTo>
                  <a:lnTo>
                    <a:pt x="370" y="2"/>
                  </a:lnTo>
                  <a:lnTo>
                    <a:pt x="3" y="140"/>
                  </a:lnTo>
                  <a:close/>
                </a:path>
              </a:pathLst>
            </a:custGeom>
            <a:solidFill>
              <a:srgbClr val="6E6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39" name="Freeform 2175"/>
            <p:cNvSpPr>
              <a:spLocks noChangeAspect="1"/>
            </p:cNvSpPr>
            <p:nvPr/>
          </p:nvSpPr>
          <p:spPr bwMode="auto">
            <a:xfrm>
              <a:off x="2535" y="2015"/>
              <a:ext cx="370" cy="139"/>
            </a:xfrm>
            <a:custGeom>
              <a:avLst/>
              <a:gdLst>
                <a:gd name="T0" fmla="*/ 3 w 370"/>
                <a:gd name="T1" fmla="*/ 139 h 139"/>
                <a:gd name="T2" fmla="*/ 0 w 370"/>
                <a:gd name="T3" fmla="*/ 138 h 139"/>
                <a:gd name="T4" fmla="*/ 367 w 370"/>
                <a:gd name="T5" fmla="*/ 0 h 139"/>
                <a:gd name="T6" fmla="*/ 370 w 370"/>
                <a:gd name="T7" fmla="*/ 1 h 139"/>
                <a:gd name="T8" fmla="*/ 3 w 370"/>
                <a:gd name="T9" fmla="*/ 139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0"/>
                <a:gd name="T16" fmla="*/ 0 h 139"/>
                <a:gd name="T17" fmla="*/ 370 w 370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0" h="139">
                  <a:moveTo>
                    <a:pt x="3" y="139"/>
                  </a:moveTo>
                  <a:lnTo>
                    <a:pt x="0" y="138"/>
                  </a:lnTo>
                  <a:lnTo>
                    <a:pt x="367" y="0"/>
                  </a:lnTo>
                  <a:lnTo>
                    <a:pt x="370" y="1"/>
                  </a:lnTo>
                  <a:lnTo>
                    <a:pt x="3" y="139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40" name="Freeform 2176"/>
            <p:cNvSpPr>
              <a:spLocks noChangeAspect="1"/>
            </p:cNvSpPr>
            <p:nvPr/>
          </p:nvSpPr>
          <p:spPr bwMode="auto">
            <a:xfrm>
              <a:off x="2532" y="2013"/>
              <a:ext cx="370" cy="140"/>
            </a:xfrm>
            <a:custGeom>
              <a:avLst/>
              <a:gdLst>
                <a:gd name="T0" fmla="*/ 3 w 370"/>
                <a:gd name="T1" fmla="*/ 140 h 140"/>
                <a:gd name="T2" fmla="*/ 0 w 370"/>
                <a:gd name="T3" fmla="*/ 138 h 140"/>
                <a:gd name="T4" fmla="*/ 367 w 370"/>
                <a:gd name="T5" fmla="*/ 0 h 140"/>
                <a:gd name="T6" fmla="*/ 370 w 370"/>
                <a:gd name="T7" fmla="*/ 2 h 140"/>
                <a:gd name="T8" fmla="*/ 3 w 370"/>
                <a:gd name="T9" fmla="*/ 14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0"/>
                <a:gd name="T16" fmla="*/ 0 h 140"/>
                <a:gd name="T17" fmla="*/ 370 w 370"/>
                <a:gd name="T18" fmla="*/ 140 h 1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0" h="140">
                  <a:moveTo>
                    <a:pt x="3" y="140"/>
                  </a:moveTo>
                  <a:lnTo>
                    <a:pt x="0" y="138"/>
                  </a:lnTo>
                  <a:lnTo>
                    <a:pt x="367" y="0"/>
                  </a:lnTo>
                  <a:lnTo>
                    <a:pt x="370" y="2"/>
                  </a:lnTo>
                  <a:lnTo>
                    <a:pt x="3" y="140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41" name="Freeform 2177"/>
            <p:cNvSpPr>
              <a:spLocks noChangeAspect="1"/>
            </p:cNvSpPr>
            <p:nvPr/>
          </p:nvSpPr>
          <p:spPr bwMode="auto">
            <a:xfrm>
              <a:off x="2515" y="2007"/>
              <a:ext cx="384" cy="144"/>
            </a:xfrm>
            <a:custGeom>
              <a:avLst/>
              <a:gdLst>
                <a:gd name="T0" fmla="*/ 17 w 384"/>
                <a:gd name="T1" fmla="*/ 144 h 144"/>
                <a:gd name="T2" fmla="*/ 0 w 384"/>
                <a:gd name="T3" fmla="*/ 138 h 144"/>
                <a:gd name="T4" fmla="*/ 366 w 384"/>
                <a:gd name="T5" fmla="*/ 0 h 144"/>
                <a:gd name="T6" fmla="*/ 384 w 384"/>
                <a:gd name="T7" fmla="*/ 6 h 144"/>
                <a:gd name="T8" fmla="*/ 17 w 384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144"/>
                <a:gd name="T17" fmla="*/ 384 w 384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144">
                  <a:moveTo>
                    <a:pt x="17" y="144"/>
                  </a:moveTo>
                  <a:lnTo>
                    <a:pt x="0" y="138"/>
                  </a:lnTo>
                  <a:lnTo>
                    <a:pt x="366" y="0"/>
                  </a:lnTo>
                  <a:lnTo>
                    <a:pt x="384" y="6"/>
                  </a:lnTo>
                  <a:lnTo>
                    <a:pt x="17" y="144"/>
                  </a:lnTo>
                  <a:close/>
                </a:path>
              </a:pathLst>
            </a:custGeom>
            <a:solidFill>
              <a:srgbClr val="6B6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42" name="Line 2178"/>
            <p:cNvSpPr>
              <a:spLocks noChangeAspect="1" noChangeShapeType="1"/>
            </p:cNvSpPr>
            <p:nvPr/>
          </p:nvSpPr>
          <p:spPr bwMode="auto">
            <a:xfrm flipV="1">
              <a:off x="2532" y="2013"/>
              <a:ext cx="367" cy="138"/>
            </a:xfrm>
            <a:prstGeom prst="line">
              <a:avLst/>
            </a:prstGeom>
            <a:noFill/>
            <a:ln w="3175">
              <a:solidFill>
                <a:srgbClr val="6B6B6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43" name="Freeform 2179"/>
            <p:cNvSpPr>
              <a:spLocks noChangeAspect="1"/>
            </p:cNvSpPr>
            <p:nvPr/>
          </p:nvSpPr>
          <p:spPr bwMode="auto">
            <a:xfrm>
              <a:off x="2527" y="2012"/>
              <a:ext cx="372" cy="139"/>
            </a:xfrm>
            <a:custGeom>
              <a:avLst/>
              <a:gdLst>
                <a:gd name="T0" fmla="*/ 5 w 372"/>
                <a:gd name="T1" fmla="*/ 139 h 139"/>
                <a:gd name="T2" fmla="*/ 0 w 372"/>
                <a:gd name="T3" fmla="*/ 138 h 139"/>
                <a:gd name="T4" fmla="*/ 368 w 372"/>
                <a:gd name="T5" fmla="*/ 0 h 139"/>
                <a:gd name="T6" fmla="*/ 372 w 372"/>
                <a:gd name="T7" fmla="*/ 1 h 139"/>
                <a:gd name="T8" fmla="*/ 5 w 372"/>
                <a:gd name="T9" fmla="*/ 139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2"/>
                <a:gd name="T16" fmla="*/ 0 h 139"/>
                <a:gd name="T17" fmla="*/ 372 w 372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2" h="139">
                  <a:moveTo>
                    <a:pt x="5" y="139"/>
                  </a:moveTo>
                  <a:lnTo>
                    <a:pt x="0" y="138"/>
                  </a:lnTo>
                  <a:lnTo>
                    <a:pt x="368" y="0"/>
                  </a:lnTo>
                  <a:lnTo>
                    <a:pt x="372" y="1"/>
                  </a:lnTo>
                  <a:lnTo>
                    <a:pt x="5" y="139"/>
                  </a:lnTo>
                  <a:close/>
                </a:path>
              </a:pathLst>
            </a:custGeom>
            <a:solidFill>
              <a:srgbClr val="6B6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44" name="Freeform 2180"/>
            <p:cNvSpPr>
              <a:spLocks noChangeAspect="1"/>
            </p:cNvSpPr>
            <p:nvPr/>
          </p:nvSpPr>
          <p:spPr bwMode="auto">
            <a:xfrm>
              <a:off x="2524" y="2010"/>
              <a:ext cx="371" cy="140"/>
            </a:xfrm>
            <a:custGeom>
              <a:avLst/>
              <a:gdLst>
                <a:gd name="T0" fmla="*/ 3 w 371"/>
                <a:gd name="T1" fmla="*/ 140 h 140"/>
                <a:gd name="T2" fmla="*/ 0 w 371"/>
                <a:gd name="T3" fmla="*/ 138 h 140"/>
                <a:gd name="T4" fmla="*/ 368 w 371"/>
                <a:gd name="T5" fmla="*/ 0 h 140"/>
                <a:gd name="T6" fmla="*/ 371 w 371"/>
                <a:gd name="T7" fmla="*/ 2 h 140"/>
                <a:gd name="T8" fmla="*/ 3 w 371"/>
                <a:gd name="T9" fmla="*/ 14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1"/>
                <a:gd name="T16" fmla="*/ 0 h 140"/>
                <a:gd name="T17" fmla="*/ 371 w 371"/>
                <a:gd name="T18" fmla="*/ 140 h 1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1" h="140">
                  <a:moveTo>
                    <a:pt x="3" y="140"/>
                  </a:moveTo>
                  <a:lnTo>
                    <a:pt x="0" y="138"/>
                  </a:lnTo>
                  <a:lnTo>
                    <a:pt x="368" y="0"/>
                  </a:lnTo>
                  <a:lnTo>
                    <a:pt x="371" y="2"/>
                  </a:lnTo>
                  <a:lnTo>
                    <a:pt x="3" y="140"/>
                  </a:lnTo>
                  <a:close/>
                </a:path>
              </a:pathLst>
            </a:custGeom>
            <a:solidFill>
              <a:srgbClr val="696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45" name="Freeform 2181"/>
            <p:cNvSpPr>
              <a:spLocks noChangeAspect="1"/>
            </p:cNvSpPr>
            <p:nvPr/>
          </p:nvSpPr>
          <p:spPr bwMode="auto">
            <a:xfrm>
              <a:off x="2521" y="2010"/>
              <a:ext cx="371" cy="138"/>
            </a:xfrm>
            <a:custGeom>
              <a:avLst/>
              <a:gdLst>
                <a:gd name="T0" fmla="*/ 3 w 371"/>
                <a:gd name="T1" fmla="*/ 138 h 138"/>
                <a:gd name="T2" fmla="*/ 0 w 371"/>
                <a:gd name="T3" fmla="*/ 137 h 138"/>
                <a:gd name="T4" fmla="*/ 367 w 371"/>
                <a:gd name="T5" fmla="*/ 0 h 138"/>
                <a:gd name="T6" fmla="*/ 371 w 371"/>
                <a:gd name="T7" fmla="*/ 0 h 138"/>
                <a:gd name="T8" fmla="*/ 3 w 371"/>
                <a:gd name="T9" fmla="*/ 138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1"/>
                <a:gd name="T16" fmla="*/ 0 h 138"/>
                <a:gd name="T17" fmla="*/ 371 w 371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1" h="138">
                  <a:moveTo>
                    <a:pt x="3" y="138"/>
                  </a:moveTo>
                  <a:lnTo>
                    <a:pt x="0" y="137"/>
                  </a:lnTo>
                  <a:lnTo>
                    <a:pt x="367" y="0"/>
                  </a:lnTo>
                  <a:lnTo>
                    <a:pt x="371" y="0"/>
                  </a:lnTo>
                  <a:lnTo>
                    <a:pt x="3" y="138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46" name="Freeform 2182"/>
            <p:cNvSpPr>
              <a:spLocks noChangeAspect="1"/>
            </p:cNvSpPr>
            <p:nvPr/>
          </p:nvSpPr>
          <p:spPr bwMode="auto">
            <a:xfrm>
              <a:off x="2518" y="2009"/>
              <a:ext cx="370" cy="138"/>
            </a:xfrm>
            <a:custGeom>
              <a:avLst/>
              <a:gdLst>
                <a:gd name="T0" fmla="*/ 3 w 370"/>
                <a:gd name="T1" fmla="*/ 138 h 138"/>
                <a:gd name="T2" fmla="*/ 0 w 370"/>
                <a:gd name="T3" fmla="*/ 138 h 138"/>
                <a:gd name="T4" fmla="*/ 367 w 370"/>
                <a:gd name="T5" fmla="*/ 0 h 138"/>
                <a:gd name="T6" fmla="*/ 370 w 370"/>
                <a:gd name="T7" fmla="*/ 1 h 138"/>
                <a:gd name="T8" fmla="*/ 3 w 370"/>
                <a:gd name="T9" fmla="*/ 138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0"/>
                <a:gd name="T16" fmla="*/ 0 h 138"/>
                <a:gd name="T17" fmla="*/ 370 w 370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0" h="138">
                  <a:moveTo>
                    <a:pt x="3" y="138"/>
                  </a:moveTo>
                  <a:lnTo>
                    <a:pt x="0" y="138"/>
                  </a:lnTo>
                  <a:lnTo>
                    <a:pt x="367" y="0"/>
                  </a:lnTo>
                  <a:lnTo>
                    <a:pt x="370" y="1"/>
                  </a:lnTo>
                  <a:lnTo>
                    <a:pt x="3" y="138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47" name="Freeform 2183"/>
            <p:cNvSpPr>
              <a:spLocks noChangeAspect="1"/>
            </p:cNvSpPr>
            <p:nvPr/>
          </p:nvSpPr>
          <p:spPr bwMode="auto">
            <a:xfrm>
              <a:off x="2515" y="2007"/>
              <a:ext cx="370" cy="140"/>
            </a:xfrm>
            <a:custGeom>
              <a:avLst/>
              <a:gdLst>
                <a:gd name="T0" fmla="*/ 3 w 370"/>
                <a:gd name="T1" fmla="*/ 140 h 140"/>
                <a:gd name="T2" fmla="*/ 0 w 370"/>
                <a:gd name="T3" fmla="*/ 138 h 140"/>
                <a:gd name="T4" fmla="*/ 366 w 370"/>
                <a:gd name="T5" fmla="*/ 0 h 140"/>
                <a:gd name="T6" fmla="*/ 370 w 370"/>
                <a:gd name="T7" fmla="*/ 2 h 140"/>
                <a:gd name="T8" fmla="*/ 3 w 370"/>
                <a:gd name="T9" fmla="*/ 14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0"/>
                <a:gd name="T16" fmla="*/ 0 h 140"/>
                <a:gd name="T17" fmla="*/ 370 w 370"/>
                <a:gd name="T18" fmla="*/ 140 h 1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0" h="140">
                  <a:moveTo>
                    <a:pt x="3" y="140"/>
                  </a:moveTo>
                  <a:lnTo>
                    <a:pt x="0" y="138"/>
                  </a:lnTo>
                  <a:lnTo>
                    <a:pt x="366" y="0"/>
                  </a:lnTo>
                  <a:lnTo>
                    <a:pt x="370" y="2"/>
                  </a:lnTo>
                  <a:lnTo>
                    <a:pt x="3" y="14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48" name="Freeform 2184"/>
            <p:cNvSpPr>
              <a:spLocks noChangeAspect="1"/>
            </p:cNvSpPr>
            <p:nvPr/>
          </p:nvSpPr>
          <p:spPr bwMode="auto">
            <a:xfrm>
              <a:off x="2350" y="2141"/>
              <a:ext cx="329" cy="482"/>
            </a:xfrm>
            <a:custGeom>
              <a:avLst/>
              <a:gdLst>
                <a:gd name="T0" fmla="*/ 147 w 329"/>
                <a:gd name="T1" fmla="*/ 1 h 482"/>
                <a:gd name="T2" fmla="*/ 115 w 329"/>
                <a:gd name="T3" fmla="*/ 3 h 482"/>
                <a:gd name="T4" fmla="*/ 86 w 329"/>
                <a:gd name="T5" fmla="*/ 13 h 482"/>
                <a:gd name="T6" fmla="*/ 59 w 329"/>
                <a:gd name="T7" fmla="*/ 31 h 482"/>
                <a:gd name="T8" fmla="*/ 38 w 329"/>
                <a:gd name="T9" fmla="*/ 58 h 482"/>
                <a:gd name="T10" fmla="*/ 19 w 329"/>
                <a:gd name="T11" fmla="*/ 92 h 482"/>
                <a:gd name="T12" fmla="*/ 7 w 329"/>
                <a:gd name="T13" fmla="*/ 131 h 482"/>
                <a:gd name="T14" fmla="*/ 0 w 329"/>
                <a:gd name="T15" fmla="*/ 176 h 482"/>
                <a:gd name="T16" fmla="*/ 0 w 329"/>
                <a:gd name="T17" fmla="*/ 224 h 482"/>
                <a:gd name="T18" fmla="*/ 7 w 329"/>
                <a:gd name="T19" fmla="*/ 272 h 482"/>
                <a:gd name="T20" fmla="*/ 19 w 329"/>
                <a:gd name="T21" fmla="*/ 317 h 482"/>
                <a:gd name="T22" fmla="*/ 38 w 329"/>
                <a:gd name="T23" fmla="*/ 359 h 482"/>
                <a:gd name="T24" fmla="*/ 59 w 329"/>
                <a:gd name="T25" fmla="*/ 398 h 482"/>
                <a:gd name="T26" fmla="*/ 86 w 329"/>
                <a:gd name="T27" fmla="*/ 430 h 482"/>
                <a:gd name="T28" fmla="*/ 115 w 329"/>
                <a:gd name="T29" fmla="*/ 455 h 482"/>
                <a:gd name="T30" fmla="*/ 147 w 329"/>
                <a:gd name="T31" fmla="*/ 473 h 482"/>
                <a:gd name="T32" fmla="*/ 182 w 329"/>
                <a:gd name="T33" fmla="*/ 481 h 482"/>
                <a:gd name="T34" fmla="*/ 214 w 329"/>
                <a:gd name="T35" fmla="*/ 481 h 482"/>
                <a:gd name="T36" fmla="*/ 243 w 329"/>
                <a:gd name="T37" fmla="*/ 470 h 482"/>
                <a:gd name="T38" fmla="*/ 270 w 329"/>
                <a:gd name="T39" fmla="*/ 451 h 482"/>
                <a:gd name="T40" fmla="*/ 291 w 329"/>
                <a:gd name="T41" fmla="*/ 424 h 482"/>
                <a:gd name="T42" fmla="*/ 309 w 329"/>
                <a:gd name="T43" fmla="*/ 391 h 482"/>
                <a:gd name="T44" fmla="*/ 321 w 329"/>
                <a:gd name="T45" fmla="*/ 352 h 482"/>
                <a:gd name="T46" fmla="*/ 329 w 329"/>
                <a:gd name="T47" fmla="*/ 307 h 482"/>
                <a:gd name="T48" fmla="*/ 329 w 329"/>
                <a:gd name="T49" fmla="*/ 258 h 482"/>
                <a:gd name="T50" fmla="*/ 321 w 329"/>
                <a:gd name="T51" fmla="*/ 210 h 482"/>
                <a:gd name="T52" fmla="*/ 309 w 329"/>
                <a:gd name="T53" fmla="*/ 165 h 482"/>
                <a:gd name="T54" fmla="*/ 291 w 329"/>
                <a:gd name="T55" fmla="*/ 123 h 482"/>
                <a:gd name="T56" fmla="*/ 270 w 329"/>
                <a:gd name="T57" fmla="*/ 86 h 482"/>
                <a:gd name="T58" fmla="*/ 243 w 329"/>
                <a:gd name="T59" fmla="*/ 52 h 482"/>
                <a:gd name="T60" fmla="*/ 214 w 329"/>
                <a:gd name="T61" fmla="*/ 27 h 482"/>
                <a:gd name="T62" fmla="*/ 182 w 329"/>
                <a:gd name="T63" fmla="*/ 10 h 48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29"/>
                <a:gd name="T97" fmla="*/ 0 h 482"/>
                <a:gd name="T98" fmla="*/ 329 w 329"/>
                <a:gd name="T99" fmla="*/ 482 h 48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29" h="482">
                  <a:moveTo>
                    <a:pt x="165" y="4"/>
                  </a:moveTo>
                  <a:lnTo>
                    <a:pt x="147" y="1"/>
                  </a:lnTo>
                  <a:lnTo>
                    <a:pt x="132" y="0"/>
                  </a:lnTo>
                  <a:lnTo>
                    <a:pt x="115" y="3"/>
                  </a:lnTo>
                  <a:lnTo>
                    <a:pt x="100" y="6"/>
                  </a:lnTo>
                  <a:lnTo>
                    <a:pt x="86" y="13"/>
                  </a:lnTo>
                  <a:lnTo>
                    <a:pt x="73" y="21"/>
                  </a:lnTo>
                  <a:lnTo>
                    <a:pt x="59" y="31"/>
                  </a:lnTo>
                  <a:lnTo>
                    <a:pt x="48" y="43"/>
                  </a:lnTo>
                  <a:lnTo>
                    <a:pt x="38" y="58"/>
                  </a:lnTo>
                  <a:lnTo>
                    <a:pt x="27" y="73"/>
                  </a:lnTo>
                  <a:lnTo>
                    <a:pt x="19" y="92"/>
                  </a:lnTo>
                  <a:lnTo>
                    <a:pt x="12" y="111"/>
                  </a:lnTo>
                  <a:lnTo>
                    <a:pt x="7" y="131"/>
                  </a:lnTo>
                  <a:lnTo>
                    <a:pt x="3" y="153"/>
                  </a:lnTo>
                  <a:lnTo>
                    <a:pt x="0" y="176"/>
                  </a:lnTo>
                  <a:lnTo>
                    <a:pt x="0" y="200"/>
                  </a:lnTo>
                  <a:lnTo>
                    <a:pt x="0" y="224"/>
                  </a:lnTo>
                  <a:lnTo>
                    <a:pt x="3" y="248"/>
                  </a:lnTo>
                  <a:lnTo>
                    <a:pt x="7" y="272"/>
                  </a:lnTo>
                  <a:lnTo>
                    <a:pt x="12" y="294"/>
                  </a:lnTo>
                  <a:lnTo>
                    <a:pt x="19" y="317"/>
                  </a:lnTo>
                  <a:lnTo>
                    <a:pt x="27" y="340"/>
                  </a:lnTo>
                  <a:lnTo>
                    <a:pt x="38" y="359"/>
                  </a:lnTo>
                  <a:lnTo>
                    <a:pt x="48" y="379"/>
                  </a:lnTo>
                  <a:lnTo>
                    <a:pt x="59" y="398"/>
                  </a:lnTo>
                  <a:lnTo>
                    <a:pt x="73" y="415"/>
                  </a:lnTo>
                  <a:lnTo>
                    <a:pt x="86" y="430"/>
                  </a:lnTo>
                  <a:lnTo>
                    <a:pt x="100" y="443"/>
                  </a:lnTo>
                  <a:lnTo>
                    <a:pt x="115" y="455"/>
                  </a:lnTo>
                  <a:lnTo>
                    <a:pt x="132" y="464"/>
                  </a:lnTo>
                  <a:lnTo>
                    <a:pt x="147" y="473"/>
                  </a:lnTo>
                  <a:lnTo>
                    <a:pt x="165" y="478"/>
                  </a:lnTo>
                  <a:lnTo>
                    <a:pt x="182" y="481"/>
                  </a:lnTo>
                  <a:lnTo>
                    <a:pt x="199" y="482"/>
                  </a:lnTo>
                  <a:lnTo>
                    <a:pt x="214" y="481"/>
                  </a:lnTo>
                  <a:lnTo>
                    <a:pt x="229" y="476"/>
                  </a:lnTo>
                  <a:lnTo>
                    <a:pt x="243" y="470"/>
                  </a:lnTo>
                  <a:lnTo>
                    <a:pt x="256" y="461"/>
                  </a:lnTo>
                  <a:lnTo>
                    <a:pt x="270" y="451"/>
                  </a:lnTo>
                  <a:lnTo>
                    <a:pt x="280" y="439"/>
                  </a:lnTo>
                  <a:lnTo>
                    <a:pt x="291" y="424"/>
                  </a:lnTo>
                  <a:lnTo>
                    <a:pt x="302" y="409"/>
                  </a:lnTo>
                  <a:lnTo>
                    <a:pt x="309" y="391"/>
                  </a:lnTo>
                  <a:lnTo>
                    <a:pt x="317" y="373"/>
                  </a:lnTo>
                  <a:lnTo>
                    <a:pt x="321" y="352"/>
                  </a:lnTo>
                  <a:lnTo>
                    <a:pt x="326" y="331"/>
                  </a:lnTo>
                  <a:lnTo>
                    <a:pt x="329" y="307"/>
                  </a:lnTo>
                  <a:lnTo>
                    <a:pt x="329" y="282"/>
                  </a:lnTo>
                  <a:lnTo>
                    <a:pt x="329" y="258"/>
                  </a:lnTo>
                  <a:lnTo>
                    <a:pt x="326" y="234"/>
                  </a:lnTo>
                  <a:lnTo>
                    <a:pt x="321" y="210"/>
                  </a:lnTo>
                  <a:lnTo>
                    <a:pt x="317" y="188"/>
                  </a:lnTo>
                  <a:lnTo>
                    <a:pt x="309" y="165"/>
                  </a:lnTo>
                  <a:lnTo>
                    <a:pt x="302" y="144"/>
                  </a:lnTo>
                  <a:lnTo>
                    <a:pt x="291" y="123"/>
                  </a:lnTo>
                  <a:lnTo>
                    <a:pt x="280" y="104"/>
                  </a:lnTo>
                  <a:lnTo>
                    <a:pt x="270" y="86"/>
                  </a:lnTo>
                  <a:lnTo>
                    <a:pt x="256" y="67"/>
                  </a:lnTo>
                  <a:lnTo>
                    <a:pt x="243" y="52"/>
                  </a:lnTo>
                  <a:lnTo>
                    <a:pt x="229" y="39"/>
                  </a:lnTo>
                  <a:lnTo>
                    <a:pt x="214" y="27"/>
                  </a:lnTo>
                  <a:lnTo>
                    <a:pt x="199" y="18"/>
                  </a:lnTo>
                  <a:lnTo>
                    <a:pt x="182" y="10"/>
                  </a:lnTo>
                  <a:lnTo>
                    <a:pt x="165" y="4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49" name="Line 2185"/>
            <p:cNvSpPr>
              <a:spLocks noChangeAspect="1" noChangeShapeType="1"/>
            </p:cNvSpPr>
            <p:nvPr/>
          </p:nvSpPr>
          <p:spPr bwMode="auto">
            <a:xfrm flipH="1" flipV="1">
              <a:off x="2497" y="2142"/>
              <a:ext cx="18" cy="3"/>
            </a:xfrm>
            <a:prstGeom prst="line">
              <a:avLst/>
            </a:prstGeom>
            <a:noFill/>
            <a:ln w="19050">
              <a:solidFill>
                <a:srgbClr val="49494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50" name="Line 2186"/>
            <p:cNvSpPr>
              <a:spLocks noChangeAspect="1" noChangeShapeType="1"/>
            </p:cNvSpPr>
            <p:nvPr/>
          </p:nvSpPr>
          <p:spPr bwMode="auto">
            <a:xfrm flipH="1" flipV="1">
              <a:off x="2482" y="2141"/>
              <a:ext cx="15" cy="1"/>
            </a:xfrm>
            <a:prstGeom prst="line">
              <a:avLst/>
            </a:prstGeom>
            <a:noFill/>
            <a:ln w="19050">
              <a:solidFill>
                <a:srgbClr val="4C4C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51" name="Line 2187"/>
            <p:cNvSpPr>
              <a:spLocks noChangeAspect="1" noChangeShapeType="1"/>
            </p:cNvSpPr>
            <p:nvPr/>
          </p:nvSpPr>
          <p:spPr bwMode="auto">
            <a:xfrm flipH="1">
              <a:off x="2465" y="2141"/>
              <a:ext cx="17" cy="3"/>
            </a:xfrm>
            <a:prstGeom prst="line">
              <a:avLst/>
            </a:prstGeom>
            <a:noFill/>
            <a:ln w="19050">
              <a:solidFill>
                <a:srgbClr val="4F4F4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52" name="Line 2188"/>
            <p:cNvSpPr>
              <a:spLocks noChangeAspect="1" noChangeShapeType="1"/>
            </p:cNvSpPr>
            <p:nvPr/>
          </p:nvSpPr>
          <p:spPr bwMode="auto">
            <a:xfrm flipH="1">
              <a:off x="2450" y="2144"/>
              <a:ext cx="15" cy="3"/>
            </a:xfrm>
            <a:prstGeom prst="line">
              <a:avLst/>
            </a:prstGeom>
            <a:noFill/>
            <a:ln w="19050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53" name="Line 2189"/>
            <p:cNvSpPr>
              <a:spLocks noChangeAspect="1" noChangeShapeType="1"/>
            </p:cNvSpPr>
            <p:nvPr/>
          </p:nvSpPr>
          <p:spPr bwMode="auto">
            <a:xfrm flipH="1">
              <a:off x="2436" y="2147"/>
              <a:ext cx="14" cy="7"/>
            </a:xfrm>
            <a:prstGeom prst="line">
              <a:avLst/>
            </a:prstGeom>
            <a:noFill/>
            <a:ln w="19050">
              <a:solidFill>
                <a:srgbClr val="54545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54" name="Line 2190"/>
            <p:cNvSpPr>
              <a:spLocks noChangeAspect="1" noChangeShapeType="1"/>
            </p:cNvSpPr>
            <p:nvPr/>
          </p:nvSpPr>
          <p:spPr bwMode="auto">
            <a:xfrm flipH="1">
              <a:off x="2423" y="2154"/>
              <a:ext cx="13" cy="8"/>
            </a:xfrm>
            <a:prstGeom prst="line">
              <a:avLst/>
            </a:prstGeom>
            <a:noFill/>
            <a:ln w="19050">
              <a:solidFill>
                <a:srgbClr val="56565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55" name="Line 2191"/>
            <p:cNvSpPr>
              <a:spLocks noChangeAspect="1" noChangeShapeType="1"/>
            </p:cNvSpPr>
            <p:nvPr/>
          </p:nvSpPr>
          <p:spPr bwMode="auto">
            <a:xfrm flipH="1">
              <a:off x="2409" y="2162"/>
              <a:ext cx="14" cy="10"/>
            </a:xfrm>
            <a:prstGeom prst="line">
              <a:avLst/>
            </a:prstGeom>
            <a:noFill/>
            <a:ln w="19050">
              <a:solidFill>
                <a:srgbClr val="58585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56" name="Line 2192"/>
            <p:cNvSpPr>
              <a:spLocks noChangeAspect="1" noChangeShapeType="1"/>
            </p:cNvSpPr>
            <p:nvPr/>
          </p:nvSpPr>
          <p:spPr bwMode="auto">
            <a:xfrm flipH="1">
              <a:off x="2398" y="2172"/>
              <a:ext cx="11" cy="12"/>
            </a:xfrm>
            <a:prstGeom prst="line">
              <a:avLst/>
            </a:prstGeom>
            <a:noFill/>
            <a:ln w="19050">
              <a:solidFill>
                <a:srgbClr val="5A5A5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57" name="Line 2193"/>
            <p:cNvSpPr>
              <a:spLocks noChangeAspect="1" noChangeShapeType="1"/>
            </p:cNvSpPr>
            <p:nvPr/>
          </p:nvSpPr>
          <p:spPr bwMode="auto">
            <a:xfrm flipH="1">
              <a:off x="2388" y="2184"/>
              <a:ext cx="10" cy="15"/>
            </a:xfrm>
            <a:prstGeom prst="line">
              <a:avLst/>
            </a:prstGeom>
            <a:noFill/>
            <a:ln w="19050">
              <a:solidFill>
                <a:srgbClr val="5C5C5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58" name="Line 2194"/>
            <p:cNvSpPr>
              <a:spLocks noChangeAspect="1" noChangeShapeType="1"/>
            </p:cNvSpPr>
            <p:nvPr/>
          </p:nvSpPr>
          <p:spPr bwMode="auto">
            <a:xfrm flipH="1">
              <a:off x="2377" y="2199"/>
              <a:ext cx="11" cy="15"/>
            </a:xfrm>
            <a:prstGeom prst="line">
              <a:avLst/>
            </a:prstGeom>
            <a:noFill/>
            <a:ln w="19050">
              <a:solidFill>
                <a:srgbClr val="5D5D5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59" name="Line 2195"/>
            <p:cNvSpPr>
              <a:spLocks noChangeAspect="1" noChangeShapeType="1"/>
            </p:cNvSpPr>
            <p:nvPr/>
          </p:nvSpPr>
          <p:spPr bwMode="auto">
            <a:xfrm flipH="1">
              <a:off x="2369" y="2214"/>
              <a:ext cx="8" cy="19"/>
            </a:xfrm>
            <a:prstGeom prst="line">
              <a:avLst/>
            </a:prstGeom>
            <a:noFill/>
            <a:ln w="19050">
              <a:solidFill>
                <a:srgbClr val="5F5F5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60" name="Line 2196"/>
            <p:cNvSpPr>
              <a:spLocks noChangeAspect="1" noChangeShapeType="1"/>
            </p:cNvSpPr>
            <p:nvPr/>
          </p:nvSpPr>
          <p:spPr bwMode="auto">
            <a:xfrm flipH="1">
              <a:off x="2362" y="2233"/>
              <a:ext cx="7" cy="19"/>
            </a:xfrm>
            <a:prstGeom prst="line">
              <a:avLst/>
            </a:prstGeom>
            <a:noFill/>
            <a:ln w="19050">
              <a:solidFill>
                <a:srgbClr val="606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61" name="Line 2197"/>
            <p:cNvSpPr>
              <a:spLocks noChangeAspect="1" noChangeShapeType="1"/>
            </p:cNvSpPr>
            <p:nvPr/>
          </p:nvSpPr>
          <p:spPr bwMode="auto">
            <a:xfrm flipH="1">
              <a:off x="2357" y="2252"/>
              <a:ext cx="5" cy="20"/>
            </a:xfrm>
            <a:prstGeom prst="line">
              <a:avLst/>
            </a:prstGeom>
            <a:noFill/>
            <a:ln w="19050">
              <a:solidFill>
                <a:srgbClr val="61616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62" name="Line 2198"/>
            <p:cNvSpPr>
              <a:spLocks noChangeAspect="1" noChangeShapeType="1"/>
            </p:cNvSpPr>
            <p:nvPr/>
          </p:nvSpPr>
          <p:spPr bwMode="auto">
            <a:xfrm>
              <a:off x="2497" y="2614"/>
              <a:ext cx="18" cy="5"/>
            </a:xfrm>
            <a:prstGeom prst="line">
              <a:avLst/>
            </a:prstGeom>
            <a:noFill/>
            <a:ln w="19050">
              <a:solidFill>
                <a:srgbClr val="49494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63" name="Line 2199"/>
            <p:cNvSpPr>
              <a:spLocks noChangeAspect="1" noChangeShapeType="1"/>
            </p:cNvSpPr>
            <p:nvPr/>
          </p:nvSpPr>
          <p:spPr bwMode="auto">
            <a:xfrm>
              <a:off x="2515" y="2619"/>
              <a:ext cx="17" cy="3"/>
            </a:xfrm>
            <a:prstGeom prst="line">
              <a:avLst/>
            </a:prstGeom>
            <a:noFill/>
            <a:ln w="19050">
              <a:solidFill>
                <a:srgbClr val="47474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64" name="Line 2200"/>
            <p:cNvSpPr>
              <a:spLocks noChangeAspect="1" noChangeShapeType="1"/>
            </p:cNvSpPr>
            <p:nvPr/>
          </p:nvSpPr>
          <p:spPr bwMode="auto">
            <a:xfrm>
              <a:off x="2532" y="2622"/>
              <a:ext cx="17" cy="1"/>
            </a:xfrm>
            <a:prstGeom prst="line">
              <a:avLst/>
            </a:prstGeom>
            <a:noFill/>
            <a:ln w="19050">
              <a:solidFill>
                <a:srgbClr val="44444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65" name="Line 2201"/>
            <p:cNvSpPr>
              <a:spLocks noChangeAspect="1" noChangeShapeType="1"/>
            </p:cNvSpPr>
            <p:nvPr/>
          </p:nvSpPr>
          <p:spPr bwMode="auto">
            <a:xfrm flipV="1">
              <a:off x="2549" y="2622"/>
              <a:ext cx="15" cy="1"/>
            </a:xfrm>
            <a:prstGeom prst="line">
              <a:avLst/>
            </a:prstGeom>
            <a:noFill/>
            <a:ln w="19050">
              <a:solidFill>
                <a:srgbClr val="42424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66" name="Line 2202"/>
            <p:cNvSpPr>
              <a:spLocks noChangeAspect="1" noChangeShapeType="1"/>
            </p:cNvSpPr>
            <p:nvPr/>
          </p:nvSpPr>
          <p:spPr bwMode="auto">
            <a:xfrm flipV="1">
              <a:off x="2564" y="2617"/>
              <a:ext cx="15" cy="5"/>
            </a:xfrm>
            <a:prstGeom prst="line">
              <a:avLst/>
            </a:prstGeom>
            <a:noFill/>
            <a:ln w="19050">
              <a:solidFill>
                <a:srgbClr val="3F3F3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67" name="Line 2203"/>
            <p:cNvSpPr>
              <a:spLocks noChangeAspect="1" noChangeShapeType="1"/>
            </p:cNvSpPr>
            <p:nvPr/>
          </p:nvSpPr>
          <p:spPr bwMode="auto">
            <a:xfrm flipV="1">
              <a:off x="2579" y="2611"/>
              <a:ext cx="14" cy="6"/>
            </a:xfrm>
            <a:prstGeom prst="line">
              <a:avLst/>
            </a:prstGeom>
            <a:noFill/>
            <a:ln w="19050">
              <a:solidFill>
                <a:srgbClr val="43434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68" name="Line 2204"/>
            <p:cNvSpPr>
              <a:spLocks noChangeAspect="1" noChangeShapeType="1"/>
            </p:cNvSpPr>
            <p:nvPr/>
          </p:nvSpPr>
          <p:spPr bwMode="auto">
            <a:xfrm flipV="1">
              <a:off x="2593" y="2602"/>
              <a:ext cx="13" cy="9"/>
            </a:xfrm>
            <a:prstGeom prst="line">
              <a:avLst/>
            </a:prstGeom>
            <a:noFill/>
            <a:ln w="19050">
              <a:solidFill>
                <a:srgbClr val="46464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69" name="Line 2205"/>
            <p:cNvSpPr>
              <a:spLocks noChangeAspect="1" noChangeShapeType="1"/>
            </p:cNvSpPr>
            <p:nvPr/>
          </p:nvSpPr>
          <p:spPr bwMode="auto">
            <a:xfrm flipV="1">
              <a:off x="2606" y="2592"/>
              <a:ext cx="14" cy="10"/>
            </a:xfrm>
            <a:prstGeom prst="line">
              <a:avLst/>
            </a:prstGeom>
            <a:noFill/>
            <a:ln w="19050">
              <a:solidFill>
                <a:srgbClr val="4A4A4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70" name="Line 2206"/>
            <p:cNvSpPr>
              <a:spLocks noChangeAspect="1" noChangeShapeType="1"/>
            </p:cNvSpPr>
            <p:nvPr/>
          </p:nvSpPr>
          <p:spPr bwMode="auto">
            <a:xfrm flipV="1">
              <a:off x="2620" y="2580"/>
              <a:ext cx="10" cy="12"/>
            </a:xfrm>
            <a:prstGeom prst="line">
              <a:avLst/>
            </a:prstGeom>
            <a:noFill/>
            <a:ln w="19050">
              <a:solidFill>
                <a:srgbClr val="4D4D4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71" name="Line 2207"/>
            <p:cNvSpPr>
              <a:spLocks noChangeAspect="1" noChangeShapeType="1"/>
            </p:cNvSpPr>
            <p:nvPr/>
          </p:nvSpPr>
          <p:spPr bwMode="auto">
            <a:xfrm flipV="1">
              <a:off x="2630" y="2565"/>
              <a:ext cx="11" cy="15"/>
            </a:xfrm>
            <a:prstGeom prst="line">
              <a:avLst/>
            </a:prstGeom>
            <a:noFill/>
            <a:ln w="19050">
              <a:solidFill>
                <a:srgbClr val="4F4F4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72" name="Line 2208"/>
            <p:cNvSpPr>
              <a:spLocks noChangeAspect="1" noChangeShapeType="1"/>
            </p:cNvSpPr>
            <p:nvPr/>
          </p:nvSpPr>
          <p:spPr bwMode="auto">
            <a:xfrm flipV="1">
              <a:off x="2641" y="2550"/>
              <a:ext cx="11" cy="15"/>
            </a:xfrm>
            <a:prstGeom prst="line">
              <a:avLst/>
            </a:prstGeom>
            <a:noFill/>
            <a:ln w="19050">
              <a:solidFill>
                <a:srgbClr val="52525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73" name="Line 2209"/>
            <p:cNvSpPr>
              <a:spLocks noChangeAspect="1" noChangeShapeType="1"/>
            </p:cNvSpPr>
            <p:nvPr/>
          </p:nvSpPr>
          <p:spPr bwMode="auto">
            <a:xfrm flipV="1">
              <a:off x="2652" y="2532"/>
              <a:ext cx="7" cy="18"/>
            </a:xfrm>
            <a:prstGeom prst="line">
              <a:avLst/>
            </a:prstGeom>
            <a:noFill/>
            <a:ln w="19050">
              <a:solidFill>
                <a:srgbClr val="56565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74" name="Line 2210"/>
            <p:cNvSpPr>
              <a:spLocks noChangeAspect="1" noChangeShapeType="1"/>
            </p:cNvSpPr>
            <p:nvPr/>
          </p:nvSpPr>
          <p:spPr bwMode="auto">
            <a:xfrm flipV="1">
              <a:off x="2659" y="2514"/>
              <a:ext cx="8" cy="18"/>
            </a:xfrm>
            <a:prstGeom prst="line">
              <a:avLst/>
            </a:prstGeom>
            <a:noFill/>
            <a:ln w="19050">
              <a:solidFill>
                <a:srgbClr val="5E5E5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75" name="Line 2211"/>
            <p:cNvSpPr>
              <a:spLocks noChangeAspect="1" noChangeShapeType="1"/>
            </p:cNvSpPr>
            <p:nvPr/>
          </p:nvSpPr>
          <p:spPr bwMode="auto">
            <a:xfrm flipV="1">
              <a:off x="2667" y="2493"/>
              <a:ext cx="4" cy="21"/>
            </a:xfrm>
            <a:prstGeom prst="line">
              <a:avLst/>
            </a:prstGeom>
            <a:noFill/>
            <a:ln w="19050">
              <a:solidFill>
                <a:srgbClr val="73737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76" name="Line 2212"/>
            <p:cNvSpPr>
              <a:spLocks noChangeAspect="1" noChangeShapeType="1"/>
            </p:cNvSpPr>
            <p:nvPr/>
          </p:nvSpPr>
          <p:spPr bwMode="auto">
            <a:xfrm flipV="1">
              <a:off x="2671" y="2472"/>
              <a:ext cx="5" cy="21"/>
            </a:xfrm>
            <a:prstGeom prst="line">
              <a:avLst/>
            </a:prstGeom>
            <a:noFill/>
            <a:ln w="19050">
              <a:solidFill>
                <a:srgbClr val="9A9A9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77" name="Line 2213"/>
            <p:cNvSpPr>
              <a:spLocks noChangeAspect="1" noChangeShapeType="1"/>
            </p:cNvSpPr>
            <p:nvPr/>
          </p:nvSpPr>
          <p:spPr bwMode="auto">
            <a:xfrm flipV="1">
              <a:off x="2676" y="2448"/>
              <a:ext cx="3" cy="24"/>
            </a:xfrm>
            <a:prstGeom prst="line">
              <a:avLst/>
            </a:prstGeom>
            <a:noFill/>
            <a:ln w="19050">
              <a:solidFill>
                <a:srgbClr val="D0D0D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78" name="Line 2214"/>
            <p:cNvSpPr>
              <a:spLocks noChangeAspect="1" noChangeShapeType="1"/>
            </p:cNvSpPr>
            <p:nvPr/>
          </p:nvSpPr>
          <p:spPr bwMode="auto">
            <a:xfrm flipV="1">
              <a:off x="2679" y="2423"/>
              <a:ext cx="1" cy="25"/>
            </a:xfrm>
            <a:prstGeom prst="line">
              <a:avLst/>
            </a:prstGeom>
            <a:noFill/>
            <a:ln w="19050">
              <a:solidFill>
                <a:srgbClr val="F9F9F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79" name="Line 2215"/>
            <p:cNvSpPr>
              <a:spLocks noChangeAspect="1" noChangeShapeType="1"/>
            </p:cNvSpPr>
            <p:nvPr/>
          </p:nvSpPr>
          <p:spPr bwMode="auto">
            <a:xfrm flipV="1">
              <a:off x="2679" y="2399"/>
              <a:ext cx="1" cy="24"/>
            </a:xfrm>
            <a:prstGeom prst="line">
              <a:avLst/>
            </a:prstGeom>
            <a:noFill/>
            <a:ln w="19050">
              <a:solidFill>
                <a:srgbClr val="F9F9F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80" name="Line 2216"/>
            <p:cNvSpPr>
              <a:spLocks noChangeAspect="1" noChangeShapeType="1"/>
            </p:cNvSpPr>
            <p:nvPr/>
          </p:nvSpPr>
          <p:spPr bwMode="auto">
            <a:xfrm flipH="1" flipV="1">
              <a:off x="2676" y="2375"/>
              <a:ext cx="3" cy="24"/>
            </a:xfrm>
            <a:prstGeom prst="line">
              <a:avLst/>
            </a:prstGeom>
            <a:noFill/>
            <a:ln w="19050">
              <a:solidFill>
                <a:srgbClr val="D0D0D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81" name="Line 2217"/>
            <p:cNvSpPr>
              <a:spLocks noChangeAspect="1" noChangeShapeType="1"/>
            </p:cNvSpPr>
            <p:nvPr/>
          </p:nvSpPr>
          <p:spPr bwMode="auto">
            <a:xfrm flipH="1" flipV="1">
              <a:off x="2671" y="2351"/>
              <a:ext cx="5" cy="24"/>
            </a:xfrm>
            <a:prstGeom prst="line">
              <a:avLst/>
            </a:prstGeom>
            <a:noFill/>
            <a:ln w="19050">
              <a:solidFill>
                <a:srgbClr val="9A9A9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82" name="Line 2218"/>
            <p:cNvSpPr>
              <a:spLocks noChangeAspect="1" noChangeShapeType="1"/>
            </p:cNvSpPr>
            <p:nvPr/>
          </p:nvSpPr>
          <p:spPr bwMode="auto">
            <a:xfrm flipH="1" flipV="1">
              <a:off x="2667" y="2329"/>
              <a:ext cx="4" cy="22"/>
            </a:xfrm>
            <a:prstGeom prst="line">
              <a:avLst/>
            </a:prstGeom>
            <a:noFill/>
            <a:ln w="19050">
              <a:solidFill>
                <a:srgbClr val="73737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83" name="Line 2219"/>
            <p:cNvSpPr>
              <a:spLocks noChangeAspect="1" noChangeShapeType="1"/>
            </p:cNvSpPr>
            <p:nvPr/>
          </p:nvSpPr>
          <p:spPr bwMode="auto">
            <a:xfrm flipH="1" flipV="1">
              <a:off x="2659" y="2306"/>
              <a:ext cx="8" cy="23"/>
            </a:xfrm>
            <a:prstGeom prst="line">
              <a:avLst/>
            </a:prstGeom>
            <a:noFill/>
            <a:ln w="19050">
              <a:solidFill>
                <a:srgbClr val="5E5E5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84" name="Line 2220"/>
            <p:cNvSpPr>
              <a:spLocks noChangeAspect="1" noChangeShapeType="1"/>
            </p:cNvSpPr>
            <p:nvPr/>
          </p:nvSpPr>
          <p:spPr bwMode="auto">
            <a:xfrm flipH="1" flipV="1">
              <a:off x="2652" y="2285"/>
              <a:ext cx="7" cy="21"/>
            </a:xfrm>
            <a:prstGeom prst="line">
              <a:avLst/>
            </a:prstGeom>
            <a:noFill/>
            <a:ln w="19050">
              <a:solidFill>
                <a:srgbClr val="56565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85" name="Line 2221"/>
            <p:cNvSpPr>
              <a:spLocks noChangeAspect="1" noChangeShapeType="1"/>
            </p:cNvSpPr>
            <p:nvPr/>
          </p:nvSpPr>
          <p:spPr bwMode="auto">
            <a:xfrm flipH="1" flipV="1">
              <a:off x="2641" y="2264"/>
              <a:ext cx="11" cy="21"/>
            </a:xfrm>
            <a:prstGeom prst="line">
              <a:avLst/>
            </a:prstGeom>
            <a:noFill/>
            <a:ln w="19050">
              <a:solidFill>
                <a:srgbClr val="52525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86" name="Line 2222"/>
            <p:cNvSpPr>
              <a:spLocks noChangeAspect="1" noChangeShapeType="1"/>
            </p:cNvSpPr>
            <p:nvPr/>
          </p:nvSpPr>
          <p:spPr bwMode="auto">
            <a:xfrm flipH="1" flipV="1">
              <a:off x="2630" y="2245"/>
              <a:ext cx="11" cy="19"/>
            </a:xfrm>
            <a:prstGeom prst="line">
              <a:avLst/>
            </a:prstGeom>
            <a:noFill/>
            <a:ln w="19050">
              <a:solidFill>
                <a:srgbClr val="4F4F4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87" name="Line 2223"/>
            <p:cNvSpPr>
              <a:spLocks noChangeAspect="1" noChangeShapeType="1"/>
            </p:cNvSpPr>
            <p:nvPr/>
          </p:nvSpPr>
          <p:spPr bwMode="auto">
            <a:xfrm flipH="1" flipV="1">
              <a:off x="2620" y="2227"/>
              <a:ext cx="10" cy="18"/>
            </a:xfrm>
            <a:prstGeom prst="line">
              <a:avLst/>
            </a:prstGeom>
            <a:noFill/>
            <a:ln w="19050">
              <a:solidFill>
                <a:srgbClr val="4D4D4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88" name="Line 2224"/>
            <p:cNvSpPr>
              <a:spLocks noChangeAspect="1" noChangeShapeType="1"/>
            </p:cNvSpPr>
            <p:nvPr/>
          </p:nvSpPr>
          <p:spPr bwMode="auto">
            <a:xfrm flipH="1" flipV="1">
              <a:off x="2606" y="2208"/>
              <a:ext cx="14" cy="19"/>
            </a:xfrm>
            <a:prstGeom prst="line">
              <a:avLst/>
            </a:prstGeom>
            <a:noFill/>
            <a:ln w="19050">
              <a:solidFill>
                <a:srgbClr val="4A4A4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89" name="Line 2225"/>
            <p:cNvSpPr>
              <a:spLocks noChangeAspect="1" noChangeShapeType="1"/>
            </p:cNvSpPr>
            <p:nvPr/>
          </p:nvSpPr>
          <p:spPr bwMode="auto">
            <a:xfrm flipH="1" flipV="1">
              <a:off x="2593" y="2193"/>
              <a:ext cx="13" cy="15"/>
            </a:xfrm>
            <a:prstGeom prst="line">
              <a:avLst/>
            </a:prstGeom>
            <a:noFill/>
            <a:ln w="19050">
              <a:solidFill>
                <a:srgbClr val="46464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90" name="Line 2226"/>
            <p:cNvSpPr>
              <a:spLocks noChangeAspect="1" noChangeShapeType="1"/>
            </p:cNvSpPr>
            <p:nvPr/>
          </p:nvSpPr>
          <p:spPr bwMode="auto">
            <a:xfrm flipH="1" flipV="1">
              <a:off x="2579" y="2180"/>
              <a:ext cx="14" cy="13"/>
            </a:xfrm>
            <a:prstGeom prst="line">
              <a:avLst/>
            </a:prstGeom>
            <a:noFill/>
            <a:ln w="19050">
              <a:solidFill>
                <a:srgbClr val="43434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91" name="Line 2227"/>
            <p:cNvSpPr>
              <a:spLocks noChangeAspect="1" noChangeShapeType="1"/>
            </p:cNvSpPr>
            <p:nvPr/>
          </p:nvSpPr>
          <p:spPr bwMode="auto">
            <a:xfrm flipH="1" flipV="1">
              <a:off x="2564" y="2168"/>
              <a:ext cx="15" cy="12"/>
            </a:xfrm>
            <a:prstGeom prst="line">
              <a:avLst/>
            </a:prstGeom>
            <a:noFill/>
            <a:ln w="19050">
              <a:solidFill>
                <a:srgbClr val="3F3F3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92" name="Line 2228"/>
            <p:cNvSpPr>
              <a:spLocks noChangeAspect="1" noChangeShapeType="1"/>
            </p:cNvSpPr>
            <p:nvPr/>
          </p:nvSpPr>
          <p:spPr bwMode="auto">
            <a:xfrm flipH="1" flipV="1">
              <a:off x="2549" y="2159"/>
              <a:ext cx="15" cy="9"/>
            </a:xfrm>
            <a:prstGeom prst="line">
              <a:avLst/>
            </a:prstGeom>
            <a:noFill/>
            <a:ln w="19050">
              <a:solidFill>
                <a:srgbClr val="42424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93" name="Line 2229"/>
            <p:cNvSpPr>
              <a:spLocks noChangeAspect="1" noChangeShapeType="1"/>
            </p:cNvSpPr>
            <p:nvPr/>
          </p:nvSpPr>
          <p:spPr bwMode="auto">
            <a:xfrm flipH="1" flipV="1">
              <a:off x="2532" y="2151"/>
              <a:ext cx="17" cy="8"/>
            </a:xfrm>
            <a:prstGeom prst="line">
              <a:avLst/>
            </a:prstGeom>
            <a:noFill/>
            <a:ln w="19050">
              <a:solidFill>
                <a:srgbClr val="44444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sp>
          <p:nvSpPr>
            <p:cNvPr id="8294" name="Line 2230"/>
            <p:cNvSpPr>
              <a:spLocks noChangeAspect="1" noChangeShapeType="1"/>
            </p:cNvSpPr>
            <p:nvPr/>
          </p:nvSpPr>
          <p:spPr bwMode="auto">
            <a:xfrm flipH="1" flipV="1">
              <a:off x="2515" y="2145"/>
              <a:ext cx="17" cy="6"/>
            </a:xfrm>
            <a:prstGeom prst="line">
              <a:avLst/>
            </a:prstGeom>
            <a:noFill/>
            <a:ln w="19050">
              <a:solidFill>
                <a:srgbClr val="47474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cs typeface="Helvetica" panose="020B0604020202020204" pitchFamily="34" charset="0"/>
              </a:endParaRPr>
            </a:p>
          </p:txBody>
        </p:sp>
        <p:grpSp>
          <p:nvGrpSpPr>
            <p:cNvPr id="8295" name="Group 2231"/>
            <p:cNvGrpSpPr>
              <a:grpSpLocks noChangeAspect="1"/>
            </p:cNvGrpSpPr>
            <p:nvPr/>
          </p:nvGrpSpPr>
          <p:grpSpPr bwMode="auto">
            <a:xfrm>
              <a:off x="380" y="2207"/>
              <a:ext cx="2250" cy="991"/>
              <a:chOff x="96" y="1914"/>
              <a:chExt cx="2224" cy="1017"/>
            </a:xfrm>
          </p:grpSpPr>
          <p:sp>
            <p:nvSpPr>
              <p:cNvPr id="8296" name="Freeform 2232"/>
              <p:cNvSpPr>
                <a:spLocks noChangeAspect="1"/>
              </p:cNvSpPr>
              <p:nvPr/>
            </p:nvSpPr>
            <p:spPr bwMode="auto">
              <a:xfrm>
                <a:off x="96" y="2577"/>
                <a:ext cx="699" cy="350"/>
              </a:xfrm>
              <a:custGeom>
                <a:avLst/>
                <a:gdLst>
                  <a:gd name="T0" fmla="*/ 81 w 699"/>
                  <a:gd name="T1" fmla="*/ 350 h 350"/>
                  <a:gd name="T2" fmla="*/ 56 w 699"/>
                  <a:gd name="T3" fmla="*/ 345 h 350"/>
                  <a:gd name="T4" fmla="*/ 35 w 699"/>
                  <a:gd name="T5" fmla="*/ 330 h 350"/>
                  <a:gd name="T6" fmla="*/ 20 w 699"/>
                  <a:gd name="T7" fmla="*/ 314 h 350"/>
                  <a:gd name="T8" fmla="*/ 5 w 699"/>
                  <a:gd name="T9" fmla="*/ 279 h 350"/>
                  <a:gd name="T10" fmla="*/ 0 w 699"/>
                  <a:gd name="T11" fmla="*/ 249 h 350"/>
                  <a:gd name="T12" fmla="*/ 20 w 699"/>
                  <a:gd name="T13" fmla="*/ 208 h 350"/>
                  <a:gd name="T14" fmla="*/ 56 w 699"/>
                  <a:gd name="T15" fmla="*/ 188 h 350"/>
                  <a:gd name="T16" fmla="*/ 96 w 699"/>
                  <a:gd name="T17" fmla="*/ 183 h 350"/>
                  <a:gd name="T18" fmla="*/ 152 w 699"/>
                  <a:gd name="T19" fmla="*/ 188 h 350"/>
                  <a:gd name="T20" fmla="*/ 213 w 699"/>
                  <a:gd name="T21" fmla="*/ 203 h 350"/>
                  <a:gd name="T22" fmla="*/ 213 w 699"/>
                  <a:gd name="T23" fmla="*/ 183 h 350"/>
                  <a:gd name="T24" fmla="*/ 218 w 699"/>
                  <a:gd name="T25" fmla="*/ 137 h 350"/>
                  <a:gd name="T26" fmla="*/ 456 w 699"/>
                  <a:gd name="T27" fmla="*/ 56 h 350"/>
                  <a:gd name="T28" fmla="*/ 502 w 699"/>
                  <a:gd name="T29" fmla="*/ 56 h 350"/>
                  <a:gd name="T30" fmla="*/ 547 w 699"/>
                  <a:gd name="T31" fmla="*/ 66 h 350"/>
                  <a:gd name="T32" fmla="*/ 578 w 699"/>
                  <a:gd name="T33" fmla="*/ 81 h 350"/>
                  <a:gd name="T34" fmla="*/ 583 w 699"/>
                  <a:gd name="T35" fmla="*/ 66 h 350"/>
                  <a:gd name="T36" fmla="*/ 593 w 699"/>
                  <a:gd name="T37" fmla="*/ 31 h 350"/>
                  <a:gd name="T38" fmla="*/ 593 w 699"/>
                  <a:gd name="T39" fmla="*/ 5 h 350"/>
                  <a:gd name="T40" fmla="*/ 654 w 699"/>
                  <a:gd name="T41" fmla="*/ 0 h 350"/>
                  <a:gd name="T42" fmla="*/ 659 w 699"/>
                  <a:gd name="T43" fmla="*/ 21 h 350"/>
                  <a:gd name="T44" fmla="*/ 669 w 699"/>
                  <a:gd name="T45" fmla="*/ 41 h 350"/>
                  <a:gd name="T46" fmla="*/ 669 w 699"/>
                  <a:gd name="T47" fmla="*/ 51 h 350"/>
                  <a:gd name="T48" fmla="*/ 674 w 699"/>
                  <a:gd name="T49" fmla="*/ 66 h 350"/>
                  <a:gd name="T50" fmla="*/ 699 w 699"/>
                  <a:gd name="T51" fmla="*/ 71 h 350"/>
                  <a:gd name="T52" fmla="*/ 684 w 699"/>
                  <a:gd name="T53" fmla="*/ 86 h 350"/>
                  <a:gd name="T54" fmla="*/ 674 w 699"/>
                  <a:gd name="T55" fmla="*/ 107 h 350"/>
                  <a:gd name="T56" fmla="*/ 664 w 699"/>
                  <a:gd name="T57" fmla="*/ 127 h 350"/>
                  <a:gd name="T58" fmla="*/ 654 w 699"/>
                  <a:gd name="T59" fmla="*/ 137 h 350"/>
                  <a:gd name="T60" fmla="*/ 466 w 699"/>
                  <a:gd name="T61" fmla="*/ 203 h 350"/>
                  <a:gd name="T62" fmla="*/ 441 w 699"/>
                  <a:gd name="T63" fmla="*/ 203 h 350"/>
                  <a:gd name="T64" fmla="*/ 405 w 699"/>
                  <a:gd name="T65" fmla="*/ 193 h 350"/>
                  <a:gd name="T66" fmla="*/ 385 w 699"/>
                  <a:gd name="T67" fmla="*/ 188 h 350"/>
                  <a:gd name="T68" fmla="*/ 345 w 699"/>
                  <a:gd name="T69" fmla="*/ 254 h 350"/>
                  <a:gd name="T70" fmla="*/ 289 w 699"/>
                  <a:gd name="T71" fmla="*/ 279 h 350"/>
                  <a:gd name="T72" fmla="*/ 96 w 699"/>
                  <a:gd name="T73" fmla="*/ 350 h 350"/>
                  <a:gd name="T74" fmla="*/ 81 w 699"/>
                  <a:gd name="T75" fmla="*/ 350 h 3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99"/>
                  <a:gd name="T115" fmla="*/ 0 h 350"/>
                  <a:gd name="T116" fmla="*/ 699 w 699"/>
                  <a:gd name="T117" fmla="*/ 350 h 3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99" h="350">
                    <a:moveTo>
                      <a:pt x="81" y="350"/>
                    </a:moveTo>
                    <a:lnTo>
                      <a:pt x="56" y="345"/>
                    </a:lnTo>
                    <a:lnTo>
                      <a:pt x="35" y="330"/>
                    </a:lnTo>
                    <a:lnTo>
                      <a:pt x="20" y="314"/>
                    </a:lnTo>
                    <a:lnTo>
                      <a:pt x="5" y="279"/>
                    </a:lnTo>
                    <a:lnTo>
                      <a:pt x="0" y="249"/>
                    </a:lnTo>
                    <a:lnTo>
                      <a:pt x="20" y="208"/>
                    </a:lnTo>
                    <a:lnTo>
                      <a:pt x="56" y="188"/>
                    </a:lnTo>
                    <a:lnTo>
                      <a:pt x="96" y="183"/>
                    </a:lnTo>
                    <a:lnTo>
                      <a:pt x="152" y="188"/>
                    </a:lnTo>
                    <a:lnTo>
                      <a:pt x="213" y="203"/>
                    </a:lnTo>
                    <a:lnTo>
                      <a:pt x="213" y="183"/>
                    </a:lnTo>
                    <a:lnTo>
                      <a:pt x="218" y="137"/>
                    </a:lnTo>
                    <a:lnTo>
                      <a:pt x="456" y="56"/>
                    </a:lnTo>
                    <a:lnTo>
                      <a:pt x="502" y="56"/>
                    </a:lnTo>
                    <a:lnTo>
                      <a:pt x="547" y="66"/>
                    </a:lnTo>
                    <a:lnTo>
                      <a:pt x="578" y="81"/>
                    </a:lnTo>
                    <a:lnTo>
                      <a:pt x="583" y="66"/>
                    </a:lnTo>
                    <a:lnTo>
                      <a:pt x="593" y="31"/>
                    </a:lnTo>
                    <a:lnTo>
                      <a:pt x="593" y="5"/>
                    </a:lnTo>
                    <a:lnTo>
                      <a:pt x="654" y="0"/>
                    </a:lnTo>
                    <a:lnTo>
                      <a:pt x="659" y="21"/>
                    </a:lnTo>
                    <a:lnTo>
                      <a:pt x="669" y="41"/>
                    </a:lnTo>
                    <a:lnTo>
                      <a:pt x="669" y="51"/>
                    </a:lnTo>
                    <a:lnTo>
                      <a:pt x="674" y="66"/>
                    </a:lnTo>
                    <a:lnTo>
                      <a:pt x="699" y="71"/>
                    </a:lnTo>
                    <a:lnTo>
                      <a:pt x="684" y="86"/>
                    </a:lnTo>
                    <a:lnTo>
                      <a:pt x="674" y="107"/>
                    </a:lnTo>
                    <a:lnTo>
                      <a:pt x="664" y="127"/>
                    </a:lnTo>
                    <a:lnTo>
                      <a:pt x="654" y="137"/>
                    </a:lnTo>
                    <a:lnTo>
                      <a:pt x="466" y="203"/>
                    </a:lnTo>
                    <a:lnTo>
                      <a:pt x="441" y="203"/>
                    </a:lnTo>
                    <a:lnTo>
                      <a:pt x="405" y="193"/>
                    </a:lnTo>
                    <a:lnTo>
                      <a:pt x="385" y="188"/>
                    </a:lnTo>
                    <a:lnTo>
                      <a:pt x="345" y="254"/>
                    </a:lnTo>
                    <a:lnTo>
                      <a:pt x="289" y="279"/>
                    </a:lnTo>
                    <a:lnTo>
                      <a:pt x="96" y="350"/>
                    </a:lnTo>
                    <a:lnTo>
                      <a:pt x="81" y="350"/>
                    </a:lnTo>
                    <a:close/>
                  </a:path>
                </a:pathLst>
              </a:custGeom>
              <a:solidFill>
                <a:srgbClr val="A6FF4C"/>
              </a:solidFill>
              <a:ln w="7938">
                <a:solidFill>
                  <a:srgbClr val="A6FF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297" name="Freeform 2233"/>
              <p:cNvSpPr>
                <a:spLocks noChangeAspect="1"/>
              </p:cNvSpPr>
              <p:nvPr/>
            </p:nvSpPr>
            <p:spPr bwMode="auto">
              <a:xfrm>
                <a:off x="1900" y="2365"/>
                <a:ext cx="106" cy="50"/>
              </a:xfrm>
              <a:custGeom>
                <a:avLst/>
                <a:gdLst>
                  <a:gd name="T0" fmla="*/ 30 w 106"/>
                  <a:gd name="T1" fmla="*/ 0 h 50"/>
                  <a:gd name="T2" fmla="*/ 106 w 106"/>
                  <a:gd name="T3" fmla="*/ 15 h 50"/>
                  <a:gd name="T4" fmla="*/ 0 w 106"/>
                  <a:gd name="T5" fmla="*/ 50 h 50"/>
                  <a:gd name="T6" fmla="*/ 20 w 106"/>
                  <a:gd name="T7" fmla="*/ 35 h 50"/>
                  <a:gd name="T8" fmla="*/ 30 w 10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"/>
                  <a:gd name="T16" fmla="*/ 0 h 50"/>
                  <a:gd name="T17" fmla="*/ 106 w 10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" h="50">
                    <a:moveTo>
                      <a:pt x="30" y="0"/>
                    </a:moveTo>
                    <a:lnTo>
                      <a:pt x="106" y="15"/>
                    </a:lnTo>
                    <a:lnTo>
                      <a:pt x="0" y="50"/>
                    </a:lnTo>
                    <a:lnTo>
                      <a:pt x="20" y="3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A64C"/>
              </a:solidFill>
              <a:ln w="7938">
                <a:solidFill>
                  <a:srgbClr val="FFA6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298" name="Freeform 2234"/>
              <p:cNvSpPr>
                <a:spLocks noChangeAspect="1"/>
              </p:cNvSpPr>
              <p:nvPr/>
            </p:nvSpPr>
            <p:spPr bwMode="auto">
              <a:xfrm>
                <a:off x="2103" y="2243"/>
                <a:ext cx="40" cy="91"/>
              </a:xfrm>
              <a:custGeom>
                <a:avLst/>
                <a:gdLst>
                  <a:gd name="T0" fmla="*/ 0 w 40"/>
                  <a:gd name="T1" fmla="*/ 91 h 91"/>
                  <a:gd name="T2" fmla="*/ 5 w 40"/>
                  <a:gd name="T3" fmla="*/ 46 h 91"/>
                  <a:gd name="T4" fmla="*/ 0 w 40"/>
                  <a:gd name="T5" fmla="*/ 20 h 91"/>
                  <a:gd name="T6" fmla="*/ 0 w 40"/>
                  <a:gd name="T7" fmla="*/ 0 h 91"/>
                  <a:gd name="T8" fmla="*/ 40 w 40"/>
                  <a:gd name="T9" fmla="*/ 20 h 91"/>
                  <a:gd name="T10" fmla="*/ 35 w 40"/>
                  <a:gd name="T11" fmla="*/ 40 h 91"/>
                  <a:gd name="T12" fmla="*/ 20 w 40"/>
                  <a:gd name="T13" fmla="*/ 66 h 91"/>
                  <a:gd name="T14" fmla="*/ 0 w 40"/>
                  <a:gd name="T15" fmla="*/ 91 h 9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"/>
                  <a:gd name="T25" fmla="*/ 0 h 91"/>
                  <a:gd name="T26" fmla="*/ 40 w 40"/>
                  <a:gd name="T27" fmla="*/ 91 h 9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" h="91">
                    <a:moveTo>
                      <a:pt x="0" y="91"/>
                    </a:moveTo>
                    <a:lnTo>
                      <a:pt x="5" y="46"/>
                    </a:lnTo>
                    <a:lnTo>
                      <a:pt x="0" y="20"/>
                    </a:lnTo>
                    <a:lnTo>
                      <a:pt x="0" y="0"/>
                    </a:lnTo>
                    <a:lnTo>
                      <a:pt x="40" y="20"/>
                    </a:lnTo>
                    <a:lnTo>
                      <a:pt x="35" y="40"/>
                    </a:lnTo>
                    <a:lnTo>
                      <a:pt x="20" y="66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299" name="Freeform 2235"/>
              <p:cNvSpPr>
                <a:spLocks noChangeAspect="1"/>
              </p:cNvSpPr>
              <p:nvPr/>
            </p:nvSpPr>
            <p:spPr bwMode="auto">
              <a:xfrm>
                <a:off x="1966" y="1980"/>
                <a:ext cx="187" cy="395"/>
              </a:xfrm>
              <a:custGeom>
                <a:avLst/>
                <a:gdLst>
                  <a:gd name="T0" fmla="*/ 0 w 187"/>
                  <a:gd name="T1" fmla="*/ 10 h 395"/>
                  <a:gd name="T2" fmla="*/ 35 w 187"/>
                  <a:gd name="T3" fmla="*/ 0 h 395"/>
                  <a:gd name="T4" fmla="*/ 76 w 187"/>
                  <a:gd name="T5" fmla="*/ 15 h 395"/>
                  <a:gd name="T6" fmla="*/ 111 w 187"/>
                  <a:gd name="T7" fmla="*/ 40 h 395"/>
                  <a:gd name="T8" fmla="*/ 142 w 187"/>
                  <a:gd name="T9" fmla="*/ 70 h 395"/>
                  <a:gd name="T10" fmla="*/ 162 w 187"/>
                  <a:gd name="T11" fmla="*/ 111 h 395"/>
                  <a:gd name="T12" fmla="*/ 177 w 187"/>
                  <a:gd name="T13" fmla="*/ 146 h 395"/>
                  <a:gd name="T14" fmla="*/ 187 w 187"/>
                  <a:gd name="T15" fmla="*/ 217 h 395"/>
                  <a:gd name="T16" fmla="*/ 182 w 187"/>
                  <a:gd name="T17" fmla="*/ 273 h 395"/>
                  <a:gd name="T18" fmla="*/ 177 w 187"/>
                  <a:gd name="T19" fmla="*/ 278 h 395"/>
                  <a:gd name="T20" fmla="*/ 131 w 187"/>
                  <a:gd name="T21" fmla="*/ 258 h 395"/>
                  <a:gd name="T22" fmla="*/ 142 w 187"/>
                  <a:gd name="T23" fmla="*/ 293 h 395"/>
                  <a:gd name="T24" fmla="*/ 137 w 187"/>
                  <a:gd name="T25" fmla="*/ 339 h 395"/>
                  <a:gd name="T26" fmla="*/ 137 w 187"/>
                  <a:gd name="T27" fmla="*/ 354 h 395"/>
                  <a:gd name="T28" fmla="*/ 111 w 187"/>
                  <a:gd name="T29" fmla="*/ 374 h 395"/>
                  <a:gd name="T30" fmla="*/ 45 w 187"/>
                  <a:gd name="T31" fmla="*/ 395 h 395"/>
                  <a:gd name="T32" fmla="*/ 55 w 187"/>
                  <a:gd name="T33" fmla="*/ 349 h 395"/>
                  <a:gd name="T34" fmla="*/ 55 w 187"/>
                  <a:gd name="T35" fmla="*/ 303 h 395"/>
                  <a:gd name="T36" fmla="*/ 40 w 187"/>
                  <a:gd name="T37" fmla="*/ 222 h 395"/>
                  <a:gd name="T38" fmla="*/ 76 w 187"/>
                  <a:gd name="T39" fmla="*/ 238 h 395"/>
                  <a:gd name="T40" fmla="*/ 76 w 187"/>
                  <a:gd name="T41" fmla="*/ 212 h 395"/>
                  <a:gd name="T42" fmla="*/ 61 w 187"/>
                  <a:gd name="T43" fmla="*/ 167 h 395"/>
                  <a:gd name="T44" fmla="*/ 35 w 187"/>
                  <a:gd name="T45" fmla="*/ 116 h 395"/>
                  <a:gd name="T46" fmla="*/ 10 w 187"/>
                  <a:gd name="T47" fmla="*/ 81 h 395"/>
                  <a:gd name="T48" fmla="*/ 76 w 187"/>
                  <a:gd name="T49" fmla="*/ 91 h 395"/>
                  <a:gd name="T50" fmla="*/ 66 w 187"/>
                  <a:gd name="T51" fmla="*/ 65 h 395"/>
                  <a:gd name="T52" fmla="*/ 40 w 187"/>
                  <a:gd name="T53" fmla="*/ 35 h 395"/>
                  <a:gd name="T54" fmla="*/ 0 w 187"/>
                  <a:gd name="T55" fmla="*/ 10 h 39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7"/>
                  <a:gd name="T85" fmla="*/ 0 h 395"/>
                  <a:gd name="T86" fmla="*/ 187 w 187"/>
                  <a:gd name="T87" fmla="*/ 395 h 39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7" h="395">
                    <a:moveTo>
                      <a:pt x="0" y="10"/>
                    </a:moveTo>
                    <a:lnTo>
                      <a:pt x="35" y="0"/>
                    </a:lnTo>
                    <a:lnTo>
                      <a:pt x="76" y="15"/>
                    </a:lnTo>
                    <a:lnTo>
                      <a:pt x="111" y="40"/>
                    </a:lnTo>
                    <a:lnTo>
                      <a:pt x="142" y="70"/>
                    </a:lnTo>
                    <a:lnTo>
                      <a:pt x="162" y="111"/>
                    </a:lnTo>
                    <a:lnTo>
                      <a:pt x="177" y="146"/>
                    </a:lnTo>
                    <a:lnTo>
                      <a:pt x="187" y="217"/>
                    </a:lnTo>
                    <a:lnTo>
                      <a:pt x="182" y="273"/>
                    </a:lnTo>
                    <a:lnTo>
                      <a:pt x="177" y="278"/>
                    </a:lnTo>
                    <a:lnTo>
                      <a:pt x="131" y="258"/>
                    </a:lnTo>
                    <a:lnTo>
                      <a:pt x="142" y="293"/>
                    </a:lnTo>
                    <a:lnTo>
                      <a:pt x="137" y="339"/>
                    </a:lnTo>
                    <a:lnTo>
                      <a:pt x="137" y="354"/>
                    </a:lnTo>
                    <a:lnTo>
                      <a:pt x="111" y="374"/>
                    </a:lnTo>
                    <a:lnTo>
                      <a:pt x="45" y="395"/>
                    </a:lnTo>
                    <a:lnTo>
                      <a:pt x="55" y="349"/>
                    </a:lnTo>
                    <a:lnTo>
                      <a:pt x="55" y="303"/>
                    </a:lnTo>
                    <a:lnTo>
                      <a:pt x="40" y="222"/>
                    </a:lnTo>
                    <a:lnTo>
                      <a:pt x="76" y="238"/>
                    </a:lnTo>
                    <a:lnTo>
                      <a:pt x="76" y="212"/>
                    </a:lnTo>
                    <a:lnTo>
                      <a:pt x="61" y="167"/>
                    </a:lnTo>
                    <a:lnTo>
                      <a:pt x="35" y="116"/>
                    </a:lnTo>
                    <a:lnTo>
                      <a:pt x="10" y="81"/>
                    </a:lnTo>
                    <a:lnTo>
                      <a:pt x="76" y="91"/>
                    </a:lnTo>
                    <a:lnTo>
                      <a:pt x="66" y="65"/>
                    </a:lnTo>
                    <a:lnTo>
                      <a:pt x="40" y="35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A64C"/>
              </a:solidFill>
              <a:ln w="7938">
                <a:solidFill>
                  <a:srgbClr val="FFA6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00" name="Freeform 2236"/>
              <p:cNvSpPr>
                <a:spLocks noChangeAspect="1"/>
              </p:cNvSpPr>
              <p:nvPr/>
            </p:nvSpPr>
            <p:spPr bwMode="auto">
              <a:xfrm>
                <a:off x="1783" y="1974"/>
                <a:ext cx="259" cy="482"/>
              </a:xfrm>
              <a:custGeom>
                <a:avLst/>
                <a:gdLst>
                  <a:gd name="T0" fmla="*/ 92 w 259"/>
                  <a:gd name="T1" fmla="*/ 36 h 482"/>
                  <a:gd name="T2" fmla="*/ 168 w 259"/>
                  <a:gd name="T3" fmla="*/ 0 h 482"/>
                  <a:gd name="T4" fmla="*/ 203 w 259"/>
                  <a:gd name="T5" fmla="*/ 6 h 482"/>
                  <a:gd name="T6" fmla="*/ 213 w 259"/>
                  <a:gd name="T7" fmla="*/ 6 h 482"/>
                  <a:gd name="T8" fmla="*/ 178 w 259"/>
                  <a:gd name="T9" fmla="*/ 16 h 482"/>
                  <a:gd name="T10" fmla="*/ 213 w 259"/>
                  <a:gd name="T11" fmla="*/ 31 h 482"/>
                  <a:gd name="T12" fmla="*/ 244 w 259"/>
                  <a:gd name="T13" fmla="*/ 61 h 482"/>
                  <a:gd name="T14" fmla="*/ 259 w 259"/>
                  <a:gd name="T15" fmla="*/ 97 h 482"/>
                  <a:gd name="T16" fmla="*/ 193 w 259"/>
                  <a:gd name="T17" fmla="*/ 87 h 482"/>
                  <a:gd name="T18" fmla="*/ 218 w 259"/>
                  <a:gd name="T19" fmla="*/ 122 h 482"/>
                  <a:gd name="T20" fmla="*/ 238 w 259"/>
                  <a:gd name="T21" fmla="*/ 168 h 482"/>
                  <a:gd name="T22" fmla="*/ 259 w 259"/>
                  <a:gd name="T23" fmla="*/ 213 h 482"/>
                  <a:gd name="T24" fmla="*/ 259 w 259"/>
                  <a:gd name="T25" fmla="*/ 244 h 482"/>
                  <a:gd name="T26" fmla="*/ 223 w 259"/>
                  <a:gd name="T27" fmla="*/ 234 h 482"/>
                  <a:gd name="T28" fmla="*/ 233 w 259"/>
                  <a:gd name="T29" fmla="*/ 289 h 482"/>
                  <a:gd name="T30" fmla="*/ 238 w 259"/>
                  <a:gd name="T31" fmla="*/ 355 h 482"/>
                  <a:gd name="T32" fmla="*/ 228 w 259"/>
                  <a:gd name="T33" fmla="*/ 401 h 482"/>
                  <a:gd name="T34" fmla="*/ 173 w 259"/>
                  <a:gd name="T35" fmla="*/ 391 h 482"/>
                  <a:gd name="T36" fmla="*/ 147 w 259"/>
                  <a:gd name="T37" fmla="*/ 391 h 482"/>
                  <a:gd name="T38" fmla="*/ 137 w 259"/>
                  <a:gd name="T39" fmla="*/ 421 h 482"/>
                  <a:gd name="T40" fmla="*/ 112 w 259"/>
                  <a:gd name="T41" fmla="*/ 441 h 482"/>
                  <a:gd name="T42" fmla="*/ 10 w 259"/>
                  <a:gd name="T43" fmla="*/ 477 h 482"/>
                  <a:gd name="T44" fmla="*/ 0 w 259"/>
                  <a:gd name="T45" fmla="*/ 482 h 482"/>
                  <a:gd name="T46" fmla="*/ 26 w 259"/>
                  <a:gd name="T47" fmla="*/ 456 h 482"/>
                  <a:gd name="T48" fmla="*/ 51 w 259"/>
                  <a:gd name="T49" fmla="*/ 421 h 482"/>
                  <a:gd name="T50" fmla="*/ 66 w 259"/>
                  <a:gd name="T51" fmla="*/ 375 h 482"/>
                  <a:gd name="T52" fmla="*/ 66 w 259"/>
                  <a:gd name="T53" fmla="*/ 350 h 482"/>
                  <a:gd name="T54" fmla="*/ 92 w 259"/>
                  <a:gd name="T55" fmla="*/ 370 h 482"/>
                  <a:gd name="T56" fmla="*/ 122 w 259"/>
                  <a:gd name="T57" fmla="*/ 380 h 482"/>
                  <a:gd name="T58" fmla="*/ 137 w 259"/>
                  <a:gd name="T59" fmla="*/ 335 h 482"/>
                  <a:gd name="T60" fmla="*/ 142 w 259"/>
                  <a:gd name="T61" fmla="*/ 289 h 482"/>
                  <a:gd name="T62" fmla="*/ 137 w 259"/>
                  <a:gd name="T63" fmla="*/ 249 h 482"/>
                  <a:gd name="T64" fmla="*/ 122 w 259"/>
                  <a:gd name="T65" fmla="*/ 203 h 482"/>
                  <a:gd name="T66" fmla="*/ 157 w 259"/>
                  <a:gd name="T67" fmla="*/ 213 h 482"/>
                  <a:gd name="T68" fmla="*/ 152 w 259"/>
                  <a:gd name="T69" fmla="*/ 178 h 482"/>
                  <a:gd name="T70" fmla="*/ 137 w 259"/>
                  <a:gd name="T71" fmla="*/ 137 h 482"/>
                  <a:gd name="T72" fmla="*/ 112 w 259"/>
                  <a:gd name="T73" fmla="*/ 112 h 482"/>
                  <a:gd name="T74" fmla="*/ 71 w 259"/>
                  <a:gd name="T75" fmla="*/ 82 h 482"/>
                  <a:gd name="T76" fmla="*/ 137 w 259"/>
                  <a:gd name="T77" fmla="*/ 82 h 482"/>
                  <a:gd name="T78" fmla="*/ 137 w 259"/>
                  <a:gd name="T79" fmla="*/ 71 h 482"/>
                  <a:gd name="T80" fmla="*/ 122 w 259"/>
                  <a:gd name="T81" fmla="*/ 51 h 482"/>
                  <a:gd name="T82" fmla="*/ 86 w 259"/>
                  <a:gd name="T83" fmla="*/ 31 h 482"/>
                  <a:gd name="T84" fmla="*/ 92 w 259"/>
                  <a:gd name="T85" fmla="*/ 36 h 48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59"/>
                  <a:gd name="T130" fmla="*/ 0 h 482"/>
                  <a:gd name="T131" fmla="*/ 259 w 259"/>
                  <a:gd name="T132" fmla="*/ 482 h 48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59" h="482">
                    <a:moveTo>
                      <a:pt x="92" y="36"/>
                    </a:moveTo>
                    <a:lnTo>
                      <a:pt x="168" y="0"/>
                    </a:lnTo>
                    <a:lnTo>
                      <a:pt x="203" y="6"/>
                    </a:lnTo>
                    <a:lnTo>
                      <a:pt x="213" y="6"/>
                    </a:lnTo>
                    <a:lnTo>
                      <a:pt x="178" y="16"/>
                    </a:lnTo>
                    <a:lnTo>
                      <a:pt x="213" y="31"/>
                    </a:lnTo>
                    <a:lnTo>
                      <a:pt x="244" y="61"/>
                    </a:lnTo>
                    <a:lnTo>
                      <a:pt x="259" y="97"/>
                    </a:lnTo>
                    <a:lnTo>
                      <a:pt x="193" y="87"/>
                    </a:lnTo>
                    <a:lnTo>
                      <a:pt x="218" y="122"/>
                    </a:lnTo>
                    <a:lnTo>
                      <a:pt x="238" y="168"/>
                    </a:lnTo>
                    <a:lnTo>
                      <a:pt x="259" y="213"/>
                    </a:lnTo>
                    <a:lnTo>
                      <a:pt x="259" y="244"/>
                    </a:lnTo>
                    <a:lnTo>
                      <a:pt x="223" y="234"/>
                    </a:lnTo>
                    <a:lnTo>
                      <a:pt x="233" y="289"/>
                    </a:lnTo>
                    <a:lnTo>
                      <a:pt x="238" y="355"/>
                    </a:lnTo>
                    <a:lnTo>
                      <a:pt x="228" y="401"/>
                    </a:lnTo>
                    <a:lnTo>
                      <a:pt x="173" y="391"/>
                    </a:lnTo>
                    <a:lnTo>
                      <a:pt x="147" y="391"/>
                    </a:lnTo>
                    <a:lnTo>
                      <a:pt x="137" y="421"/>
                    </a:lnTo>
                    <a:lnTo>
                      <a:pt x="112" y="441"/>
                    </a:lnTo>
                    <a:lnTo>
                      <a:pt x="10" y="477"/>
                    </a:lnTo>
                    <a:lnTo>
                      <a:pt x="0" y="482"/>
                    </a:lnTo>
                    <a:lnTo>
                      <a:pt x="26" y="456"/>
                    </a:lnTo>
                    <a:lnTo>
                      <a:pt x="51" y="421"/>
                    </a:lnTo>
                    <a:lnTo>
                      <a:pt x="66" y="375"/>
                    </a:lnTo>
                    <a:lnTo>
                      <a:pt x="66" y="350"/>
                    </a:lnTo>
                    <a:lnTo>
                      <a:pt x="92" y="370"/>
                    </a:lnTo>
                    <a:lnTo>
                      <a:pt x="122" y="380"/>
                    </a:lnTo>
                    <a:lnTo>
                      <a:pt x="137" y="335"/>
                    </a:lnTo>
                    <a:lnTo>
                      <a:pt x="142" y="289"/>
                    </a:lnTo>
                    <a:lnTo>
                      <a:pt x="137" y="249"/>
                    </a:lnTo>
                    <a:lnTo>
                      <a:pt x="122" y="203"/>
                    </a:lnTo>
                    <a:lnTo>
                      <a:pt x="157" y="213"/>
                    </a:lnTo>
                    <a:lnTo>
                      <a:pt x="152" y="178"/>
                    </a:lnTo>
                    <a:lnTo>
                      <a:pt x="137" y="137"/>
                    </a:lnTo>
                    <a:lnTo>
                      <a:pt x="112" y="112"/>
                    </a:lnTo>
                    <a:lnTo>
                      <a:pt x="71" y="82"/>
                    </a:lnTo>
                    <a:lnTo>
                      <a:pt x="137" y="82"/>
                    </a:lnTo>
                    <a:lnTo>
                      <a:pt x="137" y="71"/>
                    </a:lnTo>
                    <a:lnTo>
                      <a:pt x="122" y="51"/>
                    </a:lnTo>
                    <a:lnTo>
                      <a:pt x="86" y="31"/>
                    </a:lnTo>
                    <a:lnTo>
                      <a:pt x="92" y="36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01" name="Freeform 2237"/>
              <p:cNvSpPr>
                <a:spLocks noChangeAspect="1"/>
              </p:cNvSpPr>
              <p:nvPr/>
            </p:nvSpPr>
            <p:spPr bwMode="auto">
              <a:xfrm>
                <a:off x="1728" y="2005"/>
                <a:ext cx="212" cy="451"/>
              </a:xfrm>
              <a:custGeom>
                <a:avLst/>
                <a:gdLst>
                  <a:gd name="T0" fmla="*/ 50 w 212"/>
                  <a:gd name="T1" fmla="*/ 40 h 451"/>
                  <a:gd name="T2" fmla="*/ 147 w 212"/>
                  <a:gd name="T3" fmla="*/ 0 h 451"/>
                  <a:gd name="T4" fmla="*/ 167 w 212"/>
                  <a:gd name="T5" fmla="*/ 15 h 451"/>
                  <a:gd name="T6" fmla="*/ 192 w 212"/>
                  <a:gd name="T7" fmla="*/ 35 h 451"/>
                  <a:gd name="T8" fmla="*/ 197 w 212"/>
                  <a:gd name="T9" fmla="*/ 51 h 451"/>
                  <a:gd name="T10" fmla="*/ 126 w 212"/>
                  <a:gd name="T11" fmla="*/ 51 h 451"/>
                  <a:gd name="T12" fmla="*/ 157 w 212"/>
                  <a:gd name="T13" fmla="*/ 71 h 451"/>
                  <a:gd name="T14" fmla="*/ 187 w 212"/>
                  <a:gd name="T15" fmla="*/ 101 h 451"/>
                  <a:gd name="T16" fmla="*/ 202 w 212"/>
                  <a:gd name="T17" fmla="*/ 132 h 451"/>
                  <a:gd name="T18" fmla="*/ 212 w 212"/>
                  <a:gd name="T19" fmla="*/ 162 h 451"/>
                  <a:gd name="T20" fmla="*/ 212 w 212"/>
                  <a:gd name="T21" fmla="*/ 177 h 451"/>
                  <a:gd name="T22" fmla="*/ 177 w 212"/>
                  <a:gd name="T23" fmla="*/ 172 h 451"/>
                  <a:gd name="T24" fmla="*/ 187 w 212"/>
                  <a:gd name="T25" fmla="*/ 203 h 451"/>
                  <a:gd name="T26" fmla="*/ 197 w 212"/>
                  <a:gd name="T27" fmla="*/ 248 h 451"/>
                  <a:gd name="T28" fmla="*/ 192 w 212"/>
                  <a:gd name="T29" fmla="*/ 278 h 451"/>
                  <a:gd name="T30" fmla="*/ 187 w 212"/>
                  <a:gd name="T31" fmla="*/ 319 h 451"/>
                  <a:gd name="T32" fmla="*/ 177 w 212"/>
                  <a:gd name="T33" fmla="*/ 349 h 451"/>
                  <a:gd name="T34" fmla="*/ 121 w 212"/>
                  <a:gd name="T35" fmla="*/ 319 h 451"/>
                  <a:gd name="T36" fmla="*/ 121 w 212"/>
                  <a:gd name="T37" fmla="*/ 339 h 451"/>
                  <a:gd name="T38" fmla="*/ 111 w 212"/>
                  <a:gd name="T39" fmla="*/ 380 h 451"/>
                  <a:gd name="T40" fmla="*/ 81 w 212"/>
                  <a:gd name="T41" fmla="*/ 420 h 451"/>
                  <a:gd name="T42" fmla="*/ 50 w 212"/>
                  <a:gd name="T43" fmla="*/ 451 h 451"/>
                  <a:gd name="T44" fmla="*/ 0 w 212"/>
                  <a:gd name="T45" fmla="*/ 451 h 451"/>
                  <a:gd name="T46" fmla="*/ 15 w 212"/>
                  <a:gd name="T47" fmla="*/ 430 h 451"/>
                  <a:gd name="T48" fmla="*/ 35 w 212"/>
                  <a:gd name="T49" fmla="*/ 405 h 451"/>
                  <a:gd name="T50" fmla="*/ 45 w 212"/>
                  <a:gd name="T51" fmla="*/ 370 h 451"/>
                  <a:gd name="T52" fmla="*/ 60 w 212"/>
                  <a:gd name="T53" fmla="*/ 314 h 451"/>
                  <a:gd name="T54" fmla="*/ 55 w 212"/>
                  <a:gd name="T55" fmla="*/ 289 h 451"/>
                  <a:gd name="T56" fmla="*/ 91 w 212"/>
                  <a:gd name="T57" fmla="*/ 304 h 451"/>
                  <a:gd name="T58" fmla="*/ 101 w 212"/>
                  <a:gd name="T59" fmla="*/ 294 h 451"/>
                  <a:gd name="T60" fmla="*/ 106 w 212"/>
                  <a:gd name="T61" fmla="*/ 253 h 451"/>
                  <a:gd name="T62" fmla="*/ 96 w 212"/>
                  <a:gd name="T63" fmla="*/ 197 h 451"/>
                  <a:gd name="T64" fmla="*/ 76 w 212"/>
                  <a:gd name="T65" fmla="*/ 152 h 451"/>
                  <a:gd name="T66" fmla="*/ 111 w 212"/>
                  <a:gd name="T67" fmla="*/ 157 h 451"/>
                  <a:gd name="T68" fmla="*/ 106 w 212"/>
                  <a:gd name="T69" fmla="*/ 137 h 451"/>
                  <a:gd name="T70" fmla="*/ 86 w 212"/>
                  <a:gd name="T71" fmla="*/ 101 h 451"/>
                  <a:gd name="T72" fmla="*/ 60 w 212"/>
                  <a:gd name="T73" fmla="*/ 81 h 451"/>
                  <a:gd name="T74" fmla="*/ 30 w 212"/>
                  <a:gd name="T75" fmla="*/ 66 h 451"/>
                  <a:gd name="T76" fmla="*/ 81 w 212"/>
                  <a:gd name="T77" fmla="*/ 61 h 451"/>
                  <a:gd name="T78" fmla="*/ 71 w 212"/>
                  <a:gd name="T79" fmla="*/ 45 h 451"/>
                  <a:gd name="T80" fmla="*/ 50 w 212"/>
                  <a:gd name="T81" fmla="*/ 40 h 45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12"/>
                  <a:gd name="T124" fmla="*/ 0 h 451"/>
                  <a:gd name="T125" fmla="*/ 212 w 212"/>
                  <a:gd name="T126" fmla="*/ 451 h 45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12" h="451">
                    <a:moveTo>
                      <a:pt x="50" y="40"/>
                    </a:moveTo>
                    <a:lnTo>
                      <a:pt x="147" y="0"/>
                    </a:lnTo>
                    <a:lnTo>
                      <a:pt x="167" y="15"/>
                    </a:lnTo>
                    <a:lnTo>
                      <a:pt x="192" y="35"/>
                    </a:lnTo>
                    <a:lnTo>
                      <a:pt x="197" y="51"/>
                    </a:lnTo>
                    <a:lnTo>
                      <a:pt x="126" y="51"/>
                    </a:lnTo>
                    <a:lnTo>
                      <a:pt x="157" y="71"/>
                    </a:lnTo>
                    <a:lnTo>
                      <a:pt x="187" y="101"/>
                    </a:lnTo>
                    <a:lnTo>
                      <a:pt x="202" y="132"/>
                    </a:lnTo>
                    <a:lnTo>
                      <a:pt x="212" y="162"/>
                    </a:lnTo>
                    <a:lnTo>
                      <a:pt x="212" y="177"/>
                    </a:lnTo>
                    <a:lnTo>
                      <a:pt x="177" y="172"/>
                    </a:lnTo>
                    <a:lnTo>
                      <a:pt x="187" y="203"/>
                    </a:lnTo>
                    <a:lnTo>
                      <a:pt x="197" y="248"/>
                    </a:lnTo>
                    <a:lnTo>
                      <a:pt x="192" y="278"/>
                    </a:lnTo>
                    <a:lnTo>
                      <a:pt x="187" y="319"/>
                    </a:lnTo>
                    <a:lnTo>
                      <a:pt x="177" y="349"/>
                    </a:lnTo>
                    <a:lnTo>
                      <a:pt x="121" y="319"/>
                    </a:lnTo>
                    <a:lnTo>
                      <a:pt x="121" y="339"/>
                    </a:lnTo>
                    <a:lnTo>
                      <a:pt x="111" y="380"/>
                    </a:lnTo>
                    <a:lnTo>
                      <a:pt x="81" y="420"/>
                    </a:lnTo>
                    <a:lnTo>
                      <a:pt x="50" y="451"/>
                    </a:lnTo>
                    <a:lnTo>
                      <a:pt x="0" y="451"/>
                    </a:lnTo>
                    <a:lnTo>
                      <a:pt x="15" y="430"/>
                    </a:lnTo>
                    <a:lnTo>
                      <a:pt x="35" y="405"/>
                    </a:lnTo>
                    <a:lnTo>
                      <a:pt x="45" y="370"/>
                    </a:lnTo>
                    <a:lnTo>
                      <a:pt x="60" y="314"/>
                    </a:lnTo>
                    <a:lnTo>
                      <a:pt x="55" y="289"/>
                    </a:lnTo>
                    <a:lnTo>
                      <a:pt x="91" y="304"/>
                    </a:lnTo>
                    <a:lnTo>
                      <a:pt x="101" y="294"/>
                    </a:lnTo>
                    <a:lnTo>
                      <a:pt x="106" y="253"/>
                    </a:lnTo>
                    <a:lnTo>
                      <a:pt x="96" y="197"/>
                    </a:lnTo>
                    <a:lnTo>
                      <a:pt x="76" y="152"/>
                    </a:lnTo>
                    <a:lnTo>
                      <a:pt x="111" y="157"/>
                    </a:lnTo>
                    <a:lnTo>
                      <a:pt x="106" y="137"/>
                    </a:lnTo>
                    <a:lnTo>
                      <a:pt x="86" y="101"/>
                    </a:lnTo>
                    <a:lnTo>
                      <a:pt x="60" y="81"/>
                    </a:lnTo>
                    <a:lnTo>
                      <a:pt x="30" y="66"/>
                    </a:lnTo>
                    <a:lnTo>
                      <a:pt x="81" y="61"/>
                    </a:lnTo>
                    <a:lnTo>
                      <a:pt x="71" y="45"/>
                    </a:lnTo>
                    <a:lnTo>
                      <a:pt x="50" y="40"/>
                    </a:lnTo>
                    <a:close/>
                  </a:path>
                </a:pathLst>
              </a:custGeom>
              <a:solidFill>
                <a:srgbClr val="FFA64C"/>
              </a:solidFill>
              <a:ln w="7938">
                <a:solidFill>
                  <a:srgbClr val="FFA6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02" name="Freeform 2238"/>
              <p:cNvSpPr>
                <a:spLocks noChangeAspect="1"/>
              </p:cNvSpPr>
              <p:nvPr/>
            </p:nvSpPr>
            <p:spPr bwMode="auto">
              <a:xfrm>
                <a:off x="1723" y="2456"/>
                <a:ext cx="60" cy="25"/>
              </a:xfrm>
              <a:custGeom>
                <a:avLst/>
                <a:gdLst>
                  <a:gd name="T0" fmla="*/ 10 w 60"/>
                  <a:gd name="T1" fmla="*/ 0 h 25"/>
                  <a:gd name="T2" fmla="*/ 60 w 60"/>
                  <a:gd name="T3" fmla="*/ 0 h 25"/>
                  <a:gd name="T4" fmla="*/ 0 w 60"/>
                  <a:gd name="T5" fmla="*/ 25 h 25"/>
                  <a:gd name="T6" fmla="*/ 10 w 60"/>
                  <a:gd name="T7" fmla="*/ 10 h 25"/>
                  <a:gd name="T8" fmla="*/ 10 w 60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25"/>
                  <a:gd name="T17" fmla="*/ 60 w 60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25">
                    <a:moveTo>
                      <a:pt x="10" y="0"/>
                    </a:moveTo>
                    <a:lnTo>
                      <a:pt x="60" y="0"/>
                    </a:lnTo>
                    <a:lnTo>
                      <a:pt x="0" y="25"/>
                    </a:lnTo>
                    <a:lnTo>
                      <a:pt x="10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03" name="Freeform 2239"/>
              <p:cNvSpPr>
                <a:spLocks noChangeAspect="1"/>
              </p:cNvSpPr>
              <p:nvPr/>
            </p:nvSpPr>
            <p:spPr bwMode="auto">
              <a:xfrm>
                <a:off x="1657" y="2446"/>
                <a:ext cx="71" cy="60"/>
              </a:xfrm>
              <a:custGeom>
                <a:avLst/>
                <a:gdLst>
                  <a:gd name="T0" fmla="*/ 0 w 71"/>
                  <a:gd name="T1" fmla="*/ 60 h 60"/>
                  <a:gd name="T2" fmla="*/ 15 w 71"/>
                  <a:gd name="T3" fmla="*/ 40 h 60"/>
                  <a:gd name="T4" fmla="*/ 30 w 71"/>
                  <a:gd name="T5" fmla="*/ 20 h 60"/>
                  <a:gd name="T6" fmla="*/ 35 w 71"/>
                  <a:gd name="T7" fmla="*/ 0 h 60"/>
                  <a:gd name="T8" fmla="*/ 71 w 71"/>
                  <a:gd name="T9" fmla="*/ 10 h 60"/>
                  <a:gd name="T10" fmla="*/ 71 w 71"/>
                  <a:gd name="T11" fmla="*/ 20 h 60"/>
                  <a:gd name="T12" fmla="*/ 66 w 71"/>
                  <a:gd name="T13" fmla="*/ 35 h 60"/>
                  <a:gd name="T14" fmla="*/ 0 w 71"/>
                  <a:gd name="T15" fmla="*/ 6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1"/>
                  <a:gd name="T25" fmla="*/ 0 h 60"/>
                  <a:gd name="T26" fmla="*/ 71 w 71"/>
                  <a:gd name="T27" fmla="*/ 60 h 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1" h="60">
                    <a:moveTo>
                      <a:pt x="0" y="60"/>
                    </a:moveTo>
                    <a:lnTo>
                      <a:pt x="15" y="40"/>
                    </a:lnTo>
                    <a:lnTo>
                      <a:pt x="30" y="20"/>
                    </a:lnTo>
                    <a:lnTo>
                      <a:pt x="35" y="0"/>
                    </a:lnTo>
                    <a:lnTo>
                      <a:pt x="71" y="10"/>
                    </a:lnTo>
                    <a:lnTo>
                      <a:pt x="71" y="20"/>
                    </a:lnTo>
                    <a:lnTo>
                      <a:pt x="66" y="35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FFA64C"/>
              </a:solidFill>
              <a:ln w="7938">
                <a:solidFill>
                  <a:srgbClr val="FFA6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04" name="Freeform 2240"/>
              <p:cNvSpPr>
                <a:spLocks noChangeAspect="1"/>
              </p:cNvSpPr>
              <p:nvPr/>
            </p:nvSpPr>
            <p:spPr bwMode="auto">
              <a:xfrm>
                <a:off x="1576" y="2045"/>
                <a:ext cx="268" cy="492"/>
              </a:xfrm>
              <a:custGeom>
                <a:avLst/>
                <a:gdLst>
                  <a:gd name="T0" fmla="*/ 96 w 268"/>
                  <a:gd name="T1" fmla="*/ 41 h 492"/>
                  <a:gd name="T2" fmla="*/ 197 w 268"/>
                  <a:gd name="T3" fmla="*/ 0 h 492"/>
                  <a:gd name="T4" fmla="*/ 217 w 268"/>
                  <a:gd name="T5" fmla="*/ 5 h 492"/>
                  <a:gd name="T6" fmla="*/ 228 w 268"/>
                  <a:gd name="T7" fmla="*/ 16 h 492"/>
                  <a:gd name="T8" fmla="*/ 182 w 268"/>
                  <a:gd name="T9" fmla="*/ 26 h 492"/>
                  <a:gd name="T10" fmla="*/ 217 w 268"/>
                  <a:gd name="T11" fmla="*/ 46 h 492"/>
                  <a:gd name="T12" fmla="*/ 243 w 268"/>
                  <a:gd name="T13" fmla="*/ 66 h 492"/>
                  <a:gd name="T14" fmla="*/ 258 w 268"/>
                  <a:gd name="T15" fmla="*/ 107 h 492"/>
                  <a:gd name="T16" fmla="*/ 268 w 268"/>
                  <a:gd name="T17" fmla="*/ 117 h 492"/>
                  <a:gd name="T18" fmla="*/ 228 w 268"/>
                  <a:gd name="T19" fmla="*/ 112 h 492"/>
                  <a:gd name="T20" fmla="*/ 243 w 268"/>
                  <a:gd name="T21" fmla="*/ 142 h 492"/>
                  <a:gd name="T22" fmla="*/ 253 w 268"/>
                  <a:gd name="T23" fmla="*/ 188 h 492"/>
                  <a:gd name="T24" fmla="*/ 258 w 268"/>
                  <a:gd name="T25" fmla="*/ 228 h 492"/>
                  <a:gd name="T26" fmla="*/ 253 w 268"/>
                  <a:gd name="T27" fmla="*/ 254 h 492"/>
                  <a:gd name="T28" fmla="*/ 243 w 268"/>
                  <a:gd name="T29" fmla="*/ 264 h 492"/>
                  <a:gd name="T30" fmla="*/ 202 w 268"/>
                  <a:gd name="T31" fmla="*/ 249 h 492"/>
                  <a:gd name="T32" fmla="*/ 207 w 268"/>
                  <a:gd name="T33" fmla="*/ 279 h 492"/>
                  <a:gd name="T34" fmla="*/ 202 w 268"/>
                  <a:gd name="T35" fmla="*/ 330 h 492"/>
                  <a:gd name="T36" fmla="*/ 187 w 268"/>
                  <a:gd name="T37" fmla="*/ 360 h 492"/>
                  <a:gd name="T38" fmla="*/ 152 w 268"/>
                  <a:gd name="T39" fmla="*/ 406 h 492"/>
                  <a:gd name="T40" fmla="*/ 116 w 268"/>
                  <a:gd name="T41" fmla="*/ 401 h 492"/>
                  <a:gd name="T42" fmla="*/ 111 w 268"/>
                  <a:gd name="T43" fmla="*/ 416 h 492"/>
                  <a:gd name="T44" fmla="*/ 96 w 268"/>
                  <a:gd name="T45" fmla="*/ 441 h 492"/>
                  <a:gd name="T46" fmla="*/ 76 w 268"/>
                  <a:gd name="T47" fmla="*/ 461 h 492"/>
                  <a:gd name="T48" fmla="*/ 0 w 268"/>
                  <a:gd name="T49" fmla="*/ 492 h 492"/>
                  <a:gd name="T50" fmla="*/ 25 w 268"/>
                  <a:gd name="T51" fmla="*/ 466 h 492"/>
                  <a:gd name="T52" fmla="*/ 50 w 268"/>
                  <a:gd name="T53" fmla="*/ 431 h 492"/>
                  <a:gd name="T54" fmla="*/ 65 w 268"/>
                  <a:gd name="T55" fmla="*/ 401 h 492"/>
                  <a:gd name="T56" fmla="*/ 65 w 268"/>
                  <a:gd name="T57" fmla="*/ 385 h 492"/>
                  <a:gd name="T58" fmla="*/ 60 w 268"/>
                  <a:gd name="T59" fmla="*/ 375 h 492"/>
                  <a:gd name="T60" fmla="*/ 101 w 268"/>
                  <a:gd name="T61" fmla="*/ 390 h 492"/>
                  <a:gd name="T62" fmla="*/ 116 w 268"/>
                  <a:gd name="T63" fmla="*/ 360 h 492"/>
                  <a:gd name="T64" fmla="*/ 131 w 268"/>
                  <a:gd name="T65" fmla="*/ 320 h 492"/>
                  <a:gd name="T66" fmla="*/ 131 w 268"/>
                  <a:gd name="T67" fmla="*/ 279 h 492"/>
                  <a:gd name="T68" fmla="*/ 126 w 268"/>
                  <a:gd name="T69" fmla="*/ 244 h 492"/>
                  <a:gd name="T70" fmla="*/ 121 w 268"/>
                  <a:gd name="T71" fmla="*/ 223 h 492"/>
                  <a:gd name="T72" fmla="*/ 167 w 268"/>
                  <a:gd name="T73" fmla="*/ 233 h 492"/>
                  <a:gd name="T74" fmla="*/ 172 w 268"/>
                  <a:gd name="T75" fmla="*/ 213 h 492"/>
                  <a:gd name="T76" fmla="*/ 162 w 268"/>
                  <a:gd name="T77" fmla="*/ 173 h 492"/>
                  <a:gd name="T78" fmla="*/ 147 w 268"/>
                  <a:gd name="T79" fmla="*/ 132 h 492"/>
                  <a:gd name="T80" fmla="*/ 126 w 268"/>
                  <a:gd name="T81" fmla="*/ 102 h 492"/>
                  <a:gd name="T82" fmla="*/ 167 w 268"/>
                  <a:gd name="T83" fmla="*/ 102 h 492"/>
                  <a:gd name="T84" fmla="*/ 162 w 268"/>
                  <a:gd name="T85" fmla="*/ 87 h 492"/>
                  <a:gd name="T86" fmla="*/ 152 w 268"/>
                  <a:gd name="T87" fmla="*/ 71 h 492"/>
                  <a:gd name="T88" fmla="*/ 126 w 268"/>
                  <a:gd name="T89" fmla="*/ 56 h 492"/>
                  <a:gd name="T90" fmla="*/ 96 w 268"/>
                  <a:gd name="T91" fmla="*/ 41 h 49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68"/>
                  <a:gd name="T139" fmla="*/ 0 h 492"/>
                  <a:gd name="T140" fmla="*/ 268 w 268"/>
                  <a:gd name="T141" fmla="*/ 492 h 49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68" h="492">
                    <a:moveTo>
                      <a:pt x="96" y="41"/>
                    </a:moveTo>
                    <a:lnTo>
                      <a:pt x="197" y="0"/>
                    </a:lnTo>
                    <a:lnTo>
                      <a:pt x="217" y="5"/>
                    </a:lnTo>
                    <a:lnTo>
                      <a:pt x="228" y="16"/>
                    </a:lnTo>
                    <a:lnTo>
                      <a:pt x="182" y="26"/>
                    </a:lnTo>
                    <a:lnTo>
                      <a:pt x="217" y="46"/>
                    </a:lnTo>
                    <a:lnTo>
                      <a:pt x="243" y="66"/>
                    </a:lnTo>
                    <a:lnTo>
                      <a:pt x="258" y="107"/>
                    </a:lnTo>
                    <a:lnTo>
                      <a:pt x="268" y="117"/>
                    </a:lnTo>
                    <a:lnTo>
                      <a:pt x="228" y="112"/>
                    </a:lnTo>
                    <a:lnTo>
                      <a:pt x="243" y="142"/>
                    </a:lnTo>
                    <a:lnTo>
                      <a:pt x="253" y="188"/>
                    </a:lnTo>
                    <a:lnTo>
                      <a:pt x="258" y="228"/>
                    </a:lnTo>
                    <a:lnTo>
                      <a:pt x="253" y="254"/>
                    </a:lnTo>
                    <a:lnTo>
                      <a:pt x="243" y="264"/>
                    </a:lnTo>
                    <a:lnTo>
                      <a:pt x="202" y="249"/>
                    </a:lnTo>
                    <a:lnTo>
                      <a:pt x="207" y="279"/>
                    </a:lnTo>
                    <a:lnTo>
                      <a:pt x="202" y="330"/>
                    </a:lnTo>
                    <a:lnTo>
                      <a:pt x="187" y="360"/>
                    </a:lnTo>
                    <a:lnTo>
                      <a:pt x="152" y="406"/>
                    </a:lnTo>
                    <a:lnTo>
                      <a:pt x="116" y="401"/>
                    </a:lnTo>
                    <a:lnTo>
                      <a:pt x="111" y="416"/>
                    </a:lnTo>
                    <a:lnTo>
                      <a:pt x="96" y="441"/>
                    </a:lnTo>
                    <a:lnTo>
                      <a:pt x="76" y="461"/>
                    </a:lnTo>
                    <a:lnTo>
                      <a:pt x="0" y="492"/>
                    </a:lnTo>
                    <a:lnTo>
                      <a:pt x="25" y="466"/>
                    </a:lnTo>
                    <a:lnTo>
                      <a:pt x="50" y="431"/>
                    </a:lnTo>
                    <a:lnTo>
                      <a:pt x="65" y="401"/>
                    </a:lnTo>
                    <a:lnTo>
                      <a:pt x="65" y="385"/>
                    </a:lnTo>
                    <a:lnTo>
                      <a:pt x="60" y="375"/>
                    </a:lnTo>
                    <a:lnTo>
                      <a:pt x="101" y="390"/>
                    </a:lnTo>
                    <a:lnTo>
                      <a:pt x="116" y="360"/>
                    </a:lnTo>
                    <a:lnTo>
                      <a:pt x="131" y="320"/>
                    </a:lnTo>
                    <a:lnTo>
                      <a:pt x="131" y="279"/>
                    </a:lnTo>
                    <a:lnTo>
                      <a:pt x="126" y="244"/>
                    </a:lnTo>
                    <a:lnTo>
                      <a:pt x="121" y="223"/>
                    </a:lnTo>
                    <a:lnTo>
                      <a:pt x="167" y="233"/>
                    </a:lnTo>
                    <a:lnTo>
                      <a:pt x="172" y="213"/>
                    </a:lnTo>
                    <a:lnTo>
                      <a:pt x="162" y="173"/>
                    </a:lnTo>
                    <a:lnTo>
                      <a:pt x="147" y="132"/>
                    </a:lnTo>
                    <a:lnTo>
                      <a:pt x="126" y="102"/>
                    </a:lnTo>
                    <a:lnTo>
                      <a:pt x="167" y="102"/>
                    </a:lnTo>
                    <a:lnTo>
                      <a:pt x="162" y="87"/>
                    </a:lnTo>
                    <a:lnTo>
                      <a:pt x="152" y="71"/>
                    </a:lnTo>
                    <a:lnTo>
                      <a:pt x="126" y="56"/>
                    </a:lnTo>
                    <a:lnTo>
                      <a:pt x="96" y="41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05" name="Freeform 2241"/>
              <p:cNvSpPr>
                <a:spLocks noChangeAspect="1"/>
              </p:cNvSpPr>
              <p:nvPr/>
            </p:nvSpPr>
            <p:spPr bwMode="auto">
              <a:xfrm>
                <a:off x="1505" y="2547"/>
                <a:ext cx="30" cy="15"/>
              </a:xfrm>
              <a:custGeom>
                <a:avLst/>
                <a:gdLst>
                  <a:gd name="T0" fmla="*/ 0 w 30"/>
                  <a:gd name="T1" fmla="*/ 15 h 15"/>
                  <a:gd name="T2" fmla="*/ 5 w 30"/>
                  <a:gd name="T3" fmla="*/ 0 h 15"/>
                  <a:gd name="T4" fmla="*/ 30 w 30"/>
                  <a:gd name="T5" fmla="*/ 5 h 15"/>
                  <a:gd name="T6" fmla="*/ 0 w 30"/>
                  <a:gd name="T7" fmla="*/ 15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15"/>
                  <a:gd name="T14" fmla="*/ 30 w 30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15">
                    <a:moveTo>
                      <a:pt x="0" y="15"/>
                    </a:moveTo>
                    <a:lnTo>
                      <a:pt x="5" y="0"/>
                    </a:lnTo>
                    <a:lnTo>
                      <a:pt x="30" y="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06" name="Freeform 2242"/>
              <p:cNvSpPr>
                <a:spLocks noChangeAspect="1"/>
              </p:cNvSpPr>
              <p:nvPr/>
            </p:nvSpPr>
            <p:spPr bwMode="auto">
              <a:xfrm>
                <a:off x="1510" y="2091"/>
                <a:ext cx="238" cy="461"/>
              </a:xfrm>
              <a:custGeom>
                <a:avLst/>
                <a:gdLst>
                  <a:gd name="T0" fmla="*/ 81 w 238"/>
                  <a:gd name="T1" fmla="*/ 25 h 461"/>
                  <a:gd name="T2" fmla="*/ 167 w 238"/>
                  <a:gd name="T3" fmla="*/ 0 h 461"/>
                  <a:gd name="T4" fmla="*/ 192 w 238"/>
                  <a:gd name="T5" fmla="*/ 10 h 461"/>
                  <a:gd name="T6" fmla="*/ 213 w 238"/>
                  <a:gd name="T7" fmla="*/ 25 h 461"/>
                  <a:gd name="T8" fmla="*/ 233 w 238"/>
                  <a:gd name="T9" fmla="*/ 51 h 461"/>
                  <a:gd name="T10" fmla="*/ 233 w 238"/>
                  <a:gd name="T11" fmla="*/ 56 h 461"/>
                  <a:gd name="T12" fmla="*/ 187 w 238"/>
                  <a:gd name="T13" fmla="*/ 56 h 461"/>
                  <a:gd name="T14" fmla="*/ 207 w 238"/>
                  <a:gd name="T15" fmla="*/ 81 h 461"/>
                  <a:gd name="T16" fmla="*/ 228 w 238"/>
                  <a:gd name="T17" fmla="*/ 122 h 461"/>
                  <a:gd name="T18" fmla="*/ 238 w 238"/>
                  <a:gd name="T19" fmla="*/ 162 h 461"/>
                  <a:gd name="T20" fmla="*/ 233 w 238"/>
                  <a:gd name="T21" fmla="*/ 187 h 461"/>
                  <a:gd name="T22" fmla="*/ 187 w 238"/>
                  <a:gd name="T23" fmla="*/ 177 h 461"/>
                  <a:gd name="T24" fmla="*/ 197 w 238"/>
                  <a:gd name="T25" fmla="*/ 198 h 461"/>
                  <a:gd name="T26" fmla="*/ 197 w 238"/>
                  <a:gd name="T27" fmla="*/ 233 h 461"/>
                  <a:gd name="T28" fmla="*/ 197 w 238"/>
                  <a:gd name="T29" fmla="*/ 268 h 461"/>
                  <a:gd name="T30" fmla="*/ 187 w 238"/>
                  <a:gd name="T31" fmla="*/ 309 h 461"/>
                  <a:gd name="T32" fmla="*/ 162 w 238"/>
                  <a:gd name="T33" fmla="*/ 344 h 461"/>
                  <a:gd name="T34" fmla="*/ 126 w 238"/>
                  <a:gd name="T35" fmla="*/ 329 h 461"/>
                  <a:gd name="T36" fmla="*/ 126 w 238"/>
                  <a:gd name="T37" fmla="*/ 344 h 461"/>
                  <a:gd name="T38" fmla="*/ 121 w 238"/>
                  <a:gd name="T39" fmla="*/ 370 h 461"/>
                  <a:gd name="T40" fmla="*/ 86 w 238"/>
                  <a:gd name="T41" fmla="*/ 420 h 461"/>
                  <a:gd name="T42" fmla="*/ 66 w 238"/>
                  <a:gd name="T43" fmla="*/ 446 h 461"/>
                  <a:gd name="T44" fmla="*/ 20 w 238"/>
                  <a:gd name="T45" fmla="*/ 461 h 461"/>
                  <a:gd name="T46" fmla="*/ 0 w 238"/>
                  <a:gd name="T47" fmla="*/ 456 h 461"/>
                  <a:gd name="T48" fmla="*/ 30 w 238"/>
                  <a:gd name="T49" fmla="*/ 426 h 461"/>
                  <a:gd name="T50" fmla="*/ 61 w 238"/>
                  <a:gd name="T51" fmla="*/ 360 h 461"/>
                  <a:gd name="T52" fmla="*/ 71 w 238"/>
                  <a:gd name="T53" fmla="*/ 324 h 461"/>
                  <a:gd name="T54" fmla="*/ 61 w 238"/>
                  <a:gd name="T55" fmla="*/ 299 h 461"/>
                  <a:gd name="T56" fmla="*/ 101 w 238"/>
                  <a:gd name="T57" fmla="*/ 319 h 461"/>
                  <a:gd name="T58" fmla="*/ 116 w 238"/>
                  <a:gd name="T59" fmla="*/ 284 h 461"/>
                  <a:gd name="T60" fmla="*/ 116 w 238"/>
                  <a:gd name="T61" fmla="*/ 233 h 461"/>
                  <a:gd name="T62" fmla="*/ 106 w 238"/>
                  <a:gd name="T63" fmla="*/ 187 h 461"/>
                  <a:gd name="T64" fmla="*/ 96 w 238"/>
                  <a:gd name="T65" fmla="*/ 157 h 461"/>
                  <a:gd name="T66" fmla="*/ 142 w 238"/>
                  <a:gd name="T67" fmla="*/ 162 h 461"/>
                  <a:gd name="T68" fmla="*/ 142 w 238"/>
                  <a:gd name="T69" fmla="*/ 142 h 461"/>
                  <a:gd name="T70" fmla="*/ 121 w 238"/>
                  <a:gd name="T71" fmla="*/ 96 h 461"/>
                  <a:gd name="T72" fmla="*/ 101 w 238"/>
                  <a:gd name="T73" fmla="*/ 76 h 461"/>
                  <a:gd name="T74" fmla="*/ 81 w 238"/>
                  <a:gd name="T75" fmla="*/ 56 h 461"/>
                  <a:gd name="T76" fmla="*/ 121 w 238"/>
                  <a:gd name="T77" fmla="*/ 51 h 461"/>
                  <a:gd name="T78" fmla="*/ 106 w 238"/>
                  <a:gd name="T79" fmla="*/ 35 h 461"/>
                  <a:gd name="T80" fmla="*/ 81 w 238"/>
                  <a:gd name="T81" fmla="*/ 25 h 46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38"/>
                  <a:gd name="T124" fmla="*/ 0 h 461"/>
                  <a:gd name="T125" fmla="*/ 238 w 238"/>
                  <a:gd name="T126" fmla="*/ 461 h 46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38" h="461">
                    <a:moveTo>
                      <a:pt x="81" y="25"/>
                    </a:moveTo>
                    <a:lnTo>
                      <a:pt x="167" y="0"/>
                    </a:lnTo>
                    <a:lnTo>
                      <a:pt x="192" y="10"/>
                    </a:lnTo>
                    <a:lnTo>
                      <a:pt x="213" y="25"/>
                    </a:lnTo>
                    <a:lnTo>
                      <a:pt x="233" y="51"/>
                    </a:lnTo>
                    <a:lnTo>
                      <a:pt x="233" y="56"/>
                    </a:lnTo>
                    <a:lnTo>
                      <a:pt x="187" y="56"/>
                    </a:lnTo>
                    <a:lnTo>
                      <a:pt x="207" y="81"/>
                    </a:lnTo>
                    <a:lnTo>
                      <a:pt x="228" y="122"/>
                    </a:lnTo>
                    <a:lnTo>
                      <a:pt x="238" y="162"/>
                    </a:lnTo>
                    <a:lnTo>
                      <a:pt x="233" y="187"/>
                    </a:lnTo>
                    <a:lnTo>
                      <a:pt x="187" y="177"/>
                    </a:lnTo>
                    <a:lnTo>
                      <a:pt x="197" y="198"/>
                    </a:lnTo>
                    <a:lnTo>
                      <a:pt x="197" y="233"/>
                    </a:lnTo>
                    <a:lnTo>
                      <a:pt x="197" y="268"/>
                    </a:lnTo>
                    <a:lnTo>
                      <a:pt x="187" y="309"/>
                    </a:lnTo>
                    <a:lnTo>
                      <a:pt x="162" y="344"/>
                    </a:lnTo>
                    <a:lnTo>
                      <a:pt x="126" y="329"/>
                    </a:lnTo>
                    <a:lnTo>
                      <a:pt x="126" y="344"/>
                    </a:lnTo>
                    <a:lnTo>
                      <a:pt x="121" y="370"/>
                    </a:lnTo>
                    <a:lnTo>
                      <a:pt x="86" y="420"/>
                    </a:lnTo>
                    <a:lnTo>
                      <a:pt x="66" y="446"/>
                    </a:lnTo>
                    <a:lnTo>
                      <a:pt x="20" y="461"/>
                    </a:lnTo>
                    <a:lnTo>
                      <a:pt x="0" y="456"/>
                    </a:lnTo>
                    <a:lnTo>
                      <a:pt x="30" y="426"/>
                    </a:lnTo>
                    <a:lnTo>
                      <a:pt x="61" y="360"/>
                    </a:lnTo>
                    <a:lnTo>
                      <a:pt x="71" y="324"/>
                    </a:lnTo>
                    <a:lnTo>
                      <a:pt x="61" y="299"/>
                    </a:lnTo>
                    <a:lnTo>
                      <a:pt x="101" y="319"/>
                    </a:lnTo>
                    <a:lnTo>
                      <a:pt x="116" y="284"/>
                    </a:lnTo>
                    <a:lnTo>
                      <a:pt x="116" y="233"/>
                    </a:lnTo>
                    <a:lnTo>
                      <a:pt x="106" y="187"/>
                    </a:lnTo>
                    <a:lnTo>
                      <a:pt x="96" y="157"/>
                    </a:lnTo>
                    <a:lnTo>
                      <a:pt x="142" y="162"/>
                    </a:lnTo>
                    <a:lnTo>
                      <a:pt x="142" y="142"/>
                    </a:lnTo>
                    <a:lnTo>
                      <a:pt x="121" y="96"/>
                    </a:lnTo>
                    <a:lnTo>
                      <a:pt x="101" y="76"/>
                    </a:lnTo>
                    <a:lnTo>
                      <a:pt x="81" y="56"/>
                    </a:lnTo>
                    <a:lnTo>
                      <a:pt x="121" y="51"/>
                    </a:lnTo>
                    <a:lnTo>
                      <a:pt x="106" y="35"/>
                    </a:lnTo>
                    <a:lnTo>
                      <a:pt x="81" y="25"/>
                    </a:lnTo>
                    <a:close/>
                  </a:path>
                </a:pathLst>
              </a:custGeom>
              <a:solidFill>
                <a:srgbClr val="FFA64C"/>
              </a:solidFill>
              <a:ln w="7938">
                <a:solidFill>
                  <a:srgbClr val="FFA6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07" name="Freeform 2243"/>
              <p:cNvSpPr>
                <a:spLocks noChangeAspect="1"/>
              </p:cNvSpPr>
              <p:nvPr/>
            </p:nvSpPr>
            <p:spPr bwMode="auto">
              <a:xfrm>
                <a:off x="1368" y="2116"/>
                <a:ext cx="284" cy="497"/>
              </a:xfrm>
              <a:custGeom>
                <a:avLst/>
                <a:gdLst>
                  <a:gd name="T0" fmla="*/ 137 w 284"/>
                  <a:gd name="T1" fmla="*/ 31 h 497"/>
                  <a:gd name="T2" fmla="*/ 218 w 284"/>
                  <a:gd name="T3" fmla="*/ 0 h 497"/>
                  <a:gd name="T4" fmla="*/ 238 w 284"/>
                  <a:gd name="T5" fmla="*/ 5 h 497"/>
                  <a:gd name="T6" fmla="*/ 253 w 284"/>
                  <a:gd name="T7" fmla="*/ 16 h 497"/>
                  <a:gd name="T8" fmla="*/ 258 w 284"/>
                  <a:gd name="T9" fmla="*/ 26 h 497"/>
                  <a:gd name="T10" fmla="*/ 223 w 284"/>
                  <a:gd name="T11" fmla="*/ 31 h 497"/>
                  <a:gd name="T12" fmla="*/ 238 w 284"/>
                  <a:gd name="T13" fmla="*/ 46 h 497"/>
                  <a:gd name="T14" fmla="*/ 258 w 284"/>
                  <a:gd name="T15" fmla="*/ 71 h 497"/>
                  <a:gd name="T16" fmla="*/ 279 w 284"/>
                  <a:gd name="T17" fmla="*/ 102 h 497"/>
                  <a:gd name="T18" fmla="*/ 284 w 284"/>
                  <a:gd name="T19" fmla="*/ 117 h 497"/>
                  <a:gd name="T20" fmla="*/ 284 w 284"/>
                  <a:gd name="T21" fmla="*/ 137 h 497"/>
                  <a:gd name="T22" fmla="*/ 238 w 284"/>
                  <a:gd name="T23" fmla="*/ 132 h 497"/>
                  <a:gd name="T24" fmla="*/ 253 w 284"/>
                  <a:gd name="T25" fmla="*/ 178 h 497"/>
                  <a:gd name="T26" fmla="*/ 258 w 284"/>
                  <a:gd name="T27" fmla="*/ 218 h 497"/>
                  <a:gd name="T28" fmla="*/ 258 w 284"/>
                  <a:gd name="T29" fmla="*/ 254 h 497"/>
                  <a:gd name="T30" fmla="*/ 243 w 284"/>
                  <a:gd name="T31" fmla="*/ 294 h 497"/>
                  <a:gd name="T32" fmla="*/ 203 w 284"/>
                  <a:gd name="T33" fmla="*/ 279 h 497"/>
                  <a:gd name="T34" fmla="*/ 213 w 284"/>
                  <a:gd name="T35" fmla="*/ 299 h 497"/>
                  <a:gd name="T36" fmla="*/ 203 w 284"/>
                  <a:gd name="T37" fmla="*/ 335 h 497"/>
                  <a:gd name="T38" fmla="*/ 187 w 284"/>
                  <a:gd name="T39" fmla="*/ 370 h 497"/>
                  <a:gd name="T40" fmla="*/ 162 w 284"/>
                  <a:gd name="T41" fmla="*/ 406 h 497"/>
                  <a:gd name="T42" fmla="*/ 137 w 284"/>
                  <a:gd name="T43" fmla="*/ 431 h 497"/>
                  <a:gd name="T44" fmla="*/ 101 w 284"/>
                  <a:gd name="T45" fmla="*/ 421 h 497"/>
                  <a:gd name="T46" fmla="*/ 96 w 284"/>
                  <a:gd name="T47" fmla="*/ 446 h 497"/>
                  <a:gd name="T48" fmla="*/ 71 w 284"/>
                  <a:gd name="T49" fmla="*/ 471 h 497"/>
                  <a:gd name="T50" fmla="*/ 0 w 284"/>
                  <a:gd name="T51" fmla="*/ 497 h 497"/>
                  <a:gd name="T52" fmla="*/ 40 w 284"/>
                  <a:gd name="T53" fmla="*/ 456 h 497"/>
                  <a:gd name="T54" fmla="*/ 56 w 284"/>
                  <a:gd name="T55" fmla="*/ 426 h 497"/>
                  <a:gd name="T56" fmla="*/ 56 w 284"/>
                  <a:gd name="T57" fmla="*/ 406 h 497"/>
                  <a:gd name="T58" fmla="*/ 91 w 284"/>
                  <a:gd name="T59" fmla="*/ 416 h 497"/>
                  <a:gd name="T60" fmla="*/ 116 w 284"/>
                  <a:gd name="T61" fmla="*/ 385 h 497"/>
                  <a:gd name="T62" fmla="*/ 126 w 284"/>
                  <a:gd name="T63" fmla="*/ 350 h 497"/>
                  <a:gd name="T64" fmla="*/ 132 w 284"/>
                  <a:gd name="T65" fmla="*/ 314 h 497"/>
                  <a:gd name="T66" fmla="*/ 137 w 284"/>
                  <a:gd name="T67" fmla="*/ 289 h 497"/>
                  <a:gd name="T68" fmla="*/ 126 w 284"/>
                  <a:gd name="T69" fmla="*/ 249 h 497"/>
                  <a:gd name="T70" fmla="*/ 167 w 284"/>
                  <a:gd name="T71" fmla="*/ 264 h 497"/>
                  <a:gd name="T72" fmla="*/ 177 w 284"/>
                  <a:gd name="T73" fmla="*/ 233 h 497"/>
                  <a:gd name="T74" fmla="*/ 172 w 284"/>
                  <a:gd name="T75" fmla="*/ 203 h 497"/>
                  <a:gd name="T76" fmla="*/ 162 w 284"/>
                  <a:gd name="T77" fmla="*/ 178 h 497"/>
                  <a:gd name="T78" fmla="*/ 157 w 284"/>
                  <a:gd name="T79" fmla="*/ 147 h 497"/>
                  <a:gd name="T80" fmla="*/ 132 w 284"/>
                  <a:gd name="T81" fmla="*/ 117 h 497"/>
                  <a:gd name="T82" fmla="*/ 177 w 284"/>
                  <a:gd name="T83" fmla="*/ 122 h 497"/>
                  <a:gd name="T84" fmla="*/ 177 w 284"/>
                  <a:gd name="T85" fmla="*/ 102 h 497"/>
                  <a:gd name="T86" fmla="*/ 147 w 284"/>
                  <a:gd name="T87" fmla="*/ 66 h 497"/>
                  <a:gd name="T88" fmla="*/ 111 w 284"/>
                  <a:gd name="T89" fmla="*/ 51 h 497"/>
                  <a:gd name="T90" fmla="*/ 142 w 284"/>
                  <a:gd name="T91" fmla="*/ 41 h 497"/>
                  <a:gd name="T92" fmla="*/ 137 w 284"/>
                  <a:gd name="T93" fmla="*/ 31 h 49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84"/>
                  <a:gd name="T142" fmla="*/ 0 h 497"/>
                  <a:gd name="T143" fmla="*/ 284 w 284"/>
                  <a:gd name="T144" fmla="*/ 497 h 49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84" h="497">
                    <a:moveTo>
                      <a:pt x="137" y="31"/>
                    </a:moveTo>
                    <a:lnTo>
                      <a:pt x="218" y="0"/>
                    </a:lnTo>
                    <a:lnTo>
                      <a:pt x="238" y="5"/>
                    </a:lnTo>
                    <a:lnTo>
                      <a:pt x="253" y="16"/>
                    </a:lnTo>
                    <a:lnTo>
                      <a:pt x="258" y="26"/>
                    </a:lnTo>
                    <a:lnTo>
                      <a:pt x="223" y="31"/>
                    </a:lnTo>
                    <a:lnTo>
                      <a:pt x="238" y="46"/>
                    </a:lnTo>
                    <a:lnTo>
                      <a:pt x="258" y="71"/>
                    </a:lnTo>
                    <a:lnTo>
                      <a:pt x="279" y="102"/>
                    </a:lnTo>
                    <a:lnTo>
                      <a:pt x="284" y="117"/>
                    </a:lnTo>
                    <a:lnTo>
                      <a:pt x="284" y="137"/>
                    </a:lnTo>
                    <a:lnTo>
                      <a:pt x="238" y="132"/>
                    </a:lnTo>
                    <a:lnTo>
                      <a:pt x="253" y="178"/>
                    </a:lnTo>
                    <a:lnTo>
                      <a:pt x="258" y="218"/>
                    </a:lnTo>
                    <a:lnTo>
                      <a:pt x="258" y="254"/>
                    </a:lnTo>
                    <a:lnTo>
                      <a:pt x="243" y="294"/>
                    </a:lnTo>
                    <a:lnTo>
                      <a:pt x="203" y="279"/>
                    </a:lnTo>
                    <a:lnTo>
                      <a:pt x="213" y="299"/>
                    </a:lnTo>
                    <a:lnTo>
                      <a:pt x="203" y="335"/>
                    </a:lnTo>
                    <a:lnTo>
                      <a:pt x="187" y="370"/>
                    </a:lnTo>
                    <a:lnTo>
                      <a:pt x="162" y="406"/>
                    </a:lnTo>
                    <a:lnTo>
                      <a:pt x="137" y="431"/>
                    </a:lnTo>
                    <a:lnTo>
                      <a:pt x="101" y="421"/>
                    </a:lnTo>
                    <a:lnTo>
                      <a:pt x="96" y="446"/>
                    </a:lnTo>
                    <a:lnTo>
                      <a:pt x="71" y="471"/>
                    </a:lnTo>
                    <a:lnTo>
                      <a:pt x="0" y="497"/>
                    </a:lnTo>
                    <a:lnTo>
                      <a:pt x="40" y="456"/>
                    </a:lnTo>
                    <a:lnTo>
                      <a:pt x="56" y="426"/>
                    </a:lnTo>
                    <a:lnTo>
                      <a:pt x="56" y="406"/>
                    </a:lnTo>
                    <a:lnTo>
                      <a:pt x="91" y="416"/>
                    </a:lnTo>
                    <a:lnTo>
                      <a:pt x="116" y="385"/>
                    </a:lnTo>
                    <a:lnTo>
                      <a:pt x="126" y="350"/>
                    </a:lnTo>
                    <a:lnTo>
                      <a:pt x="132" y="314"/>
                    </a:lnTo>
                    <a:lnTo>
                      <a:pt x="137" y="289"/>
                    </a:lnTo>
                    <a:lnTo>
                      <a:pt x="126" y="249"/>
                    </a:lnTo>
                    <a:lnTo>
                      <a:pt x="167" y="264"/>
                    </a:lnTo>
                    <a:lnTo>
                      <a:pt x="177" y="233"/>
                    </a:lnTo>
                    <a:lnTo>
                      <a:pt x="172" y="203"/>
                    </a:lnTo>
                    <a:lnTo>
                      <a:pt x="162" y="178"/>
                    </a:lnTo>
                    <a:lnTo>
                      <a:pt x="157" y="147"/>
                    </a:lnTo>
                    <a:lnTo>
                      <a:pt x="132" y="117"/>
                    </a:lnTo>
                    <a:lnTo>
                      <a:pt x="177" y="122"/>
                    </a:lnTo>
                    <a:lnTo>
                      <a:pt x="177" y="102"/>
                    </a:lnTo>
                    <a:lnTo>
                      <a:pt x="147" y="66"/>
                    </a:lnTo>
                    <a:lnTo>
                      <a:pt x="111" y="51"/>
                    </a:lnTo>
                    <a:lnTo>
                      <a:pt x="142" y="41"/>
                    </a:lnTo>
                    <a:lnTo>
                      <a:pt x="137" y="31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08" name="Freeform 2244"/>
              <p:cNvSpPr>
                <a:spLocks noChangeAspect="1"/>
              </p:cNvSpPr>
              <p:nvPr/>
            </p:nvSpPr>
            <p:spPr bwMode="auto">
              <a:xfrm>
                <a:off x="1236" y="2192"/>
                <a:ext cx="213" cy="471"/>
              </a:xfrm>
              <a:custGeom>
                <a:avLst/>
                <a:gdLst>
                  <a:gd name="T0" fmla="*/ 71 w 213"/>
                  <a:gd name="T1" fmla="*/ 31 h 471"/>
                  <a:gd name="T2" fmla="*/ 152 w 213"/>
                  <a:gd name="T3" fmla="*/ 0 h 471"/>
                  <a:gd name="T4" fmla="*/ 193 w 213"/>
                  <a:gd name="T5" fmla="*/ 21 h 471"/>
                  <a:gd name="T6" fmla="*/ 198 w 213"/>
                  <a:gd name="T7" fmla="*/ 36 h 471"/>
                  <a:gd name="T8" fmla="*/ 152 w 213"/>
                  <a:gd name="T9" fmla="*/ 36 h 471"/>
                  <a:gd name="T10" fmla="*/ 177 w 213"/>
                  <a:gd name="T11" fmla="*/ 61 h 471"/>
                  <a:gd name="T12" fmla="*/ 203 w 213"/>
                  <a:gd name="T13" fmla="*/ 97 h 471"/>
                  <a:gd name="T14" fmla="*/ 213 w 213"/>
                  <a:gd name="T15" fmla="*/ 127 h 471"/>
                  <a:gd name="T16" fmla="*/ 213 w 213"/>
                  <a:gd name="T17" fmla="*/ 162 h 471"/>
                  <a:gd name="T18" fmla="*/ 172 w 213"/>
                  <a:gd name="T19" fmla="*/ 157 h 471"/>
                  <a:gd name="T20" fmla="*/ 182 w 213"/>
                  <a:gd name="T21" fmla="*/ 188 h 471"/>
                  <a:gd name="T22" fmla="*/ 182 w 213"/>
                  <a:gd name="T23" fmla="*/ 259 h 471"/>
                  <a:gd name="T24" fmla="*/ 182 w 213"/>
                  <a:gd name="T25" fmla="*/ 284 h 471"/>
                  <a:gd name="T26" fmla="*/ 162 w 213"/>
                  <a:gd name="T27" fmla="*/ 314 h 471"/>
                  <a:gd name="T28" fmla="*/ 127 w 213"/>
                  <a:gd name="T29" fmla="*/ 304 h 471"/>
                  <a:gd name="T30" fmla="*/ 132 w 213"/>
                  <a:gd name="T31" fmla="*/ 325 h 471"/>
                  <a:gd name="T32" fmla="*/ 112 w 213"/>
                  <a:gd name="T33" fmla="*/ 380 h 471"/>
                  <a:gd name="T34" fmla="*/ 66 w 213"/>
                  <a:gd name="T35" fmla="*/ 431 h 471"/>
                  <a:gd name="T36" fmla="*/ 61 w 213"/>
                  <a:gd name="T37" fmla="*/ 441 h 471"/>
                  <a:gd name="T38" fmla="*/ 71 w 213"/>
                  <a:gd name="T39" fmla="*/ 446 h 471"/>
                  <a:gd name="T40" fmla="*/ 0 w 213"/>
                  <a:gd name="T41" fmla="*/ 471 h 471"/>
                  <a:gd name="T42" fmla="*/ 15 w 213"/>
                  <a:gd name="T43" fmla="*/ 446 h 471"/>
                  <a:gd name="T44" fmla="*/ 15 w 213"/>
                  <a:gd name="T45" fmla="*/ 436 h 471"/>
                  <a:gd name="T46" fmla="*/ 5 w 213"/>
                  <a:gd name="T47" fmla="*/ 431 h 471"/>
                  <a:gd name="T48" fmla="*/ 36 w 213"/>
                  <a:gd name="T49" fmla="*/ 395 h 471"/>
                  <a:gd name="T50" fmla="*/ 56 w 213"/>
                  <a:gd name="T51" fmla="*/ 350 h 471"/>
                  <a:gd name="T52" fmla="*/ 56 w 213"/>
                  <a:gd name="T53" fmla="*/ 309 h 471"/>
                  <a:gd name="T54" fmla="*/ 61 w 213"/>
                  <a:gd name="T55" fmla="*/ 294 h 471"/>
                  <a:gd name="T56" fmla="*/ 51 w 213"/>
                  <a:gd name="T57" fmla="*/ 269 h 471"/>
                  <a:gd name="T58" fmla="*/ 96 w 213"/>
                  <a:gd name="T59" fmla="*/ 289 h 471"/>
                  <a:gd name="T60" fmla="*/ 101 w 213"/>
                  <a:gd name="T61" fmla="*/ 259 h 471"/>
                  <a:gd name="T62" fmla="*/ 101 w 213"/>
                  <a:gd name="T63" fmla="*/ 208 h 471"/>
                  <a:gd name="T64" fmla="*/ 91 w 213"/>
                  <a:gd name="T65" fmla="*/ 173 h 471"/>
                  <a:gd name="T66" fmla="*/ 71 w 213"/>
                  <a:gd name="T67" fmla="*/ 132 h 471"/>
                  <a:gd name="T68" fmla="*/ 112 w 213"/>
                  <a:gd name="T69" fmla="*/ 137 h 471"/>
                  <a:gd name="T70" fmla="*/ 112 w 213"/>
                  <a:gd name="T71" fmla="*/ 122 h 471"/>
                  <a:gd name="T72" fmla="*/ 91 w 213"/>
                  <a:gd name="T73" fmla="*/ 86 h 471"/>
                  <a:gd name="T74" fmla="*/ 61 w 213"/>
                  <a:gd name="T75" fmla="*/ 61 h 471"/>
                  <a:gd name="T76" fmla="*/ 46 w 213"/>
                  <a:gd name="T77" fmla="*/ 51 h 471"/>
                  <a:gd name="T78" fmla="*/ 81 w 213"/>
                  <a:gd name="T79" fmla="*/ 46 h 471"/>
                  <a:gd name="T80" fmla="*/ 71 w 213"/>
                  <a:gd name="T81" fmla="*/ 31 h 47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13"/>
                  <a:gd name="T124" fmla="*/ 0 h 471"/>
                  <a:gd name="T125" fmla="*/ 213 w 213"/>
                  <a:gd name="T126" fmla="*/ 471 h 47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13" h="471">
                    <a:moveTo>
                      <a:pt x="71" y="31"/>
                    </a:moveTo>
                    <a:lnTo>
                      <a:pt x="152" y="0"/>
                    </a:lnTo>
                    <a:lnTo>
                      <a:pt x="193" y="21"/>
                    </a:lnTo>
                    <a:lnTo>
                      <a:pt x="198" y="36"/>
                    </a:lnTo>
                    <a:lnTo>
                      <a:pt x="152" y="36"/>
                    </a:lnTo>
                    <a:lnTo>
                      <a:pt x="177" y="61"/>
                    </a:lnTo>
                    <a:lnTo>
                      <a:pt x="203" y="97"/>
                    </a:lnTo>
                    <a:lnTo>
                      <a:pt x="213" y="127"/>
                    </a:lnTo>
                    <a:lnTo>
                      <a:pt x="213" y="162"/>
                    </a:lnTo>
                    <a:lnTo>
                      <a:pt x="172" y="157"/>
                    </a:lnTo>
                    <a:lnTo>
                      <a:pt x="182" y="188"/>
                    </a:lnTo>
                    <a:lnTo>
                      <a:pt x="182" y="259"/>
                    </a:lnTo>
                    <a:lnTo>
                      <a:pt x="182" y="284"/>
                    </a:lnTo>
                    <a:lnTo>
                      <a:pt x="162" y="314"/>
                    </a:lnTo>
                    <a:lnTo>
                      <a:pt x="127" y="304"/>
                    </a:lnTo>
                    <a:lnTo>
                      <a:pt x="132" y="325"/>
                    </a:lnTo>
                    <a:lnTo>
                      <a:pt x="112" y="380"/>
                    </a:lnTo>
                    <a:lnTo>
                      <a:pt x="66" y="431"/>
                    </a:lnTo>
                    <a:lnTo>
                      <a:pt x="61" y="441"/>
                    </a:lnTo>
                    <a:lnTo>
                      <a:pt x="71" y="446"/>
                    </a:lnTo>
                    <a:lnTo>
                      <a:pt x="0" y="471"/>
                    </a:lnTo>
                    <a:lnTo>
                      <a:pt x="15" y="446"/>
                    </a:lnTo>
                    <a:lnTo>
                      <a:pt x="15" y="436"/>
                    </a:lnTo>
                    <a:lnTo>
                      <a:pt x="5" y="431"/>
                    </a:lnTo>
                    <a:lnTo>
                      <a:pt x="36" y="395"/>
                    </a:lnTo>
                    <a:lnTo>
                      <a:pt x="56" y="350"/>
                    </a:lnTo>
                    <a:lnTo>
                      <a:pt x="56" y="309"/>
                    </a:lnTo>
                    <a:lnTo>
                      <a:pt x="61" y="294"/>
                    </a:lnTo>
                    <a:lnTo>
                      <a:pt x="51" y="269"/>
                    </a:lnTo>
                    <a:lnTo>
                      <a:pt x="96" y="289"/>
                    </a:lnTo>
                    <a:lnTo>
                      <a:pt x="101" y="259"/>
                    </a:lnTo>
                    <a:lnTo>
                      <a:pt x="101" y="208"/>
                    </a:lnTo>
                    <a:lnTo>
                      <a:pt x="91" y="173"/>
                    </a:lnTo>
                    <a:lnTo>
                      <a:pt x="71" y="132"/>
                    </a:lnTo>
                    <a:lnTo>
                      <a:pt x="112" y="137"/>
                    </a:lnTo>
                    <a:lnTo>
                      <a:pt x="112" y="122"/>
                    </a:lnTo>
                    <a:lnTo>
                      <a:pt x="91" y="86"/>
                    </a:lnTo>
                    <a:lnTo>
                      <a:pt x="61" y="61"/>
                    </a:lnTo>
                    <a:lnTo>
                      <a:pt x="46" y="51"/>
                    </a:lnTo>
                    <a:lnTo>
                      <a:pt x="81" y="46"/>
                    </a:lnTo>
                    <a:lnTo>
                      <a:pt x="71" y="31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09" name="Freeform 2245"/>
              <p:cNvSpPr>
                <a:spLocks noChangeAspect="1"/>
              </p:cNvSpPr>
              <p:nvPr/>
            </p:nvSpPr>
            <p:spPr bwMode="auto">
              <a:xfrm>
                <a:off x="1074" y="2268"/>
                <a:ext cx="177" cy="456"/>
              </a:xfrm>
              <a:custGeom>
                <a:avLst/>
                <a:gdLst>
                  <a:gd name="T0" fmla="*/ 30 w 177"/>
                  <a:gd name="T1" fmla="*/ 31 h 456"/>
                  <a:gd name="T2" fmla="*/ 106 w 177"/>
                  <a:gd name="T3" fmla="*/ 0 h 456"/>
                  <a:gd name="T4" fmla="*/ 132 w 177"/>
                  <a:gd name="T5" fmla="*/ 10 h 456"/>
                  <a:gd name="T6" fmla="*/ 152 w 177"/>
                  <a:gd name="T7" fmla="*/ 26 h 456"/>
                  <a:gd name="T8" fmla="*/ 162 w 177"/>
                  <a:gd name="T9" fmla="*/ 41 h 456"/>
                  <a:gd name="T10" fmla="*/ 162 w 177"/>
                  <a:gd name="T11" fmla="*/ 51 h 456"/>
                  <a:gd name="T12" fmla="*/ 127 w 177"/>
                  <a:gd name="T13" fmla="*/ 51 h 456"/>
                  <a:gd name="T14" fmla="*/ 142 w 177"/>
                  <a:gd name="T15" fmla="*/ 71 h 456"/>
                  <a:gd name="T16" fmla="*/ 157 w 177"/>
                  <a:gd name="T17" fmla="*/ 102 h 456"/>
                  <a:gd name="T18" fmla="*/ 172 w 177"/>
                  <a:gd name="T19" fmla="*/ 142 h 456"/>
                  <a:gd name="T20" fmla="*/ 177 w 177"/>
                  <a:gd name="T21" fmla="*/ 157 h 456"/>
                  <a:gd name="T22" fmla="*/ 172 w 177"/>
                  <a:gd name="T23" fmla="*/ 183 h 456"/>
                  <a:gd name="T24" fmla="*/ 132 w 177"/>
                  <a:gd name="T25" fmla="*/ 173 h 456"/>
                  <a:gd name="T26" fmla="*/ 142 w 177"/>
                  <a:gd name="T27" fmla="*/ 193 h 456"/>
                  <a:gd name="T28" fmla="*/ 142 w 177"/>
                  <a:gd name="T29" fmla="*/ 228 h 456"/>
                  <a:gd name="T30" fmla="*/ 137 w 177"/>
                  <a:gd name="T31" fmla="*/ 279 h 456"/>
                  <a:gd name="T32" fmla="*/ 132 w 177"/>
                  <a:gd name="T33" fmla="*/ 314 h 456"/>
                  <a:gd name="T34" fmla="*/ 111 w 177"/>
                  <a:gd name="T35" fmla="*/ 335 h 456"/>
                  <a:gd name="T36" fmla="*/ 137 w 177"/>
                  <a:gd name="T37" fmla="*/ 345 h 456"/>
                  <a:gd name="T38" fmla="*/ 137 w 177"/>
                  <a:gd name="T39" fmla="*/ 365 h 456"/>
                  <a:gd name="T40" fmla="*/ 106 w 177"/>
                  <a:gd name="T41" fmla="*/ 395 h 456"/>
                  <a:gd name="T42" fmla="*/ 76 w 177"/>
                  <a:gd name="T43" fmla="*/ 426 h 456"/>
                  <a:gd name="T44" fmla="*/ 0 w 177"/>
                  <a:gd name="T45" fmla="*/ 456 h 456"/>
                  <a:gd name="T46" fmla="*/ 25 w 177"/>
                  <a:gd name="T47" fmla="*/ 436 h 456"/>
                  <a:gd name="T48" fmla="*/ 51 w 177"/>
                  <a:gd name="T49" fmla="*/ 406 h 456"/>
                  <a:gd name="T50" fmla="*/ 71 w 177"/>
                  <a:gd name="T51" fmla="*/ 370 h 456"/>
                  <a:gd name="T52" fmla="*/ 81 w 177"/>
                  <a:gd name="T53" fmla="*/ 345 h 456"/>
                  <a:gd name="T54" fmla="*/ 81 w 177"/>
                  <a:gd name="T55" fmla="*/ 319 h 456"/>
                  <a:gd name="T56" fmla="*/ 51 w 177"/>
                  <a:gd name="T57" fmla="*/ 309 h 456"/>
                  <a:gd name="T58" fmla="*/ 61 w 177"/>
                  <a:gd name="T59" fmla="*/ 284 h 456"/>
                  <a:gd name="T60" fmla="*/ 61 w 177"/>
                  <a:gd name="T61" fmla="*/ 238 h 456"/>
                  <a:gd name="T62" fmla="*/ 56 w 177"/>
                  <a:gd name="T63" fmla="*/ 203 h 456"/>
                  <a:gd name="T64" fmla="*/ 46 w 177"/>
                  <a:gd name="T65" fmla="*/ 167 h 456"/>
                  <a:gd name="T66" fmla="*/ 35 w 177"/>
                  <a:gd name="T67" fmla="*/ 147 h 456"/>
                  <a:gd name="T68" fmla="*/ 76 w 177"/>
                  <a:gd name="T69" fmla="*/ 157 h 456"/>
                  <a:gd name="T70" fmla="*/ 76 w 177"/>
                  <a:gd name="T71" fmla="*/ 142 h 456"/>
                  <a:gd name="T72" fmla="*/ 71 w 177"/>
                  <a:gd name="T73" fmla="*/ 122 h 456"/>
                  <a:gd name="T74" fmla="*/ 51 w 177"/>
                  <a:gd name="T75" fmla="*/ 86 h 456"/>
                  <a:gd name="T76" fmla="*/ 20 w 177"/>
                  <a:gd name="T77" fmla="*/ 61 h 456"/>
                  <a:gd name="T78" fmla="*/ 15 w 177"/>
                  <a:gd name="T79" fmla="*/ 51 h 456"/>
                  <a:gd name="T80" fmla="*/ 51 w 177"/>
                  <a:gd name="T81" fmla="*/ 51 h 456"/>
                  <a:gd name="T82" fmla="*/ 40 w 177"/>
                  <a:gd name="T83" fmla="*/ 41 h 456"/>
                  <a:gd name="T84" fmla="*/ 30 w 177"/>
                  <a:gd name="T85" fmla="*/ 31 h 45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77"/>
                  <a:gd name="T130" fmla="*/ 0 h 456"/>
                  <a:gd name="T131" fmla="*/ 177 w 177"/>
                  <a:gd name="T132" fmla="*/ 456 h 45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77" h="456">
                    <a:moveTo>
                      <a:pt x="30" y="31"/>
                    </a:moveTo>
                    <a:lnTo>
                      <a:pt x="106" y="0"/>
                    </a:lnTo>
                    <a:lnTo>
                      <a:pt x="132" y="10"/>
                    </a:lnTo>
                    <a:lnTo>
                      <a:pt x="152" y="26"/>
                    </a:lnTo>
                    <a:lnTo>
                      <a:pt x="162" y="41"/>
                    </a:lnTo>
                    <a:lnTo>
                      <a:pt x="162" y="51"/>
                    </a:lnTo>
                    <a:lnTo>
                      <a:pt x="127" y="51"/>
                    </a:lnTo>
                    <a:lnTo>
                      <a:pt x="142" y="71"/>
                    </a:lnTo>
                    <a:lnTo>
                      <a:pt x="157" y="102"/>
                    </a:lnTo>
                    <a:lnTo>
                      <a:pt x="172" y="142"/>
                    </a:lnTo>
                    <a:lnTo>
                      <a:pt x="177" y="157"/>
                    </a:lnTo>
                    <a:lnTo>
                      <a:pt x="172" y="183"/>
                    </a:lnTo>
                    <a:lnTo>
                      <a:pt x="132" y="173"/>
                    </a:lnTo>
                    <a:lnTo>
                      <a:pt x="142" y="193"/>
                    </a:lnTo>
                    <a:lnTo>
                      <a:pt x="142" y="228"/>
                    </a:lnTo>
                    <a:lnTo>
                      <a:pt x="137" y="279"/>
                    </a:lnTo>
                    <a:lnTo>
                      <a:pt x="132" y="314"/>
                    </a:lnTo>
                    <a:lnTo>
                      <a:pt x="111" y="335"/>
                    </a:lnTo>
                    <a:lnTo>
                      <a:pt x="137" y="345"/>
                    </a:lnTo>
                    <a:lnTo>
                      <a:pt x="137" y="365"/>
                    </a:lnTo>
                    <a:lnTo>
                      <a:pt x="106" y="395"/>
                    </a:lnTo>
                    <a:lnTo>
                      <a:pt x="76" y="426"/>
                    </a:lnTo>
                    <a:lnTo>
                      <a:pt x="0" y="456"/>
                    </a:lnTo>
                    <a:lnTo>
                      <a:pt x="25" y="436"/>
                    </a:lnTo>
                    <a:lnTo>
                      <a:pt x="51" y="406"/>
                    </a:lnTo>
                    <a:lnTo>
                      <a:pt x="71" y="370"/>
                    </a:lnTo>
                    <a:lnTo>
                      <a:pt x="81" y="345"/>
                    </a:lnTo>
                    <a:lnTo>
                      <a:pt x="81" y="319"/>
                    </a:lnTo>
                    <a:lnTo>
                      <a:pt x="51" y="309"/>
                    </a:lnTo>
                    <a:lnTo>
                      <a:pt x="61" y="284"/>
                    </a:lnTo>
                    <a:lnTo>
                      <a:pt x="61" y="238"/>
                    </a:lnTo>
                    <a:lnTo>
                      <a:pt x="56" y="203"/>
                    </a:lnTo>
                    <a:lnTo>
                      <a:pt x="46" y="167"/>
                    </a:lnTo>
                    <a:lnTo>
                      <a:pt x="35" y="147"/>
                    </a:lnTo>
                    <a:lnTo>
                      <a:pt x="76" y="157"/>
                    </a:lnTo>
                    <a:lnTo>
                      <a:pt x="76" y="142"/>
                    </a:lnTo>
                    <a:lnTo>
                      <a:pt x="71" y="122"/>
                    </a:lnTo>
                    <a:lnTo>
                      <a:pt x="51" y="86"/>
                    </a:lnTo>
                    <a:lnTo>
                      <a:pt x="20" y="61"/>
                    </a:lnTo>
                    <a:lnTo>
                      <a:pt x="15" y="51"/>
                    </a:lnTo>
                    <a:lnTo>
                      <a:pt x="51" y="51"/>
                    </a:lnTo>
                    <a:lnTo>
                      <a:pt x="40" y="41"/>
                    </a:lnTo>
                    <a:lnTo>
                      <a:pt x="30" y="31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10" name="Freeform 2246"/>
              <p:cNvSpPr>
                <a:spLocks noChangeAspect="1"/>
              </p:cNvSpPr>
              <p:nvPr/>
            </p:nvSpPr>
            <p:spPr bwMode="auto">
              <a:xfrm>
                <a:off x="892" y="2349"/>
                <a:ext cx="197" cy="421"/>
              </a:xfrm>
              <a:custGeom>
                <a:avLst/>
                <a:gdLst>
                  <a:gd name="T0" fmla="*/ 15 w 197"/>
                  <a:gd name="T1" fmla="*/ 26 h 421"/>
                  <a:gd name="T2" fmla="*/ 86 w 197"/>
                  <a:gd name="T3" fmla="*/ 0 h 421"/>
                  <a:gd name="T4" fmla="*/ 111 w 197"/>
                  <a:gd name="T5" fmla="*/ 10 h 421"/>
                  <a:gd name="T6" fmla="*/ 131 w 197"/>
                  <a:gd name="T7" fmla="*/ 26 h 421"/>
                  <a:gd name="T8" fmla="*/ 152 w 197"/>
                  <a:gd name="T9" fmla="*/ 46 h 421"/>
                  <a:gd name="T10" fmla="*/ 152 w 197"/>
                  <a:gd name="T11" fmla="*/ 61 h 421"/>
                  <a:gd name="T12" fmla="*/ 111 w 197"/>
                  <a:gd name="T13" fmla="*/ 61 h 421"/>
                  <a:gd name="T14" fmla="*/ 136 w 197"/>
                  <a:gd name="T15" fmla="*/ 97 h 421"/>
                  <a:gd name="T16" fmla="*/ 146 w 197"/>
                  <a:gd name="T17" fmla="*/ 127 h 421"/>
                  <a:gd name="T18" fmla="*/ 152 w 197"/>
                  <a:gd name="T19" fmla="*/ 162 h 421"/>
                  <a:gd name="T20" fmla="*/ 157 w 197"/>
                  <a:gd name="T21" fmla="*/ 183 h 421"/>
                  <a:gd name="T22" fmla="*/ 152 w 197"/>
                  <a:gd name="T23" fmla="*/ 198 h 421"/>
                  <a:gd name="T24" fmla="*/ 192 w 197"/>
                  <a:gd name="T25" fmla="*/ 213 h 421"/>
                  <a:gd name="T26" fmla="*/ 197 w 197"/>
                  <a:gd name="T27" fmla="*/ 238 h 421"/>
                  <a:gd name="T28" fmla="*/ 192 w 197"/>
                  <a:gd name="T29" fmla="*/ 279 h 421"/>
                  <a:gd name="T30" fmla="*/ 167 w 197"/>
                  <a:gd name="T31" fmla="*/ 325 h 421"/>
                  <a:gd name="T32" fmla="*/ 152 w 197"/>
                  <a:gd name="T33" fmla="*/ 355 h 421"/>
                  <a:gd name="T34" fmla="*/ 136 w 197"/>
                  <a:gd name="T35" fmla="*/ 365 h 421"/>
                  <a:gd name="T36" fmla="*/ 141 w 197"/>
                  <a:gd name="T37" fmla="*/ 365 h 421"/>
                  <a:gd name="T38" fmla="*/ 136 w 197"/>
                  <a:gd name="T39" fmla="*/ 375 h 421"/>
                  <a:gd name="T40" fmla="*/ 131 w 197"/>
                  <a:gd name="T41" fmla="*/ 396 h 421"/>
                  <a:gd name="T42" fmla="*/ 60 w 197"/>
                  <a:gd name="T43" fmla="*/ 421 h 421"/>
                  <a:gd name="T44" fmla="*/ 70 w 197"/>
                  <a:gd name="T45" fmla="*/ 411 h 421"/>
                  <a:gd name="T46" fmla="*/ 91 w 197"/>
                  <a:gd name="T47" fmla="*/ 390 h 421"/>
                  <a:gd name="T48" fmla="*/ 101 w 197"/>
                  <a:gd name="T49" fmla="*/ 375 h 421"/>
                  <a:gd name="T50" fmla="*/ 106 w 197"/>
                  <a:gd name="T51" fmla="*/ 355 h 421"/>
                  <a:gd name="T52" fmla="*/ 86 w 197"/>
                  <a:gd name="T53" fmla="*/ 350 h 421"/>
                  <a:gd name="T54" fmla="*/ 101 w 197"/>
                  <a:gd name="T55" fmla="*/ 325 h 421"/>
                  <a:gd name="T56" fmla="*/ 116 w 197"/>
                  <a:gd name="T57" fmla="*/ 289 h 421"/>
                  <a:gd name="T58" fmla="*/ 121 w 197"/>
                  <a:gd name="T59" fmla="*/ 244 h 421"/>
                  <a:gd name="T60" fmla="*/ 116 w 197"/>
                  <a:gd name="T61" fmla="*/ 208 h 421"/>
                  <a:gd name="T62" fmla="*/ 111 w 197"/>
                  <a:gd name="T63" fmla="*/ 183 h 421"/>
                  <a:gd name="T64" fmla="*/ 60 w 197"/>
                  <a:gd name="T65" fmla="*/ 173 h 421"/>
                  <a:gd name="T66" fmla="*/ 65 w 197"/>
                  <a:gd name="T67" fmla="*/ 142 h 421"/>
                  <a:gd name="T68" fmla="*/ 45 w 197"/>
                  <a:gd name="T69" fmla="*/ 102 h 421"/>
                  <a:gd name="T70" fmla="*/ 25 w 197"/>
                  <a:gd name="T71" fmla="*/ 81 h 421"/>
                  <a:gd name="T72" fmla="*/ 0 w 197"/>
                  <a:gd name="T73" fmla="*/ 61 h 421"/>
                  <a:gd name="T74" fmla="*/ 40 w 197"/>
                  <a:gd name="T75" fmla="*/ 61 h 421"/>
                  <a:gd name="T76" fmla="*/ 30 w 197"/>
                  <a:gd name="T77" fmla="*/ 41 h 421"/>
                  <a:gd name="T78" fmla="*/ 15 w 197"/>
                  <a:gd name="T79" fmla="*/ 26 h 42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97"/>
                  <a:gd name="T121" fmla="*/ 0 h 421"/>
                  <a:gd name="T122" fmla="*/ 197 w 197"/>
                  <a:gd name="T123" fmla="*/ 421 h 42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97" h="421">
                    <a:moveTo>
                      <a:pt x="15" y="26"/>
                    </a:moveTo>
                    <a:lnTo>
                      <a:pt x="86" y="0"/>
                    </a:lnTo>
                    <a:lnTo>
                      <a:pt x="111" y="10"/>
                    </a:lnTo>
                    <a:lnTo>
                      <a:pt x="131" y="26"/>
                    </a:lnTo>
                    <a:lnTo>
                      <a:pt x="152" y="46"/>
                    </a:lnTo>
                    <a:lnTo>
                      <a:pt x="152" y="61"/>
                    </a:lnTo>
                    <a:lnTo>
                      <a:pt x="111" y="61"/>
                    </a:lnTo>
                    <a:lnTo>
                      <a:pt x="136" y="97"/>
                    </a:lnTo>
                    <a:lnTo>
                      <a:pt x="146" y="127"/>
                    </a:lnTo>
                    <a:lnTo>
                      <a:pt x="152" y="162"/>
                    </a:lnTo>
                    <a:lnTo>
                      <a:pt x="157" y="183"/>
                    </a:lnTo>
                    <a:lnTo>
                      <a:pt x="152" y="198"/>
                    </a:lnTo>
                    <a:lnTo>
                      <a:pt x="192" y="213"/>
                    </a:lnTo>
                    <a:lnTo>
                      <a:pt x="197" y="238"/>
                    </a:lnTo>
                    <a:lnTo>
                      <a:pt x="192" y="279"/>
                    </a:lnTo>
                    <a:lnTo>
                      <a:pt x="167" y="325"/>
                    </a:lnTo>
                    <a:lnTo>
                      <a:pt x="152" y="355"/>
                    </a:lnTo>
                    <a:lnTo>
                      <a:pt x="136" y="365"/>
                    </a:lnTo>
                    <a:lnTo>
                      <a:pt x="141" y="365"/>
                    </a:lnTo>
                    <a:lnTo>
                      <a:pt x="136" y="375"/>
                    </a:lnTo>
                    <a:lnTo>
                      <a:pt x="131" y="396"/>
                    </a:lnTo>
                    <a:lnTo>
                      <a:pt x="60" y="421"/>
                    </a:lnTo>
                    <a:lnTo>
                      <a:pt x="70" y="411"/>
                    </a:lnTo>
                    <a:lnTo>
                      <a:pt x="91" y="390"/>
                    </a:lnTo>
                    <a:lnTo>
                      <a:pt x="101" y="375"/>
                    </a:lnTo>
                    <a:lnTo>
                      <a:pt x="106" y="355"/>
                    </a:lnTo>
                    <a:lnTo>
                      <a:pt x="86" y="350"/>
                    </a:lnTo>
                    <a:lnTo>
                      <a:pt x="101" y="325"/>
                    </a:lnTo>
                    <a:lnTo>
                      <a:pt x="116" y="289"/>
                    </a:lnTo>
                    <a:lnTo>
                      <a:pt x="121" y="244"/>
                    </a:lnTo>
                    <a:lnTo>
                      <a:pt x="116" y="208"/>
                    </a:lnTo>
                    <a:lnTo>
                      <a:pt x="111" y="183"/>
                    </a:lnTo>
                    <a:lnTo>
                      <a:pt x="60" y="173"/>
                    </a:lnTo>
                    <a:lnTo>
                      <a:pt x="65" y="142"/>
                    </a:lnTo>
                    <a:lnTo>
                      <a:pt x="45" y="102"/>
                    </a:lnTo>
                    <a:lnTo>
                      <a:pt x="25" y="81"/>
                    </a:lnTo>
                    <a:lnTo>
                      <a:pt x="0" y="61"/>
                    </a:lnTo>
                    <a:lnTo>
                      <a:pt x="40" y="61"/>
                    </a:lnTo>
                    <a:lnTo>
                      <a:pt x="30" y="41"/>
                    </a:lnTo>
                    <a:lnTo>
                      <a:pt x="15" y="26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11" name="Freeform 2247"/>
              <p:cNvSpPr>
                <a:spLocks noChangeAspect="1"/>
              </p:cNvSpPr>
              <p:nvPr/>
            </p:nvSpPr>
            <p:spPr bwMode="auto">
              <a:xfrm>
                <a:off x="770" y="2375"/>
                <a:ext cx="238" cy="430"/>
              </a:xfrm>
              <a:custGeom>
                <a:avLst/>
                <a:gdLst>
                  <a:gd name="T0" fmla="*/ 0 w 238"/>
                  <a:gd name="T1" fmla="*/ 45 h 430"/>
                  <a:gd name="T2" fmla="*/ 132 w 238"/>
                  <a:gd name="T3" fmla="*/ 0 h 430"/>
                  <a:gd name="T4" fmla="*/ 152 w 238"/>
                  <a:gd name="T5" fmla="*/ 15 h 430"/>
                  <a:gd name="T6" fmla="*/ 162 w 238"/>
                  <a:gd name="T7" fmla="*/ 35 h 430"/>
                  <a:gd name="T8" fmla="*/ 122 w 238"/>
                  <a:gd name="T9" fmla="*/ 35 h 430"/>
                  <a:gd name="T10" fmla="*/ 142 w 238"/>
                  <a:gd name="T11" fmla="*/ 55 h 430"/>
                  <a:gd name="T12" fmla="*/ 167 w 238"/>
                  <a:gd name="T13" fmla="*/ 81 h 430"/>
                  <a:gd name="T14" fmla="*/ 182 w 238"/>
                  <a:gd name="T15" fmla="*/ 111 h 430"/>
                  <a:gd name="T16" fmla="*/ 182 w 238"/>
                  <a:gd name="T17" fmla="*/ 131 h 430"/>
                  <a:gd name="T18" fmla="*/ 182 w 238"/>
                  <a:gd name="T19" fmla="*/ 147 h 430"/>
                  <a:gd name="T20" fmla="*/ 233 w 238"/>
                  <a:gd name="T21" fmla="*/ 162 h 430"/>
                  <a:gd name="T22" fmla="*/ 238 w 238"/>
                  <a:gd name="T23" fmla="*/ 182 h 430"/>
                  <a:gd name="T24" fmla="*/ 238 w 238"/>
                  <a:gd name="T25" fmla="*/ 218 h 430"/>
                  <a:gd name="T26" fmla="*/ 238 w 238"/>
                  <a:gd name="T27" fmla="*/ 263 h 430"/>
                  <a:gd name="T28" fmla="*/ 223 w 238"/>
                  <a:gd name="T29" fmla="*/ 299 h 430"/>
                  <a:gd name="T30" fmla="*/ 203 w 238"/>
                  <a:gd name="T31" fmla="*/ 324 h 430"/>
                  <a:gd name="T32" fmla="*/ 223 w 238"/>
                  <a:gd name="T33" fmla="*/ 329 h 430"/>
                  <a:gd name="T34" fmla="*/ 218 w 238"/>
                  <a:gd name="T35" fmla="*/ 349 h 430"/>
                  <a:gd name="T36" fmla="*/ 203 w 238"/>
                  <a:gd name="T37" fmla="*/ 375 h 430"/>
                  <a:gd name="T38" fmla="*/ 177 w 238"/>
                  <a:gd name="T39" fmla="*/ 395 h 430"/>
                  <a:gd name="T40" fmla="*/ 86 w 238"/>
                  <a:gd name="T41" fmla="*/ 430 h 430"/>
                  <a:gd name="T42" fmla="*/ 111 w 238"/>
                  <a:gd name="T43" fmla="*/ 415 h 430"/>
                  <a:gd name="T44" fmla="*/ 142 w 238"/>
                  <a:gd name="T45" fmla="*/ 380 h 430"/>
                  <a:gd name="T46" fmla="*/ 172 w 238"/>
                  <a:gd name="T47" fmla="*/ 344 h 430"/>
                  <a:gd name="T48" fmla="*/ 177 w 238"/>
                  <a:gd name="T49" fmla="*/ 324 h 430"/>
                  <a:gd name="T50" fmla="*/ 172 w 238"/>
                  <a:gd name="T51" fmla="*/ 309 h 430"/>
                  <a:gd name="T52" fmla="*/ 137 w 238"/>
                  <a:gd name="T53" fmla="*/ 299 h 430"/>
                  <a:gd name="T54" fmla="*/ 152 w 238"/>
                  <a:gd name="T55" fmla="*/ 283 h 430"/>
                  <a:gd name="T56" fmla="*/ 162 w 238"/>
                  <a:gd name="T57" fmla="*/ 253 h 430"/>
                  <a:gd name="T58" fmla="*/ 162 w 238"/>
                  <a:gd name="T59" fmla="*/ 202 h 430"/>
                  <a:gd name="T60" fmla="*/ 152 w 238"/>
                  <a:gd name="T61" fmla="*/ 162 h 430"/>
                  <a:gd name="T62" fmla="*/ 142 w 238"/>
                  <a:gd name="T63" fmla="*/ 136 h 430"/>
                  <a:gd name="T64" fmla="*/ 81 w 238"/>
                  <a:gd name="T65" fmla="*/ 126 h 430"/>
                  <a:gd name="T66" fmla="*/ 86 w 238"/>
                  <a:gd name="T67" fmla="*/ 116 h 430"/>
                  <a:gd name="T68" fmla="*/ 56 w 238"/>
                  <a:gd name="T69" fmla="*/ 76 h 430"/>
                  <a:gd name="T70" fmla="*/ 30 w 238"/>
                  <a:gd name="T71" fmla="*/ 60 h 430"/>
                  <a:gd name="T72" fmla="*/ 0 w 238"/>
                  <a:gd name="T73" fmla="*/ 45 h 43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38"/>
                  <a:gd name="T112" fmla="*/ 0 h 430"/>
                  <a:gd name="T113" fmla="*/ 238 w 238"/>
                  <a:gd name="T114" fmla="*/ 430 h 43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38" h="430">
                    <a:moveTo>
                      <a:pt x="0" y="45"/>
                    </a:moveTo>
                    <a:lnTo>
                      <a:pt x="132" y="0"/>
                    </a:lnTo>
                    <a:lnTo>
                      <a:pt x="152" y="15"/>
                    </a:lnTo>
                    <a:lnTo>
                      <a:pt x="162" y="35"/>
                    </a:lnTo>
                    <a:lnTo>
                      <a:pt x="122" y="35"/>
                    </a:lnTo>
                    <a:lnTo>
                      <a:pt x="142" y="55"/>
                    </a:lnTo>
                    <a:lnTo>
                      <a:pt x="167" y="81"/>
                    </a:lnTo>
                    <a:lnTo>
                      <a:pt x="182" y="111"/>
                    </a:lnTo>
                    <a:lnTo>
                      <a:pt x="182" y="131"/>
                    </a:lnTo>
                    <a:lnTo>
                      <a:pt x="182" y="147"/>
                    </a:lnTo>
                    <a:lnTo>
                      <a:pt x="233" y="162"/>
                    </a:lnTo>
                    <a:lnTo>
                      <a:pt x="238" y="182"/>
                    </a:lnTo>
                    <a:lnTo>
                      <a:pt x="238" y="218"/>
                    </a:lnTo>
                    <a:lnTo>
                      <a:pt x="238" y="263"/>
                    </a:lnTo>
                    <a:lnTo>
                      <a:pt x="223" y="299"/>
                    </a:lnTo>
                    <a:lnTo>
                      <a:pt x="203" y="324"/>
                    </a:lnTo>
                    <a:lnTo>
                      <a:pt x="223" y="329"/>
                    </a:lnTo>
                    <a:lnTo>
                      <a:pt x="218" y="349"/>
                    </a:lnTo>
                    <a:lnTo>
                      <a:pt x="203" y="375"/>
                    </a:lnTo>
                    <a:lnTo>
                      <a:pt x="177" y="395"/>
                    </a:lnTo>
                    <a:lnTo>
                      <a:pt x="86" y="430"/>
                    </a:lnTo>
                    <a:lnTo>
                      <a:pt x="111" y="415"/>
                    </a:lnTo>
                    <a:lnTo>
                      <a:pt x="142" y="380"/>
                    </a:lnTo>
                    <a:lnTo>
                      <a:pt x="172" y="344"/>
                    </a:lnTo>
                    <a:lnTo>
                      <a:pt x="177" y="324"/>
                    </a:lnTo>
                    <a:lnTo>
                      <a:pt x="172" y="309"/>
                    </a:lnTo>
                    <a:lnTo>
                      <a:pt x="137" y="299"/>
                    </a:lnTo>
                    <a:lnTo>
                      <a:pt x="152" y="283"/>
                    </a:lnTo>
                    <a:lnTo>
                      <a:pt x="162" y="253"/>
                    </a:lnTo>
                    <a:lnTo>
                      <a:pt x="162" y="202"/>
                    </a:lnTo>
                    <a:lnTo>
                      <a:pt x="152" y="162"/>
                    </a:lnTo>
                    <a:lnTo>
                      <a:pt x="142" y="136"/>
                    </a:lnTo>
                    <a:lnTo>
                      <a:pt x="81" y="126"/>
                    </a:lnTo>
                    <a:lnTo>
                      <a:pt x="86" y="116"/>
                    </a:lnTo>
                    <a:lnTo>
                      <a:pt x="56" y="76"/>
                    </a:lnTo>
                    <a:lnTo>
                      <a:pt x="30" y="6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A64C"/>
              </a:solidFill>
              <a:ln w="7938">
                <a:solidFill>
                  <a:srgbClr val="FFA6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12" name="Freeform 2248"/>
              <p:cNvSpPr>
                <a:spLocks noChangeAspect="1"/>
              </p:cNvSpPr>
              <p:nvPr/>
            </p:nvSpPr>
            <p:spPr bwMode="auto">
              <a:xfrm>
                <a:off x="800" y="2658"/>
                <a:ext cx="142" cy="168"/>
              </a:xfrm>
              <a:custGeom>
                <a:avLst/>
                <a:gdLst>
                  <a:gd name="T0" fmla="*/ 81 w 142"/>
                  <a:gd name="T1" fmla="*/ 0 h 168"/>
                  <a:gd name="T2" fmla="*/ 142 w 142"/>
                  <a:gd name="T3" fmla="*/ 31 h 168"/>
                  <a:gd name="T4" fmla="*/ 142 w 142"/>
                  <a:gd name="T5" fmla="*/ 46 h 168"/>
                  <a:gd name="T6" fmla="*/ 127 w 142"/>
                  <a:gd name="T7" fmla="*/ 71 h 168"/>
                  <a:gd name="T8" fmla="*/ 97 w 142"/>
                  <a:gd name="T9" fmla="*/ 112 h 168"/>
                  <a:gd name="T10" fmla="*/ 56 w 142"/>
                  <a:gd name="T11" fmla="*/ 142 h 168"/>
                  <a:gd name="T12" fmla="*/ 26 w 142"/>
                  <a:gd name="T13" fmla="*/ 157 h 168"/>
                  <a:gd name="T14" fmla="*/ 0 w 142"/>
                  <a:gd name="T15" fmla="*/ 168 h 168"/>
                  <a:gd name="T16" fmla="*/ 10 w 142"/>
                  <a:gd name="T17" fmla="*/ 157 h 168"/>
                  <a:gd name="T18" fmla="*/ 10 w 142"/>
                  <a:gd name="T19" fmla="*/ 142 h 168"/>
                  <a:gd name="T20" fmla="*/ 26 w 142"/>
                  <a:gd name="T21" fmla="*/ 137 h 168"/>
                  <a:gd name="T22" fmla="*/ 56 w 142"/>
                  <a:gd name="T23" fmla="*/ 97 h 168"/>
                  <a:gd name="T24" fmla="*/ 76 w 142"/>
                  <a:gd name="T25" fmla="*/ 51 h 168"/>
                  <a:gd name="T26" fmla="*/ 81 w 142"/>
                  <a:gd name="T27" fmla="*/ 16 h 168"/>
                  <a:gd name="T28" fmla="*/ 81 w 142"/>
                  <a:gd name="T29" fmla="*/ 0 h 1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2"/>
                  <a:gd name="T46" fmla="*/ 0 h 168"/>
                  <a:gd name="T47" fmla="*/ 142 w 142"/>
                  <a:gd name="T48" fmla="*/ 168 h 16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2" h="168">
                    <a:moveTo>
                      <a:pt x="81" y="0"/>
                    </a:moveTo>
                    <a:lnTo>
                      <a:pt x="142" y="31"/>
                    </a:lnTo>
                    <a:lnTo>
                      <a:pt x="142" y="46"/>
                    </a:lnTo>
                    <a:lnTo>
                      <a:pt x="127" y="71"/>
                    </a:lnTo>
                    <a:lnTo>
                      <a:pt x="97" y="112"/>
                    </a:lnTo>
                    <a:lnTo>
                      <a:pt x="56" y="142"/>
                    </a:lnTo>
                    <a:lnTo>
                      <a:pt x="26" y="157"/>
                    </a:lnTo>
                    <a:lnTo>
                      <a:pt x="0" y="168"/>
                    </a:lnTo>
                    <a:lnTo>
                      <a:pt x="10" y="157"/>
                    </a:lnTo>
                    <a:lnTo>
                      <a:pt x="10" y="142"/>
                    </a:lnTo>
                    <a:lnTo>
                      <a:pt x="26" y="137"/>
                    </a:lnTo>
                    <a:lnTo>
                      <a:pt x="56" y="97"/>
                    </a:lnTo>
                    <a:lnTo>
                      <a:pt x="76" y="51"/>
                    </a:lnTo>
                    <a:lnTo>
                      <a:pt x="81" y="16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13" name="Freeform 2249"/>
              <p:cNvSpPr>
                <a:spLocks noChangeAspect="1"/>
              </p:cNvSpPr>
              <p:nvPr/>
            </p:nvSpPr>
            <p:spPr bwMode="auto">
              <a:xfrm>
                <a:off x="800" y="2491"/>
                <a:ext cx="127" cy="178"/>
              </a:xfrm>
              <a:custGeom>
                <a:avLst/>
                <a:gdLst>
                  <a:gd name="T0" fmla="*/ 5 w 127"/>
                  <a:gd name="T1" fmla="*/ 5 h 178"/>
                  <a:gd name="T2" fmla="*/ 46 w 127"/>
                  <a:gd name="T3" fmla="*/ 10 h 178"/>
                  <a:gd name="T4" fmla="*/ 107 w 127"/>
                  <a:gd name="T5" fmla="*/ 20 h 178"/>
                  <a:gd name="T6" fmla="*/ 117 w 127"/>
                  <a:gd name="T7" fmla="*/ 41 h 178"/>
                  <a:gd name="T8" fmla="*/ 122 w 127"/>
                  <a:gd name="T9" fmla="*/ 66 h 178"/>
                  <a:gd name="T10" fmla="*/ 127 w 127"/>
                  <a:gd name="T11" fmla="*/ 107 h 178"/>
                  <a:gd name="T12" fmla="*/ 127 w 127"/>
                  <a:gd name="T13" fmla="*/ 137 h 178"/>
                  <a:gd name="T14" fmla="*/ 127 w 127"/>
                  <a:gd name="T15" fmla="*/ 162 h 178"/>
                  <a:gd name="T16" fmla="*/ 112 w 127"/>
                  <a:gd name="T17" fmla="*/ 178 h 178"/>
                  <a:gd name="T18" fmla="*/ 107 w 127"/>
                  <a:gd name="T19" fmla="*/ 178 h 178"/>
                  <a:gd name="T20" fmla="*/ 81 w 127"/>
                  <a:gd name="T21" fmla="*/ 167 h 178"/>
                  <a:gd name="T22" fmla="*/ 66 w 127"/>
                  <a:gd name="T23" fmla="*/ 157 h 178"/>
                  <a:gd name="T24" fmla="*/ 56 w 127"/>
                  <a:gd name="T25" fmla="*/ 157 h 178"/>
                  <a:gd name="T26" fmla="*/ 36 w 127"/>
                  <a:gd name="T27" fmla="*/ 157 h 178"/>
                  <a:gd name="T28" fmla="*/ 46 w 127"/>
                  <a:gd name="T29" fmla="*/ 152 h 178"/>
                  <a:gd name="T30" fmla="*/ 51 w 127"/>
                  <a:gd name="T31" fmla="*/ 132 h 178"/>
                  <a:gd name="T32" fmla="*/ 41 w 127"/>
                  <a:gd name="T33" fmla="*/ 91 h 178"/>
                  <a:gd name="T34" fmla="*/ 36 w 127"/>
                  <a:gd name="T35" fmla="*/ 51 h 178"/>
                  <a:gd name="T36" fmla="*/ 21 w 127"/>
                  <a:gd name="T37" fmla="*/ 31 h 178"/>
                  <a:gd name="T38" fmla="*/ 10 w 127"/>
                  <a:gd name="T39" fmla="*/ 10 h 178"/>
                  <a:gd name="T40" fmla="*/ 0 w 127"/>
                  <a:gd name="T41" fmla="*/ 0 h 178"/>
                  <a:gd name="T42" fmla="*/ 5 w 127"/>
                  <a:gd name="T43" fmla="*/ 5 h 1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27"/>
                  <a:gd name="T67" fmla="*/ 0 h 178"/>
                  <a:gd name="T68" fmla="*/ 127 w 127"/>
                  <a:gd name="T69" fmla="*/ 178 h 17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27" h="178">
                    <a:moveTo>
                      <a:pt x="5" y="5"/>
                    </a:moveTo>
                    <a:lnTo>
                      <a:pt x="46" y="10"/>
                    </a:lnTo>
                    <a:lnTo>
                      <a:pt x="107" y="20"/>
                    </a:lnTo>
                    <a:lnTo>
                      <a:pt x="117" y="41"/>
                    </a:lnTo>
                    <a:lnTo>
                      <a:pt x="122" y="66"/>
                    </a:lnTo>
                    <a:lnTo>
                      <a:pt x="127" y="107"/>
                    </a:lnTo>
                    <a:lnTo>
                      <a:pt x="127" y="137"/>
                    </a:lnTo>
                    <a:lnTo>
                      <a:pt x="127" y="162"/>
                    </a:lnTo>
                    <a:lnTo>
                      <a:pt x="112" y="178"/>
                    </a:lnTo>
                    <a:lnTo>
                      <a:pt x="107" y="178"/>
                    </a:lnTo>
                    <a:lnTo>
                      <a:pt x="81" y="167"/>
                    </a:lnTo>
                    <a:lnTo>
                      <a:pt x="66" y="157"/>
                    </a:lnTo>
                    <a:lnTo>
                      <a:pt x="56" y="157"/>
                    </a:lnTo>
                    <a:lnTo>
                      <a:pt x="36" y="157"/>
                    </a:lnTo>
                    <a:lnTo>
                      <a:pt x="46" y="152"/>
                    </a:lnTo>
                    <a:lnTo>
                      <a:pt x="51" y="132"/>
                    </a:lnTo>
                    <a:lnTo>
                      <a:pt x="41" y="91"/>
                    </a:lnTo>
                    <a:lnTo>
                      <a:pt x="36" y="51"/>
                    </a:lnTo>
                    <a:lnTo>
                      <a:pt x="21" y="3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14" name="Freeform 2250"/>
              <p:cNvSpPr>
                <a:spLocks noChangeAspect="1"/>
              </p:cNvSpPr>
              <p:nvPr/>
            </p:nvSpPr>
            <p:spPr bwMode="auto">
              <a:xfrm>
                <a:off x="800" y="2491"/>
                <a:ext cx="127" cy="178"/>
              </a:xfrm>
              <a:custGeom>
                <a:avLst/>
                <a:gdLst>
                  <a:gd name="T0" fmla="*/ 5 w 127"/>
                  <a:gd name="T1" fmla="*/ 5 h 178"/>
                  <a:gd name="T2" fmla="*/ 46 w 127"/>
                  <a:gd name="T3" fmla="*/ 10 h 178"/>
                  <a:gd name="T4" fmla="*/ 107 w 127"/>
                  <a:gd name="T5" fmla="*/ 20 h 178"/>
                  <a:gd name="T6" fmla="*/ 117 w 127"/>
                  <a:gd name="T7" fmla="*/ 41 h 178"/>
                  <a:gd name="T8" fmla="*/ 122 w 127"/>
                  <a:gd name="T9" fmla="*/ 66 h 178"/>
                  <a:gd name="T10" fmla="*/ 127 w 127"/>
                  <a:gd name="T11" fmla="*/ 107 h 178"/>
                  <a:gd name="T12" fmla="*/ 127 w 127"/>
                  <a:gd name="T13" fmla="*/ 137 h 178"/>
                  <a:gd name="T14" fmla="*/ 127 w 127"/>
                  <a:gd name="T15" fmla="*/ 162 h 178"/>
                  <a:gd name="T16" fmla="*/ 112 w 127"/>
                  <a:gd name="T17" fmla="*/ 178 h 178"/>
                  <a:gd name="T18" fmla="*/ 107 w 127"/>
                  <a:gd name="T19" fmla="*/ 178 h 178"/>
                  <a:gd name="T20" fmla="*/ 81 w 127"/>
                  <a:gd name="T21" fmla="*/ 167 h 178"/>
                  <a:gd name="T22" fmla="*/ 66 w 127"/>
                  <a:gd name="T23" fmla="*/ 157 h 178"/>
                  <a:gd name="T24" fmla="*/ 56 w 127"/>
                  <a:gd name="T25" fmla="*/ 157 h 178"/>
                  <a:gd name="T26" fmla="*/ 36 w 127"/>
                  <a:gd name="T27" fmla="*/ 157 h 178"/>
                  <a:gd name="T28" fmla="*/ 46 w 127"/>
                  <a:gd name="T29" fmla="*/ 152 h 178"/>
                  <a:gd name="T30" fmla="*/ 51 w 127"/>
                  <a:gd name="T31" fmla="*/ 132 h 178"/>
                  <a:gd name="T32" fmla="*/ 41 w 127"/>
                  <a:gd name="T33" fmla="*/ 91 h 178"/>
                  <a:gd name="T34" fmla="*/ 36 w 127"/>
                  <a:gd name="T35" fmla="*/ 51 h 178"/>
                  <a:gd name="T36" fmla="*/ 21 w 127"/>
                  <a:gd name="T37" fmla="*/ 31 h 178"/>
                  <a:gd name="T38" fmla="*/ 10 w 127"/>
                  <a:gd name="T39" fmla="*/ 10 h 178"/>
                  <a:gd name="T40" fmla="*/ 0 w 127"/>
                  <a:gd name="T41" fmla="*/ 0 h 17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27"/>
                  <a:gd name="T64" fmla="*/ 0 h 178"/>
                  <a:gd name="T65" fmla="*/ 127 w 127"/>
                  <a:gd name="T66" fmla="*/ 178 h 17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27" h="178">
                    <a:moveTo>
                      <a:pt x="5" y="5"/>
                    </a:moveTo>
                    <a:lnTo>
                      <a:pt x="46" y="10"/>
                    </a:lnTo>
                    <a:lnTo>
                      <a:pt x="107" y="20"/>
                    </a:lnTo>
                    <a:lnTo>
                      <a:pt x="117" y="41"/>
                    </a:lnTo>
                    <a:lnTo>
                      <a:pt x="122" y="66"/>
                    </a:lnTo>
                    <a:lnTo>
                      <a:pt x="127" y="107"/>
                    </a:lnTo>
                    <a:lnTo>
                      <a:pt x="127" y="137"/>
                    </a:lnTo>
                    <a:lnTo>
                      <a:pt x="127" y="162"/>
                    </a:lnTo>
                    <a:lnTo>
                      <a:pt x="112" y="178"/>
                    </a:lnTo>
                    <a:lnTo>
                      <a:pt x="107" y="178"/>
                    </a:lnTo>
                    <a:lnTo>
                      <a:pt x="81" y="167"/>
                    </a:lnTo>
                    <a:lnTo>
                      <a:pt x="66" y="157"/>
                    </a:lnTo>
                    <a:lnTo>
                      <a:pt x="56" y="157"/>
                    </a:lnTo>
                    <a:lnTo>
                      <a:pt x="36" y="157"/>
                    </a:lnTo>
                    <a:lnTo>
                      <a:pt x="46" y="152"/>
                    </a:lnTo>
                    <a:lnTo>
                      <a:pt x="51" y="132"/>
                    </a:lnTo>
                    <a:lnTo>
                      <a:pt x="41" y="91"/>
                    </a:lnTo>
                    <a:lnTo>
                      <a:pt x="36" y="51"/>
                    </a:lnTo>
                    <a:lnTo>
                      <a:pt x="21" y="31"/>
                    </a:lnTo>
                    <a:lnTo>
                      <a:pt x="10" y="10"/>
                    </a:lnTo>
                    <a:lnTo>
                      <a:pt x="0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15" name="Freeform 2251"/>
              <p:cNvSpPr>
                <a:spLocks noChangeAspect="1"/>
              </p:cNvSpPr>
              <p:nvPr/>
            </p:nvSpPr>
            <p:spPr bwMode="auto">
              <a:xfrm>
                <a:off x="567" y="2481"/>
                <a:ext cx="122" cy="172"/>
              </a:xfrm>
              <a:custGeom>
                <a:avLst/>
                <a:gdLst>
                  <a:gd name="T0" fmla="*/ 10 w 122"/>
                  <a:gd name="T1" fmla="*/ 152 h 172"/>
                  <a:gd name="T2" fmla="*/ 5 w 122"/>
                  <a:gd name="T3" fmla="*/ 137 h 172"/>
                  <a:gd name="T4" fmla="*/ 0 w 122"/>
                  <a:gd name="T5" fmla="*/ 106 h 172"/>
                  <a:gd name="T6" fmla="*/ 0 w 122"/>
                  <a:gd name="T7" fmla="*/ 81 h 172"/>
                  <a:gd name="T8" fmla="*/ 5 w 122"/>
                  <a:gd name="T9" fmla="*/ 51 h 172"/>
                  <a:gd name="T10" fmla="*/ 15 w 122"/>
                  <a:gd name="T11" fmla="*/ 36 h 172"/>
                  <a:gd name="T12" fmla="*/ 26 w 122"/>
                  <a:gd name="T13" fmla="*/ 25 h 172"/>
                  <a:gd name="T14" fmla="*/ 76 w 122"/>
                  <a:gd name="T15" fmla="*/ 0 h 172"/>
                  <a:gd name="T16" fmla="*/ 86 w 122"/>
                  <a:gd name="T17" fmla="*/ 20 h 172"/>
                  <a:gd name="T18" fmla="*/ 91 w 122"/>
                  <a:gd name="T19" fmla="*/ 41 h 172"/>
                  <a:gd name="T20" fmla="*/ 97 w 122"/>
                  <a:gd name="T21" fmla="*/ 61 h 172"/>
                  <a:gd name="T22" fmla="*/ 107 w 122"/>
                  <a:gd name="T23" fmla="*/ 71 h 172"/>
                  <a:gd name="T24" fmla="*/ 112 w 122"/>
                  <a:gd name="T25" fmla="*/ 86 h 172"/>
                  <a:gd name="T26" fmla="*/ 117 w 122"/>
                  <a:gd name="T27" fmla="*/ 91 h 172"/>
                  <a:gd name="T28" fmla="*/ 122 w 122"/>
                  <a:gd name="T29" fmla="*/ 96 h 172"/>
                  <a:gd name="T30" fmla="*/ 122 w 122"/>
                  <a:gd name="T31" fmla="*/ 117 h 172"/>
                  <a:gd name="T32" fmla="*/ 117 w 122"/>
                  <a:gd name="T33" fmla="*/ 142 h 172"/>
                  <a:gd name="T34" fmla="*/ 112 w 122"/>
                  <a:gd name="T35" fmla="*/ 167 h 172"/>
                  <a:gd name="T36" fmla="*/ 107 w 122"/>
                  <a:gd name="T37" fmla="*/ 172 h 172"/>
                  <a:gd name="T38" fmla="*/ 86 w 122"/>
                  <a:gd name="T39" fmla="*/ 162 h 172"/>
                  <a:gd name="T40" fmla="*/ 61 w 122"/>
                  <a:gd name="T41" fmla="*/ 157 h 172"/>
                  <a:gd name="T42" fmla="*/ 31 w 122"/>
                  <a:gd name="T43" fmla="*/ 152 h 172"/>
                  <a:gd name="T44" fmla="*/ 10 w 122"/>
                  <a:gd name="T45" fmla="*/ 152 h 17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22"/>
                  <a:gd name="T70" fmla="*/ 0 h 172"/>
                  <a:gd name="T71" fmla="*/ 122 w 122"/>
                  <a:gd name="T72" fmla="*/ 172 h 17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22" h="172">
                    <a:moveTo>
                      <a:pt x="10" y="152"/>
                    </a:moveTo>
                    <a:lnTo>
                      <a:pt x="5" y="137"/>
                    </a:lnTo>
                    <a:lnTo>
                      <a:pt x="0" y="106"/>
                    </a:lnTo>
                    <a:lnTo>
                      <a:pt x="0" y="81"/>
                    </a:lnTo>
                    <a:lnTo>
                      <a:pt x="5" y="51"/>
                    </a:lnTo>
                    <a:lnTo>
                      <a:pt x="15" y="36"/>
                    </a:lnTo>
                    <a:lnTo>
                      <a:pt x="26" y="25"/>
                    </a:lnTo>
                    <a:lnTo>
                      <a:pt x="76" y="0"/>
                    </a:lnTo>
                    <a:lnTo>
                      <a:pt x="86" y="20"/>
                    </a:lnTo>
                    <a:lnTo>
                      <a:pt x="91" y="41"/>
                    </a:lnTo>
                    <a:lnTo>
                      <a:pt x="97" y="61"/>
                    </a:lnTo>
                    <a:lnTo>
                      <a:pt x="107" y="71"/>
                    </a:lnTo>
                    <a:lnTo>
                      <a:pt x="112" y="86"/>
                    </a:lnTo>
                    <a:lnTo>
                      <a:pt x="117" y="91"/>
                    </a:lnTo>
                    <a:lnTo>
                      <a:pt x="122" y="96"/>
                    </a:lnTo>
                    <a:lnTo>
                      <a:pt x="122" y="117"/>
                    </a:lnTo>
                    <a:lnTo>
                      <a:pt x="117" y="142"/>
                    </a:lnTo>
                    <a:lnTo>
                      <a:pt x="112" y="167"/>
                    </a:lnTo>
                    <a:lnTo>
                      <a:pt x="107" y="172"/>
                    </a:lnTo>
                    <a:lnTo>
                      <a:pt x="86" y="162"/>
                    </a:lnTo>
                    <a:lnTo>
                      <a:pt x="61" y="157"/>
                    </a:lnTo>
                    <a:lnTo>
                      <a:pt x="31" y="152"/>
                    </a:lnTo>
                    <a:lnTo>
                      <a:pt x="10" y="152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16" name="Freeform 2252"/>
              <p:cNvSpPr>
                <a:spLocks noChangeAspect="1"/>
              </p:cNvSpPr>
              <p:nvPr/>
            </p:nvSpPr>
            <p:spPr bwMode="auto">
              <a:xfrm>
                <a:off x="643" y="2461"/>
                <a:ext cx="102" cy="121"/>
              </a:xfrm>
              <a:custGeom>
                <a:avLst/>
                <a:gdLst>
                  <a:gd name="T0" fmla="*/ 46 w 102"/>
                  <a:gd name="T1" fmla="*/ 121 h 121"/>
                  <a:gd name="T2" fmla="*/ 46 w 102"/>
                  <a:gd name="T3" fmla="*/ 116 h 121"/>
                  <a:gd name="T4" fmla="*/ 41 w 102"/>
                  <a:gd name="T5" fmla="*/ 111 h 121"/>
                  <a:gd name="T6" fmla="*/ 31 w 102"/>
                  <a:gd name="T7" fmla="*/ 101 h 121"/>
                  <a:gd name="T8" fmla="*/ 31 w 102"/>
                  <a:gd name="T9" fmla="*/ 91 h 121"/>
                  <a:gd name="T10" fmla="*/ 21 w 102"/>
                  <a:gd name="T11" fmla="*/ 71 h 121"/>
                  <a:gd name="T12" fmla="*/ 15 w 102"/>
                  <a:gd name="T13" fmla="*/ 56 h 121"/>
                  <a:gd name="T14" fmla="*/ 10 w 102"/>
                  <a:gd name="T15" fmla="*/ 40 h 121"/>
                  <a:gd name="T16" fmla="*/ 5 w 102"/>
                  <a:gd name="T17" fmla="*/ 25 h 121"/>
                  <a:gd name="T18" fmla="*/ 0 w 102"/>
                  <a:gd name="T19" fmla="*/ 20 h 121"/>
                  <a:gd name="T20" fmla="*/ 5 w 102"/>
                  <a:gd name="T21" fmla="*/ 10 h 121"/>
                  <a:gd name="T22" fmla="*/ 10 w 102"/>
                  <a:gd name="T23" fmla="*/ 5 h 121"/>
                  <a:gd name="T24" fmla="*/ 36 w 102"/>
                  <a:gd name="T25" fmla="*/ 0 h 121"/>
                  <a:gd name="T26" fmla="*/ 61 w 102"/>
                  <a:gd name="T27" fmla="*/ 0 h 121"/>
                  <a:gd name="T28" fmla="*/ 81 w 102"/>
                  <a:gd name="T29" fmla="*/ 15 h 121"/>
                  <a:gd name="T30" fmla="*/ 86 w 102"/>
                  <a:gd name="T31" fmla="*/ 20 h 121"/>
                  <a:gd name="T32" fmla="*/ 97 w 102"/>
                  <a:gd name="T33" fmla="*/ 30 h 121"/>
                  <a:gd name="T34" fmla="*/ 102 w 102"/>
                  <a:gd name="T35" fmla="*/ 45 h 121"/>
                  <a:gd name="T36" fmla="*/ 97 w 102"/>
                  <a:gd name="T37" fmla="*/ 71 h 121"/>
                  <a:gd name="T38" fmla="*/ 91 w 102"/>
                  <a:gd name="T39" fmla="*/ 86 h 121"/>
                  <a:gd name="T40" fmla="*/ 91 w 102"/>
                  <a:gd name="T41" fmla="*/ 106 h 121"/>
                  <a:gd name="T42" fmla="*/ 86 w 102"/>
                  <a:gd name="T43" fmla="*/ 116 h 121"/>
                  <a:gd name="T44" fmla="*/ 76 w 102"/>
                  <a:gd name="T45" fmla="*/ 116 h 121"/>
                  <a:gd name="T46" fmla="*/ 71 w 102"/>
                  <a:gd name="T47" fmla="*/ 116 h 121"/>
                  <a:gd name="T48" fmla="*/ 56 w 102"/>
                  <a:gd name="T49" fmla="*/ 116 h 121"/>
                  <a:gd name="T50" fmla="*/ 46 w 102"/>
                  <a:gd name="T51" fmla="*/ 121 h 12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2"/>
                  <a:gd name="T79" fmla="*/ 0 h 121"/>
                  <a:gd name="T80" fmla="*/ 102 w 102"/>
                  <a:gd name="T81" fmla="*/ 121 h 12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2" h="121">
                    <a:moveTo>
                      <a:pt x="46" y="121"/>
                    </a:moveTo>
                    <a:lnTo>
                      <a:pt x="46" y="116"/>
                    </a:lnTo>
                    <a:lnTo>
                      <a:pt x="41" y="111"/>
                    </a:lnTo>
                    <a:lnTo>
                      <a:pt x="31" y="101"/>
                    </a:lnTo>
                    <a:lnTo>
                      <a:pt x="31" y="91"/>
                    </a:lnTo>
                    <a:lnTo>
                      <a:pt x="21" y="71"/>
                    </a:lnTo>
                    <a:lnTo>
                      <a:pt x="15" y="56"/>
                    </a:lnTo>
                    <a:lnTo>
                      <a:pt x="10" y="40"/>
                    </a:lnTo>
                    <a:lnTo>
                      <a:pt x="5" y="25"/>
                    </a:lnTo>
                    <a:lnTo>
                      <a:pt x="0" y="20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36" y="0"/>
                    </a:lnTo>
                    <a:lnTo>
                      <a:pt x="61" y="0"/>
                    </a:lnTo>
                    <a:lnTo>
                      <a:pt x="81" y="15"/>
                    </a:lnTo>
                    <a:lnTo>
                      <a:pt x="86" y="20"/>
                    </a:lnTo>
                    <a:lnTo>
                      <a:pt x="97" y="30"/>
                    </a:lnTo>
                    <a:lnTo>
                      <a:pt x="102" y="45"/>
                    </a:lnTo>
                    <a:lnTo>
                      <a:pt x="97" y="71"/>
                    </a:lnTo>
                    <a:lnTo>
                      <a:pt x="91" y="86"/>
                    </a:lnTo>
                    <a:lnTo>
                      <a:pt x="91" y="106"/>
                    </a:lnTo>
                    <a:lnTo>
                      <a:pt x="86" y="116"/>
                    </a:lnTo>
                    <a:lnTo>
                      <a:pt x="76" y="116"/>
                    </a:lnTo>
                    <a:lnTo>
                      <a:pt x="71" y="116"/>
                    </a:lnTo>
                    <a:lnTo>
                      <a:pt x="56" y="116"/>
                    </a:lnTo>
                    <a:lnTo>
                      <a:pt x="46" y="121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17" name="Freeform 2253"/>
              <p:cNvSpPr>
                <a:spLocks noChangeAspect="1"/>
              </p:cNvSpPr>
              <p:nvPr/>
            </p:nvSpPr>
            <p:spPr bwMode="auto">
              <a:xfrm>
                <a:off x="750" y="2491"/>
                <a:ext cx="96" cy="157"/>
              </a:xfrm>
              <a:custGeom>
                <a:avLst/>
                <a:gdLst>
                  <a:gd name="T0" fmla="*/ 0 w 96"/>
                  <a:gd name="T1" fmla="*/ 86 h 157"/>
                  <a:gd name="T2" fmla="*/ 10 w 96"/>
                  <a:gd name="T3" fmla="*/ 71 h 157"/>
                  <a:gd name="T4" fmla="*/ 20 w 96"/>
                  <a:gd name="T5" fmla="*/ 51 h 157"/>
                  <a:gd name="T6" fmla="*/ 25 w 96"/>
                  <a:gd name="T7" fmla="*/ 36 h 157"/>
                  <a:gd name="T8" fmla="*/ 25 w 96"/>
                  <a:gd name="T9" fmla="*/ 31 h 157"/>
                  <a:gd name="T10" fmla="*/ 30 w 96"/>
                  <a:gd name="T11" fmla="*/ 26 h 157"/>
                  <a:gd name="T12" fmla="*/ 35 w 96"/>
                  <a:gd name="T13" fmla="*/ 20 h 157"/>
                  <a:gd name="T14" fmla="*/ 40 w 96"/>
                  <a:gd name="T15" fmla="*/ 10 h 157"/>
                  <a:gd name="T16" fmla="*/ 45 w 96"/>
                  <a:gd name="T17" fmla="*/ 5 h 157"/>
                  <a:gd name="T18" fmla="*/ 50 w 96"/>
                  <a:gd name="T19" fmla="*/ 0 h 157"/>
                  <a:gd name="T20" fmla="*/ 60 w 96"/>
                  <a:gd name="T21" fmla="*/ 10 h 157"/>
                  <a:gd name="T22" fmla="*/ 71 w 96"/>
                  <a:gd name="T23" fmla="*/ 36 h 157"/>
                  <a:gd name="T24" fmla="*/ 76 w 96"/>
                  <a:gd name="T25" fmla="*/ 46 h 157"/>
                  <a:gd name="T26" fmla="*/ 86 w 96"/>
                  <a:gd name="T27" fmla="*/ 66 h 157"/>
                  <a:gd name="T28" fmla="*/ 96 w 96"/>
                  <a:gd name="T29" fmla="*/ 102 h 157"/>
                  <a:gd name="T30" fmla="*/ 96 w 96"/>
                  <a:gd name="T31" fmla="*/ 127 h 157"/>
                  <a:gd name="T32" fmla="*/ 96 w 96"/>
                  <a:gd name="T33" fmla="*/ 132 h 157"/>
                  <a:gd name="T34" fmla="*/ 96 w 96"/>
                  <a:gd name="T35" fmla="*/ 142 h 157"/>
                  <a:gd name="T36" fmla="*/ 86 w 96"/>
                  <a:gd name="T37" fmla="*/ 157 h 157"/>
                  <a:gd name="T38" fmla="*/ 71 w 96"/>
                  <a:gd name="T39" fmla="*/ 157 h 157"/>
                  <a:gd name="T40" fmla="*/ 40 w 96"/>
                  <a:gd name="T41" fmla="*/ 157 h 157"/>
                  <a:gd name="T42" fmla="*/ 25 w 96"/>
                  <a:gd name="T43" fmla="*/ 152 h 157"/>
                  <a:gd name="T44" fmla="*/ 15 w 96"/>
                  <a:gd name="T45" fmla="*/ 142 h 157"/>
                  <a:gd name="T46" fmla="*/ 15 w 96"/>
                  <a:gd name="T47" fmla="*/ 127 h 157"/>
                  <a:gd name="T48" fmla="*/ 10 w 96"/>
                  <a:gd name="T49" fmla="*/ 117 h 157"/>
                  <a:gd name="T50" fmla="*/ 10 w 96"/>
                  <a:gd name="T51" fmla="*/ 112 h 157"/>
                  <a:gd name="T52" fmla="*/ 5 w 96"/>
                  <a:gd name="T53" fmla="*/ 102 h 157"/>
                  <a:gd name="T54" fmla="*/ 0 w 96"/>
                  <a:gd name="T55" fmla="*/ 91 h 157"/>
                  <a:gd name="T56" fmla="*/ 0 w 96"/>
                  <a:gd name="T57" fmla="*/ 86 h 15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96"/>
                  <a:gd name="T88" fmla="*/ 0 h 157"/>
                  <a:gd name="T89" fmla="*/ 96 w 96"/>
                  <a:gd name="T90" fmla="*/ 157 h 15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96" h="157">
                    <a:moveTo>
                      <a:pt x="0" y="86"/>
                    </a:moveTo>
                    <a:lnTo>
                      <a:pt x="10" y="71"/>
                    </a:lnTo>
                    <a:lnTo>
                      <a:pt x="20" y="51"/>
                    </a:lnTo>
                    <a:lnTo>
                      <a:pt x="25" y="36"/>
                    </a:lnTo>
                    <a:lnTo>
                      <a:pt x="25" y="31"/>
                    </a:lnTo>
                    <a:lnTo>
                      <a:pt x="30" y="26"/>
                    </a:lnTo>
                    <a:lnTo>
                      <a:pt x="35" y="20"/>
                    </a:lnTo>
                    <a:lnTo>
                      <a:pt x="40" y="10"/>
                    </a:lnTo>
                    <a:lnTo>
                      <a:pt x="45" y="5"/>
                    </a:lnTo>
                    <a:lnTo>
                      <a:pt x="50" y="0"/>
                    </a:lnTo>
                    <a:lnTo>
                      <a:pt x="60" y="10"/>
                    </a:lnTo>
                    <a:lnTo>
                      <a:pt x="71" y="36"/>
                    </a:lnTo>
                    <a:lnTo>
                      <a:pt x="76" y="46"/>
                    </a:lnTo>
                    <a:lnTo>
                      <a:pt x="86" y="66"/>
                    </a:lnTo>
                    <a:lnTo>
                      <a:pt x="96" y="102"/>
                    </a:lnTo>
                    <a:lnTo>
                      <a:pt x="96" y="127"/>
                    </a:lnTo>
                    <a:lnTo>
                      <a:pt x="96" y="132"/>
                    </a:lnTo>
                    <a:lnTo>
                      <a:pt x="96" y="142"/>
                    </a:lnTo>
                    <a:lnTo>
                      <a:pt x="86" y="157"/>
                    </a:lnTo>
                    <a:lnTo>
                      <a:pt x="71" y="157"/>
                    </a:lnTo>
                    <a:lnTo>
                      <a:pt x="40" y="157"/>
                    </a:lnTo>
                    <a:lnTo>
                      <a:pt x="25" y="152"/>
                    </a:lnTo>
                    <a:lnTo>
                      <a:pt x="15" y="142"/>
                    </a:lnTo>
                    <a:lnTo>
                      <a:pt x="15" y="127"/>
                    </a:lnTo>
                    <a:lnTo>
                      <a:pt x="10" y="117"/>
                    </a:lnTo>
                    <a:lnTo>
                      <a:pt x="10" y="112"/>
                    </a:lnTo>
                    <a:lnTo>
                      <a:pt x="5" y="102"/>
                    </a:lnTo>
                    <a:lnTo>
                      <a:pt x="0" y="91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18" name="Freeform 2254"/>
              <p:cNvSpPr>
                <a:spLocks noChangeAspect="1"/>
              </p:cNvSpPr>
              <p:nvPr/>
            </p:nvSpPr>
            <p:spPr bwMode="auto">
              <a:xfrm>
                <a:off x="755" y="2648"/>
                <a:ext cx="126" cy="152"/>
              </a:xfrm>
              <a:custGeom>
                <a:avLst/>
                <a:gdLst>
                  <a:gd name="T0" fmla="*/ 40 w 126"/>
                  <a:gd name="T1" fmla="*/ 0 h 152"/>
                  <a:gd name="T2" fmla="*/ 81 w 126"/>
                  <a:gd name="T3" fmla="*/ 0 h 152"/>
                  <a:gd name="T4" fmla="*/ 96 w 126"/>
                  <a:gd name="T5" fmla="*/ 0 h 152"/>
                  <a:gd name="T6" fmla="*/ 116 w 126"/>
                  <a:gd name="T7" fmla="*/ 5 h 152"/>
                  <a:gd name="T8" fmla="*/ 126 w 126"/>
                  <a:gd name="T9" fmla="*/ 15 h 152"/>
                  <a:gd name="T10" fmla="*/ 126 w 126"/>
                  <a:gd name="T11" fmla="*/ 46 h 152"/>
                  <a:gd name="T12" fmla="*/ 121 w 126"/>
                  <a:gd name="T13" fmla="*/ 56 h 152"/>
                  <a:gd name="T14" fmla="*/ 116 w 126"/>
                  <a:gd name="T15" fmla="*/ 76 h 152"/>
                  <a:gd name="T16" fmla="*/ 101 w 126"/>
                  <a:gd name="T17" fmla="*/ 102 h 152"/>
                  <a:gd name="T18" fmla="*/ 96 w 126"/>
                  <a:gd name="T19" fmla="*/ 112 h 152"/>
                  <a:gd name="T20" fmla="*/ 96 w 126"/>
                  <a:gd name="T21" fmla="*/ 117 h 152"/>
                  <a:gd name="T22" fmla="*/ 81 w 126"/>
                  <a:gd name="T23" fmla="*/ 127 h 152"/>
                  <a:gd name="T24" fmla="*/ 66 w 126"/>
                  <a:gd name="T25" fmla="*/ 147 h 152"/>
                  <a:gd name="T26" fmla="*/ 55 w 126"/>
                  <a:gd name="T27" fmla="*/ 147 h 152"/>
                  <a:gd name="T28" fmla="*/ 50 w 126"/>
                  <a:gd name="T29" fmla="*/ 152 h 152"/>
                  <a:gd name="T30" fmla="*/ 35 w 126"/>
                  <a:gd name="T31" fmla="*/ 147 h 152"/>
                  <a:gd name="T32" fmla="*/ 25 w 126"/>
                  <a:gd name="T33" fmla="*/ 127 h 152"/>
                  <a:gd name="T34" fmla="*/ 15 w 126"/>
                  <a:gd name="T35" fmla="*/ 112 h 152"/>
                  <a:gd name="T36" fmla="*/ 0 w 126"/>
                  <a:gd name="T37" fmla="*/ 76 h 152"/>
                  <a:gd name="T38" fmla="*/ 0 w 126"/>
                  <a:gd name="T39" fmla="*/ 66 h 152"/>
                  <a:gd name="T40" fmla="*/ 5 w 126"/>
                  <a:gd name="T41" fmla="*/ 56 h 152"/>
                  <a:gd name="T42" fmla="*/ 10 w 126"/>
                  <a:gd name="T43" fmla="*/ 46 h 152"/>
                  <a:gd name="T44" fmla="*/ 20 w 126"/>
                  <a:gd name="T45" fmla="*/ 36 h 152"/>
                  <a:gd name="T46" fmla="*/ 20 w 126"/>
                  <a:gd name="T47" fmla="*/ 26 h 152"/>
                  <a:gd name="T48" fmla="*/ 25 w 126"/>
                  <a:gd name="T49" fmla="*/ 21 h 152"/>
                  <a:gd name="T50" fmla="*/ 30 w 126"/>
                  <a:gd name="T51" fmla="*/ 5 h 152"/>
                  <a:gd name="T52" fmla="*/ 40 w 126"/>
                  <a:gd name="T53" fmla="*/ 0 h 15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26"/>
                  <a:gd name="T82" fmla="*/ 0 h 152"/>
                  <a:gd name="T83" fmla="*/ 126 w 126"/>
                  <a:gd name="T84" fmla="*/ 152 h 15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26" h="152">
                    <a:moveTo>
                      <a:pt x="40" y="0"/>
                    </a:moveTo>
                    <a:lnTo>
                      <a:pt x="81" y="0"/>
                    </a:lnTo>
                    <a:lnTo>
                      <a:pt x="96" y="0"/>
                    </a:lnTo>
                    <a:lnTo>
                      <a:pt x="116" y="5"/>
                    </a:lnTo>
                    <a:lnTo>
                      <a:pt x="126" y="15"/>
                    </a:lnTo>
                    <a:lnTo>
                      <a:pt x="126" y="46"/>
                    </a:lnTo>
                    <a:lnTo>
                      <a:pt x="121" y="56"/>
                    </a:lnTo>
                    <a:lnTo>
                      <a:pt x="116" y="76"/>
                    </a:lnTo>
                    <a:lnTo>
                      <a:pt x="101" y="102"/>
                    </a:lnTo>
                    <a:lnTo>
                      <a:pt x="96" y="112"/>
                    </a:lnTo>
                    <a:lnTo>
                      <a:pt x="96" y="117"/>
                    </a:lnTo>
                    <a:lnTo>
                      <a:pt x="81" y="127"/>
                    </a:lnTo>
                    <a:lnTo>
                      <a:pt x="66" y="147"/>
                    </a:lnTo>
                    <a:lnTo>
                      <a:pt x="55" y="147"/>
                    </a:lnTo>
                    <a:lnTo>
                      <a:pt x="50" y="152"/>
                    </a:lnTo>
                    <a:lnTo>
                      <a:pt x="35" y="147"/>
                    </a:lnTo>
                    <a:lnTo>
                      <a:pt x="25" y="127"/>
                    </a:lnTo>
                    <a:lnTo>
                      <a:pt x="15" y="112"/>
                    </a:lnTo>
                    <a:lnTo>
                      <a:pt x="0" y="76"/>
                    </a:lnTo>
                    <a:lnTo>
                      <a:pt x="0" y="66"/>
                    </a:lnTo>
                    <a:lnTo>
                      <a:pt x="5" y="56"/>
                    </a:lnTo>
                    <a:lnTo>
                      <a:pt x="10" y="46"/>
                    </a:lnTo>
                    <a:lnTo>
                      <a:pt x="20" y="36"/>
                    </a:lnTo>
                    <a:lnTo>
                      <a:pt x="20" y="26"/>
                    </a:lnTo>
                    <a:lnTo>
                      <a:pt x="25" y="21"/>
                    </a:lnTo>
                    <a:lnTo>
                      <a:pt x="30" y="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19" name="Freeform 2255"/>
              <p:cNvSpPr>
                <a:spLocks noChangeAspect="1"/>
              </p:cNvSpPr>
              <p:nvPr/>
            </p:nvSpPr>
            <p:spPr bwMode="auto">
              <a:xfrm>
                <a:off x="653" y="2714"/>
                <a:ext cx="157" cy="127"/>
              </a:xfrm>
              <a:custGeom>
                <a:avLst/>
                <a:gdLst>
                  <a:gd name="T0" fmla="*/ 26 w 157"/>
                  <a:gd name="T1" fmla="*/ 25 h 127"/>
                  <a:gd name="T2" fmla="*/ 61 w 157"/>
                  <a:gd name="T3" fmla="*/ 10 h 127"/>
                  <a:gd name="T4" fmla="*/ 102 w 157"/>
                  <a:gd name="T5" fmla="*/ 0 h 127"/>
                  <a:gd name="T6" fmla="*/ 107 w 157"/>
                  <a:gd name="T7" fmla="*/ 15 h 127"/>
                  <a:gd name="T8" fmla="*/ 112 w 157"/>
                  <a:gd name="T9" fmla="*/ 36 h 127"/>
                  <a:gd name="T10" fmla="*/ 122 w 157"/>
                  <a:gd name="T11" fmla="*/ 56 h 127"/>
                  <a:gd name="T12" fmla="*/ 127 w 157"/>
                  <a:gd name="T13" fmla="*/ 61 h 127"/>
                  <a:gd name="T14" fmla="*/ 132 w 157"/>
                  <a:gd name="T15" fmla="*/ 71 h 127"/>
                  <a:gd name="T16" fmla="*/ 142 w 157"/>
                  <a:gd name="T17" fmla="*/ 86 h 127"/>
                  <a:gd name="T18" fmla="*/ 147 w 157"/>
                  <a:gd name="T19" fmla="*/ 86 h 127"/>
                  <a:gd name="T20" fmla="*/ 157 w 157"/>
                  <a:gd name="T21" fmla="*/ 91 h 127"/>
                  <a:gd name="T22" fmla="*/ 157 w 157"/>
                  <a:gd name="T23" fmla="*/ 101 h 127"/>
                  <a:gd name="T24" fmla="*/ 147 w 157"/>
                  <a:gd name="T25" fmla="*/ 106 h 127"/>
                  <a:gd name="T26" fmla="*/ 142 w 157"/>
                  <a:gd name="T27" fmla="*/ 112 h 127"/>
                  <a:gd name="T28" fmla="*/ 127 w 157"/>
                  <a:gd name="T29" fmla="*/ 117 h 127"/>
                  <a:gd name="T30" fmla="*/ 107 w 157"/>
                  <a:gd name="T31" fmla="*/ 122 h 127"/>
                  <a:gd name="T32" fmla="*/ 66 w 157"/>
                  <a:gd name="T33" fmla="*/ 127 h 127"/>
                  <a:gd name="T34" fmla="*/ 26 w 157"/>
                  <a:gd name="T35" fmla="*/ 122 h 127"/>
                  <a:gd name="T36" fmla="*/ 5 w 157"/>
                  <a:gd name="T37" fmla="*/ 101 h 127"/>
                  <a:gd name="T38" fmla="*/ 0 w 157"/>
                  <a:gd name="T39" fmla="*/ 91 h 127"/>
                  <a:gd name="T40" fmla="*/ 5 w 157"/>
                  <a:gd name="T41" fmla="*/ 81 h 127"/>
                  <a:gd name="T42" fmla="*/ 16 w 157"/>
                  <a:gd name="T43" fmla="*/ 56 h 127"/>
                  <a:gd name="T44" fmla="*/ 21 w 157"/>
                  <a:gd name="T45" fmla="*/ 36 h 127"/>
                  <a:gd name="T46" fmla="*/ 26 w 157"/>
                  <a:gd name="T47" fmla="*/ 25 h 12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7"/>
                  <a:gd name="T73" fmla="*/ 0 h 127"/>
                  <a:gd name="T74" fmla="*/ 157 w 157"/>
                  <a:gd name="T75" fmla="*/ 127 h 12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7" h="127">
                    <a:moveTo>
                      <a:pt x="26" y="25"/>
                    </a:moveTo>
                    <a:lnTo>
                      <a:pt x="61" y="10"/>
                    </a:lnTo>
                    <a:lnTo>
                      <a:pt x="102" y="0"/>
                    </a:lnTo>
                    <a:lnTo>
                      <a:pt x="107" y="15"/>
                    </a:lnTo>
                    <a:lnTo>
                      <a:pt x="112" y="36"/>
                    </a:lnTo>
                    <a:lnTo>
                      <a:pt x="122" y="56"/>
                    </a:lnTo>
                    <a:lnTo>
                      <a:pt x="127" y="61"/>
                    </a:lnTo>
                    <a:lnTo>
                      <a:pt x="132" y="71"/>
                    </a:lnTo>
                    <a:lnTo>
                      <a:pt x="142" y="86"/>
                    </a:lnTo>
                    <a:lnTo>
                      <a:pt x="147" y="86"/>
                    </a:lnTo>
                    <a:lnTo>
                      <a:pt x="157" y="91"/>
                    </a:lnTo>
                    <a:lnTo>
                      <a:pt x="157" y="101"/>
                    </a:lnTo>
                    <a:lnTo>
                      <a:pt x="147" y="106"/>
                    </a:lnTo>
                    <a:lnTo>
                      <a:pt x="142" y="112"/>
                    </a:lnTo>
                    <a:lnTo>
                      <a:pt x="127" y="117"/>
                    </a:lnTo>
                    <a:lnTo>
                      <a:pt x="107" y="122"/>
                    </a:lnTo>
                    <a:lnTo>
                      <a:pt x="66" y="127"/>
                    </a:lnTo>
                    <a:lnTo>
                      <a:pt x="26" y="122"/>
                    </a:lnTo>
                    <a:lnTo>
                      <a:pt x="5" y="101"/>
                    </a:lnTo>
                    <a:lnTo>
                      <a:pt x="0" y="91"/>
                    </a:lnTo>
                    <a:lnTo>
                      <a:pt x="5" y="81"/>
                    </a:lnTo>
                    <a:lnTo>
                      <a:pt x="16" y="56"/>
                    </a:lnTo>
                    <a:lnTo>
                      <a:pt x="21" y="36"/>
                    </a:lnTo>
                    <a:lnTo>
                      <a:pt x="26" y="25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20" name="Freeform 2256"/>
              <p:cNvSpPr>
                <a:spLocks noChangeAspect="1"/>
              </p:cNvSpPr>
              <p:nvPr/>
            </p:nvSpPr>
            <p:spPr bwMode="auto">
              <a:xfrm>
                <a:off x="613" y="2739"/>
                <a:ext cx="66" cy="51"/>
              </a:xfrm>
              <a:custGeom>
                <a:avLst/>
                <a:gdLst>
                  <a:gd name="T0" fmla="*/ 45 w 66"/>
                  <a:gd name="T1" fmla="*/ 51 h 51"/>
                  <a:gd name="T2" fmla="*/ 20 w 66"/>
                  <a:gd name="T3" fmla="*/ 41 h 51"/>
                  <a:gd name="T4" fmla="*/ 10 w 66"/>
                  <a:gd name="T5" fmla="*/ 31 h 51"/>
                  <a:gd name="T6" fmla="*/ 0 w 66"/>
                  <a:gd name="T7" fmla="*/ 26 h 51"/>
                  <a:gd name="T8" fmla="*/ 30 w 66"/>
                  <a:gd name="T9" fmla="*/ 11 h 51"/>
                  <a:gd name="T10" fmla="*/ 66 w 66"/>
                  <a:gd name="T11" fmla="*/ 0 h 51"/>
                  <a:gd name="T12" fmla="*/ 61 w 66"/>
                  <a:gd name="T13" fmla="*/ 26 h 51"/>
                  <a:gd name="T14" fmla="*/ 51 w 66"/>
                  <a:gd name="T15" fmla="*/ 41 h 51"/>
                  <a:gd name="T16" fmla="*/ 45 w 66"/>
                  <a:gd name="T17" fmla="*/ 51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"/>
                  <a:gd name="T28" fmla="*/ 0 h 51"/>
                  <a:gd name="T29" fmla="*/ 66 w 66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" h="51">
                    <a:moveTo>
                      <a:pt x="45" y="51"/>
                    </a:moveTo>
                    <a:lnTo>
                      <a:pt x="20" y="41"/>
                    </a:lnTo>
                    <a:lnTo>
                      <a:pt x="10" y="31"/>
                    </a:lnTo>
                    <a:lnTo>
                      <a:pt x="0" y="26"/>
                    </a:lnTo>
                    <a:lnTo>
                      <a:pt x="30" y="11"/>
                    </a:lnTo>
                    <a:lnTo>
                      <a:pt x="66" y="0"/>
                    </a:lnTo>
                    <a:lnTo>
                      <a:pt x="61" y="26"/>
                    </a:lnTo>
                    <a:lnTo>
                      <a:pt x="51" y="41"/>
                    </a:lnTo>
                    <a:lnTo>
                      <a:pt x="45" y="51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21" name="Freeform 2257"/>
              <p:cNvSpPr>
                <a:spLocks noChangeAspect="1"/>
              </p:cNvSpPr>
              <p:nvPr/>
            </p:nvSpPr>
            <p:spPr bwMode="auto">
              <a:xfrm>
                <a:off x="669" y="2425"/>
                <a:ext cx="182" cy="152"/>
              </a:xfrm>
              <a:custGeom>
                <a:avLst/>
                <a:gdLst>
                  <a:gd name="T0" fmla="*/ 0 w 182"/>
                  <a:gd name="T1" fmla="*/ 36 h 152"/>
                  <a:gd name="T2" fmla="*/ 0 w 182"/>
                  <a:gd name="T3" fmla="*/ 31 h 152"/>
                  <a:gd name="T4" fmla="*/ 15 w 182"/>
                  <a:gd name="T5" fmla="*/ 26 h 152"/>
                  <a:gd name="T6" fmla="*/ 45 w 182"/>
                  <a:gd name="T7" fmla="*/ 21 h 152"/>
                  <a:gd name="T8" fmla="*/ 71 w 182"/>
                  <a:gd name="T9" fmla="*/ 10 h 152"/>
                  <a:gd name="T10" fmla="*/ 96 w 182"/>
                  <a:gd name="T11" fmla="*/ 0 h 152"/>
                  <a:gd name="T12" fmla="*/ 106 w 182"/>
                  <a:gd name="T13" fmla="*/ 0 h 152"/>
                  <a:gd name="T14" fmla="*/ 116 w 182"/>
                  <a:gd name="T15" fmla="*/ 5 h 152"/>
                  <a:gd name="T16" fmla="*/ 126 w 182"/>
                  <a:gd name="T17" fmla="*/ 5 h 152"/>
                  <a:gd name="T18" fmla="*/ 147 w 182"/>
                  <a:gd name="T19" fmla="*/ 21 h 152"/>
                  <a:gd name="T20" fmla="*/ 177 w 182"/>
                  <a:gd name="T21" fmla="*/ 46 h 152"/>
                  <a:gd name="T22" fmla="*/ 182 w 182"/>
                  <a:gd name="T23" fmla="*/ 61 h 152"/>
                  <a:gd name="T24" fmla="*/ 182 w 182"/>
                  <a:gd name="T25" fmla="*/ 76 h 152"/>
                  <a:gd name="T26" fmla="*/ 162 w 182"/>
                  <a:gd name="T27" fmla="*/ 71 h 152"/>
                  <a:gd name="T28" fmla="*/ 131 w 182"/>
                  <a:gd name="T29" fmla="*/ 71 h 152"/>
                  <a:gd name="T30" fmla="*/ 121 w 182"/>
                  <a:gd name="T31" fmla="*/ 71 h 152"/>
                  <a:gd name="T32" fmla="*/ 116 w 182"/>
                  <a:gd name="T33" fmla="*/ 86 h 152"/>
                  <a:gd name="T34" fmla="*/ 111 w 182"/>
                  <a:gd name="T35" fmla="*/ 92 h 152"/>
                  <a:gd name="T36" fmla="*/ 106 w 182"/>
                  <a:gd name="T37" fmla="*/ 97 h 152"/>
                  <a:gd name="T38" fmla="*/ 106 w 182"/>
                  <a:gd name="T39" fmla="*/ 102 h 152"/>
                  <a:gd name="T40" fmla="*/ 101 w 182"/>
                  <a:gd name="T41" fmla="*/ 117 h 152"/>
                  <a:gd name="T42" fmla="*/ 91 w 182"/>
                  <a:gd name="T43" fmla="*/ 127 h 152"/>
                  <a:gd name="T44" fmla="*/ 91 w 182"/>
                  <a:gd name="T45" fmla="*/ 137 h 152"/>
                  <a:gd name="T46" fmla="*/ 81 w 182"/>
                  <a:gd name="T47" fmla="*/ 147 h 152"/>
                  <a:gd name="T48" fmla="*/ 71 w 182"/>
                  <a:gd name="T49" fmla="*/ 147 h 152"/>
                  <a:gd name="T50" fmla="*/ 60 w 182"/>
                  <a:gd name="T51" fmla="*/ 152 h 152"/>
                  <a:gd name="T52" fmla="*/ 65 w 182"/>
                  <a:gd name="T53" fmla="*/ 122 h 152"/>
                  <a:gd name="T54" fmla="*/ 65 w 182"/>
                  <a:gd name="T55" fmla="*/ 102 h 152"/>
                  <a:gd name="T56" fmla="*/ 76 w 182"/>
                  <a:gd name="T57" fmla="*/ 86 h 152"/>
                  <a:gd name="T58" fmla="*/ 71 w 182"/>
                  <a:gd name="T59" fmla="*/ 61 h 152"/>
                  <a:gd name="T60" fmla="*/ 55 w 182"/>
                  <a:gd name="T61" fmla="*/ 51 h 152"/>
                  <a:gd name="T62" fmla="*/ 40 w 182"/>
                  <a:gd name="T63" fmla="*/ 36 h 152"/>
                  <a:gd name="T64" fmla="*/ 15 w 182"/>
                  <a:gd name="T65" fmla="*/ 36 h 152"/>
                  <a:gd name="T66" fmla="*/ 5 w 182"/>
                  <a:gd name="T67" fmla="*/ 31 h 152"/>
                  <a:gd name="T68" fmla="*/ 0 w 182"/>
                  <a:gd name="T69" fmla="*/ 36 h 1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82"/>
                  <a:gd name="T106" fmla="*/ 0 h 152"/>
                  <a:gd name="T107" fmla="*/ 182 w 182"/>
                  <a:gd name="T108" fmla="*/ 152 h 1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82" h="152">
                    <a:moveTo>
                      <a:pt x="0" y="36"/>
                    </a:moveTo>
                    <a:lnTo>
                      <a:pt x="0" y="31"/>
                    </a:lnTo>
                    <a:lnTo>
                      <a:pt x="15" y="26"/>
                    </a:lnTo>
                    <a:lnTo>
                      <a:pt x="45" y="21"/>
                    </a:lnTo>
                    <a:lnTo>
                      <a:pt x="71" y="10"/>
                    </a:lnTo>
                    <a:lnTo>
                      <a:pt x="96" y="0"/>
                    </a:lnTo>
                    <a:lnTo>
                      <a:pt x="106" y="0"/>
                    </a:lnTo>
                    <a:lnTo>
                      <a:pt x="116" y="5"/>
                    </a:lnTo>
                    <a:lnTo>
                      <a:pt x="126" y="5"/>
                    </a:lnTo>
                    <a:lnTo>
                      <a:pt x="147" y="21"/>
                    </a:lnTo>
                    <a:lnTo>
                      <a:pt x="177" y="46"/>
                    </a:lnTo>
                    <a:lnTo>
                      <a:pt x="182" y="61"/>
                    </a:lnTo>
                    <a:lnTo>
                      <a:pt x="182" y="76"/>
                    </a:lnTo>
                    <a:lnTo>
                      <a:pt x="162" y="71"/>
                    </a:lnTo>
                    <a:lnTo>
                      <a:pt x="131" y="71"/>
                    </a:lnTo>
                    <a:lnTo>
                      <a:pt x="121" y="71"/>
                    </a:lnTo>
                    <a:lnTo>
                      <a:pt x="116" y="86"/>
                    </a:lnTo>
                    <a:lnTo>
                      <a:pt x="111" y="92"/>
                    </a:lnTo>
                    <a:lnTo>
                      <a:pt x="106" y="97"/>
                    </a:lnTo>
                    <a:lnTo>
                      <a:pt x="106" y="102"/>
                    </a:lnTo>
                    <a:lnTo>
                      <a:pt x="101" y="117"/>
                    </a:lnTo>
                    <a:lnTo>
                      <a:pt x="91" y="127"/>
                    </a:lnTo>
                    <a:lnTo>
                      <a:pt x="91" y="137"/>
                    </a:lnTo>
                    <a:lnTo>
                      <a:pt x="81" y="147"/>
                    </a:lnTo>
                    <a:lnTo>
                      <a:pt x="71" y="147"/>
                    </a:lnTo>
                    <a:lnTo>
                      <a:pt x="60" y="152"/>
                    </a:lnTo>
                    <a:lnTo>
                      <a:pt x="65" y="122"/>
                    </a:lnTo>
                    <a:lnTo>
                      <a:pt x="65" y="102"/>
                    </a:lnTo>
                    <a:lnTo>
                      <a:pt x="76" y="86"/>
                    </a:lnTo>
                    <a:lnTo>
                      <a:pt x="71" y="61"/>
                    </a:lnTo>
                    <a:lnTo>
                      <a:pt x="55" y="51"/>
                    </a:lnTo>
                    <a:lnTo>
                      <a:pt x="40" y="36"/>
                    </a:lnTo>
                    <a:lnTo>
                      <a:pt x="15" y="36"/>
                    </a:lnTo>
                    <a:lnTo>
                      <a:pt x="5" y="31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22" name="Freeform 2258"/>
              <p:cNvSpPr>
                <a:spLocks noChangeAspect="1"/>
              </p:cNvSpPr>
              <p:nvPr/>
            </p:nvSpPr>
            <p:spPr bwMode="auto">
              <a:xfrm>
                <a:off x="765" y="2375"/>
                <a:ext cx="167" cy="50"/>
              </a:xfrm>
              <a:custGeom>
                <a:avLst/>
                <a:gdLst>
                  <a:gd name="T0" fmla="*/ 0 w 167"/>
                  <a:gd name="T1" fmla="*/ 50 h 50"/>
                  <a:gd name="T2" fmla="*/ 35 w 167"/>
                  <a:gd name="T3" fmla="*/ 35 h 50"/>
                  <a:gd name="T4" fmla="*/ 71 w 167"/>
                  <a:gd name="T5" fmla="*/ 25 h 50"/>
                  <a:gd name="T6" fmla="*/ 96 w 167"/>
                  <a:gd name="T7" fmla="*/ 10 h 50"/>
                  <a:gd name="T8" fmla="*/ 121 w 167"/>
                  <a:gd name="T9" fmla="*/ 5 h 50"/>
                  <a:gd name="T10" fmla="*/ 132 w 167"/>
                  <a:gd name="T11" fmla="*/ 0 h 50"/>
                  <a:gd name="T12" fmla="*/ 142 w 167"/>
                  <a:gd name="T13" fmla="*/ 0 h 50"/>
                  <a:gd name="T14" fmla="*/ 152 w 167"/>
                  <a:gd name="T15" fmla="*/ 10 h 50"/>
                  <a:gd name="T16" fmla="*/ 157 w 167"/>
                  <a:gd name="T17" fmla="*/ 15 h 50"/>
                  <a:gd name="T18" fmla="*/ 162 w 167"/>
                  <a:gd name="T19" fmla="*/ 25 h 50"/>
                  <a:gd name="T20" fmla="*/ 167 w 167"/>
                  <a:gd name="T21" fmla="*/ 35 h 50"/>
                  <a:gd name="T22" fmla="*/ 147 w 167"/>
                  <a:gd name="T23" fmla="*/ 35 h 50"/>
                  <a:gd name="T24" fmla="*/ 142 w 167"/>
                  <a:gd name="T25" fmla="*/ 35 h 50"/>
                  <a:gd name="T26" fmla="*/ 132 w 167"/>
                  <a:gd name="T27" fmla="*/ 35 h 50"/>
                  <a:gd name="T28" fmla="*/ 111 w 167"/>
                  <a:gd name="T29" fmla="*/ 35 h 50"/>
                  <a:gd name="T30" fmla="*/ 101 w 167"/>
                  <a:gd name="T31" fmla="*/ 35 h 50"/>
                  <a:gd name="T32" fmla="*/ 96 w 167"/>
                  <a:gd name="T33" fmla="*/ 35 h 50"/>
                  <a:gd name="T34" fmla="*/ 86 w 167"/>
                  <a:gd name="T35" fmla="*/ 35 h 50"/>
                  <a:gd name="T36" fmla="*/ 76 w 167"/>
                  <a:gd name="T37" fmla="*/ 40 h 50"/>
                  <a:gd name="T38" fmla="*/ 51 w 167"/>
                  <a:gd name="T39" fmla="*/ 45 h 50"/>
                  <a:gd name="T40" fmla="*/ 25 w 167"/>
                  <a:gd name="T41" fmla="*/ 45 h 50"/>
                  <a:gd name="T42" fmla="*/ 15 w 167"/>
                  <a:gd name="T43" fmla="*/ 50 h 50"/>
                  <a:gd name="T44" fmla="*/ 0 w 167"/>
                  <a:gd name="T45" fmla="*/ 50 h 5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67"/>
                  <a:gd name="T70" fmla="*/ 0 h 50"/>
                  <a:gd name="T71" fmla="*/ 167 w 167"/>
                  <a:gd name="T72" fmla="*/ 50 h 5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67" h="50">
                    <a:moveTo>
                      <a:pt x="0" y="50"/>
                    </a:moveTo>
                    <a:lnTo>
                      <a:pt x="35" y="35"/>
                    </a:lnTo>
                    <a:lnTo>
                      <a:pt x="71" y="25"/>
                    </a:lnTo>
                    <a:lnTo>
                      <a:pt x="96" y="10"/>
                    </a:lnTo>
                    <a:lnTo>
                      <a:pt x="121" y="5"/>
                    </a:lnTo>
                    <a:lnTo>
                      <a:pt x="132" y="0"/>
                    </a:lnTo>
                    <a:lnTo>
                      <a:pt x="142" y="0"/>
                    </a:lnTo>
                    <a:lnTo>
                      <a:pt x="152" y="10"/>
                    </a:lnTo>
                    <a:lnTo>
                      <a:pt x="157" y="15"/>
                    </a:lnTo>
                    <a:lnTo>
                      <a:pt x="162" y="25"/>
                    </a:lnTo>
                    <a:lnTo>
                      <a:pt x="167" y="35"/>
                    </a:lnTo>
                    <a:lnTo>
                      <a:pt x="147" y="35"/>
                    </a:lnTo>
                    <a:lnTo>
                      <a:pt x="142" y="35"/>
                    </a:lnTo>
                    <a:lnTo>
                      <a:pt x="132" y="35"/>
                    </a:lnTo>
                    <a:lnTo>
                      <a:pt x="111" y="35"/>
                    </a:lnTo>
                    <a:lnTo>
                      <a:pt x="101" y="35"/>
                    </a:lnTo>
                    <a:lnTo>
                      <a:pt x="96" y="35"/>
                    </a:lnTo>
                    <a:lnTo>
                      <a:pt x="86" y="35"/>
                    </a:lnTo>
                    <a:lnTo>
                      <a:pt x="76" y="40"/>
                    </a:lnTo>
                    <a:lnTo>
                      <a:pt x="51" y="45"/>
                    </a:lnTo>
                    <a:lnTo>
                      <a:pt x="25" y="45"/>
                    </a:lnTo>
                    <a:lnTo>
                      <a:pt x="15" y="5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A64C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23" name="Freeform 2259"/>
              <p:cNvSpPr>
                <a:spLocks noChangeAspect="1"/>
              </p:cNvSpPr>
              <p:nvPr/>
            </p:nvSpPr>
            <p:spPr bwMode="auto">
              <a:xfrm>
                <a:off x="1945" y="1914"/>
                <a:ext cx="375" cy="440"/>
              </a:xfrm>
              <a:custGeom>
                <a:avLst/>
                <a:gdLst>
                  <a:gd name="T0" fmla="*/ 0 w 375"/>
                  <a:gd name="T1" fmla="*/ 60 h 440"/>
                  <a:gd name="T2" fmla="*/ 6 w 375"/>
                  <a:gd name="T3" fmla="*/ 55 h 440"/>
                  <a:gd name="T4" fmla="*/ 21 w 375"/>
                  <a:gd name="T5" fmla="*/ 50 h 440"/>
                  <a:gd name="T6" fmla="*/ 56 w 375"/>
                  <a:gd name="T7" fmla="*/ 40 h 440"/>
                  <a:gd name="T8" fmla="*/ 102 w 375"/>
                  <a:gd name="T9" fmla="*/ 20 h 440"/>
                  <a:gd name="T10" fmla="*/ 152 w 375"/>
                  <a:gd name="T11" fmla="*/ 5 h 440"/>
                  <a:gd name="T12" fmla="*/ 168 w 375"/>
                  <a:gd name="T13" fmla="*/ 0 h 440"/>
                  <a:gd name="T14" fmla="*/ 188 w 375"/>
                  <a:gd name="T15" fmla="*/ 0 h 440"/>
                  <a:gd name="T16" fmla="*/ 228 w 375"/>
                  <a:gd name="T17" fmla="*/ 5 h 440"/>
                  <a:gd name="T18" fmla="*/ 249 w 375"/>
                  <a:gd name="T19" fmla="*/ 10 h 440"/>
                  <a:gd name="T20" fmla="*/ 269 w 375"/>
                  <a:gd name="T21" fmla="*/ 25 h 440"/>
                  <a:gd name="T22" fmla="*/ 294 w 375"/>
                  <a:gd name="T23" fmla="*/ 40 h 440"/>
                  <a:gd name="T24" fmla="*/ 310 w 375"/>
                  <a:gd name="T25" fmla="*/ 55 h 440"/>
                  <a:gd name="T26" fmla="*/ 320 w 375"/>
                  <a:gd name="T27" fmla="*/ 66 h 440"/>
                  <a:gd name="T28" fmla="*/ 340 w 375"/>
                  <a:gd name="T29" fmla="*/ 96 h 440"/>
                  <a:gd name="T30" fmla="*/ 350 w 375"/>
                  <a:gd name="T31" fmla="*/ 116 h 440"/>
                  <a:gd name="T32" fmla="*/ 365 w 375"/>
                  <a:gd name="T33" fmla="*/ 142 h 440"/>
                  <a:gd name="T34" fmla="*/ 370 w 375"/>
                  <a:gd name="T35" fmla="*/ 167 h 440"/>
                  <a:gd name="T36" fmla="*/ 375 w 375"/>
                  <a:gd name="T37" fmla="*/ 192 h 440"/>
                  <a:gd name="T38" fmla="*/ 375 w 375"/>
                  <a:gd name="T39" fmla="*/ 218 h 440"/>
                  <a:gd name="T40" fmla="*/ 375 w 375"/>
                  <a:gd name="T41" fmla="*/ 243 h 440"/>
                  <a:gd name="T42" fmla="*/ 370 w 375"/>
                  <a:gd name="T43" fmla="*/ 273 h 440"/>
                  <a:gd name="T44" fmla="*/ 365 w 375"/>
                  <a:gd name="T45" fmla="*/ 283 h 440"/>
                  <a:gd name="T46" fmla="*/ 365 w 375"/>
                  <a:gd name="T47" fmla="*/ 288 h 440"/>
                  <a:gd name="T48" fmla="*/ 360 w 375"/>
                  <a:gd name="T49" fmla="*/ 304 h 440"/>
                  <a:gd name="T50" fmla="*/ 345 w 375"/>
                  <a:gd name="T51" fmla="*/ 334 h 440"/>
                  <a:gd name="T52" fmla="*/ 325 w 375"/>
                  <a:gd name="T53" fmla="*/ 349 h 440"/>
                  <a:gd name="T54" fmla="*/ 320 w 375"/>
                  <a:gd name="T55" fmla="*/ 364 h 440"/>
                  <a:gd name="T56" fmla="*/ 310 w 375"/>
                  <a:gd name="T57" fmla="*/ 364 h 440"/>
                  <a:gd name="T58" fmla="*/ 294 w 375"/>
                  <a:gd name="T59" fmla="*/ 375 h 440"/>
                  <a:gd name="T60" fmla="*/ 249 w 375"/>
                  <a:gd name="T61" fmla="*/ 395 h 440"/>
                  <a:gd name="T62" fmla="*/ 234 w 375"/>
                  <a:gd name="T63" fmla="*/ 400 h 440"/>
                  <a:gd name="T64" fmla="*/ 228 w 375"/>
                  <a:gd name="T65" fmla="*/ 405 h 440"/>
                  <a:gd name="T66" fmla="*/ 218 w 375"/>
                  <a:gd name="T67" fmla="*/ 405 h 440"/>
                  <a:gd name="T68" fmla="*/ 193 w 375"/>
                  <a:gd name="T69" fmla="*/ 415 h 440"/>
                  <a:gd name="T70" fmla="*/ 158 w 375"/>
                  <a:gd name="T71" fmla="*/ 425 h 440"/>
                  <a:gd name="T72" fmla="*/ 132 w 375"/>
                  <a:gd name="T73" fmla="*/ 440 h 440"/>
                  <a:gd name="T74" fmla="*/ 152 w 375"/>
                  <a:gd name="T75" fmla="*/ 425 h 440"/>
                  <a:gd name="T76" fmla="*/ 168 w 375"/>
                  <a:gd name="T77" fmla="*/ 405 h 440"/>
                  <a:gd name="T78" fmla="*/ 183 w 375"/>
                  <a:gd name="T79" fmla="*/ 390 h 440"/>
                  <a:gd name="T80" fmla="*/ 198 w 375"/>
                  <a:gd name="T81" fmla="*/ 349 h 440"/>
                  <a:gd name="T82" fmla="*/ 203 w 375"/>
                  <a:gd name="T83" fmla="*/ 324 h 440"/>
                  <a:gd name="T84" fmla="*/ 208 w 375"/>
                  <a:gd name="T85" fmla="*/ 304 h 440"/>
                  <a:gd name="T86" fmla="*/ 208 w 375"/>
                  <a:gd name="T87" fmla="*/ 278 h 440"/>
                  <a:gd name="T88" fmla="*/ 208 w 375"/>
                  <a:gd name="T89" fmla="*/ 253 h 440"/>
                  <a:gd name="T90" fmla="*/ 198 w 375"/>
                  <a:gd name="T91" fmla="*/ 228 h 440"/>
                  <a:gd name="T92" fmla="*/ 193 w 375"/>
                  <a:gd name="T93" fmla="*/ 202 h 440"/>
                  <a:gd name="T94" fmla="*/ 183 w 375"/>
                  <a:gd name="T95" fmla="*/ 177 h 440"/>
                  <a:gd name="T96" fmla="*/ 173 w 375"/>
                  <a:gd name="T97" fmla="*/ 157 h 440"/>
                  <a:gd name="T98" fmla="*/ 158 w 375"/>
                  <a:gd name="T99" fmla="*/ 136 h 440"/>
                  <a:gd name="T100" fmla="*/ 142 w 375"/>
                  <a:gd name="T101" fmla="*/ 116 h 440"/>
                  <a:gd name="T102" fmla="*/ 122 w 375"/>
                  <a:gd name="T103" fmla="*/ 96 h 440"/>
                  <a:gd name="T104" fmla="*/ 107 w 375"/>
                  <a:gd name="T105" fmla="*/ 86 h 440"/>
                  <a:gd name="T106" fmla="*/ 87 w 375"/>
                  <a:gd name="T107" fmla="*/ 76 h 440"/>
                  <a:gd name="T108" fmla="*/ 66 w 375"/>
                  <a:gd name="T109" fmla="*/ 71 h 440"/>
                  <a:gd name="T110" fmla="*/ 26 w 375"/>
                  <a:gd name="T111" fmla="*/ 60 h 440"/>
                  <a:gd name="T112" fmla="*/ 6 w 375"/>
                  <a:gd name="T113" fmla="*/ 60 h 440"/>
                  <a:gd name="T114" fmla="*/ 0 w 375"/>
                  <a:gd name="T115" fmla="*/ 60 h 44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75"/>
                  <a:gd name="T175" fmla="*/ 0 h 440"/>
                  <a:gd name="T176" fmla="*/ 375 w 375"/>
                  <a:gd name="T177" fmla="*/ 440 h 44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75" h="440">
                    <a:moveTo>
                      <a:pt x="0" y="60"/>
                    </a:moveTo>
                    <a:lnTo>
                      <a:pt x="6" y="55"/>
                    </a:lnTo>
                    <a:lnTo>
                      <a:pt x="21" y="50"/>
                    </a:lnTo>
                    <a:lnTo>
                      <a:pt x="56" y="40"/>
                    </a:lnTo>
                    <a:lnTo>
                      <a:pt x="102" y="20"/>
                    </a:lnTo>
                    <a:lnTo>
                      <a:pt x="152" y="5"/>
                    </a:lnTo>
                    <a:lnTo>
                      <a:pt x="168" y="0"/>
                    </a:lnTo>
                    <a:lnTo>
                      <a:pt x="188" y="0"/>
                    </a:lnTo>
                    <a:lnTo>
                      <a:pt x="228" y="5"/>
                    </a:lnTo>
                    <a:lnTo>
                      <a:pt x="249" y="10"/>
                    </a:lnTo>
                    <a:lnTo>
                      <a:pt x="269" y="25"/>
                    </a:lnTo>
                    <a:lnTo>
                      <a:pt x="294" y="40"/>
                    </a:lnTo>
                    <a:lnTo>
                      <a:pt x="310" y="55"/>
                    </a:lnTo>
                    <a:lnTo>
                      <a:pt x="320" y="66"/>
                    </a:lnTo>
                    <a:lnTo>
                      <a:pt x="340" y="96"/>
                    </a:lnTo>
                    <a:lnTo>
                      <a:pt x="350" y="116"/>
                    </a:lnTo>
                    <a:lnTo>
                      <a:pt x="365" y="142"/>
                    </a:lnTo>
                    <a:lnTo>
                      <a:pt x="370" y="167"/>
                    </a:lnTo>
                    <a:lnTo>
                      <a:pt x="375" y="192"/>
                    </a:lnTo>
                    <a:lnTo>
                      <a:pt x="375" y="218"/>
                    </a:lnTo>
                    <a:lnTo>
                      <a:pt x="375" y="243"/>
                    </a:lnTo>
                    <a:lnTo>
                      <a:pt x="370" y="273"/>
                    </a:lnTo>
                    <a:lnTo>
                      <a:pt x="365" y="283"/>
                    </a:lnTo>
                    <a:lnTo>
                      <a:pt x="365" y="288"/>
                    </a:lnTo>
                    <a:lnTo>
                      <a:pt x="360" y="304"/>
                    </a:lnTo>
                    <a:lnTo>
                      <a:pt x="345" y="334"/>
                    </a:lnTo>
                    <a:lnTo>
                      <a:pt x="325" y="349"/>
                    </a:lnTo>
                    <a:lnTo>
                      <a:pt x="320" y="364"/>
                    </a:lnTo>
                    <a:lnTo>
                      <a:pt x="310" y="364"/>
                    </a:lnTo>
                    <a:lnTo>
                      <a:pt x="294" y="375"/>
                    </a:lnTo>
                    <a:lnTo>
                      <a:pt x="249" y="395"/>
                    </a:lnTo>
                    <a:lnTo>
                      <a:pt x="234" y="400"/>
                    </a:lnTo>
                    <a:lnTo>
                      <a:pt x="228" y="405"/>
                    </a:lnTo>
                    <a:lnTo>
                      <a:pt x="218" y="405"/>
                    </a:lnTo>
                    <a:lnTo>
                      <a:pt x="193" y="415"/>
                    </a:lnTo>
                    <a:lnTo>
                      <a:pt x="158" y="425"/>
                    </a:lnTo>
                    <a:lnTo>
                      <a:pt x="132" y="440"/>
                    </a:lnTo>
                    <a:lnTo>
                      <a:pt x="152" y="425"/>
                    </a:lnTo>
                    <a:lnTo>
                      <a:pt x="168" y="405"/>
                    </a:lnTo>
                    <a:lnTo>
                      <a:pt x="183" y="390"/>
                    </a:lnTo>
                    <a:lnTo>
                      <a:pt x="198" y="349"/>
                    </a:lnTo>
                    <a:lnTo>
                      <a:pt x="203" y="324"/>
                    </a:lnTo>
                    <a:lnTo>
                      <a:pt x="208" y="304"/>
                    </a:lnTo>
                    <a:lnTo>
                      <a:pt x="208" y="278"/>
                    </a:lnTo>
                    <a:lnTo>
                      <a:pt x="208" y="253"/>
                    </a:lnTo>
                    <a:lnTo>
                      <a:pt x="198" y="228"/>
                    </a:lnTo>
                    <a:lnTo>
                      <a:pt x="193" y="202"/>
                    </a:lnTo>
                    <a:lnTo>
                      <a:pt x="183" y="177"/>
                    </a:lnTo>
                    <a:lnTo>
                      <a:pt x="173" y="157"/>
                    </a:lnTo>
                    <a:lnTo>
                      <a:pt x="158" y="136"/>
                    </a:lnTo>
                    <a:lnTo>
                      <a:pt x="142" y="116"/>
                    </a:lnTo>
                    <a:lnTo>
                      <a:pt x="122" y="96"/>
                    </a:lnTo>
                    <a:lnTo>
                      <a:pt x="107" y="86"/>
                    </a:lnTo>
                    <a:lnTo>
                      <a:pt x="87" y="76"/>
                    </a:lnTo>
                    <a:lnTo>
                      <a:pt x="66" y="71"/>
                    </a:lnTo>
                    <a:lnTo>
                      <a:pt x="26" y="60"/>
                    </a:lnTo>
                    <a:lnTo>
                      <a:pt x="6" y="60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A6FF4C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24" name="Freeform 2260"/>
              <p:cNvSpPr>
                <a:spLocks noChangeAspect="1"/>
              </p:cNvSpPr>
              <p:nvPr/>
            </p:nvSpPr>
            <p:spPr bwMode="auto">
              <a:xfrm>
                <a:off x="856" y="2689"/>
                <a:ext cx="86" cy="111"/>
              </a:xfrm>
              <a:custGeom>
                <a:avLst/>
                <a:gdLst>
                  <a:gd name="T0" fmla="*/ 86 w 86"/>
                  <a:gd name="T1" fmla="*/ 0 h 111"/>
                  <a:gd name="T2" fmla="*/ 86 w 86"/>
                  <a:gd name="T3" fmla="*/ 5 h 111"/>
                  <a:gd name="T4" fmla="*/ 86 w 86"/>
                  <a:gd name="T5" fmla="*/ 15 h 111"/>
                  <a:gd name="T6" fmla="*/ 81 w 86"/>
                  <a:gd name="T7" fmla="*/ 25 h 111"/>
                  <a:gd name="T8" fmla="*/ 81 w 86"/>
                  <a:gd name="T9" fmla="*/ 35 h 111"/>
                  <a:gd name="T10" fmla="*/ 71 w 86"/>
                  <a:gd name="T11" fmla="*/ 35 h 111"/>
                  <a:gd name="T12" fmla="*/ 66 w 86"/>
                  <a:gd name="T13" fmla="*/ 50 h 111"/>
                  <a:gd name="T14" fmla="*/ 61 w 86"/>
                  <a:gd name="T15" fmla="*/ 61 h 111"/>
                  <a:gd name="T16" fmla="*/ 56 w 86"/>
                  <a:gd name="T17" fmla="*/ 66 h 111"/>
                  <a:gd name="T18" fmla="*/ 46 w 86"/>
                  <a:gd name="T19" fmla="*/ 71 h 111"/>
                  <a:gd name="T20" fmla="*/ 30 w 86"/>
                  <a:gd name="T21" fmla="*/ 91 h 111"/>
                  <a:gd name="T22" fmla="*/ 15 w 86"/>
                  <a:gd name="T23" fmla="*/ 101 h 111"/>
                  <a:gd name="T24" fmla="*/ 0 w 86"/>
                  <a:gd name="T25" fmla="*/ 111 h 1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6"/>
                  <a:gd name="T40" fmla="*/ 0 h 111"/>
                  <a:gd name="T41" fmla="*/ 86 w 86"/>
                  <a:gd name="T42" fmla="*/ 111 h 11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6" h="111">
                    <a:moveTo>
                      <a:pt x="86" y="0"/>
                    </a:moveTo>
                    <a:lnTo>
                      <a:pt x="86" y="5"/>
                    </a:lnTo>
                    <a:lnTo>
                      <a:pt x="86" y="15"/>
                    </a:lnTo>
                    <a:lnTo>
                      <a:pt x="81" y="25"/>
                    </a:lnTo>
                    <a:lnTo>
                      <a:pt x="81" y="35"/>
                    </a:lnTo>
                    <a:lnTo>
                      <a:pt x="71" y="35"/>
                    </a:lnTo>
                    <a:lnTo>
                      <a:pt x="66" y="50"/>
                    </a:lnTo>
                    <a:lnTo>
                      <a:pt x="61" y="61"/>
                    </a:lnTo>
                    <a:lnTo>
                      <a:pt x="56" y="66"/>
                    </a:lnTo>
                    <a:lnTo>
                      <a:pt x="46" y="71"/>
                    </a:lnTo>
                    <a:lnTo>
                      <a:pt x="30" y="91"/>
                    </a:lnTo>
                    <a:lnTo>
                      <a:pt x="15" y="101"/>
                    </a:lnTo>
                    <a:lnTo>
                      <a:pt x="0" y="11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25" name="Freeform 2261"/>
              <p:cNvSpPr>
                <a:spLocks noChangeAspect="1"/>
              </p:cNvSpPr>
              <p:nvPr/>
            </p:nvSpPr>
            <p:spPr bwMode="auto">
              <a:xfrm>
                <a:off x="947" y="2704"/>
                <a:ext cx="46" cy="66"/>
              </a:xfrm>
              <a:custGeom>
                <a:avLst/>
                <a:gdLst>
                  <a:gd name="T0" fmla="*/ 46 w 46"/>
                  <a:gd name="T1" fmla="*/ 0 h 66"/>
                  <a:gd name="T2" fmla="*/ 46 w 46"/>
                  <a:gd name="T3" fmla="*/ 5 h 66"/>
                  <a:gd name="T4" fmla="*/ 46 w 46"/>
                  <a:gd name="T5" fmla="*/ 15 h 66"/>
                  <a:gd name="T6" fmla="*/ 36 w 46"/>
                  <a:gd name="T7" fmla="*/ 25 h 66"/>
                  <a:gd name="T8" fmla="*/ 31 w 46"/>
                  <a:gd name="T9" fmla="*/ 41 h 66"/>
                  <a:gd name="T10" fmla="*/ 15 w 46"/>
                  <a:gd name="T11" fmla="*/ 51 h 66"/>
                  <a:gd name="T12" fmla="*/ 0 w 46"/>
                  <a:gd name="T13" fmla="*/ 66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"/>
                  <a:gd name="T22" fmla="*/ 0 h 66"/>
                  <a:gd name="T23" fmla="*/ 46 w 46"/>
                  <a:gd name="T24" fmla="*/ 66 h 6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" h="66">
                    <a:moveTo>
                      <a:pt x="46" y="0"/>
                    </a:moveTo>
                    <a:lnTo>
                      <a:pt x="46" y="5"/>
                    </a:lnTo>
                    <a:lnTo>
                      <a:pt x="46" y="15"/>
                    </a:lnTo>
                    <a:lnTo>
                      <a:pt x="36" y="25"/>
                    </a:lnTo>
                    <a:lnTo>
                      <a:pt x="31" y="41"/>
                    </a:lnTo>
                    <a:lnTo>
                      <a:pt x="15" y="51"/>
                    </a:lnTo>
                    <a:lnTo>
                      <a:pt x="0" y="6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26" name="Freeform 2262"/>
              <p:cNvSpPr>
                <a:spLocks noChangeAspect="1"/>
              </p:cNvSpPr>
              <p:nvPr/>
            </p:nvSpPr>
            <p:spPr bwMode="auto">
              <a:xfrm>
                <a:off x="907" y="2511"/>
                <a:ext cx="25" cy="158"/>
              </a:xfrm>
              <a:custGeom>
                <a:avLst/>
                <a:gdLst>
                  <a:gd name="T0" fmla="*/ 5 w 25"/>
                  <a:gd name="T1" fmla="*/ 0 h 158"/>
                  <a:gd name="T2" fmla="*/ 10 w 25"/>
                  <a:gd name="T3" fmla="*/ 16 h 158"/>
                  <a:gd name="T4" fmla="*/ 15 w 25"/>
                  <a:gd name="T5" fmla="*/ 31 h 158"/>
                  <a:gd name="T6" fmla="*/ 20 w 25"/>
                  <a:gd name="T7" fmla="*/ 71 h 158"/>
                  <a:gd name="T8" fmla="*/ 20 w 25"/>
                  <a:gd name="T9" fmla="*/ 92 h 158"/>
                  <a:gd name="T10" fmla="*/ 25 w 25"/>
                  <a:gd name="T11" fmla="*/ 117 h 158"/>
                  <a:gd name="T12" fmla="*/ 15 w 25"/>
                  <a:gd name="T13" fmla="*/ 142 h 158"/>
                  <a:gd name="T14" fmla="*/ 5 w 25"/>
                  <a:gd name="T15" fmla="*/ 147 h 158"/>
                  <a:gd name="T16" fmla="*/ 0 w 25"/>
                  <a:gd name="T17" fmla="*/ 158 h 1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158"/>
                  <a:gd name="T29" fmla="*/ 25 w 25"/>
                  <a:gd name="T30" fmla="*/ 158 h 1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158">
                    <a:moveTo>
                      <a:pt x="5" y="0"/>
                    </a:moveTo>
                    <a:lnTo>
                      <a:pt x="10" y="16"/>
                    </a:lnTo>
                    <a:lnTo>
                      <a:pt x="15" y="31"/>
                    </a:lnTo>
                    <a:lnTo>
                      <a:pt x="20" y="71"/>
                    </a:lnTo>
                    <a:lnTo>
                      <a:pt x="20" y="92"/>
                    </a:lnTo>
                    <a:lnTo>
                      <a:pt x="25" y="117"/>
                    </a:lnTo>
                    <a:lnTo>
                      <a:pt x="15" y="142"/>
                    </a:lnTo>
                    <a:lnTo>
                      <a:pt x="5" y="147"/>
                    </a:lnTo>
                    <a:lnTo>
                      <a:pt x="0" y="158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27" name="Freeform 2263"/>
              <p:cNvSpPr>
                <a:spLocks noChangeAspect="1"/>
              </p:cNvSpPr>
              <p:nvPr/>
            </p:nvSpPr>
            <p:spPr bwMode="auto">
              <a:xfrm>
                <a:off x="978" y="2537"/>
                <a:ext cx="35" cy="157"/>
              </a:xfrm>
              <a:custGeom>
                <a:avLst/>
                <a:gdLst>
                  <a:gd name="T0" fmla="*/ 30 w 35"/>
                  <a:gd name="T1" fmla="*/ 0 h 157"/>
                  <a:gd name="T2" fmla="*/ 35 w 35"/>
                  <a:gd name="T3" fmla="*/ 30 h 157"/>
                  <a:gd name="T4" fmla="*/ 30 w 35"/>
                  <a:gd name="T5" fmla="*/ 40 h 157"/>
                  <a:gd name="T6" fmla="*/ 30 w 35"/>
                  <a:gd name="T7" fmla="*/ 66 h 157"/>
                  <a:gd name="T8" fmla="*/ 30 w 35"/>
                  <a:gd name="T9" fmla="*/ 91 h 157"/>
                  <a:gd name="T10" fmla="*/ 20 w 35"/>
                  <a:gd name="T11" fmla="*/ 132 h 157"/>
                  <a:gd name="T12" fmla="*/ 0 w 35"/>
                  <a:gd name="T13" fmla="*/ 157 h 1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"/>
                  <a:gd name="T22" fmla="*/ 0 h 157"/>
                  <a:gd name="T23" fmla="*/ 35 w 35"/>
                  <a:gd name="T24" fmla="*/ 157 h 1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" h="157">
                    <a:moveTo>
                      <a:pt x="30" y="0"/>
                    </a:moveTo>
                    <a:lnTo>
                      <a:pt x="35" y="30"/>
                    </a:lnTo>
                    <a:lnTo>
                      <a:pt x="30" y="40"/>
                    </a:lnTo>
                    <a:lnTo>
                      <a:pt x="30" y="66"/>
                    </a:lnTo>
                    <a:lnTo>
                      <a:pt x="30" y="91"/>
                    </a:lnTo>
                    <a:lnTo>
                      <a:pt x="20" y="132"/>
                    </a:lnTo>
                    <a:lnTo>
                      <a:pt x="0" y="15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28" name="Freeform 2264"/>
              <p:cNvSpPr>
                <a:spLocks noChangeAspect="1"/>
              </p:cNvSpPr>
              <p:nvPr/>
            </p:nvSpPr>
            <p:spPr bwMode="auto">
              <a:xfrm>
                <a:off x="1510" y="2390"/>
                <a:ext cx="71" cy="152"/>
              </a:xfrm>
              <a:custGeom>
                <a:avLst/>
                <a:gdLst>
                  <a:gd name="T0" fmla="*/ 61 w 71"/>
                  <a:gd name="T1" fmla="*/ 0 h 152"/>
                  <a:gd name="T2" fmla="*/ 71 w 71"/>
                  <a:gd name="T3" fmla="*/ 25 h 152"/>
                  <a:gd name="T4" fmla="*/ 61 w 71"/>
                  <a:gd name="T5" fmla="*/ 51 h 152"/>
                  <a:gd name="T6" fmla="*/ 55 w 71"/>
                  <a:gd name="T7" fmla="*/ 66 h 152"/>
                  <a:gd name="T8" fmla="*/ 50 w 71"/>
                  <a:gd name="T9" fmla="*/ 71 h 152"/>
                  <a:gd name="T10" fmla="*/ 45 w 71"/>
                  <a:gd name="T11" fmla="*/ 86 h 152"/>
                  <a:gd name="T12" fmla="*/ 35 w 71"/>
                  <a:gd name="T13" fmla="*/ 116 h 152"/>
                  <a:gd name="T14" fmla="*/ 20 w 71"/>
                  <a:gd name="T15" fmla="*/ 132 h 152"/>
                  <a:gd name="T16" fmla="*/ 10 w 71"/>
                  <a:gd name="T17" fmla="*/ 147 h 152"/>
                  <a:gd name="T18" fmla="*/ 0 w 71"/>
                  <a:gd name="T19" fmla="*/ 152 h 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1"/>
                  <a:gd name="T31" fmla="*/ 0 h 152"/>
                  <a:gd name="T32" fmla="*/ 71 w 71"/>
                  <a:gd name="T33" fmla="*/ 152 h 1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1" h="152">
                    <a:moveTo>
                      <a:pt x="61" y="0"/>
                    </a:moveTo>
                    <a:lnTo>
                      <a:pt x="71" y="25"/>
                    </a:lnTo>
                    <a:lnTo>
                      <a:pt x="61" y="51"/>
                    </a:lnTo>
                    <a:lnTo>
                      <a:pt x="55" y="66"/>
                    </a:lnTo>
                    <a:lnTo>
                      <a:pt x="50" y="71"/>
                    </a:lnTo>
                    <a:lnTo>
                      <a:pt x="45" y="86"/>
                    </a:lnTo>
                    <a:lnTo>
                      <a:pt x="35" y="116"/>
                    </a:lnTo>
                    <a:lnTo>
                      <a:pt x="20" y="132"/>
                    </a:lnTo>
                    <a:lnTo>
                      <a:pt x="10" y="147"/>
                    </a:lnTo>
                    <a:lnTo>
                      <a:pt x="0" y="15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29" name="Freeform 2265"/>
              <p:cNvSpPr>
                <a:spLocks noChangeAspect="1"/>
              </p:cNvSpPr>
              <p:nvPr/>
            </p:nvSpPr>
            <p:spPr bwMode="auto">
              <a:xfrm>
                <a:off x="1576" y="2420"/>
                <a:ext cx="65" cy="112"/>
              </a:xfrm>
              <a:custGeom>
                <a:avLst/>
                <a:gdLst>
                  <a:gd name="T0" fmla="*/ 60 w 65"/>
                  <a:gd name="T1" fmla="*/ 0 h 112"/>
                  <a:gd name="T2" fmla="*/ 60 w 65"/>
                  <a:gd name="T3" fmla="*/ 5 h 112"/>
                  <a:gd name="T4" fmla="*/ 65 w 65"/>
                  <a:gd name="T5" fmla="*/ 21 h 112"/>
                  <a:gd name="T6" fmla="*/ 45 w 65"/>
                  <a:gd name="T7" fmla="*/ 61 h 112"/>
                  <a:gd name="T8" fmla="*/ 25 w 65"/>
                  <a:gd name="T9" fmla="*/ 81 h 112"/>
                  <a:gd name="T10" fmla="*/ 15 w 65"/>
                  <a:gd name="T11" fmla="*/ 97 h 112"/>
                  <a:gd name="T12" fmla="*/ 5 w 65"/>
                  <a:gd name="T13" fmla="*/ 102 h 112"/>
                  <a:gd name="T14" fmla="*/ 0 w 65"/>
                  <a:gd name="T15" fmla="*/ 112 h 1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112"/>
                  <a:gd name="T26" fmla="*/ 65 w 65"/>
                  <a:gd name="T27" fmla="*/ 112 h 1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112">
                    <a:moveTo>
                      <a:pt x="60" y="0"/>
                    </a:moveTo>
                    <a:lnTo>
                      <a:pt x="60" y="5"/>
                    </a:lnTo>
                    <a:lnTo>
                      <a:pt x="65" y="21"/>
                    </a:lnTo>
                    <a:lnTo>
                      <a:pt x="45" y="61"/>
                    </a:lnTo>
                    <a:lnTo>
                      <a:pt x="25" y="81"/>
                    </a:lnTo>
                    <a:lnTo>
                      <a:pt x="15" y="97"/>
                    </a:lnTo>
                    <a:lnTo>
                      <a:pt x="5" y="102"/>
                    </a:lnTo>
                    <a:lnTo>
                      <a:pt x="0" y="11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30" name="Freeform 2266"/>
              <p:cNvSpPr>
                <a:spLocks noChangeAspect="1"/>
              </p:cNvSpPr>
              <p:nvPr/>
            </p:nvSpPr>
            <p:spPr bwMode="auto">
              <a:xfrm>
                <a:off x="1652" y="2446"/>
                <a:ext cx="40" cy="60"/>
              </a:xfrm>
              <a:custGeom>
                <a:avLst/>
                <a:gdLst>
                  <a:gd name="T0" fmla="*/ 40 w 40"/>
                  <a:gd name="T1" fmla="*/ 0 h 60"/>
                  <a:gd name="T2" fmla="*/ 35 w 40"/>
                  <a:gd name="T3" fmla="*/ 5 h 60"/>
                  <a:gd name="T4" fmla="*/ 35 w 40"/>
                  <a:gd name="T5" fmla="*/ 20 h 60"/>
                  <a:gd name="T6" fmla="*/ 30 w 40"/>
                  <a:gd name="T7" fmla="*/ 25 h 60"/>
                  <a:gd name="T8" fmla="*/ 25 w 40"/>
                  <a:gd name="T9" fmla="*/ 35 h 60"/>
                  <a:gd name="T10" fmla="*/ 0 w 40"/>
                  <a:gd name="T11" fmla="*/ 60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60"/>
                  <a:gd name="T20" fmla="*/ 40 w 40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60">
                    <a:moveTo>
                      <a:pt x="40" y="0"/>
                    </a:moveTo>
                    <a:lnTo>
                      <a:pt x="35" y="5"/>
                    </a:lnTo>
                    <a:lnTo>
                      <a:pt x="35" y="20"/>
                    </a:lnTo>
                    <a:lnTo>
                      <a:pt x="30" y="25"/>
                    </a:lnTo>
                    <a:lnTo>
                      <a:pt x="25" y="35"/>
                    </a:lnTo>
                    <a:lnTo>
                      <a:pt x="0" y="6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31" name="Freeform 2267"/>
              <p:cNvSpPr>
                <a:spLocks noChangeAspect="1"/>
              </p:cNvSpPr>
              <p:nvPr/>
            </p:nvSpPr>
            <p:spPr bwMode="auto">
              <a:xfrm>
                <a:off x="1723" y="2456"/>
                <a:ext cx="5" cy="25"/>
              </a:xfrm>
              <a:custGeom>
                <a:avLst/>
                <a:gdLst>
                  <a:gd name="T0" fmla="*/ 5 w 5"/>
                  <a:gd name="T1" fmla="*/ 0 h 25"/>
                  <a:gd name="T2" fmla="*/ 5 w 5"/>
                  <a:gd name="T3" fmla="*/ 10 h 25"/>
                  <a:gd name="T4" fmla="*/ 0 w 5"/>
                  <a:gd name="T5" fmla="*/ 25 h 25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25"/>
                  <a:gd name="T11" fmla="*/ 5 w 5"/>
                  <a:gd name="T12" fmla="*/ 25 h 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25">
                    <a:moveTo>
                      <a:pt x="5" y="0"/>
                    </a:moveTo>
                    <a:lnTo>
                      <a:pt x="5" y="10"/>
                    </a:lnTo>
                    <a:lnTo>
                      <a:pt x="0" y="2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32" name="Freeform 2268"/>
              <p:cNvSpPr>
                <a:spLocks noChangeAspect="1"/>
              </p:cNvSpPr>
              <p:nvPr/>
            </p:nvSpPr>
            <p:spPr bwMode="auto">
              <a:xfrm>
                <a:off x="1606" y="2248"/>
                <a:ext cx="20" cy="162"/>
              </a:xfrm>
              <a:custGeom>
                <a:avLst/>
                <a:gdLst>
                  <a:gd name="T0" fmla="*/ 0 w 20"/>
                  <a:gd name="T1" fmla="*/ 0 h 162"/>
                  <a:gd name="T2" fmla="*/ 5 w 20"/>
                  <a:gd name="T3" fmla="*/ 15 h 162"/>
                  <a:gd name="T4" fmla="*/ 15 w 20"/>
                  <a:gd name="T5" fmla="*/ 30 h 162"/>
                  <a:gd name="T6" fmla="*/ 15 w 20"/>
                  <a:gd name="T7" fmla="*/ 35 h 162"/>
                  <a:gd name="T8" fmla="*/ 15 w 20"/>
                  <a:gd name="T9" fmla="*/ 46 h 162"/>
                  <a:gd name="T10" fmla="*/ 20 w 20"/>
                  <a:gd name="T11" fmla="*/ 81 h 162"/>
                  <a:gd name="T12" fmla="*/ 15 w 20"/>
                  <a:gd name="T13" fmla="*/ 106 h 162"/>
                  <a:gd name="T14" fmla="*/ 15 w 20"/>
                  <a:gd name="T15" fmla="*/ 132 h 162"/>
                  <a:gd name="T16" fmla="*/ 10 w 20"/>
                  <a:gd name="T17" fmla="*/ 142 h 162"/>
                  <a:gd name="T18" fmla="*/ 5 w 20"/>
                  <a:gd name="T19" fmla="*/ 162 h 16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162"/>
                  <a:gd name="T32" fmla="*/ 20 w 20"/>
                  <a:gd name="T33" fmla="*/ 162 h 16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162">
                    <a:moveTo>
                      <a:pt x="0" y="0"/>
                    </a:moveTo>
                    <a:lnTo>
                      <a:pt x="5" y="15"/>
                    </a:lnTo>
                    <a:lnTo>
                      <a:pt x="15" y="30"/>
                    </a:lnTo>
                    <a:lnTo>
                      <a:pt x="15" y="35"/>
                    </a:lnTo>
                    <a:lnTo>
                      <a:pt x="15" y="46"/>
                    </a:lnTo>
                    <a:lnTo>
                      <a:pt x="20" y="81"/>
                    </a:lnTo>
                    <a:lnTo>
                      <a:pt x="15" y="106"/>
                    </a:lnTo>
                    <a:lnTo>
                      <a:pt x="15" y="132"/>
                    </a:lnTo>
                    <a:lnTo>
                      <a:pt x="10" y="142"/>
                    </a:lnTo>
                    <a:lnTo>
                      <a:pt x="5" y="16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33" name="Freeform 2269"/>
              <p:cNvSpPr>
                <a:spLocks noChangeAspect="1"/>
              </p:cNvSpPr>
              <p:nvPr/>
            </p:nvSpPr>
            <p:spPr bwMode="auto">
              <a:xfrm>
                <a:off x="1677" y="2268"/>
                <a:ext cx="30" cy="167"/>
              </a:xfrm>
              <a:custGeom>
                <a:avLst/>
                <a:gdLst>
                  <a:gd name="T0" fmla="*/ 20 w 30"/>
                  <a:gd name="T1" fmla="*/ 0 h 167"/>
                  <a:gd name="T2" fmla="*/ 25 w 30"/>
                  <a:gd name="T3" fmla="*/ 5 h 167"/>
                  <a:gd name="T4" fmla="*/ 30 w 30"/>
                  <a:gd name="T5" fmla="*/ 26 h 167"/>
                  <a:gd name="T6" fmla="*/ 30 w 30"/>
                  <a:gd name="T7" fmla="*/ 61 h 167"/>
                  <a:gd name="T8" fmla="*/ 30 w 30"/>
                  <a:gd name="T9" fmla="*/ 76 h 167"/>
                  <a:gd name="T10" fmla="*/ 30 w 30"/>
                  <a:gd name="T11" fmla="*/ 86 h 167"/>
                  <a:gd name="T12" fmla="*/ 25 w 30"/>
                  <a:gd name="T13" fmla="*/ 102 h 167"/>
                  <a:gd name="T14" fmla="*/ 20 w 30"/>
                  <a:gd name="T15" fmla="*/ 132 h 167"/>
                  <a:gd name="T16" fmla="*/ 5 w 30"/>
                  <a:gd name="T17" fmla="*/ 147 h 167"/>
                  <a:gd name="T18" fmla="*/ 0 w 30"/>
                  <a:gd name="T19" fmla="*/ 167 h 1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167"/>
                  <a:gd name="T32" fmla="*/ 30 w 30"/>
                  <a:gd name="T33" fmla="*/ 167 h 16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167">
                    <a:moveTo>
                      <a:pt x="20" y="0"/>
                    </a:moveTo>
                    <a:lnTo>
                      <a:pt x="25" y="5"/>
                    </a:lnTo>
                    <a:lnTo>
                      <a:pt x="30" y="26"/>
                    </a:lnTo>
                    <a:lnTo>
                      <a:pt x="30" y="61"/>
                    </a:lnTo>
                    <a:lnTo>
                      <a:pt x="30" y="76"/>
                    </a:lnTo>
                    <a:lnTo>
                      <a:pt x="30" y="86"/>
                    </a:lnTo>
                    <a:lnTo>
                      <a:pt x="25" y="102"/>
                    </a:lnTo>
                    <a:lnTo>
                      <a:pt x="20" y="132"/>
                    </a:lnTo>
                    <a:lnTo>
                      <a:pt x="5" y="147"/>
                    </a:lnTo>
                    <a:lnTo>
                      <a:pt x="0" y="16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34" name="Freeform 2270"/>
              <p:cNvSpPr>
                <a:spLocks noChangeAspect="1"/>
              </p:cNvSpPr>
              <p:nvPr/>
            </p:nvSpPr>
            <p:spPr bwMode="auto">
              <a:xfrm>
                <a:off x="1728" y="2294"/>
                <a:ext cx="55" cy="162"/>
              </a:xfrm>
              <a:custGeom>
                <a:avLst/>
                <a:gdLst>
                  <a:gd name="T0" fmla="*/ 50 w 55"/>
                  <a:gd name="T1" fmla="*/ 0 h 162"/>
                  <a:gd name="T2" fmla="*/ 50 w 55"/>
                  <a:gd name="T3" fmla="*/ 20 h 162"/>
                  <a:gd name="T4" fmla="*/ 55 w 55"/>
                  <a:gd name="T5" fmla="*/ 30 h 162"/>
                  <a:gd name="T6" fmla="*/ 50 w 55"/>
                  <a:gd name="T7" fmla="*/ 35 h 162"/>
                  <a:gd name="T8" fmla="*/ 50 w 55"/>
                  <a:gd name="T9" fmla="*/ 50 h 162"/>
                  <a:gd name="T10" fmla="*/ 45 w 55"/>
                  <a:gd name="T11" fmla="*/ 96 h 162"/>
                  <a:gd name="T12" fmla="*/ 30 w 55"/>
                  <a:gd name="T13" fmla="*/ 111 h 162"/>
                  <a:gd name="T14" fmla="*/ 25 w 55"/>
                  <a:gd name="T15" fmla="*/ 131 h 162"/>
                  <a:gd name="T16" fmla="*/ 10 w 55"/>
                  <a:gd name="T17" fmla="*/ 141 h 162"/>
                  <a:gd name="T18" fmla="*/ 0 w 55"/>
                  <a:gd name="T19" fmla="*/ 162 h 16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162"/>
                  <a:gd name="T32" fmla="*/ 55 w 55"/>
                  <a:gd name="T33" fmla="*/ 162 h 16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162">
                    <a:moveTo>
                      <a:pt x="50" y="0"/>
                    </a:moveTo>
                    <a:lnTo>
                      <a:pt x="50" y="20"/>
                    </a:lnTo>
                    <a:lnTo>
                      <a:pt x="55" y="30"/>
                    </a:lnTo>
                    <a:lnTo>
                      <a:pt x="50" y="35"/>
                    </a:lnTo>
                    <a:lnTo>
                      <a:pt x="50" y="50"/>
                    </a:lnTo>
                    <a:lnTo>
                      <a:pt x="45" y="96"/>
                    </a:lnTo>
                    <a:lnTo>
                      <a:pt x="30" y="111"/>
                    </a:lnTo>
                    <a:lnTo>
                      <a:pt x="25" y="131"/>
                    </a:lnTo>
                    <a:lnTo>
                      <a:pt x="10" y="141"/>
                    </a:lnTo>
                    <a:lnTo>
                      <a:pt x="0" y="16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35" name="Freeform 2271"/>
              <p:cNvSpPr>
                <a:spLocks noChangeAspect="1"/>
              </p:cNvSpPr>
              <p:nvPr/>
            </p:nvSpPr>
            <p:spPr bwMode="auto">
              <a:xfrm>
                <a:off x="1778" y="2324"/>
                <a:ext cx="76" cy="132"/>
              </a:xfrm>
              <a:custGeom>
                <a:avLst/>
                <a:gdLst>
                  <a:gd name="T0" fmla="*/ 71 w 76"/>
                  <a:gd name="T1" fmla="*/ 0 h 132"/>
                  <a:gd name="T2" fmla="*/ 71 w 76"/>
                  <a:gd name="T3" fmla="*/ 5 h 132"/>
                  <a:gd name="T4" fmla="*/ 76 w 76"/>
                  <a:gd name="T5" fmla="*/ 20 h 132"/>
                  <a:gd name="T6" fmla="*/ 61 w 76"/>
                  <a:gd name="T7" fmla="*/ 51 h 132"/>
                  <a:gd name="T8" fmla="*/ 56 w 76"/>
                  <a:gd name="T9" fmla="*/ 66 h 132"/>
                  <a:gd name="T10" fmla="*/ 56 w 76"/>
                  <a:gd name="T11" fmla="*/ 71 h 132"/>
                  <a:gd name="T12" fmla="*/ 26 w 76"/>
                  <a:gd name="T13" fmla="*/ 111 h 132"/>
                  <a:gd name="T14" fmla="*/ 10 w 76"/>
                  <a:gd name="T15" fmla="*/ 117 h 132"/>
                  <a:gd name="T16" fmla="*/ 0 w 76"/>
                  <a:gd name="T17" fmla="*/ 132 h 1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6"/>
                  <a:gd name="T28" fmla="*/ 0 h 132"/>
                  <a:gd name="T29" fmla="*/ 76 w 76"/>
                  <a:gd name="T30" fmla="*/ 132 h 1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6" h="132">
                    <a:moveTo>
                      <a:pt x="71" y="0"/>
                    </a:moveTo>
                    <a:lnTo>
                      <a:pt x="71" y="5"/>
                    </a:lnTo>
                    <a:lnTo>
                      <a:pt x="76" y="20"/>
                    </a:lnTo>
                    <a:lnTo>
                      <a:pt x="61" y="51"/>
                    </a:lnTo>
                    <a:lnTo>
                      <a:pt x="56" y="66"/>
                    </a:lnTo>
                    <a:lnTo>
                      <a:pt x="56" y="71"/>
                    </a:lnTo>
                    <a:lnTo>
                      <a:pt x="26" y="111"/>
                    </a:lnTo>
                    <a:lnTo>
                      <a:pt x="10" y="117"/>
                    </a:lnTo>
                    <a:lnTo>
                      <a:pt x="0" y="13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grpSp>
            <p:nvGrpSpPr>
              <p:cNvPr id="8336" name="Group 2272"/>
              <p:cNvGrpSpPr>
                <a:grpSpLocks noChangeAspect="1"/>
              </p:cNvGrpSpPr>
              <p:nvPr/>
            </p:nvGrpSpPr>
            <p:grpSpPr bwMode="auto">
              <a:xfrm>
                <a:off x="1302" y="2147"/>
                <a:ext cx="527" cy="162"/>
                <a:chOff x="1302" y="2015"/>
                <a:chExt cx="527" cy="162"/>
              </a:xfrm>
            </p:grpSpPr>
            <p:sp>
              <p:nvSpPr>
                <p:cNvPr id="8746" name="Freeform 2273"/>
                <p:cNvSpPr>
                  <a:spLocks noChangeAspect="1"/>
                </p:cNvSpPr>
                <p:nvPr/>
              </p:nvSpPr>
              <p:spPr bwMode="auto">
                <a:xfrm>
                  <a:off x="1302" y="2091"/>
                  <a:ext cx="15" cy="15"/>
                </a:xfrm>
                <a:custGeom>
                  <a:avLst/>
                  <a:gdLst>
                    <a:gd name="T0" fmla="*/ 0 w 15"/>
                    <a:gd name="T1" fmla="*/ 0 h 15"/>
                    <a:gd name="T2" fmla="*/ 10 w 15"/>
                    <a:gd name="T3" fmla="*/ 5 h 15"/>
                    <a:gd name="T4" fmla="*/ 15 w 15"/>
                    <a:gd name="T5" fmla="*/ 15 h 15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15"/>
                    <a:gd name="T11" fmla="*/ 15 w 15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15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15" y="15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47" name="Freeform 2274"/>
                <p:cNvSpPr>
                  <a:spLocks noChangeAspect="1"/>
                </p:cNvSpPr>
                <p:nvPr/>
              </p:nvSpPr>
              <p:spPr bwMode="auto">
                <a:xfrm>
                  <a:off x="1393" y="2060"/>
                  <a:ext cx="41" cy="36"/>
                </a:xfrm>
                <a:custGeom>
                  <a:avLst/>
                  <a:gdLst>
                    <a:gd name="T0" fmla="*/ 0 w 41"/>
                    <a:gd name="T1" fmla="*/ 0 h 36"/>
                    <a:gd name="T2" fmla="*/ 20 w 41"/>
                    <a:gd name="T3" fmla="*/ 10 h 36"/>
                    <a:gd name="T4" fmla="*/ 25 w 41"/>
                    <a:gd name="T5" fmla="*/ 10 h 36"/>
                    <a:gd name="T6" fmla="*/ 36 w 41"/>
                    <a:gd name="T7" fmla="*/ 21 h 36"/>
                    <a:gd name="T8" fmla="*/ 36 w 41"/>
                    <a:gd name="T9" fmla="*/ 26 h 36"/>
                    <a:gd name="T10" fmla="*/ 41 w 41"/>
                    <a:gd name="T11" fmla="*/ 36 h 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1"/>
                    <a:gd name="T19" fmla="*/ 0 h 36"/>
                    <a:gd name="T20" fmla="*/ 41 w 41"/>
                    <a:gd name="T21" fmla="*/ 36 h 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1" h="36">
                      <a:moveTo>
                        <a:pt x="0" y="0"/>
                      </a:moveTo>
                      <a:lnTo>
                        <a:pt x="20" y="10"/>
                      </a:lnTo>
                      <a:lnTo>
                        <a:pt x="25" y="10"/>
                      </a:lnTo>
                      <a:lnTo>
                        <a:pt x="36" y="21"/>
                      </a:lnTo>
                      <a:lnTo>
                        <a:pt x="36" y="26"/>
                      </a:lnTo>
                      <a:lnTo>
                        <a:pt x="41" y="3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48" name="Freeform 2275"/>
                <p:cNvSpPr>
                  <a:spLocks noChangeAspect="1"/>
                </p:cNvSpPr>
                <p:nvPr/>
              </p:nvSpPr>
              <p:spPr bwMode="auto">
                <a:xfrm>
                  <a:off x="1484" y="2035"/>
                  <a:ext cx="61" cy="66"/>
                </a:xfrm>
                <a:custGeom>
                  <a:avLst/>
                  <a:gdLst>
                    <a:gd name="T0" fmla="*/ 0 w 61"/>
                    <a:gd name="T1" fmla="*/ 0 h 66"/>
                    <a:gd name="T2" fmla="*/ 21 w 61"/>
                    <a:gd name="T3" fmla="*/ 10 h 66"/>
                    <a:gd name="T4" fmla="*/ 36 w 61"/>
                    <a:gd name="T5" fmla="*/ 20 h 66"/>
                    <a:gd name="T6" fmla="*/ 46 w 61"/>
                    <a:gd name="T7" fmla="*/ 35 h 66"/>
                    <a:gd name="T8" fmla="*/ 51 w 61"/>
                    <a:gd name="T9" fmla="*/ 35 h 66"/>
                    <a:gd name="T10" fmla="*/ 61 w 61"/>
                    <a:gd name="T11" fmla="*/ 51 h 66"/>
                    <a:gd name="T12" fmla="*/ 61 w 61"/>
                    <a:gd name="T13" fmla="*/ 66 h 6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1"/>
                    <a:gd name="T22" fmla="*/ 0 h 66"/>
                    <a:gd name="T23" fmla="*/ 61 w 61"/>
                    <a:gd name="T24" fmla="*/ 66 h 6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1" h="66">
                      <a:moveTo>
                        <a:pt x="0" y="0"/>
                      </a:moveTo>
                      <a:lnTo>
                        <a:pt x="21" y="10"/>
                      </a:lnTo>
                      <a:lnTo>
                        <a:pt x="36" y="20"/>
                      </a:lnTo>
                      <a:lnTo>
                        <a:pt x="46" y="35"/>
                      </a:lnTo>
                      <a:lnTo>
                        <a:pt x="51" y="35"/>
                      </a:lnTo>
                      <a:lnTo>
                        <a:pt x="61" y="51"/>
                      </a:lnTo>
                      <a:lnTo>
                        <a:pt x="61" y="6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49" name="Freeform 2276"/>
                <p:cNvSpPr>
                  <a:spLocks noChangeAspect="1"/>
                </p:cNvSpPr>
                <p:nvPr/>
              </p:nvSpPr>
              <p:spPr bwMode="auto">
                <a:xfrm>
                  <a:off x="1591" y="2015"/>
                  <a:ext cx="61" cy="106"/>
                </a:xfrm>
                <a:custGeom>
                  <a:avLst/>
                  <a:gdLst>
                    <a:gd name="T0" fmla="*/ 0 w 61"/>
                    <a:gd name="T1" fmla="*/ 0 h 106"/>
                    <a:gd name="T2" fmla="*/ 25 w 61"/>
                    <a:gd name="T3" fmla="*/ 25 h 106"/>
                    <a:gd name="T4" fmla="*/ 40 w 61"/>
                    <a:gd name="T5" fmla="*/ 45 h 106"/>
                    <a:gd name="T6" fmla="*/ 50 w 61"/>
                    <a:gd name="T7" fmla="*/ 61 h 106"/>
                    <a:gd name="T8" fmla="*/ 56 w 61"/>
                    <a:gd name="T9" fmla="*/ 71 h 106"/>
                    <a:gd name="T10" fmla="*/ 61 w 61"/>
                    <a:gd name="T11" fmla="*/ 86 h 106"/>
                    <a:gd name="T12" fmla="*/ 61 w 61"/>
                    <a:gd name="T13" fmla="*/ 91 h 106"/>
                    <a:gd name="T14" fmla="*/ 61 w 61"/>
                    <a:gd name="T15" fmla="*/ 106 h 10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1"/>
                    <a:gd name="T25" fmla="*/ 0 h 106"/>
                    <a:gd name="T26" fmla="*/ 61 w 61"/>
                    <a:gd name="T27" fmla="*/ 106 h 10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1" h="106">
                      <a:moveTo>
                        <a:pt x="0" y="0"/>
                      </a:moveTo>
                      <a:lnTo>
                        <a:pt x="25" y="25"/>
                      </a:lnTo>
                      <a:lnTo>
                        <a:pt x="40" y="45"/>
                      </a:lnTo>
                      <a:lnTo>
                        <a:pt x="50" y="61"/>
                      </a:lnTo>
                      <a:lnTo>
                        <a:pt x="56" y="71"/>
                      </a:lnTo>
                      <a:lnTo>
                        <a:pt x="61" y="86"/>
                      </a:lnTo>
                      <a:lnTo>
                        <a:pt x="61" y="91"/>
                      </a:lnTo>
                      <a:lnTo>
                        <a:pt x="61" y="10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50" name="Freeform 2277"/>
                <p:cNvSpPr>
                  <a:spLocks noChangeAspect="1"/>
                </p:cNvSpPr>
                <p:nvPr/>
              </p:nvSpPr>
              <p:spPr bwMode="auto">
                <a:xfrm>
                  <a:off x="1702" y="2015"/>
                  <a:ext cx="46" cy="131"/>
                </a:xfrm>
                <a:custGeom>
                  <a:avLst/>
                  <a:gdLst>
                    <a:gd name="T0" fmla="*/ 0 w 46"/>
                    <a:gd name="T1" fmla="*/ 0 h 131"/>
                    <a:gd name="T2" fmla="*/ 5 w 46"/>
                    <a:gd name="T3" fmla="*/ 10 h 131"/>
                    <a:gd name="T4" fmla="*/ 21 w 46"/>
                    <a:gd name="T5" fmla="*/ 35 h 131"/>
                    <a:gd name="T6" fmla="*/ 31 w 46"/>
                    <a:gd name="T7" fmla="*/ 61 h 131"/>
                    <a:gd name="T8" fmla="*/ 31 w 46"/>
                    <a:gd name="T9" fmla="*/ 71 h 131"/>
                    <a:gd name="T10" fmla="*/ 36 w 46"/>
                    <a:gd name="T11" fmla="*/ 76 h 131"/>
                    <a:gd name="T12" fmla="*/ 46 w 46"/>
                    <a:gd name="T13" fmla="*/ 111 h 131"/>
                    <a:gd name="T14" fmla="*/ 41 w 46"/>
                    <a:gd name="T15" fmla="*/ 116 h 131"/>
                    <a:gd name="T16" fmla="*/ 41 w 46"/>
                    <a:gd name="T17" fmla="*/ 131 h 1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6"/>
                    <a:gd name="T28" fmla="*/ 0 h 131"/>
                    <a:gd name="T29" fmla="*/ 46 w 46"/>
                    <a:gd name="T30" fmla="*/ 131 h 1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6" h="131">
                      <a:moveTo>
                        <a:pt x="0" y="0"/>
                      </a:moveTo>
                      <a:lnTo>
                        <a:pt x="5" y="10"/>
                      </a:lnTo>
                      <a:lnTo>
                        <a:pt x="21" y="35"/>
                      </a:lnTo>
                      <a:lnTo>
                        <a:pt x="31" y="61"/>
                      </a:lnTo>
                      <a:lnTo>
                        <a:pt x="31" y="71"/>
                      </a:lnTo>
                      <a:lnTo>
                        <a:pt x="36" y="76"/>
                      </a:lnTo>
                      <a:lnTo>
                        <a:pt x="46" y="111"/>
                      </a:lnTo>
                      <a:lnTo>
                        <a:pt x="41" y="116"/>
                      </a:lnTo>
                      <a:lnTo>
                        <a:pt x="41" y="13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51" name="Freeform 2278"/>
                <p:cNvSpPr>
                  <a:spLocks noChangeAspect="1"/>
                </p:cNvSpPr>
                <p:nvPr/>
              </p:nvSpPr>
              <p:spPr bwMode="auto">
                <a:xfrm>
                  <a:off x="1804" y="2025"/>
                  <a:ext cx="25" cy="152"/>
                </a:xfrm>
                <a:custGeom>
                  <a:avLst/>
                  <a:gdLst>
                    <a:gd name="T0" fmla="*/ 0 w 25"/>
                    <a:gd name="T1" fmla="*/ 0 h 152"/>
                    <a:gd name="T2" fmla="*/ 15 w 25"/>
                    <a:gd name="T3" fmla="*/ 40 h 152"/>
                    <a:gd name="T4" fmla="*/ 20 w 25"/>
                    <a:gd name="T5" fmla="*/ 66 h 152"/>
                    <a:gd name="T6" fmla="*/ 25 w 25"/>
                    <a:gd name="T7" fmla="*/ 96 h 152"/>
                    <a:gd name="T8" fmla="*/ 25 w 25"/>
                    <a:gd name="T9" fmla="*/ 137 h 152"/>
                    <a:gd name="T10" fmla="*/ 20 w 25"/>
                    <a:gd name="T11" fmla="*/ 152 h 1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"/>
                    <a:gd name="T19" fmla="*/ 0 h 152"/>
                    <a:gd name="T20" fmla="*/ 25 w 25"/>
                    <a:gd name="T21" fmla="*/ 152 h 15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" h="152">
                      <a:moveTo>
                        <a:pt x="0" y="0"/>
                      </a:moveTo>
                      <a:lnTo>
                        <a:pt x="15" y="40"/>
                      </a:lnTo>
                      <a:lnTo>
                        <a:pt x="20" y="66"/>
                      </a:lnTo>
                      <a:lnTo>
                        <a:pt x="25" y="96"/>
                      </a:lnTo>
                      <a:lnTo>
                        <a:pt x="25" y="137"/>
                      </a:lnTo>
                      <a:lnTo>
                        <a:pt x="20" y="152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8337" name="Group 2279"/>
              <p:cNvGrpSpPr>
                <a:grpSpLocks noChangeAspect="1"/>
              </p:cNvGrpSpPr>
              <p:nvPr/>
            </p:nvGrpSpPr>
            <p:grpSpPr bwMode="auto">
              <a:xfrm>
                <a:off x="1505" y="2091"/>
                <a:ext cx="238" cy="66"/>
                <a:chOff x="1505" y="1959"/>
                <a:chExt cx="238" cy="66"/>
              </a:xfrm>
            </p:grpSpPr>
            <p:sp>
              <p:nvSpPr>
                <p:cNvPr id="8743" name="Freeform 2280"/>
                <p:cNvSpPr>
                  <a:spLocks noChangeAspect="1"/>
                </p:cNvSpPr>
                <p:nvPr/>
              </p:nvSpPr>
              <p:spPr bwMode="auto">
                <a:xfrm>
                  <a:off x="1505" y="2015"/>
                  <a:ext cx="5" cy="10"/>
                </a:xfrm>
                <a:custGeom>
                  <a:avLst/>
                  <a:gdLst>
                    <a:gd name="T0" fmla="*/ 0 w 5"/>
                    <a:gd name="T1" fmla="*/ 0 h 10"/>
                    <a:gd name="T2" fmla="*/ 5 w 5"/>
                    <a:gd name="T3" fmla="*/ 5 h 10"/>
                    <a:gd name="T4" fmla="*/ 5 w 5"/>
                    <a:gd name="T5" fmla="*/ 10 h 10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0"/>
                    <a:gd name="T11" fmla="*/ 5 w 5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0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44" name="Freeform 2281"/>
                <p:cNvSpPr>
                  <a:spLocks noChangeAspect="1"/>
                </p:cNvSpPr>
                <p:nvPr/>
              </p:nvSpPr>
              <p:spPr bwMode="auto">
                <a:xfrm>
                  <a:off x="1591" y="1984"/>
                  <a:ext cx="40" cy="26"/>
                </a:xfrm>
                <a:custGeom>
                  <a:avLst/>
                  <a:gdLst>
                    <a:gd name="T0" fmla="*/ 0 w 40"/>
                    <a:gd name="T1" fmla="*/ 0 h 26"/>
                    <a:gd name="T2" fmla="*/ 20 w 40"/>
                    <a:gd name="T3" fmla="*/ 10 h 26"/>
                    <a:gd name="T4" fmla="*/ 30 w 40"/>
                    <a:gd name="T5" fmla="*/ 16 h 26"/>
                    <a:gd name="T6" fmla="*/ 30 w 40"/>
                    <a:gd name="T7" fmla="*/ 21 h 26"/>
                    <a:gd name="T8" fmla="*/ 40 w 40"/>
                    <a:gd name="T9" fmla="*/ 26 h 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26"/>
                    <a:gd name="T17" fmla="*/ 40 w 40"/>
                    <a:gd name="T18" fmla="*/ 26 h 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26">
                      <a:moveTo>
                        <a:pt x="0" y="0"/>
                      </a:moveTo>
                      <a:lnTo>
                        <a:pt x="20" y="10"/>
                      </a:lnTo>
                      <a:lnTo>
                        <a:pt x="30" y="16"/>
                      </a:lnTo>
                      <a:lnTo>
                        <a:pt x="30" y="21"/>
                      </a:lnTo>
                      <a:lnTo>
                        <a:pt x="40" y="2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45" name="Freeform 2282"/>
                <p:cNvSpPr>
                  <a:spLocks noChangeAspect="1"/>
                </p:cNvSpPr>
                <p:nvPr/>
              </p:nvSpPr>
              <p:spPr bwMode="auto">
                <a:xfrm>
                  <a:off x="1677" y="1959"/>
                  <a:ext cx="66" cy="56"/>
                </a:xfrm>
                <a:custGeom>
                  <a:avLst/>
                  <a:gdLst>
                    <a:gd name="T0" fmla="*/ 0 w 66"/>
                    <a:gd name="T1" fmla="*/ 0 h 56"/>
                    <a:gd name="T2" fmla="*/ 15 w 66"/>
                    <a:gd name="T3" fmla="*/ 5 h 56"/>
                    <a:gd name="T4" fmla="*/ 25 w 66"/>
                    <a:gd name="T5" fmla="*/ 10 h 56"/>
                    <a:gd name="T6" fmla="*/ 35 w 66"/>
                    <a:gd name="T7" fmla="*/ 15 h 56"/>
                    <a:gd name="T8" fmla="*/ 40 w 66"/>
                    <a:gd name="T9" fmla="*/ 15 h 56"/>
                    <a:gd name="T10" fmla="*/ 56 w 66"/>
                    <a:gd name="T11" fmla="*/ 30 h 56"/>
                    <a:gd name="T12" fmla="*/ 61 w 66"/>
                    <a:gd name="T13" fmla="*/ 41 h 56"/>
                    <a:gd name="T14" fmla="*/ 66 w 66"/>
                    <a:gd name="T15" fmla="*/ 51 h 56"/>
                    <a:gd name="T16" fmla="*/ 66 w 66"/>
                    <a:gd name="T17" fmla="*/ 56 h 5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6"/>
                    <a:gd name="T28" fmla="*/ 0 h 56"/>
                    <a:gd name="T29" fmla="*/ 66 w 66"/>
                    <a:gd name="T30" fmla="*/ 56 h 5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6" h="56">
                      <a:moveTo>
                        <a:pt x="0" y="0"/>
                      </a:moveTo>
                      <a:lnTo>
                        <a:pt x="15" y="5"/>
                      </a:lnTo>
                      <a:lnTo>
                        <a:pt x="25" y="10"/>
                      </a:lnTo>
                      <a:lnTo>
                        <a:pt x="35" y="15"/>
                      </a:lnTo>
                      <a:lnTo>
                        <a:pt x="40" y="15"/>
                      </a:lnTo>
                      <a:lnTo>
                        <a:pt x="56" y="30"/>
                      </a:lnTo>
                      <a:lnTo>
                        <a:pt x="61" y="41"/>
                      </a:lnTo>
                      <a:lnTo>
                        <a:pt x="66" y="51"/>
                      </a:lnTo>
                      <a:lnTo>
                        <a:pt x="66" y="5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8338" name="Line 2283"/>
              <p:cNvSpPr>
                <a:spLocks noChangeAspect="1" noChangeShapeType="1"/>
              </p:cNvSpPr>
              <p:nvPr/>
            </p:nvSpPr>
            <p:spPr bwMode="auto">
              <a:xfrm>
                <a:off x="2153" y="2233"/>
                <a:ext cx="66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39" name="Line 2284"/>
              <p:cNvSpPr>
                <a:spLocks noChangeAspect="1" noChangeShapeType="1"/>
              </p:cNvSpPr>
              <p:nvPr/>
            </p:nvSpPr>
            <p:spPr bwMode="auto">
              <a:xfrm>
                <a:off x="2113" y="1919"/>
                <a:ext cx="207" cy="20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40" name="Arc 2285"/>
              <p:cNvSpPr>
                <a:spLocks noChangeAspect="1"/>
              </p:cNvSpPr>
              <p:nvPr/>
            </p:nvSpPr>
            <p:spPr bwMode="auto">
              <a:xfrm>
                <a:off x="98" y="2762"/>
                <a:ext cx="84" cy="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41" name="Arc 2286"/>
              <p:cNvSpPr>
                <a:spLocks noChangeAspect="1"/>
              </p:cNvSpPr>
              <p:nvPr/>
            </p:nvSpPr>
            <p:spPr bwMode="auto">
              <a:xfrm>
                <a:off x="108" y="2834"/>
                <a:ext cx="74" cy="82"/>
              </a:xfrm>
              <a:custGeom>
                <a:avLst/>
                <a:gdLst>
                  <a:gd name="T0" fmla="*/ 0 w 21600"/>
                  <a:gd name="T1" fmla="*/ 0 h 21729"/>
                  <a:gd name="T2" fmla="*/ 0 w 21600"/>
                  <a:gd name="T3" fmla="*/ 0 h 21729"/>
                  <a:gd name="T4" fmla="*/ 0 w 21600"/>
                  <a:gd name="T5" fmla="*/ 0 h 2172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729"/>
                  <a:gd name="T11" fmla="*/ 21600 w 21600"/>
                  <a:gd name="T12" fmla="*/ 21729 h 217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729" fill="none" extrusionOk="0">
                    <a:moveTo>
                      <a:pt x="21600" y="21729"/>
                    </a:moveTo>
                    <a:cubicBezTo>
                      <a:pt x="9670" y="21729"/>
                      <a:pt x="0" y="12058"/>
                      <a:pt x="0" y="129"/>
                    </a:cubicBezTo>
                    <a:cubicBezTo>
                      <a:pt x="-1" y="86"/>
                      <a:pt x="0" y="43"/>
                      <a:pt x="0" y="0"/>
                    </a:cubicBezTo>
                  </a:path>
                  <a:path w="21600" h="21729" stroke="0" extrusionOk="0">
                    <a:moveTo>
                      <a:pt x="21600" y="21729"/>
                    </a:moveTo>
                    <a:cubicBezTo>
                      <a:pt x="9670" y="21729"/>
                      <a:pt x="0" y="12058"/>
                      <a:pt x="0" y="129"/>
                    </a:cubicBezTo>
                    <a:cubicBezTo>
                      <a:pt x="-1" y="86"/>
                      <a:pt x="0" y="43"/>
                      <a:pt x="0" y="0"/>
                    </a:cubicBezTo>
                    <a:lnTo>
                      <a:pt x="21600" y="129"/>
                    </a:lnTo>
                    <a:lnTo>
                      <a:pt x="21600" y="21729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42" name="Arc 2287"/>
              <p:cNvSpPr>
                <a:spLocks noChangeAspect="1"/>
              </p:cNvSpPr>
              <p:nvPr/>
            </p:nvSpPr>
            <p:spPr bwMode="auto">
              <a:xfrm>
                <a:off x="108" y="2762"/>
                <a:ext cx="84" cy="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43" name="Arc 2288"/>
              <p:cNvSpPr>
                <a:spLocks noChangeAspect="1"/>
              </p:cNvSpPr>
              <p:nvPr/>
            </p:nvSpPr>
            <p:spPr bwMode="auto">
              <a:xfrm>
                <a:off x="189" y="2762"/>
                <a:ext cx="122" cy="130"/>
              </a:xfrm>
              <a:custGeom>
                <a:avLst/>
                <a:gdLst>
                  <a:gd name="T0" fmla="*/ 0 w 11817"/>
                  <a:gd name="T1" fmla="*/ 0 h 21600"/>
                  <a:gd name="T2" fmla="*/ 0 w 11817"/>
                  <a:gd name="T3" fmla="*/ 0 h 21600"/>
                  <a:gd name="T4" fmla="*/ 0 w 1181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1817"/>
                  <a:gd name="T10" fmla="*/ 0 h 21600"/>
                  <a:gd name="T11" fmla="*/ 11817 w 1181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817" h="21600" fill="none" extrusionOk="0">
                    <a:moveTo>
                      <a:pt x="0" y="0"/>
                    </a:moveTo>
                    <a:cubicBezTo>
                      <a:pt x="42" y="0"/>
                      <a:pt x="85" y="-1"/>
                      <a:pt x="128" y="0"/>
                    </a:cubicBezTo>
                    <a:cubicBezTo>
                      <a:pt x="4273" y="0"/>
                      <a:pt x="8331" y="1192"/>
                      <a:pt x="11816" y="3436"/>
                    </a:cubicBezTo>
                  </a:path>
                  <a:path w="11817" h="21600" stroke="0" extrusionOk="0">
                    <a:moveTo>
                      <a:pt x="0" y="0"/>
                    </a:moveTo>
                    <a:cubicBezTo>
                      <a:pt x="42" y="0"/>
                      <a:pt x="85" y="-1"/>
                      <a:pt x="128" y="0"/>
                    </a:cubicBezTo>
                    <a:cubicBezTo>
                      <a:pt x="4273" y="0"/>
                      <a:pt x="8331" y="1192"/>
                      <a:pt x="11816" y="3436"/>
                    </a:cubicBezTo>
                    <a:lnTo>
                      <a:pt x="128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44" name="Arc 2289"/>
              <p:cNvSpPr>
                <a:spLocks noChangeAspect="1"/>
              </p:cNvSpPr>
              <p:nvPr/>
            </p:nvSpPr>
            <p:spPr bwMode="auto">
              <a:xfrm>
                <a:off x="179" y="2730"/>
                <a:ext cx="129" cy="186"/>
              </a:xfrm>
              <a:custGeom>
                <a:avLst/>
                <a:gdLst>
                  <a:gd name="T0" fmla="*/ 0 w 21070"/>
                  <a:gd name="T1" fmla="*/ 0 h 21600"/>
                  <a:gd name="T2" fmla="*/ 0 w 21070"/>
                  <a:gd name="T3" fmla="*/ 0 h 21600"/>
                  <a:gd name="T4" fmla="*/ 0 w 2107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070"/>
                  <a:gd name="T10" fmla="*/ 0 h 21600"/>
                  <a:gd name="T11" fmla="*/ 21070 w 2107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070" h="21600" fill="none" extrusionOk="0">
                    <a:moveTo>
                      <a:pt x="21069" y="5496"/>
                    </a:moveTo>
                    <a:cubicBezTo>
                      <a:pt x="18572" y="14986"/>
                      <a:pt x="9993" y="21599"/>
                      <a:pt x="181" y="21600"/>
                    </a:cubicBezTo>
                    <a:cubicBezTo>
                      <a:pt x="120" y="21600"/>
                      <a:pt x="60" y="21599"/>
                      <a:pt x="-1" y="21599"/>
                    </a:cubicBezTo>
                  </a:path>
                  <a:path w="21070" h="21600" stroke="0" extrusionOk="0">
                    <a:moveTo>
                      <a:pt x="21069" y="5496"/>
                    </a:moveTo>
                    <a:cubicBezTo>
                      <a:pt x="18572" y="14986"/>
                      <a:pt x="9993" y="21599"/>
                      <a:pt x="181" y="21600"/>
                    </a:cubicBezTo>
                    <a:cubicBezTo>
                      <a:pt x="120" y="21600"/>
                      <a:pt x="60" y="21599"/>
                      <a:pt x="-1" y="21599"/>
                    </a:cubicBezTo>
                    <a:lnTo>
                      <a:pt x="181" y="0"/>
                    </a:lnTo>
                    <a:lnTo>
                      <a:pt x="21069" y="5496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45" name="Line 2290"/>
              <p:cNvSpPr>
                <a:spLocks noChangeAspect="1" noChangeShapeType="1"/>
              </p:cNvSpPr>
              <p:nvPr/>
            </p:nvSpPr>
            <p:spPr bwMode="auto">
              <a:xfrm flipV="1">
                <a:off x="314" y="2633"/>
                <a:ext cx="233" cy="8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46" name="Arc 2291"/>
              <p:cNvSpPr>
                <a:spLocks noChangeAspect="1"/>
              </p:cNvSpPr>
              <p:nvPr/>
            </p:nvSpPr>
            <p:spPr bwMode="auto">
              <a:xfrm>
                <a:off x="230" y="2423"/>
                <a:ext cx="294" cy="415"/>
              </a:xfrm>
              <a:custGeom>
                <a:avLst/>
                <a:gdLst>
                  <a:gd name="T0" fmla="*/ 0 w 19541"/>
                  <a:gd name="T1" fmla="*/ 0 h 16216"/>
                  <a:gd name="T2" fmla="*/ 0 w 19541"/>
                  <a:gd name="T3" fmla="*/ 0 h 16216"/>
                  <a:gd name="T4" fmla="*/ 0 w 19541"/>
                  <a:gd name="T5" fmla="*/ 0 h 16216"/>
                  <a:gd name="T6" fmla="*/ 0 60000 65536"/>
                  <a:gd name="T7" fmla="*/ 0 60000 65536"/>
                  <a:gd name="T8" fmla="*/ 0 60000 65536"/>
                  <a:gd name="T9" fmla="*/ 0 w 19541"/>
                  <a:gd name="T10" fmla="*/ 0 h 16216"/>
                  <a:gd name="T11" fmla="*/ 19541 w 19541"/>
                  <a:gd name="T12" fmla="*/ 16216 h 162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41" h="16216" fill="none" extrusionOk="0">
                    <a:moveTo>
                      <a:pt x="19540" y="9203"/>
                    </a:moveTo>
                    <a:cubicBezTo>
                      <a:pt x="18281" y="11877"/>
                      <a:pt x="16487" y="14263"/>
                      <a:pt x="14268" y="16215"/>
                    </a:cubicBezTo>
                  </a:path>
                  <a:path w="19541" h="16216" stroke="0" extrusionOk="0">
                    <a:moveTo>
                      <a:pt x="19540" y="9203"/>
                    </a:moveTo>
                    <a:cubicBezTo>
                      <a:pt x="18281" y="11877"/>
                      <a:pt x="16487" y="14263"/>
                      <a:pt x="14268" y="16215"/>
                    </a:cubicBezTo>
                    <a:lnTo>
                      <a:pt x="0" y="0"/>
                    </a:lnTo>
                    <a:lnTo>
                      <a:pt x="19540" y="9203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47" name="Line 2292"/>
              <p:cNvSpPr>
                <a:spLocks noChangeAspect="1" noChangeShapeType="1"/>
              </p:cNvSpPr>
              <p:nvPr/>
            </p:nvSpPr>
            <p:spPr bwMode="auto">
              <a:xfrm flipV="1">
                <a:off x="192" y="2836"/>
                <a:ext cx="249" cy="9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48" name="Arc 2293"/>
              <p:cNvSpPr>
                <a:spLocks noChangeAspect="1"/>
              </p:cNvSpPr>
              <p:nvPr/>
            </p:nvSpPr>
            <p:spPr bwMode="auto">
              <a:xfrm>
                <a:off x="98" y="2836"/>
                <a:ext cx="79" cy="9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49" name="Arc 2294"/>
              <p:cNvSpPr>
                <a:spLocks noChangeAspect="1"/>
              </p:cNvSpPr>
              <p:nvPr/>
            </p:nvSpPr>
            <p:spPr bwMode="auto">
              <a:xfrm>
                <a:off x="174" y="2716"/>
                <a:ext cx="144" cy="215"/>
              </a:xfrm>
              <a:custGeom>
                <a:avLst/>
                <a:gdLst>
                  <a:gd name="T0" fmla="*/ 0 w 21795"/>
                  <a:gd name="T1" fmla="*/ 0 h 21731"/>
                  <a:gd name="T2" fmla="*/ 0 w 21795"/>
                  <a:gd name="T3" fmla="*/ 0 h 21731"/>
                  <a:gd name="T4" fmla="*/ 0 w 21795"/>
                  <a:gd name="T5" fmla="*/ 0 h 21731"/>
                  <a:gd name="T6" fmla="*/ 0 60000 65536"/>
                  <a:gd name="T7" fmla="*/ 0 60000 65536"/>
                  <a:gd name="T8" fmla="*/ 0 60000 65536"/>
                  <a:gd name="T9" fmla="*/ 0 w 21795"/>
                  <a:gd name="T10" fmla="*/ 0 h 21731"/>
                  <a:gd name="T11" fmla="*/ 21795 w 21795"/>
                  <a:gd name="T12" fmla="*/ 21731 h 217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95" h="21731" fill="none" extrusionOk="0">
                    <a:moveTo>
                      <a:pt x="21794" y="0"/>
                    </a:moveTo>
                    <a:cubicBezTo>
                      <a:pt x="21794" y="43"/>
                      <a:pt x="21795" y="87"/>
                      <a:pt x="21795" y="131"/>
                    </a:cubicBezTo>
                    <a:cubicBezTo>
                      <a:pt x="21795" y="12060"/>
                      <a:pt x="12124" y="21731"/>
                      <a:pt x="195" y="21731"/>
                    </a:cubicBezTo>
                    <a:cubicBezTo>
                      <a:pt x="129" y="21731"/>
                      <a:pt x="64" y="21730"/>
                      <a:pt x="-1" y="21730"/>
                    </a:cubicBezTo>
                  </a:path>
                  <a:path w="21795" h="21731" stroke="0" extrusionOk="0">
                    <a:moveTo>
                      <a:pt x="21794" y="0"/>
                    </a:moveTo>
                    <a:cubicBezTo>
                      <a:pt x="21794" y="43"/>
                      <a:pt x="21795" y="87"/>
                      <a:pt x="21795" y="131"/>
                    </a:cubicBezTo>
                    <a:cubicBezTo>
                      <a:pt x="21795" y="12060"/>
                      <a:pt x="12124" y="21731"/>
                      <a:pt x="195" y="21731"/>
                    </a:cubicBezTo>
                    <a:cubicBezTo>
                      <a:pt x="129" y="21731"/>
                      <a:pt x="64" y="21730"/>
                      <a:pt x="-1" y="21730"/>
                    </a:cubicBezTo>
                    <a:lnTo>
                      <a:pt x="195" y="131"/>
                    </a:lnTo>
                    <a:lnTo>
                      <a:pt x="21794" y="0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50" name="Arc 2295"/>
              <p:cNvSpPr>
                <a:spLocks noChangeAspect="1"/>
              </p:cNvSpPr>
              <p:nvPr/>
            </p:nvSpPr>
            <p:spPr bwMode="auto">
              <a:xfrm>
                <a:off x="480" y="2656"/>
                <a:ext cx="88" cy="127"/>
              </a:xfrm>
              <a:custGeom>
                <a:avLst/>
                <a:gdLst>
                  <a:gd name="T0" fmla="*/ 0 w 10828"/>
                  <a:gd name="T1" fmla="*/ 0 h 21600"/>
                  <a:gd name="T2" fmla="*/ 0 w 10828"/>
                  <a:gd name="T3" fmla="*/ 0 h 21600"/>
                  <a:gd name="T4" fmla="*/ 0 w 1082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0828"/>
                  <a:gd name="T10" fmla="*/ 0 h 21600"/>
                  <a:gd name="T11" fmla="*/ 10828 w 1082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28" h="21600" fill="none" extrusionOk="0">
                    <a:moveTo>
                      <a:pt x="10785" y="21599"/>
                    </a:moveTo>
                    <a:cubicBezTo>
                      <a:pt x="6997" y="21592"/>
                      <a:pt x="3277" y="20588"/>
                      <a:pt x="0" y="18689"/>
                    </a:cubicBezTo>
                  </a:path>
                  <a:path w="10828" h="21600" stroke="0" extrusionOk="0">
                    <a:moveTo>
                      <a:pt x="10785" y="21599"/>
                    </a:moveTo>
                    <a:cubicBezTo>
                      <a:pt x="6997" y="21592"/>
                      <a:pt x="3277" y="20588"/>
                      <a:pt x="0" y="18689"/>
                    </a:cubicBezTo>
                    <a:lnTo>
                      <a:pt x="10828" y="0"/>
                    </a:lnTo>
                    <a:lnTo>
                      <a:pt x="10785" y="21599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51" name="Arc 2296"/>
              <p:cNvSpPr>
                <a:spLocks noChangeAspect="1"/>
              </p:cNvSpPr>
              <p:nvPr/>
            </p:nvSpPr>
            <p:spPr bwMode="auto">
              <a:xfrm>
                <a:off x="504" y="2579"/>
                <a:ext cx="188" cy="203"/>
              </a:xfrm>
              <a:custGeom>
                <a:avLst/>
                <a:gdLst>
                  <a:gd name="T0" fmla="*/ 0 w 21600"/>
                  <a:gd name="T1" fmla="*/ 0 h 20629"/>
                  <a:gd name="T2" fmla="*/ 0 w 21600"/>
                  <a:gd name="T3" fmla="*/ 0 h 20629"/>
                  <a:gd name="T4" fmla="*/ 0 w 21600"/>
                  <a:gd name="T5" fmla="*/ 0 h 2062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629"/>
                  <a:gd name="T11" fmla="*/ 21600 w 21600"/>
                  <a:gd name="T12" fmla="*/ 20629 h 206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629" fill="none" extrusionOk="0">
                    <a:moveTo>
                      <a:pt x="21599" y="0"/>
                    </a:moveTo>
                    <a:cubicBezTo>
                      <a:pt x="21599" y="43"/>
                      <a:pt x="21600" y="87"/>
                      <a:pt x="21600" y="131"/>
                    </a:cubicBezTo>
                    <a:cubicBezTo>
                      <a:pt x="21600" y="9436"/>
                      <a:pt x="15640" y="17695"/>
                      <a:pt x="6810" y="20629"/>
                    </a:cubicBezTo>
                  </a:path>
                  <a:path w="21600" h="20629" stroke="0" extrusionOk="0">
                    <a:moveTo>
                      <a:pt x="21599" y="0"/>
                    </a:moveTo>
                    <a:cubicBezTo>
                      <a:pt x="21599" y="43"/>
                      <a:pt x="21600" y="87"/>
                      <a:pt x="21600" y="131"/>
                    </a:cubicBezTo>
                    <a:cubicBezTo>
                      <a:pt x="21600" y="9436"/>
                      <a:pt x="15640" y="17695"/>
                      <a:pt x="6810" y="20629"/>
                    </a:cubicBezTo>
                    <a:lnTo>
                      <a:pt x="0" y="131"/>
                    </a:lnTo>
                    <a:lnTo>
                      <a:pt x="21599" y="0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52" name="Line 2297"/>
              <p:cNvSpPr>
                <a:spLocks noChangeAspect="1" noChangeShapeType="1"/>
              </p:cNvSpPr>
              <p:nvPr/>
            </p:nvSpPr>
            <p:spPr bwMode="auto">
              <a:xfrm>
                <a:off x="694" y="2577"/>
                <a:ext cx="5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53" name="Line 2298"/>
              <p:cNvSpPr>
                <a:spLocks noChangeAspect="1" noChangeShapeType="1"/>
              </p:cNvSpPr>
              <p:nvPr/>
            </p:nvSpPr>
            <p:spPr bwMode="auto">
              <a:xfrm flipH="1">
                <a:off x="603" y="2699"/>
                <a:ext cx="157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54" name="Line 2299"/>
              <p:cNvSpPr>
                <a:spLocks noChangeAspect="1" noChangeShapeType="1"/>
              </p:cNvSpPr>
              <p:nvPr/>
            </p:nvSpPr>
            <p:spPr bwMode="auto">
              <a:xfrm flipH="1">
                <a:off x="567" y="2714"/>
                <a:ext cx="188" cy="6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55" name="Arc 2300"/>
              <p:cNvSpPr>
                <a:spLocks noChangeAspect="1"/>
              </p:cNvSpPr>
              <p:nvPr/>
            </p:nvSpPr>
            <p:spPr bwMode="auto">
              <a:xfrm>
                <a:off x="557" y="2635"/>
                <a:ext cx="122" cy="46"/>
              </a:xfrm>
              <a:custGeom>
                <a:avLst/>
                <a:gdLst>
                  <a:gd name="T0" fmla="*/ 0 w 19588"/>
                  <a:gd name="T1" fmla="*/ 0 h 21600"/>
                  <a:gd name="T2" fmla="*/ 0 w 19588"/>
                  <a:gd name="T3" fmla="*/ 0 h 21600"/>
                  <a:gd name="T4" fmla="*/ 0 w 1958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9588"/>
                  <a:gd name="T10" fmla="*/ 0 h 21600"/>
                  <a:gd name="T11" fmla="*/ 19588 w 1958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88" h="21600" fill="none" extrusionOk="0">
                    <a:moveTo>
                      <a:pt x="-1" y="0"/>
                    </a:moveTo>
                    <a:cubicBezTo>
                      <a:pt x="8404" y="0"/>
                      <a:pt x="16046" y="4875"/>
                      <a:pt x="19588" y="12496"/>
                    </a:cubicBezTo>
                  </a:path>
                  <a:path w="19588" h="21600" stroke="0" extrusionOk="0">
                    <a:moveTo>
                      <a:pt x="-1" y="0"/>
                    </a:moveTo>
                    <a:cubicBezTo>
                      <a:pt x="8404" y="0"/>
                      <a:pt x="16046" y="4875"/>
                      <a:pt x="19588" y="12496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56" name="Arc 2301"/>
              <p:cNvSpPr>
                <a:spLocks noChangeAspect="1"/>
              </p:cNvSpPr>
              <p:nvPr/>
            </p:nvSpPr>
            <p:spPr bwMode="auto">
              <a:xfrm>
                <a:off x="524" y="2635"/>
                <a:ext cx="41" cy="31"/>
              </a:xfrm>
              <a:custGeom>
                <a:avLst/>
                <a:gdLst>
                  <a:gd name="T0" fmla="*/ 0 w 21599"/>
                  <a:gd name="T1" fmla="*/ 0 h 21600"/>
                  <a:gd name="T2" fmla="*/ 0 w 21599"/>
                  <a:gd name="T3" fmla="*/ 0 h 21600"/>
                  <a:gd name="T4" fmla="*/ 0 w 2159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9"/>
                  <a:gd name="T10" fmla="*/ 0 h 21600"/>
                  <a:gd name="T11" fmla="*/ 21599 w 2159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9" h="21600" fill="none" extrusionOk="0">
                    <a:moveTo>
                      <a:pt x="-1" y="21429"/>
                    </a:moveTo>
                    <a:cubicBezTo>
                      <a:pt x="92" y="9617"/>
                      <a:pt x="9658" y="70"/>
                      <a:pt x="21471" y="0"/>
                    </a:cubicBezTo>
                  </a:path>
                  <a:path w="21599" h="21600" stroke="0" extrusionOk="0">
                    <a:moveTo>
                      <a:pt x="-1" y="21429"/>
                    </a:moveTo>
                    <a:cubicBezTo>
                      <a:pt x="92" y="9617"/>
                      <a:pt x="9658" y="70"/>
                      <a:pt x="21471" y="0"/>
                    </a:cubicBezTo>
                    <a:lnTo>
                      <a:pt x="21599" y="21600"/>
                    </a:lnTo>
                    <a:lnTo>
                      <a:pt x="-1" y="21429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grpSp>
            <p:nvGrpSpPr>
              <p:cNvPr id="8357" name="Group 2302"/>
              <p:cNvGrpSpPr>
                <a:grpSpLocks noChangeAspect="1"/>
              </p:cNvGrpSpPr>
              <p:nvPr/>
            </p:nvGrpSpPr>
            <p:grpSpPr bwMode="auto">
              <a:xfrm>
                <a:off x="569" y="2476"/>
                <a:ext cx="120" cy="171"/>
                <a:chOff x="569" y="2344"/>
                <a:chExt cx="120" cy="171"/>
              </a:xfrm>
            </p:grpSpPr>
            <p:sp>
              <p:nvSpPr>
                <p:cNvPr id="8718" name="Line 230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08" y="2359"/>
                  <a:ext cx="4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19" name="Line 230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13" y="2369"/>
                  <a:ext cx="35" cy="2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20" name="Line 230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53" y="2430"/>
                  <a:ext cx="21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21" name="Line 230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58" y="2440"/>
                  <a:ext cx="21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22" name="Line 230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64" y="2450"/>
                  <a:ext cx="20" cy="1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23" name="Line 230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03" y="2354"/>
                  <a:ext cx="40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grpSp>
              <p:nvGrpSpPr>
                <p:cNvPr id="8724" name="Group 2309"/>
                <p:cNvGrpSpPr>
                  <a:grpSpLocks noChangeAspect="1"/>
                </p:cNvGrpSpPr>
                <p:nvPr/>
              </p:nvGrpSpPr>
              <p:grpSpPr bwMode="auto">
                <a:xfrm>
                  <a:off x="569" y="2344"/>
                  <a:ext cx="98" cy="171"/>
                  <a:chOff x="569" y="2344"/>
                  <a:chExt cx="98" cy="171"/>
                </a:xfrm>
              </p:grpSpPr>
              <p:sp>
                <p:nvSpPr>
                  <p:cNvPr id="8737" name="Arc 2310"/>
                  <p:cNvSpPr>
                    <a:spLocks noChangeAspect="1"/>
                  </p:cNvSpPr>
                  <p:nvPr/>
                </p:nvSpPr>
                <p:spPr bwMode="auto">
                  <a:xfrm>
                    <a:off x="569" y="2438"/>
                    <a:ext cx="14" cy="67"/>
                  </a:xfrm>
                  <a:custGeom>
                    <a:avLst/>
                    <a:gdLst>
                      <a:gd name="T0" fmla="*/ 0 w 21600"/>
                      <a:gd name="T1" fmla="*/ 0 h 21716"/>
                      <a:gd name="T2" fmla="*/ 0 w 21600"/>
                      <a:gd name="T3" fmla="*/ 0 h 21716"/>
                      <a:gd name="T4" fmla="*/ 0 w 21600"/>
                      <a:gd name="T5" fmla="*/ 0 h 21716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716"/>
                      <a:gd name="T11" fmla="*/ 21600 w 21600"/>
                      <a:gd name="T12" fmla="*/ 21716 h 2171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716" fill="none" extrusionOk="0">
                        <a:moveTo>
                          <a:pt x="21387" y="21715"/>
                        </a:moveTo>
                        <a:cubicBezTo>
                          <a:pt x="9541" y="21599"/>
                          <a:pt x="0" y="11963"/>
                          <a:pt x="0" y="117"/>
                        </a:cubicBezTo>
                        <a:cubicBezTo>
                          <a:pt x="-1" y="78"/>
                          <a:pt x="0" y="39"/>
                          <a:pt x="0" y="0"/>
                        </a:cubicBezTo>
                      </a:path>
                      <a:path w="21600" h="21716" stroke="0" extrusionOk="0">
                        <a:moveTo>
                          <a:pt x="21387" y="21715"/>
                        </a:moveTo>
                        <a:cubicBezTo>
                          <a:pt x="9541" y="21599"/>
                          <a:pt x="0" y="11963"/>
                          <a:pt x="0" y="117"/>
                        </a:cubicBezTo>
                        <a:cubicBezTo>
                          <a:pt x="-1" y="78"/>
                          <a:pt x="0" y="39"/>
                          <a:pt x="0" y="0"/>
                        </a:cubicBezTo>
                        <a:lnTo>
                          <a:pt x="21600" y="117"/>
                        </a:lnTo>
                        <a:lnTo>
                          <a:pt x="21387" y="21715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cs typeface="Helvetica" panose="020B0604020202020204" pitchFamily="34" charset="0"/>
                    </a:endParaRPr>
                  </a:p>
                </p:txBody>
              </p:sp>
              <p:sp>
                <p:nvSpPr>
                  <p:cNvPr id="8738" name="Arc 2311"/>
                  <p:cNvSpPr>
                    <a:spLocks noChangeAspect="1"/>
                  </p:cNvSpPr>
                  <p:nvPr/>
                </p:nvSpPr>
                <p:spPr bwMode="auto">
                  <a:xfrm>
                    <a:off x="569" y="2376"/>
                    <a:ext cx="29" cy="5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21600"/>
                        </a:moveTo>
                        <a:cubicBezTo>
                          <a:pt x="0" y="9670"/>
                          <a:pt x="9670" y="0"/>
                          <a:pt x="21599" y="0"/>
                        </a:cubicBezTo>
                      </a:path>
                      <a:path w="21600" h="21600" stroke="0" extrusionOk="0">
                        <a:moveTo>
                          <a:pt x="0" y="21600"/>
                        </a:moveTo>
                        <a:cubicBezTo>
                          <a:pt x="0" y="9670"/>
                          <a:pt x="9670" y="0"/>
                          <a:pt x="21599" y="0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cs typeface="Helvetica" panose="020B0604020202020204" pitchFamily="34" charset="0"/>
                    </a:endParaRPr>
                  </a:p>
                </p:txBody>
              </p:sp>
              <p:sp>
                <p:nvSpPr>
                  <p:cNvPr id="8739" name="Line 231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13" y="2390"/>
                    <a:ext cx="51" cy="7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cs typeface="Helvetica" panose="020B0604020202020204" pitchFamily="34" charset="0"/>
                    </a:endParaRPr>
                  </a:p>
                </p:txBody>
              </p:sp>
              <p:sp>
                <p:nvSpPr>
                  <p:cNvPr id="8740" name="Arc 2313"/>
                  <p:cNvSpPr>
                    <a:spLocks noChangeAspect="1"/>
                  </p:cNvSpPr>
                  <p:nvPr/>
                </p:nvSpPr>
                <p:spPr bwMode="auto">
                  <a:xfrm>
                    <a:off x="595" y="2381"/>
                    <a:ext cx="28" cy="105"/>
                  </a:xfrm>
                  <a:custGeom>
                    <a:avLst/>
                    <a:gdLst>
                      <a:gd name="T0" fmla="*/ 0 w 11974"/>
                      <a:gd name="T1" fmla="*/ 0 h 21600"/>
                      <a:gd name="T2" fmla="*/ 0 w 11974"/>
                      <a:gd name="T3" fmla="*/ 0 h 21600"/>
                      <a:gd name="T4" fmla="*/ 0 w 1197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1974"/>
                      <a:gd name="T10" fmla="*/ 0 h 21600"/>
                      <a:gd name="T11" fmla="*/ 11974 w 1197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1974" h="21600" fill="none" extrusionOk="0">
                        <a:moveTo>
                          <a:pt x="-1" y="0"/>
                        </a:moveTo>
                        <a:cubicBezTo>
                          <a:pt x="58" y="0"/>
                          <a:pt x="116" y="-1"/>
                          <a:pt x="175" y="0"/>
                        </a:cubicBezTo>
                        <a:cubicBezTo>
                          <a:pt x="4365" y="0"/>
                          <a:pt x="8464" y="1218"/>
                          <a:pt x="11974" y="3507"/>
                        </a:cubicBezTo>
                      </a:path>
                      <a:path w="11974" h="21600" stroke="0" extrusionOk="0">
                        <a:moveTo>
                          <a:pt x="-1" y="0"/>
                        </a:moveTo>
                        <a:cubicBezTo>
                          <a:pt x="58" y="0"/>
                          <a:pt x="116" y="-1"/>
                          <a:pt x="175" y="0"/>
                        </a:cubicBezTo>
                        <a:cubicBezTo>
                          <a:pt x="4365" y="0"/>
                          <a:pt x="8464" y="1218"/>
                          <a:pt x="11974" y="3507"/>
                        </a:cubicBezTo>
                        <a:lnTo>
                          <a:pt x="175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cs typeface="Helvetica" panose="020B0604020202020204" pitchFamily="34" charset="0"/>
                    </a:endParaRPr>
                  </a:p>
                </p:txBody>
              </p:sp>
              <p:sp>
                <p:nvSpPr>
                  <p:cNvPr id="8741" name="Arc 2314"/>
                  <p:cNvSpPr>
                    <a:spLocks noChangeAspect="1"/>
                  </p:cNvSpPr>
                  <p:nvPr/>
                </p:nvSpPr>
                <p:spPr bwMode="auto">
                  <a:xfrm>
                    <a:off x="646" y="2461"/>
                    <a:ext cx="21" cy="54"/>
                  </a:xfrm>
                  <a:custGeom>
                    <a:avLst/>
                    <a:gdLst>
                      <a:gd name="T0" fmla="*/ 0 w 21929"/>
                      <a:gd name="T1" fmla="*/ 0 h 21600"/>
                      <a:gd name="T2" fmla="*/ 0 w 21929"/>
                      <a:gd name="T3" fmla="*/ 0 h 21600"/>
                      <a:gd name="T4" fmla="*/ 0 w 219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929"/>
                      <a:gd name="T10" fmla="*/ 0 h 21600"/>
                      <a:gd name="T11" fmla="*/ 21929 w 219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929" h="21600" fill="none" extrusionOk="0">
                        <a:moveTo>
                          <a:pt x="21929" y="0"/>
                        </a:moveTo>
                        <a:cubicBezTo>
                          <a:pt x="21929" y="11929"/>
                          <a:pt x="12258" y="21600"/>
                          <a:pt x="329" y="21600"/>
                        </a:cubicBezTo>
                        <a:cubicBezTo>
                          <a:pt x="219" y="21600"/>
                          <a:pt x="109" y="21599"/>
                          <a:pt x="-1" y="21597"/>
                        </a:cubicBezTo>
                      </a:path>
                      <a:path w="21929" h="21600" stroke="0" extrusionOk="0">
                        <a:moveTo>
                          <a:pt x="21929" y="0"/>
                        </a:moveTo>
                        <a:cubicBezTo>
                          <a:pt x="21929" y="11929"/>
                          <a:pt x="12258" y="21600"/>
                          <a:pt x="329" y="21600"/>
                        </a:cubicBezTo>
                        <a:cubicBezTo>
                          <a:pt x="219" y="21600"/>
                          <a:pt x="109" y="21599"/>
                          <a:pt x="-1" y="21597"/>
                        </a:cubicBezTo>
                        <a:lnTo>
                          <a:pt x="329" y="0"/>
                        </a:lnTo>
                        <a:lnTo>
                          <a:pt x="21929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cs typeface="Helvetica" panose="020B0604020202020204" pitchFamily="34" charset="0"/>
                    </a:endParaRPr>
                  </a:p>
                </p:txBody>
              </p:sp>
              <p:sp>
                <p:nvSpPr>
                  <p:cNvPr id="8742" name="Line 231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88" y="2344"/>
                    <a:ext cx="55" cy="35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cs typeface="Helvetica" panose="020B0604020202020204" pitchFamily="34" charset="0"/>
                    </a:endParaRPr>
                  </a:p>
                </p:txBody>
              </p:sp>
            </p:grpSp>
            <p:sp>
              <p:nvSpPr>
                <p:cNvPr id="8725" name="Line 231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18" y="2374"/>
                  <a:ext cx="35" cy="2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26" name="Line 231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23" y="2385"/>
                  <a:ext cx="30" cy="1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27" name="Line 231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28" y="2390"/>
                  <a:ext cx="3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28" name="Line 231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33" y="2400"/>
                  <a:ext cx="31" cy="1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29" name="Line 23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38" y="2410"/>
                  <a:ext cx="31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30" name="Line 232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43" y="2420"/>
                  <a:ext cx="31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31" name="Line 232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64" y="2461"/>
                  <a:ext cx="25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32" name="Line 232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64" y="2471"/>
                  <a:ext cx="20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33" name="Line 23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58" y="2481"/>
                  <a:ext cx="26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34" name="Line 2325"/>
                <p:cNvSpPr>
                  <a:spLocks noChangeAspect="1" noChangeShapeType="1"/>
                </p:cNvSpPr>
                <p:nvPr/>
              </p:nvSpPr>
              <p:spPr bwMode="auto">
                <a:xfrm>
                  <a:off x="658" y="2491"/>
                  <a:ext cx="2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35" name="Line 2326"/>
                <p:cNvSpPr>
                  <a:spLocks noChangeAspect="1" noChangeShapeType="1"/>
                </p:cNvSpPr>
                <p:nvPr/>
              </p:nvSpPr>
              <p:spPr bwMode="auto">
                <a:xfrm>
                  <a:off x="653" y="2501"/>
                  <a:ext cx="2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36" name="Line 2327"/>
                <p:cNvSpPr>
                  <a:spLocks noChangeAspect="1" noChangeShapeType="1"/>
                </p:cNvSpPr>
                <p:nvPr/>
              </p:nvSpPr>
              <p:spPr bwMode="auto">
                <a:xfrm>
                  <a:off x="648" y="2511"/>
                  <a:ext cx="31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8358" name="Freeform 2328"/>
              <p:cNvSpPr>
                <a:spLocks noChangeAspect="1"/>
              </p:cNvSpPr>
              <p:nvPr/>
            </p:nvSpPr>
            <p:spPr bwMode="auto">
              <a:xfrm>
                <a:off x="892" y="2410"/>
                <a:ext cx="65" cy="112"/>
              </a:xfrm>
              <a:custGeom>
                <a:avLst/>
                <a:gdLst>
                  <a:gd name="T0" fmla="*/ 0 w 65"/>
                  <a:gd name="T1" fmla="*/ 0 h 112"/>
                  <a:gd name="T2" fmla="*/ 10 w 65"/>
                  <a:gd name="T3" fmla="*/ 10 h 112"/>
                  <a:gd name="T4" fmla="*/ 20 w 65"/>
                  <a:gd name="T5" fmla="*/ 20 h 112"/>
                  <a:gd name="T6" fmla="*/ 25 w 65"/>
                  <a:gd name="T7" fmla="*/ 25 h 112"/>
                  <a:gd name="T8" fmla="*/ 45 w 65"/>
                  <a:gd name="T9" fmla="*/ 46 h 112"/>
                  <a:gd name="T10" fmla="*/ 50 w 65"/>
                  <a:gd name="T11" fmla="*/ 66 h 112"/>
                  <a:gd name="T12" fmla="*/ 60 w 65"/>
                  <a:gd name="T13" fmla="*/ 81 h 112"/>
                  <a:gd name="T14" fmla="*/ 65 w 65"/>
                  <a:gd name="T15" fmla="*/ 96 h 112"/>
                  <a:gd name="T16" fmla="*/ 60 w 65"/>
                  <a:gd name="T17" fmla="*/ 101 h 112"/>
                  <a:gd name="T18" fmla="*/ 60 w 65"/>
                  <a:gd name="T19" fmla="*/ 112 h 1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"/>
                  <a:gd name="T31" fmla="*/ 0 h 112"/>
                  <a:gd name="T32" fmla="*/ 65 w 65"/>
                  <a:gd name="T33" fmla="*/ 112 h 1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" h="112">
                    <a:moveTo>
                      <a:pt x="0" y="0"/>
                    </a:moveTo>
                    <a:lnTo>
                      <a:pt x="10" y="10"/>
                    </a:lnTo>
                    <a:lnTo>
                      <a:pt x="20" y="20"/>
                    </a:lnTo>
                    <a:lnTo>
                      <a:pt x="25" y="25"/>
                    </a:lnTo>
                    <a:lnTo>
                      <a:pt x="45" y="46"/>
                    </a:lnTo>
                    <a:lnTo>
                      <a:pt x="50" y="66"/>
                    </a:lnTo>
                    <a:lnTo>
                      <a:pt x="60" y="81"/>
                    </a:lnTo>
                    <a:lnTo>
                      <a:pt x="65" y="96"/>
                    </a:lnTo>
                    <a:lnTo>
                      <a:pt x="60" y="101"/>
                    </a:lnTo>
                    <a:lnTo>
                      <a:pt x="60" y="11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59" name="Line 2329"/>
              <p:cNvSpPr>
                <a:spLocks noChangeAspect="1" noChangeShapeType="1"/>
              </p:cNvSpPr>
              <p:nvPr/>
            </p:nvSpPr>
            <p:spPr bwMode="auto">
              <a:xfrm>
                <a:off x="810" y="2800"/>
                <a:ext cx="5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60" name="Line 2330"/>
              <p:cNvSpPr>
                <a:spLocks noChangeAspect="1" noChangeShapeType="1"/>
              </p:cNvSpPr>
              <p:nvPr/>
            </p:nvSpPr>
            <p:spPr bwMode="auto">
              <a:xfrm flipV="1">
                <a:off x="816" y="2805"/>
                <a:ext cx="30" cy="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61" name="Line 2331"/>
              <p:cNvSpPr>
                <a:spLocks noChangeAspect="1" noChangeShapeType="1"/>
              </p:cNvSpPr>
              <p:nvPr/>
            </p:nvSpPr>
            <p:spPr bwMode="auto">
              <a:xfrm>
                <a:off x="881" y="2669"/>
                <a:ext cx="61" cy="2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62" name="Line 2332"/>
              <p:cNvSpPr>
                <a:spLocks noChangeAspect="1" noChangeShapeType="1"/>
              </p:cNvSpPr>
              <p:nvPr/>
            </p:nvSpPr>
            <p:spPr bwMode="auto">
              <a:xfrm>
                <a:off x="881" y="2679"/>
                <a:ext cx="61" cy="3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63" name="Line 2333"/>
              <p:cNvSpPr>
                <a:spLocks noChangeAspect="1" noChangeShapeType="1"/>
              </p:cNvSpPr>
              <p:nvPr/>
            </p:nvSpPr>
            <p:spPr bwMode="auto">
              <a:xfrm>
                <a:off x="881" y="2689"/>
                <a:ext cx="56" cy="3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64" name="Line 2334"/>
              <p:cNvSpPr>
                <a:spLocks noChangeAspect="1" noChangeShapeType="1"/>
              </p:cNvSpPr>
              <p:nvPr/>
            </p:nvSpPr>
            <p:spPr bwMode="auto">
              <a:xfrm>
                <a:off x="876" y="2704"/>
                <a:ext cx="56" cy="2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65" name="Line 2335"/>
              <p:cNvSpPr>
                <a:spLocks noChangeAspect="1" noChangeShapeType="1"/>
              </p:cNvSpPr>
              <p:nvPr/>
            </p:nvSpPr>
            <p:spPr bwMode="auto">
              <a:xfrm>
                <a:off x="871" y="2714"/>
                <a:ext cx="56" cy="2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66" name="Line 2336"/>
              <p:cNvSpPr>
                <a:spLocks noChangeAspect="1" noChangeShapeType="1"/>
              </p:cNvSpPr>
              <p:nvPr/>
            </p:nvSpPr>
            <p:spPr bwMode="auto">
              <a:xfrm>
                <a:off x="866" y="2724"/>
                <a:ext cx="51" cy="2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67" name="Line 2337"/>
              <p:cNvSpPr>
                <a:spLocks noChangeAspect="1" noChangeShapeType="1"/>
              </p:cNvSpPr>
              <p:nvPr/>
            </p:nvSpPr>
            <p:spPr bwMode="auto">
              <a:xfrm>
                <a:off x="866" y="2734"/>
                <a:ext cx="41" cy="2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68" name="Line 2338"/>
              <p:cNvSpPr>
                <a:spLocks noChangeAspect="1" noChangeShapeType="1"/>
              </p:cNvSpPr>
              <p:nvPr/>
            </p:nvSpPr>
            <p:spPr bwMode="auto">
              <a:xfrm>
                <a:off x="861" y="2745"/>
                <a:ext cx="41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69" name="Line 2339"/>
              <p:cNvSpPr>
                <a:spLocks noChangeAspect="1" noChangeShapeType="1"/>
              </p:cNvSpPr>
              <p:nvPr/>
            </p:nvSpPr>
            <p:spPr bwMode="auto">
              <a:xfrm>
                <a:off x="851" y="2755"/>
                <a:ext cx="41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70" name="Line 2340"/>
              <p:cNvSpPr>
                <a:spLocks noChangeAspect="1" noChangeShapeType="1"/>
              </p:cNvSpPr>
              <p:nvPr/>
            </p:nvSpPr>
            <p:spPr bwMode="auto">
              <a:xfrm>
                <a:off x="846" y="2765"/>
                <a:ext cx="4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71" name="Line 2341"/>
              <p:cNvSpPr>
                <a:spLocks noChangeAspect="1" noChangeShapeType="1"/>
              </p:cNvSpPr>
              <p:nvPr/>
            </p:nvSpPr>
            <p:spPr bwMode="auto">
              <a:xfrm>
                <a:off x="841" y="2775"/>
                <a:ext cx="35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72" name="Line 2342"/>
              <p:cNvSpPr>
                <a:spLocks noChangeAspect="1" noChangeShapeType="1"/>
              </p:cNvSpPr>
              <p:nvPr/>
            </p:nvSpPr>
            <p:spPr bwMode="auto">
              <a:xfrm>
                <a:off x="831" y="2785"/>
                <a:ext cx="35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73" name="Line 2343"/>
              <p:cNvSpPr>
                <a:spLocks noChangeAspect="1" noChangeShapeType="1"/>
              </p:cNvSpPr>
              <p:nvPr/>
            </p:nvSpPr>
            <p:spPr bwMode="auto">
              <a:xfrm>
                <a:off x="826" y="2795"/>
                <a:ext cx="25" cy="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74" name="Line 2344"/>
              <p:cNvSpPr>
                <a:spLocks noChangeAspect="1" noChangeShapeType="1"/>
              </p:cNvSpPr>
              <p:nvPr/>
            </p:nvSpPr>
            <p:spPr bwMode="auto">
              <a:xfrm>
                <a:off x="816" y="2800"/>
                <a:ext cx="2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75" name="Line 2345"/>
              <p:cNvSpPr>
                <a:spLocks noChangeAspect="1" noChangeShapeType="1"/>
              </p:cNvSpPr>
              <p:nvPr/>
            </p:nvSpPr>
            <p:spPr bwMode="auto">
              <a:xfrm>
                <a:off x="983" y="2734"/>
                <a:ext cx="25" cy="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76" name="Line 2346"/>
              <p:cNvSpPr>
                <a:spLocks noChangeAspect="1" noChangeShapeType="1"/>
              </p:cNvSpPr>
              <p:nvPr/>
            </p:nvSpPr>
            <p:spPr bwMode="auto">
              <a:xfrm>
                <a:off x="978" y="2745"/>
                <a:ext cx="2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77" name="Line 2347"/>
              <p:cNvSpPr>
                <a:spLocks noChangeAspect="1" noChangeShapeType="1"/>
              </p:cNvSpPr>
              <p:nvPr/>
            </p:nvSpPr>
            <p:spPr bwMode="auto">
              <a:xfrm flipV="1">
                <a:off x="968" y="2750"/>
                <a:ext cx="25" cy="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78" name="Line 2348"/>
              <p:cNvSpPr>
                <a:spLocks noChangeAspect="1" noChangeShapeType="1"/>
              </p:cNvSpPr>
              <p:nvPr/>
            </p:nvSpPr>
            <p:spPr bwMode="auto">
              <a:xfrm flipV="1">
                <a:off x="1662" y="1974"/>
                <a:ext cx="289" cy="11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79" name="Line 2349"/>
              <p:cNvSpPr>
                <a:spLocks noChangeAspect="1" noChangeShapeType="1"/>
              </p:cNvSpPr>
              <p:nvPr/>
            </p:nvSpPr>
            <p:spPr bwMode="auto">
              <a:xfrm flipV="1">
                <a:off x="1869" y="1980"/>
                <a:ext cx="132" cy="3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80" name="Line 2350"/>
              <p:cNvSpPr>
                <a:spLocks noChangeAspect="1" noChangeShapeType="1"/>
              </p:cNvSpPr>
              <p:nvPr/>
            </p:nvSpPr>
            <p:spPr bwMode="auto">
              <a:xfrm flipH="1">
                <a:off x="1849" y="2354"/>
                <a:ext cx="233" cy="8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81" name="Freeform 2351"/>
              <p:cNvSpPr>
                <a:spLocks noChangeAspect="1"/>
              </p:cNvSpPr>
              <p:nvPr/>
            </p:nvSpPr>
            <p:spPr bwMode="auto">
              <a:xfrm>
                <a:off x="1778" y="2056"/>
                <a:ext cx="345" cy="30"/>
              </a:xfrm>
              <a:custGeom>
                <a:avLst/>
                <a:gdLst>
                  <a:gd name="T0" fmla="*/ 0 w 345"/>
                  <a:gd name="T1" fmla="*/ 10 h 30"/>
                  <a:gd name="T2" fmla="*/ 31 w 345"/>
                  <a:gd name="T3" fmla="*/ 5 h 30"/>
                  <a:gd name="T4" fmla="*/ 66 w 345"/>
                  <a:gd name="T5" fmla="*/ 0 h 30"/>
                  <a:gd name="T6" fmla="*/ 107 w 345"/>
                  <a:gd name="T7" fmla="*/ 0 h 30"/>
                  <a:gd name="T8" fmla="*/ 152 w 345"/>
                  <a:gd name="T9" fmla="*/ 0 h 30"/>
                  <a:gd name="T10" fmla="*/ 213 w 345"/>
                  <a:gd name="T11" fmla="*/ 5 h 30"/>
                  <a:gd name="T12" fmla="*/ 238 w 345"/>
                  <a:gd name="T13" fmla="*/ 5 h 30"/>
                  <a:gd name="T14" fmla="*/ 249 w 345"/>
                  <a:gd name="T15" fmla="*/ 10 h 30"/>
                  <a:gd name="T16" fmla="*/ 335 w 345"/>
                  <a:gd name="T17" fmla="*/ 25 h 30"/>
                  <a:gd name="T18" fmla="*/ 345 w 345"/>
                  <a:gd name="T19" fmla="*/ 30 h 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45"/>
                  <a:gd name="T31" fmla="*/ 0 h 30"/>
                  <a:gd name="T32" fmla="*/ 345 w 345"/>
                  <a:gd name="T33" fmla="*/ 30 h 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45" h="30">
                    <a:moveTo>
                      <a:pt x="0" y="10"/>
                    </a:moveTo>
                    <a:lnTo>
                      <a:pt x="31" y="5"/>
                    </a:lnTo>
                    <a:lnTo>
                      <a:pt x="66" y="0"/>
                    </a:lnTo>
                    <a:lnTo>
                      <a:pt x="107" y="0"/>
                    </a:lnTo>
                    <a:lnTo>
                      <a:pt x="152" y="0"/>
                    </a:lnTo>
                    <a:lnTo>
                      <a:pt x="213" y="5"/>
                    </a:lnTo>
                    <a:lnTo>
                      <a:pt x="238" y="5"/>
                    </a:lnTo>
                    <a:lnTo>
                      <a:pt x="249" y="10"/>
                    </a:lnTo>
                    <a:lnTo>
                      <a:pt x="335" y="25"/>
                    </a:lnTo>
                    <a:lnTo>
                      <a:pt x="345" y="3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82" name="Freeform 2352"/>
              <p:cNvSpPr>
                <a:spLocks noChangeAspect="1"/>
              </p:cNvSpPr>
              <p:nvPr/>
            </p:nvSpPr>
            <p:spPr bwMode="auto">
              <a:xfrm>
                <a:off x="1758" y="2071"/>
                <a:ext cx="81" cy="91"/>
              </a:xfrm>
              <a:custGeom>
                <a:avLst/>
                <a:gdLst>
                  <a:gd name="T0" fmla="*/ 0 w 81"/>
                  <a:gd name="T1" fmla="*/ 0 h 91"/>
                  <a:gd name="T2" fmla="*/ 15 w 81"/>
                  <a:gd name="T3" fmla="*/ 10 h 91"/>
                  <a:gd name="T4" fmla="*/ 35 w 81"/>
                  <a:gd name="T5" fmla="*/ 20 h 91"/>
                  <a:gd name="T6" fmla="*/ 51 w 81"/>
                  <a:gd name="T7" fmla="*/ 35 h 91"/>
                  <a:gd name="T8" fmla="*/ 71 w 81"/>
                  <a:gd name="T9" fmla="*/ 61 h 91"/>
                  <a:gd name="T10" fmla="*/ 81 w 81"/>
                  <a:gd name="T11" fmla="*/ 91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"/>
                  <a:gd name="T19" fmla="*/ 0 h 91"/>
                  <a:gd name="T20" fmla="*/ 81 w 81"/>
                  <a:gd name="T21" fmla="*/ 91 h 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" h="91">
                    <a:moveTo>
                      <a:pt x="0" y="0"/>
                    </a:moveTo>
                    <a:lnTo>
                      <a:pt x="15" y="10"/>
                    </a:lnTo>
                    <a:lnTo>
                      <a:pt x="35" y="20"/>
                    </a:lnTo>
                    <a:lnTo>
                      <a:pt x="51" y="35"/>
                    </a:lnTo>
                    <a:lnTo>
                      <a:pt x="71" y="61"/>
                    </a:lnTo>
                    <a:lnTo>
                      <a:pt x="81" y="9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83" name="Freeform 2353"/>
              <p:cNvSpPr>
                <a:spLocks noChangeAspect="1"/>
              </p:cNvSpPr>
              <p:nvPr/>
            </p:nvSpPr>
            <p:spPr bwMode="auto">
              <a:xfrm>
                <a:off x="1905" y="2177"/>
                <a:ext cx="15" cy="177"/>
              </a:xfrm>
              <a:custGeom>
                <a:avLst/>
                <a:gdLst>
                  <a:gd name="T0" fmla="*/ 0 w 15"/>
                  <a:gd name="T1" fmla="*/ 0 h 177"/>
                  <a:gd name="T2" fmla="*/ 5 w 15"/>
                  <a:gd name="T3" fmla="*/ 20 h 177"/>
                  <a:gd name="T4" fmla="*/ 15 w 15"/>
                  <a:gd name="T5" fmla="*/ 46 h 177"/>
                  <a:gd name="T6" fmla="*/ 15 w 15"/>
                  <a:gd name="T7" fmla="*/ 71 h 177"/>
                  <a:gd name="T8" fmla="*/ 15 w 15"/>
                  <a:gd name="T9" fmla="*/ 106 h 177"/>
                  <a:gd name="T10" fmla="*/ 10 w 15"/>
                  <a:gd name="T11" fmla="*/ 137 h 177"/>
                  <a:gd name="T12" fmla="*/ 0 w 15"/>
                  <a:gd name="T13" fmla="*/ 177 h 1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"/>
                  <a:gd name="T22" fmla="*/ 0 h 177"/>
                  <a:gd name="T23" fmla="*/ 15 w 15"/>
                  <a:gd name="T24" fmla="*/ 177 h 1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" h="177">
                    <a:moveTo>
                      <a:pt x="0" y="0"/>
                    </a:moveTo>
                    <a:lnTo>
                      <a:pt x="5" y="20"/>
                    </a:lnTo>
                    <a:lnTo>
                      <a:pt x="15" y="46"/>
                    </a:lnTo>
                    <a:lnTo>
                      <a:pt x="15" y="71"/>
                    </a:lnTo>
                    <a:lnTo>
                      <a:pt x="15" y="106"/>
                    </a:lnTo>
                    <a:lnTo>
                      <a:pt x="10" y="137"/>
                    </a:lnTo>
                    <a:lnTo>
                      <a:pt x="0" y="17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84" name="Freeform 2354"/>
              <p:cNvSpPr>
                <a:spLocks noChangeAspect="1"/>
              </p:cNvSpPr>
              <p:nvPr/>
            </p:nvSpPr>
            <p:spPr bwMode="auto">
              <a:xfrm>
                <a:off x="1854" y="2056"/>
                <a:ext cx="86" cy="126"/>
              </a:xfrm>
              <a:custGeom>
                <a:avLst/>
                <a:gdLst>
                  <a:gd name="T0" fmla="*/ 0 w 86"/>
                  <a:gd name="T1" fmla="*/ 0 h 126"/>
                  <a:gd name="T2" fmla="*/ 21 w 86"/>
                  <a:gd name="T3" fmla="*/ 10 h 126"/>
                  <a:gd name="T4" fmla="*/ 41 w 86"/>
                  <a:gd name="T5" fmla="*/ 30 h 126"/>
                  <a:gd name="T6" fmla="*/ 61 w 86"/>
                  <a:gd name="T7" fmla="*/ 55 h 126"/>
                  <a:gd name="T8" fmla="*/ 81 w 86"/>
                  <a:gd name="T9" fmla="*/ 91 h 126"/>
                  <a:gd name="T10" fmla="*/ 86 w 86"/>
                  <a:gd name="T11" fmla="*/ 126 h 1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6"/>
                  <a:gd name="T19" fmla="*/ 0 h 126"/>
                  <a:gd name="T20" fmla="*/ 86 w 86"/>
                  <a:gd name="T21" fmla="*/ 126 h 1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6" h="126">
                    <a:moveTo>
                      <a:pt x="0" y="0"/>
                    </a:moveTo>
                    <a:lnTo>
                      <a:pt x="21" y="10"/>
                    </a:lnTo>
                    <a:lnTo>
                      <a:pt x="41" y="30"/>
                    </a:lnTo>
                    <a:lnTo>
                      <a:pt x="61" y="55"/>
                    </a:lnTo>
                    <a:lnTo>
                      <a:pt x="81" y="91"/>
                    </a:lnTo>
                    <a:lnTo>
                      <a:pt x="86" y="12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85" name="Freeform 2355"/>
              <p:cNvSpPr>
                <a:spLocks noChangeAspect="1"/>
              </p:cNvSpPr>
              <p:nvPr/>
            </p:nvSpPr>
            <p:spPr bwMode="auto">
              <a:xfrm>
                <a:off x="2006" y="2208"/>
                <a:ext cx="15" cy="172"/>
              </a:xfrm>
              <a:custGeom>
                <a:avLst/>
                <a:gdLst>
                  <a:gd name="T0" fmla="*/ 0 w 15"/>
                  <a:gd name="T1" fmla="*/ 0 h 172"/>
                  <a:gd name="T2" fmla="*/ 5 w 15"/>
                  <a:gd name="T3" fmla="*/ 30 h 172"/>
                  <a:gd name="T4" fmla="*/ 10 w 15"/>
                  <a:gd name="T5" fmla="*/ 65 h 172"/>
                  <a:gd name="T6" fmla="*/ 10 w 15"/>
                  <a:gd name="T7" fmla="*/ 96 h 172"/>
                  <a:gd name="T8" fmla="*/ 15 w 15"/>
                  <a:gd name="T9" fmla="*/ 131 h 172"/>
                  <a:gd name="T10" fmla="*/ 5 w 15"/>
                  <a:gd name="T11" fmla="*/ 172 h 1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172"/>
                  <a:gd name="T20" fmla="*/ 15 w 15"/>
                  <a:gd name="T21" fmla="*/ 172 h 1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172">
                    <a:moveTo>
                      <a:pt x="0" y="0"/>
                    </a:moveTo>
                    <a:lnTo>
                      <a:pt x="5" y="30"/>
                    </a:lnTo>
                    <a:lnTo>
                      <a:pt x="10" y="65"/>
                    </a:lnTo>
                    <a:lnTo>
                      <a:pt x="10" y="96"/>
                    </a:lnTo>
                    <a:lnTo>
                      <a:pt x="15" y="131"/>
                    </a:lnTo>
                    <a:lnTo>
                      <a:pt x="5" y="17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86" name="Freeform 2356"/>
              <p:cNvSpPr>
                <a:spLocks noChangeAspect="1"/>
              </p:cNvSpPr>
              <p:nvPr/>
            </p:nvSpPr>
            <p:spPr bwMode="auto">
              <a:xfrm>
                <a:off x="1976" y="2061"/>
                <a:ext cx="66" cy="157"/>
              </a:xfrm>
              <a:custGeom>
                <a:avLst/>
                <a:gdLst>
                  <a:gd name="T0" fmla="*/ 0 w 66"/>
                  <a:gd name="T1" fmla="*/ 0 h 157"/>
                  <a:gd name="T2" fmla="*/ 35 w 66"/>
                  <a:gd name="T3" fmla="*/ 55 h 157"/>
                  <a:gd name="T4" fmla="*/ 51 w 66"/>
                  <a:gd name="T5" fmla="*/ 96 h 157"/>
                  <a:gd name="T6" fmla="*/ 66 w 66"/>
                  <a:gd name="T7" fmla="*/ 136 h 157"/>
                  <a:gd name="T8" fmla="*/ 66 w 66"/>
                  <a:gd name="T9" fmla="*/ 147 h 157"/>
                  <a:gd name="T10" fmla="*/ 66 w 66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157"/>
                  <a:gd name="T20" fmla="*/ 66 w 66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157">
                    <a:moveTo>
                      <a:pt x="0" y="0"/>
                    </a:moveTo>
                    <a:lnTo>
                      <a:pt x="35" y="55"/>
                    </a:lnTo>
                    <a:lnTo>
                      <a:pt x="51" y="96"/>
                    </a:lnTo>
                    <a:lnTo>
                      <a:pt x="66" y="136"/>
                    </a:lnTo>
                    <a:lnTo>
                      <a:pt x="66" y="147"/>
                    </a:lnTo>
                    <a:lnTo>
                      <a:pt x="66" y="15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87" name="Freeform 2357"/>
              <p:cNvSpPr>
                <a:spLocks noChangeAspect="1"/>
              </p:cNvSpPr>
              <p:nvPr/>
            </p:nvSpPr>
            <p:spPr bwMode="auto">
              <a:xfrm>
                <a:off x="1773" y="2045"/>
                <a:ext cx="36" cy="16"/>
              </a:xfrm>
              <a:custGeom>
                <a:avLst/>
                <a:gdLst>
                  <a:gd name="T0" fmla="*/ 0 w 36"/>
                  <a:gd name="T1" fmla="*/ 0 h 16"/>
                  <a:gd name="T2" fmla="*/ 26 w 36"/>
                  <a:gd name="T3" fmla="*/ 5 h 16"/>
                  <a:gd name="T4" fmla="*/ 36 w 36"/>
                  <a:gd name="T5" fmla="*/ 16 h 16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6"/>
                  <a:gd name="T11" fmla="*/ 36 w 36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6">
                    <a:moveTo>
                      <a:pt x="0" y="0"/>
                    </a:moveTo>
                    <a:lnTo>
                      <a:pt x="26" y="5"/>
                    </a:lnTo>
                    <a:lnTo>
                      <a:pt x="36" y="1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88" name="Freeform 2358"/>
              <p:cNvSpPr>
                <a:spLocks noChangeAspect="1"/>
              </p:cNvSpPr>
              <p:nvPr/>
            </p:nvSpPr>
            <p:spPr bwMode="auto">
              <a:xfrm>
                <a:off x="1875" y="2005"/>
                <a:ext cx="50" cy="51"/>
              </a:xfrm>
              <a:custGeom>
                <a:avLst/>
                <a:gdLst>
                  <a:gd name="T0" fmla="*/ 0 w 50"/>
                  <a:gd name="T1" fmla="*/ 0 h 51"/>
                  <a:gd name="T2" fmla="*/ 20 w 50"/>
                  <a:gd name="T3" fmla="*/ 15 h 51"/>
                  <a:gd name="T4" fmla="*/ 45 w 50"/>
                  <a:gd name="T5" fmla="*/ 40 h 51"/>
                  <a:gd name="T6" fmla="*/ 45 w 50"/>
                  <a:gd name="T7" fmla="*/ 45 h 51"/>
                  <a:gd name="T8" fmla="*/ 50 w 50"/>
                  <a:gd name="T9" fmla="*/ 51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51"/>
                  <a:gd name="T17" fmla="*/ 50 w 50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51">
                    <a:moveTo>
                      <a:pt x="0" y="0"/>
                    </a:moveTo>
                    <a:lnTo>
                      <a:pt x="20" y="15"/>
                    </a:lnTo>
                    <a:lnTo>
                      <a:pt x="45" y="40"/>
                    </a:lnTo>
                    <a:lnTo>
                      <a:pt x="45" y="45"/>
                    </a:lnTo>
                    <a:lnTo>
                      <a:pt x="50" y="5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89" name="Freeform 2359"/>
              <p:cNvSpPr>
                <a:spLocks noChangeAspect="1"/>
              </p:cNvSpPr>
              <p:nvPr/>
            </p:nvSpPr>
            <p:spPr bwMode="auto">
              <a:xfrm>
                <a:off x="1961" y="1990"/>
                <a:ext cx="81" cy="76"/>
              </a:xfrm>
              <a:custGeom>
                <a:avLst/>
                <a:gdLst>
                  <a:gd name="T0" fmla="*/ 0 w 81"/>
                  <a:gd name="T1" fmla="*/ 0 h 76"/>
                  <a:gd name="T2" fmla="*/ 20 w 81"/>
                  <a:gd name="T3" fmla="*/ 10 h 76"/>
                  <a:gd name="T4" fmla="*/ 45 w 81"/>
                  <a:gd name="T5" fmla="*/ 25 h 76"/>
                  <a:gd name="T6" fmla="*/ 60 w 81"/>
                  <a:gd name="T7" fmla="*/ 45 h 76"/>
                  <a:gd name="T8" fmla="*/ 81 w 81"/>
                  <a:gd name="T9" fmla="*/ 76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"/>
                  <a:gd name="T16" fmla="*/ 0 h 76"/>
                  <a:gd name="T17" fmla="*/ 81 w 81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" h="76">
                    <a:moveTo>
                      <a:pt x="0" y="0"/>
                    </a:moveTo>
                    <a:lnTo>
                      <a:pt x="20" y="10"/>
                    </a:lnTo>
                    <a:lnTo>
                      <a:pt x="45" y="25"/>
                    </a:lnTo>
                    <a:lnTo>
                      <a:pt x="60" y="45"/>
                    </a:lnTo>
                    <a:lnTo>
                      <a:pt x="81" y="7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90" name="Freeform 2360"/>
              <p:cNvSpPr>
                <a:spLocks noChangeAspect="1"/>
              </p:cNvSpPr>
              <p:nvPr/>
            </p:nvSpPr>
            <p:spPr bwMode="auto">
              <a:xfrm>
                <a:off x="2097" y="2243"/>
                <a:ext cx="11" cy="91"/>
              </a:xfrm>
              <a:custGeom>
                <a:avLst/>
                <a:gdLst>
                  <a:gd name="T0" fmla="*/ 0 w 11"/>
                  <a:gd name="T1" fmla="*/ 0 h 91"/>
                  <a:gd name="T2" fmla="*/ 11 w 11"/>
                  <a:gd name="T3" fmla="*/ 40 h 91"/>
                  <a:gd name="T4" fmla="*/ 6 w 11"/>
                  <a:gd name="T5" fmla="*/ 66 h 91"/>
                  <a:gd name="T6" fmla="*/ 6 w 11"/>
                  <a:gd name="T7" fmla="*/ 91 h 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91"/>
                  <a:gd name="T14" fmla="*/ 11 w 11"/>
                  <a:gd name="T15" fmla="*/ 91 h 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91">
                    <a:moveTo>
                      <a:pt x="0" y="0"/>
                    </a:moveTo>
                    <a:lnTo>
                      <a:pt x="11" y="40"/>
                    </a:lnTo>
                    <a:lnTo>
                      <a:pt x="6" y="66"/>
                    </a:lnTo>
                    <a:lnTo>
                      <a:pt x="6" y="9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91" name="Freeform 2361"/>
              <p:cNvSpPr>
                <a:spLocks noChangeAspect="1"/>
              </p:cNvSpPr>
              <p:nvPr/>
            </p:nvSpPr>
            <p:spPr bwMode="auto">
              <a:xfrm>
                <a:off x="1895" y="2365"/>
                <a:ext cx="35" cy="50"/>
              </a:xfrm>
              <a:custGeom>
                <a:avLst/>
                <a:gdLst>
                  <a:gd name="T0" fmla="*/ 35 w 35"/>
                  <a:gd name="T1" fmla="*/ 0 h 50"/>
                  <a:gd name="T2" fmla="*/ 25 w 35"/>
                  <a:gd name="T3" fmla="*/ 35 h 50"/>
                  <a:gd name="T4" fmla="*/ 10 w 35"/>
                  <a:gd name="T5" fmla="*/ 40 h 50"/>
                  <a:gd name="T6" fmla="*/ 0 w 35"/>
                  <a:gd name="T7" fmla="*/ 50 h 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"/>
                  <a:gd name="T13" fmla="*/ 0 h 50"/>
                  <a:gd name="T14" fmla="*/ 35 w 35"/>
                  <a:gd name="T15" fmla="*/ 50 h 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" h="50">
                    <a:moveTo>
                      <a:pt x="35" y="0"/>
                    </a:moveTo>
                    <a:lnTo>
                      <a:pt x="25" y="35"/>
                    </a:lnTo>
                    <a:lnTo>
                      <a:pt x="10" y="40"/>
                    </a:lnTo>
                    <a:lnTo>
                      <a:pt x="0" y="5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grpSp>
            <p:nvGrpSpPr>
              <p:cNvPr id="8392" name="Group 2362"/>
              <p:cNvGrpSpPr>
                <a:grpSpLocks noChangeAspect="1"/>
              </p:cNvGrpSpPr>
              <p:nvPr/>
            </p:nvGrpSpPr>
            <p:grpSpPr bwMode="auto">
              <a:xfrm>
                <a:off x="810" y="2501"/>
                <a:ext cx="117" cy="162"/>
                <a:chOff x="810" y="2369"/>
                <a:chExt cx="117" cy="162"/>
              </a:xfrm>
            </p:grpSpPr>
            <p:sp>
              <p:nvSpPr>
                <p:cNvPr id="8704" name="Line 2363"/>
                <p:cNvSpPr>
                  <a:spLocks noChangeAspect="1" noChangeShapeType="1"/>
                </p:cNvSpPr>
                <p:nvPr/>
              </p:nvSpPr>
              <p:spPr bwMode="auto">
                <a:xfrm>
                  <a:off x="810" y="2369"/>
                  <a:ext cx="102" cy="1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05" name="Line 2364"/>
                <p:cNvSpPr>
                  <a:spLocks noChangeAspect="1" noChangeShapeType="1"/>
                </p:cNvSpPr>
                <p:nvPr/>
              </p:nvSpPr>
              <p:spPr bwMode="auto">
                <a:xfrm>
                  <a:off x="816" y="2374"/>
                  <a:ext cx="101" cy="2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06" name="Line 2365"/>
                <p:cNvSpPr>
                  <a:spLocks noChangeAspect="1" noChangeShapeType="1"/>
                </p:cNvSpPr>
                <p:nvPr/>
              </p:nvSpPr>
              <p:spPr bwMode="auto">
                <a:xfrm>
                  <a:off x="816" y="2385"/>
                  <a:ext cx="101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07" name="Line 2366"/>
                <p:cNvSpPr>
                  <a:spLocks noChangeAspect="1" noChangeShapeType="1"/>
                </p:cNvSpPr>
                <p:nvPr/>
              </p:nvSpPr>
              <p:spPr bwMode="auto">
                <a:xfrm>
                  <a:off x="826" y="2395"/>
                  <a:ext cx="96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08" name="Line 2367"/>
                <p:cNvSpPr>
                  <a:spLocks noChangeAspect="1" noChangeShapeType="1"/>
                </p:cNvSpPr>
                <p:nvPr/>
              </p:nvSpPr>
              <p:spPr bwMode="auto">
                <a:xfrm>
                  <a:off x="826" y="2405"/>
                  <a:ext cx="96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09" name="Line 2368"/>
                <p:cNvSpPr>
                  <a:spLocks noChangeAspect="1" noChangeShapeType="1"/>
                </p:cNvSpPr>
                <p:nvPr/>
              </p:nvSpPr>
              <p:spPr bwMode="auto">
                <a:xfrm>
                  <a:off x="831" y="2415"/>
                  <a:ext cx="96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10" name="Line 2369"/>
                <p:cNvSpPr>
                  <a:spLocks noChangeAspect="1" noChangeShapeType="1"/>
                </p:cNvSpPr>
                <p:nvPr/>
              </p:nvSpPr>
              <p:spPr bwMode="auto">
                <a:xfrm>
                  <a:off x="836" y="2425"/>
                  <a:ext cx="91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11" name="Line 2370"/>
                <p:cNvSpPr>
                  <a:spLocks noChangeAspect="1" noChangeShapeType="1"/>
                </p:cNvSpPr>
                <p:nvPr/>
              </p:nvSpPr>
              <p:spPr bwMode="auto">
                <a:xfrm>
                  <a:off x="841" y="2435"/>
                  <a:ext cx="86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12" name="Line 2371"/>
                <p:cNvSpPr>
                  <a:spLocks noChangeAspect="1" noChangeShapeType="1"/>
                </p:cNvSpPr>
                <p:nvPr/>
              </p:nvSpPr>
              <p:spPr bwMode="auto">
                <a:xfrm>
                  <a:off x="841" y="2445"/>
                  <a:ext cx="86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13" name="Line 2372"/>
                <p:cNvSpPr>
                  <a:spLocks noChangeAspect="1" noChangeShapeType="1"/>
                </p:cNvSpPr>
                <p:nvPr/>
              </p:nvSpPr>
              <p:spPr bwMode="auto">
                <a:xfrm>
                  <a:off x="841" y="2455"/>
                  <a:ext cx="86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14" name="Line 2373"/>
                <p:cNvSpPr>
                  <a:spLocks noChangeAspect="1" noChangeShapeType="1"/>
                </p:cNvSpPr>
                <p:nvPr/>
              </p:nvSpPr>
              <p:spPr bwMode="auto">
                <a:xfrm>
                  <a:off x="841" y="2466"/>
                  <a:ext cx="86" cy="3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15" name="Line 2374"/>
                <p:cNvSpPr>
                  <a:spLocks noChangeAspect="1" noChangeShapeType="1"/>
                </p:cNvSpPr>
                <p:nvPr/>
              </p:nvSpPr>
              <p:spPr bwMode="auto">
                <a:xfrm>
                  <a:off x="846" y="2481"/>
                  <a:ext cx="76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16" name="Line 2375"/>
                <p:cNvSpPr>
                  <a:spLocks noChangeAspect="1" noChangeShapeType="1"/>
                </p:cNvSpPr>
                <p:nvPr/>
              </p:nvSpPr>
              <p:spPr bwMode="auto">
                <a:xfrm>
                  <a:off x="846" y="2491"/>
                  <a:ext cx="71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17" name="Line 2376"/>
                <p:cNvSpPr>
                  <a:spLocks noChangeAspect="1" noChangeShapeType="1"/>
                </p:cNvSpPr>
                <p:nvPr/>
              </p:nvSpPr>
              <p:spPr bwMode="auto">
                <a:xfrm>
                  <a:off x="841" y="2506"/>
                  <a:ext cx="71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8393" name="Line 2377"/>
              <p:cNvSpPr>
                <a:spLocks noChangeAspect="1" noChangeShapeType="1"/>
              </p:cNvSpPr>
              <p:nvPr/>
            </p:nvSpPr>
            <p:spPr bwMode="auto">
              <a:xfrm>
                <a:off x="983" y="2684"/>
                <a:ext cx="45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94" name="Line 2378"/>
              <p:cNvSpPr>
                <a:spLocks noChangeAspect="1" noChangeShapeType="1"/>
              </p:cNvSpPr>
              <p:nvPr/>
            </p:nvSpPr>
            <p:spPr bwMode="auto">
              <a:xfrm>
                <a:off x="734" y="2567"/>
                <a:ext cx="2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95" name="Line 2379"/>
              <p:cNvSpPr>
                <a:spLocks noChangeAspect="1" noChangeShapeType="1"/>
              </p:cNvSpPr>
              <p:nvPr/>
            </p:nvSpPr>
            <p:spPr bwMode="auto">
              <a:xfrm>
                <a:off x="745" y="2517"/>
                <a:ext cx="3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96" name="Line 2380"/>
              <p:cNvSpPr>
                <a:spLocks noChangeAspect="1" noChangeShapeType="1"/>
              </p:cNvSpPr>
              <p:nvPr/>
            </p:nvSpPr>
            <p:spPr bwMode="auto">
              <a:xfrm>
                <a:off x="745" y="2506"/>
                <a:ext cx="40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97" name="Line 2381"/>
              <p:cNvSpPr>
                <a:spLocks noChangeAspect="1" noChangeShapeType="1"/>
              </p:cNvSpPr>
              <p:nvPr/>
            </p:nvSpPr>
            <p:spPr bwMode="auto">
              <a:xfrm>
                <a:off x="745" y="2491"/>
                <a:ext cx="106" cy="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98" name="Line 2382"/>
              <p:cNvSpPr>
                <a:spLocks noChangeAspect="1" noChangeShapeType="1"/>
              </p:cNvSpPr>
              <p:nvPr/>
            </p:nvSpPr>
            <p:spPr bwMode="auto">
              <a:xfrm>
                <a:off x="734" y="2481"/>
                <a:ext cx="1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399" name="Line 2383"/>
              <p:cNvSpPr>
                <a:spLocks noChangeAspect="1" noChangeShapeType="1"/>
              </p:cNvSpPr>
              <p:nvPr/>
            </p:nvSpPr>
            <p:spPr bwMode="auto">
              <a:xfrm>
                <a:off x="729" y="2476"/>
                <a:ext cx="1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00" name="Line 2384"/>
              <p:cNvSpPr>
                <a:spLocks noChangeAspect="1" noChangeShapeType="1"/>
              </p:cNvSpPr>
              <p:nvPr/>
            </p:nvSpPr>
            <p:spPr bwMode="auto">
              <a:xfrm>
                <a:off x="714" y="2461"/>
                <a:ext cx="122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01" name="Line 2385"/>
              <p:cNvSpPr>
                <a:spLocks noChangeAspect="1" noChangeShapeType="1"/>
              </p:cNvSpPr>
              <p:nvPr/>
            </p:nvSpPr>
            <p:spPr bwMode="auto">
              <a:xfrm flipV="1">
                <a:off x="699" y="2446"/>
                <a:ext cx="117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02" name="Line 2386"/>
              <p:cNvSpPr>
                <a:spLocks noChangeAspect="1" noChangeShapeType="1"/>
              </p:cNvSpPr>
              <p:nvPr/>
            </p:nvSpPr>
            <p:spPr bwMode="auto">
              <a:xfrm flipV="1">
                <a:off x="709" y="2456"/>
                <a:ext cx="117" cy="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03" name="Line 2387"/>
              <p:cNvSpPr>
                <a:spLocks noChangeAspect="1" noChangeShapeType="1"/>
              </p:cNvSpPr>
              <p:nvPr/>
            </p:nvSpPr>
            <p:spPr bwMode="auto">
              <a:xfrm flipV="1">
                <a:off x="724" y="2466"/>
                <a:ext cx="112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04" name="Line 2388"/>
              <p:cNvSpPr>
                <a:spLocks noChangeAspect="1" noChangeShapeType="1"/>
              </p:cNvSpPr>
              <p:nvPr/>
            </p:nvSpPr>
            <p:spPr bwMode="auto">
              <a:xfrm flipV="1">
                <a:off x="694" y="2441"/>
                <a:ext cx="111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05" name="Line 2389"/>
              <p:cNvSpPr>
                <a:spLocks noChangeAspect="1" noChangeShapeType="1"/>
              </p:cNvSpPr>
              <p:nvPr/>
            </p:nvSpPr>
            <p:spPr bwMode="auto">
              <a:xfrm flipV="1">
                <a:off x="684" y="2435"/>
                <a:ext cx="111" cy="2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06" name="Line 2390"/>
              <p:cNvSpPr>
                <a:spLocks noChangeAspect="1" noChangeShapeType="1"/>
              </p:cNvSpPr>
              <p:nvPr/>
            </p:nvSpPr>
            <p:spPr bwMode="auto">
              <a:xfrm flipV="1">
                <a:off x="689" y="2430"/>
                <a:ext cx="96" cy="2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grpSp>
            <p:nvGrpSpPr>
              <p:cNvPr id="8407" name="Group 2391"/>
              <p:cNvGrpSpPr>
                <a:grpSpLocks noChangeAspect="1"/>
              </p:cNvGrpSpPr>
              <p:nvPr/>
            </p:nvGrpSpPr>
            <p:grpSpPr bwMode="auto">
              <a:xfrm>
                <a:off x="902" y="2415"/>
                <a:ext cx="147" cy="117"/>
                <a:chOff x="902" y="2283"/>
                <a:chExt cx="147" cy="117"/>
              </a:xfrm>
            </p:grpSpPr>
            <p:sp>
              <p:nvSpPr>
                <p:cNvPr id="8692" name="Line 2392"/>
                <p:cNvSpPr>
                  <a:spLocks noChangeAspect="1" noChangeShapeType="1"/>
                </p:cNvSpPr>
                <p:nvPr/>
              </p:nvSpPr>
              <p:spPr bwMode="auto">
                <a:xfrm>
                  <a:off x="902" y="2283"/>
                  <a:ext cx="106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93" name="Line 2393"/>
                <p:cNvSpPr>
                  <a:spLocks noChangeAspect="1" noChangeShapeType="1"/>
                </p:cNvSpPr>
                <p:nvPr/>
              </p:nvSpPr>
              <p:spPr bwMode="auto">
                <a:xfrm>
                  <a:off x="902" y="2288"/>
                  <a:ext cx="111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94" name="Line 2394"/>
                <p:cNvSpPr>
                  <a:spLocks noChangeAspect="1" noChangeShapeType="1"/>
                </p:cNvSpPr>
                <p:nvPr/>
              </p:nvSpPr>
              <p:spPr bwMode="auto">
                <a:xfrm>
                  <a:off x="912" y="2293"/>
                  <a:ext cx="106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95" name="Line 2395"/>
                <p:cNvSpPr>
                  <a:spLocks noChangeAspect="1" noChangeShapeType="1"/>
                </p:cNvSpPr>
                <p:nvPr/>
              </p:nvSpPr>
              <p:spPr bwMode="auto">
                <a:xfrm>
                  <a:off x="917" y="2298"/>
                  <a:ext cx="111" cy="1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96" name="Line 2396"/>
                <p:cNvSpPr>
                  <a:spLocks noChangeAspect="1" noChangeShapeType="1"/>
                </p:cNvSpPr>
                <p:nvPr/>
              </p:nvSpPr>
              <p:spPr bwMode="auto">
                <a:xfrm>
                  <a:off x="927" y="2309"/>
                  <a:ext cx="101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97" name="Line 2397"/>
                <p:cNvSpPr>
                  <a:spLocks noChangeAspect="1" noChangeShapeType="1"/>
                </p:cNvSpPr>
                <p:nvPr/>
              </p:nvSpPr>
              <p:spPr bwMode="auto">
                <a:xfrm>
                  <a:off x="932" y="2314"/>
                  <a:ext cx="101" cy="1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98" name="Line 2398"/>
                <p:cNvSpPr>
                  <a:spLocks noChangeAspect="1" noChangeShapeType="1"/>
                </p:cNvSpPr>
                <p:nvPr/>
              </p:nvSpPr>
              <p:spPr bwMode="auto">
                <a:xfrm>
                  <a:off x="937" y="2324"/>
                  <a:ext cx="107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99" name="Line 2399"/>
                <p:cNvSpPr>
                  <a:spLocks noChangeAspect="1" noChangeShapeType="1"/>
                </p:cNvSpPr>
                <p:nvPr/>
              </p:nvSpPr>
              <p:spPr bwMode="auto">
                <a:xfrm>
                  <a:off x="942" y="2334"/>
                  <a:ext cx="102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00" name="Line 2400"/>
                <p:cNvSpPr>
                  <a:spLocks noChangeAspect="1" noChangeShapeType="1"/>
                </p:cNvSpPr>
                <p:nvPr/>
              </p:nvSpPr>
              <p:spPr bwMode="auto">
                <a:xfrm>
                  <a:off x="947" y="2344"/>
                  <a:ext cx="102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01" name="Line 2401"/>
                <p:cNvSpPr>
                  <a:spLocks noChangeAspect="1" noChangeShapeType="1"/>
                </p:cNvSpPr>
                <p:nvPr/>
              </p:nvSpPr>
              <p:spPr bwMode="auto">
                <a:xfrm>
                  <a:off x="952" y="2349"/>
                  <a:ext cx="97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02" name="Line 2402"/>
                <p:cNvSpPr>
                  <a:spLocks noChangeAspect="1" noChangeShapeType="1"/>
                </p:cNvSpPr>
                <p:nvPr/>
              </p:nvSpPr>
              <p:spPr bwMode="auto">
                <a:xfrm>
                  <a:off x="957" y="2359"/>
                  <a:ext cx="92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03" name="Line 2403"/>
                <p:cNvSpPr>
                  <a:spLocks noChangeAspect="1" noChangeShapeType="1"/>
                </p:cNvSpPr>
                <p:nvPr/>
              </p:nvSpPr>
              <p:spPr bwMode="auto">
                <a:xfrm>
                  <a:off x="957" y="2374"/>
                  <a:ext cx="92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8408" name="Group 2404"/>
              <p:cNvGrpSpPr>
                <a:grpSpLocks noChangeAspect="1"/>
              </p:cNvGrpSpPr>
              <p:nvPr/>
            </p:nvGrpSpPr>
            <p:grpSpPr bwMode="auto">
              <a:xfrm>
                <a:off x="734" y="2066"/>
                <a:ext cx="1409" cy="673"/>
                <a:chOff x="734" y="1934"/>
                <a:chExt cx="1409" cy="673"/>
              </a:xfrm>
            </p:grpSpPr>
            <p:sp>
              <p:nvSpPr>
                <p:cNvPr id="8492" name="Freeform 2405"/>
                <p:cNvSpPr>
                  <a:spLocks noChangeAspect="1"/>
                </p:cNvSpPr>
                <p:nvPr/>
              </p:nvSpPr>
              <p:spPr bwMode="auto">
                <a:xfrm>
                  <a:off x="1008" y="2278"/>
                  <a:ext cx="497" cy="152"/>
                </a:xfrm>
                <a:custGeom>
                  <a:avLst/>
                  <a:gdLst>
                    <a:gd name="T0" fmla="*/ 0 w 497"/>
                    <a:gd name="T1" fmla="*/ 0 h 152"/>
                    <a:gd name="T2" fmla="*/ 106 w 497"/>
                    <a:gd name="T3" fmla="*/ 15 h 152"/>
                    <a:gd name="T4" fmla="*/ 203 w 497"/>
                    <a:gd name="T5" fmla="*/ 41 h 152"/>
                    <a:gd name="T6" fmla="*/ 289 w 497"/>
                    <a:gd name="T7" fmla="*/ 76 h 152"/>
                    <a:gd name="T8" fmla="*/ 360 w 497"/>
                    <a:gd name="T9" fmla="*/ 107 h 152"/>
                    <a:gd name="T10" fmla="*/ 416 w 497"/>
                    <a:gd name="T11" fmla="*/ 137 h 152"/>
                    <a:gd name="T12" fmla="*/ 461 w 497"/>
                    <a:gd name="T13" fmla="*/ 152 h 152"/>
                    <a:gd name="T14" fmla="*/ 497 w 497"/>
                    <a:gd name="T15" fmla="*/ 152 h 15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97"/>
                    <a:gd name="T25" fmla="*/ 0 h 152"/>
                    <a:gd name="T26" fmla="*/ 497 w 497"/>
                    <a:gd name="T27" fmla="*/ 152 h 15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97" h="152">
                      <a:moveTo>
                        <a:pt x="0" y="0"/>
                      </a:moveTo>
                      <a:lnTo>
                        <a:pt x="106" y="15"/>
                      </a:lnTo>
                      <a:lnTo>
                        <a:pt x="203" y="41"/>
                      </a:lnTo>
                      <a:lnTo>
                        <a:pt x="289" y="76"/>
                      </a:lnTo>
                      <a:lnTo>
                        <a:pt x="360" y="107"/>
                      </a:lnTo>
                      <a:lnTo>
                        <a:pt x="416" y="137"/>
                      </a:lnTo>
                      <a:lnTo>
                        <a:pt x="461" y="152"/>
                      </a:lnTo>
                      <a:lnTo>
                        <a:pt x="497" y="152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493" name="Freeform 2406"/>
                <p:cNvSpPr>
                  <a:spLocks noChangeAspect="1"/>
                </p:cNvSpPr>
                <p:nvPr/>
              </p:nvSpPr>
              <p:spPr bwMode="auto">
                <a:xfrm>
                  <a:off x="1211" y="2309"/>
                  <a:ext cx="299" cy="116"/>
                </a:xfrm>
                <a:custGeom>
                  <a:avLst/>
                  <a:gdLst>
                    <a:gd name="T0" fmla="*/ 0 w 299"/>
                    <a:gd name="T1" fmla="*/ 0 h 116"/>
                    <a:gd name="T2" fmla="*/ 81 w 299"/>
                    <a:gd name="T3" fmla="*/ 30 h 116"/>
                    <a:gd name="T4" fmla="*/ 157 w 299"/>
                    <a:gd name="T5" fmla="*/ 65 h 116"/>
                    <a:gd name="T6" fmla="*/ 218 w 299"/>
                    <a:gd name="T7" fmla="*/ 91 h 116"/>
                    <a:gd name="T8" fmla="*/ 263 w 299"/>
                    <a:gd name="T9" fmla="*/ 111 h 116"/>
                    <a:gd name="T10" fmla="*/ 299 w 299"/>
                    <a:gd name="T11" fmla="*/ 116 h 1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9"/>
                    <a:gd name="T19" fmla="*/ 0 h 116"/>
                    <a:gd name="T20" fmla="*/ 299 w 299"/>
                    <a:gd name="T21" fmla="*/ 116 h 1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9" h="116">
                      <a:moveTo>
                        <a:pt x="0" y="0"/>
                      </a:moveTo>
                      <a:lnTo>
                        <a:pt x="81" y="30"/>
                      </a:lnTo>
                      <a:lnTo>
                        <a:pt x="157" y="65"/>
                      </a:lnTo>
                      <a:lnTo>
                        <a:pt x="218" y="91"/>
                      </a:lnTo>
                      <a:lnTo>
                        <a:pt x="263" y="111"/>
                      </a:lnTo>
                      <a:lnTo>
                        <a:pt x="299" y="11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494" name="Freeform 2407"/>
                <p:cNvSpPr>
                  <a:spLocks noChangeAspect="1"/>
                </p:cNvSpPr>
                <p:nvPr/>
              </p:nvSpPr>
              <p:spPr bwMode="auto">
                <a:xfrm>
                  <a:off x="1013" y="2288"/>
                  <a:ext cx="466" cy="152"/>
                </a:xfrm>
                <a:custGeom>
                  <a:avLst/>
                  <a:gdLst>
                    <a:gd name="T0" fmla="*/ 0 w 466"/>
                    <a:gd name="T1" fmla="*/ 0 h 152"/>
                    <a:gd name="T2" fmla="*/ 101 w 466"/>
                    <a:gd name="T3" fmla="*/ 15 h 152"/>
                    <a:gd name="T4" fmla="*/ 198 w 466"/>
                    <a:gd name="T5" fmla="*/ 46 h 152"/>
                    <a:gd name="T6" fmla="*/ 279 w 466"/>
                    <a:gd name="T7" fmla="*/ 76 h 152"/>
                    <a:gd name="T8" fmla="*/ 350 w 466"/>
                    <a:gd name="T9" fmla="*/ 112 h 152"/>
                    <a:gd name="T10" fmla="*/ 405 w 466"/>
                    <a:gd name="T11" fmla="*/ 137 h 152"/>
                    <a:gd name="T12" fmla="*/ 446 w 466"/>
                    <a:gd name="T13" fmla="*/ 147 h 152"/>
                    <a:gd name="T14" fmla="*/ 466 w 466"/>
                    <a:gd name="T15" fmla="*/ 152 h 15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66"/>
                    <a:gd name="T25" fmla="*/ 0 h 152"/>
                    <a:gd name="T26" fmla="*/ 466 w 466"/>
                    <a:gd name="T27" fmla="*/ 152 h 15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66" h="152">
                      <a:moveTo>
                        <a:pt x="0" y="0"/>
                      </a:moveTo>
                      <a:lnTo>
                        <a:pt x="101" y="15"/>
                      </a:lnTo>
                      <a:lnTo>
                        <a:pt x="198" y="46"/>
                      </a:lnTo>
                      <a:lnTo>
                        <a:pt x="279" y="76"/>
                      </a:lnTo>
                      <a:lnTo>
                        <a:pt x="350" y="112"/>
                      </a:lnTo>
                      <a:lnTo>
                        <a:pt x="405" y="137"/>
                      </a:lnTo>
                      <a:lnTo>
                        <a:pt x="446" y="147"/>
                      </a:lnTo>
                      <a:lnTo>
                        <a:pt x="466" y="152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495" name="Freeform 2408"/>
                <p:cNvSpPr>
                  <a:spLocks noChangeAspect="1"/>
                </p:cNvSpPr>
                <p:nvPr/>
              </p:nvSpPr>
              <p:spPr bwMode="auto">
                <a:xfrm>
                  <a:off x="1018" y="2293"/>
                  <a:ext cx="436" cy="152"/>
                </a:xfrm>
                <a:custGeom>
                  <a:avLst/>
                  <a:gdLst>
                    <a:gd name="T0" fmla="*/ 0 w 436"/>
                    <a:gd name="T1" fmla="*/ 0 h 152"/>
                    <a:gd name="T2" fmla="*/ 102 w 436"/>
                    <a:gd name="T3" fmla="*/ 21 h 152"/>
                    <a:gd name="T4" fmla="*/ 198 w 436"/>
                    <a:gd name="T5" fmla="*/ 51 h 152"/>
                    <a:gd name="T6" fmla="*/ 274 w 436"/>
                    <a:gd name="T7" fmla="*/ 86 h 152"/>
                    <a:gd name="T8" fmla="*/ 345 w 436"/>
                    <a:gd name="T9" fmla="*/ 117 h 152"/>
                    <a:gd name="T10" fmla="*/ 395 w 436"/>
                    <a:gd name="T11" fmla="*/ 137 h 152"/>
                    <a:gd name="T12" fmla="*/ 436 w 436"/>
                    <a:gd name="T13" fmla="*/ 152 h 15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36"/>
                    <a:gd name="T22" fmla="*/ 0 h 152"/>
                    <a:gd name="T23" fmla="*/ 436 w 436"/>
                    <a:gd name="T24" fmla="*/ 152 h 15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36" h="152">
                      <a:moveTo>
                        <a:pt x="0" y="0"/>
                      </a:moveTo>
                      <a:lnTo>
                        <a:pt x="102" y="21"/>
                      </a:lnTo>
                      <a:lnTo>
                        <a:pt x="198" y="51"/>
                      </a:lnTo>
                      <a:lnTo>
                        <a:pt x="274" y="86"/>
                      </a:lnTo>
                      <a:lnTo>
                        <a:pt x="345" y="117"/>
                      </a:lnTo>
                      <a:lnTo>
                        <a:pt x="395" y="137"/>
                      </a:lnTo>
                      <a:lnTo>
                        <a:pt x="436" y="152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496" name="Freeform 2409"/>
                <p:cNvSpPr>
                  <a:spLocks noChangeAspect="1"/>
                </p:cNvSpPr>
                <p:nvPr/>
              </p:nvSpPr>
              <p:spPr bwMode="auto">
                <a:xfrm>
                  <a:off x="1444" y="2405"/>
                  <a:ext cx="66" cy="45"/>
                </a:xfrm>
                <a:custGeom>
                  <a:avLst/>
                  <a:gdLst>
                    <a:gd name="T0" fmla="*/ 0 w 66"/>
                    <a:gd name="T1" fmla="*/ 45 h 45"/>
                    <a:gd name="T2" fmla="*/ 20 w 66"/>
                    <a:gd name="T3" fmla="*/ 25 h 45"/>
                    <a:gd name="T4" fmla="*/ 30 w 66"/>
                    <a:gd name="T5" fmla="*/ 0 h 45"/>
                    <a:gd name="T6" fmla="*/ 66 w 66"/>
                    <a:gd name="T7" fmla="*/ 10 h 45"/>
                    <a:gd name="T8" fmla="*/ 61 w 66"/>
                    <a:gd name="T9" fmla="*/ 25 h 45"/>
                    <a:gd name="T10" fmla="*/ 0 w 66"/>
                    <a:gd name="T11" fmla="*/ 45 h 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6"/>
                    <a:gd name="T19" fmla="*/ 0 h 45"/>
                    <a:gd name="T20" fmla="*/ 66 w 66"/>
                    <a:gd name="T21" fmla="*/ 45 h 4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6" h="45">
                      <a:moveTo>
                        <a:pt x="0" y="45"/>
                      </a:moveTo>
                      <a:lnTo>
                        <a:pt x="20" y="25"/>
                      </a:lnTo>
                      <a:lnTo>
                        <a:pt x="30" y="0"/>
                      </a:lnTo>
                      <a:lnTo>
                        <a:pt x="66" y="10"/>
                      </a:lnTo>
                      <a:lnTo>
                        <a:pt x="61" y="2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FFA64C"/>
                </a:solidFill>
                <a:ln w="7938">
                  <a:solidFill>
                    <a:srgbClr val="FFA64C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497" name="Freeform 2410"/>
                <p:cNvSpPr>
                  <a:spLocks noChangeAspect="1"/>
                </p:cNvSpPr>
                <p:nvPr/>
              </p:nvSpPr>
              <p:spPr bwMode="auto">
                <a:xfrm>
                  <a:off x="1023" y="2303"/>
                  <a:ext cx="421" cy="147"/>
                </a:xfrm>
                <a:custGeom>
                  <a:avLst/>
                  <a:gdLst>
                    <a:gd name="T0" fmla="*/ 0 w 421"/>
                    <a:gd name="T1" fmla="*/ 0 h 147"/>
                    <a:gd name="T2" fmla="*/ 102 w 421"/>
                    <a:gd name="T3" fmla="*/ 21 h 147"/>
                    <a:gd name="T4" fmla="*/ 193 w 421"/>
                    <a:gd name="T5" fmla="*/ 51 h 147"/>
                    <a:gd name="T6" fmla="*/ 274 w 421"/>
                    <a:gd name="T7" fmla="*/ 87 h 147"/>
                    <a:gd name="T8" fmla="*/ 330 w 421"/>
                    <a:gd name="T9" fmla="*/ 117 h 147"/>
                    <a:gd name="T10" fmla="*/ 380 w 421"/>
                    <a:gd name="T11" fmla="*/ 137 h 147"/>
                    <a:gd name="T12" fmla="*/ 421 w 421"/>
                    <a:gd name="T13" fmla="*/ 147 h 14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21"/>
                    <a:gd name="T22" fmla="*/ 0 h 147"/>
                    <a:gd name="T23" fmla="*/ 421 w 421"/>
                    <a:gd name="T24" fmla="*/ 147 h 14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21" h="147">
                      <a:moveTo>
                        <a:pt x="0" y="0"/>
                      </a:moveTo>
                      <a:lnTo>
                        <a:pt x="102" y="21"/>
                      </a:lnTo>
                      <a:lnTo>
                        <a:pt x="193" y="51"/>
                      </a:lnTo>
                      <a:lnTo>
                        <a:pt x="274" y="87"/>
                      </a:lnTo>
                      <a:lnTo>
                        <a:pt x="330" y="117"/>
                      </a:lnTo>
                      <a:lnTo>
                        <a:pt x="380" y="137"/>
                      </a:lnTo>
                      <a:lnTo>
                        <a:pt x="421" y="147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498" name="Freeform 2411"/>
                <p:cNvSpPr>
                  <a:spLocks noChangeAspect="1"/>
                </p:cNvSpPr>
                <p:nvPr/>
              </p:nvSpPr>
              <p:spPr bwMode="auto">
                <a:xfrm>
                  <a:off x="1028" y="2314"/>
                  <a:ext cx="401" cy="141"/>
                </a:xfrm>
                <a:custGeom>
                  <a:avLst/>
                  <a:gdLst>
                    <a:gd name="T0" fmla="*/ 0 w 401"/>
                    <a:gd name="T1" fmla="*/ 0 h 141"/>
                    <a:gd name="T2" fmla="*/ 102 w 401"/>
                    <a:gd name="T3" fmla="*/ 25 h 141"/>
                    <a:gd name="T4" fmla="*/ 188 w 401"/>
                    <a:gd name="T5" fmla="*/ 55 h 141"/>
                    <a:gd name="T6" fmla="*/ 264 w 401"/>
                    <a:gd name="T7" fmla="*/ 91 h 141"/>
                    <a:gd name="T8" fmla="*/ 325 w 401"/>
                    <a:gd name="T9" fmla="*/ 116 h 141"/>
                    <a:gd name="T10" fmla="*/ 370 w 401"/>
                    <a:gd name="T11" fmla="*/ 136 h 141"/>
                    <a:gd name="T12" fmla="*/ 401 w 401"/>
                    <a:gd name="T13" fmla="*/ 141 h 1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1"/>
                    <a:gd name="T22" fmla="*/ 0 h 141"/>
                    <a:gd name="T23" fmla="*/ 401 w 401"/>
                    <a:gd name="T24" fmla="*/ 141 h 14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1" h="141">
                      <a:moveTo>
                        <a:pt x="0" y="0"/>
                      </a:moveTo>
                      <a:lnTo>
                        <a:pt x="102" y="25"/>
                      </a:lnTo>
                      <a:lnTo>
                        <a:pt x="188" y="55"/>
                      </a:lnTo>
                      <a:lnTo>
                        <a:pt x="264" y="91"/>
                      </a:lnTo>
                      <a:lnTo>
                        <a:pt x="325" y="116"/>
                      </a:lnTo>
                      <a:lnTo>
                        <a:pt x="370" y="136"/>
                      </a:lnTo>
                      <a:lnTo>
                        <a:pt x="401" y="14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499" name="Freeform 2412"/>
                <p:cNvSpPr>
                  <a:spLocks noChangeAspect="1"/>
                </p:cNvSpPr>
                <p:nvPr/>
              </p:nvSpPr>
              <p:spPr bwMode="auto">
                <a:xfrm>
                  <a:off x="1033" y="2319"/>
                  <a:ext cx="385" cy="147"/>
                </a:xfrm>
                <a:custGeom>
                  <a:avLst/>
                  <a:gdLst>
                    <a:gd name="T0" fmla="*/ 0 w 385"/>
                    <a:gd name="T1" fmla="*/ 0 h 147"/>
                    <a:gd name="T2" fmla="*/ 97 w 385"/>
                    <a:gd name="T3" fmla="*/ 30 h 147"/>
                    <a:gd name="T4" fmla="*/ 183 w 385"/>
                    <a:gd name="T5" fmla="*/ 60 h 147"/>
                    <a:gd name="T6" fmla="*/ 254 w 385"/>
                    <a:gd name="T7" fmla="*/ 96 h 147"/>
                    <a:gd name="T8" fmla="*/ 315 w 385"/>
                    <a:gd name="T9" fmla="*/ 121 h 147"/>
                    <a:gd name="T10" fmla="*/ 355 w 385"/>
                    <a:gd name="T11" fmla="*/ 142 h 147"/>
                    <a:gd name="T12" fmla="*/ 385 w 385"/>
                    <a:gd name="T13" fmla="*/ 147 h 14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85"/>
                    <a:gd name="T22" fmla="*/ 0 h 147"/>
                    <a:gd name="T23" fmla="*/ 385 w 385"/>
                    <a:gd name="T24" fmla="*/ 147 h 14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85" h="147">
                      <a:moveTo>
                        <a:pt x="0" y="0"/>
                      </a:moveTo>
                      <a:lnTo>
                        <a:pt x="97" y="30"/>
                      </a:lnTo>
                      <a:lnTo>
                        <a:pt x="183" y="60"/>
                      </a:lnTo>
                      <a:lnTo>
                        <a:pt x="254" y="96"/>
                      </a:lnTo>
                      <a:lnTo>
                        <a:pt x="315" y="121"/>
                      </a:lnTo>
                      <a:lnTo>
                        <a:pt x="355" y="142"/>
                      </a:lnTo>
                      <a:lnTo>
                        <a:pt x="385" y="147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00" name="Freeform 2413"/>
                <p:cNvSpPr>
                  <a:spLocks noChangeAspect="1"/>
                </p:cNvSpPr>
                <p:nvPr/>
              </p:nvSpPr>
              <p:spPr bwMode="auto">
                <a:xfrm>
                  <a:off x="1038" y="2334"/>
                  <a:ext cx="370" cy="132"/>
                </a:xfrm>
                <a:custGeom>
                  <a:avLst/>
                  <a:gdLst>
                    <a:gd name="T0" fmla="*/ 0 w 370"/>
                    <a:gd name="T1" fmla="*/ 0 h 132"/>
                    <a:gd name="T2" fmla="*/ 92 w 370"/>
                    <a:gd name="T3" fmla="*/ 25 h 132"/>
                    <a:gd name="T4" fmla="*/ 178 w 370"/>
                    <a:gd name="T5" fmla="*/ 56 h 132"/>
                    <a:gd name="T6" fmla="*/ 244 w 370"/>
                    <a:gd name="T7" fmla="*/ 91 h 132"/>
                    <a:gd name="T8" fmla="*/ 299 w 370"/>
                    <a:gd name="T9" fmla="*/ 116 h 132"/>
                    <a:gd name="T10" fmla="*/ 340 w 370"/>
                    <a:gd name="T11" fmla="*/ 132 h 132"/>
                    <a:gd name="T12" fmla="*/ 370 w 370"/>
                    <a:gd name="T13" fmla="*/ 132 h 1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0"/>
                    <a:gd name="T22" fmla="*/ 0 h 132"/>
                    <a:gd name="T23" fmla="*/ 370 w 370"/>
                    <a:gd name="T24" fmla="*/ 132 h 1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0" h="132">
                      <a:moveTo>
                        <a:pt x="0" y="0"/>
                      </a:moveTo>
                      <a:lnTo>
                        <a:pt x="92" y="25"/>
                      </a:lnTo>
                      <a:lnTo>
                        <a:pt x="178" y="56"/>
                      </a:lnTo>
                      <a:lnTo>
                        <a:pt x="244" y="91"/>
                      </a:lnTo>
                      <a:lnTo>
                        <a:pt x="299" y="116"/>
                      </a:lnTo>
                      <a:lnTo>
                        <a:pt x="340" y="132"/>
                      </a:lnTo>
                      <a:lnTo>
                        <a:pt x="370" y="132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01" name="Freeform 2414"/>
                <p:cNvSpPr>
                  <a:spLocks noChangeAspect="1"/>
                </p:cNvSpPr>
                <p:nvPr/>
              </p:nvSpPr>
              <p:spPr bwMode="auto">
                <a:xfrm>
                  <a:off x="1044" y="2344"/>
                  <a:ext cx="324" cy="132"/>
                </a:xfrm>
                <a:custGeom>
                  <a:avLst/>
                  <a:gdLst>
                    <a:gd name="T0" fmla="*/ 0 w 324"/>
                    <a:gd name="T1" fmla="*/ 0 h 132"/>
                    <a:gd name="T2" fmla="*/ 91 w 324"/>
                    <a:gd name="T3" fmla="*/ 25 h 132"/>
                    <a:gd name="T4" fmla="*/ 172 w 324"/>
                    <a:gd name="T5" fmla="*/ 61 h 132"/>
                    <a:gd name="T6" fmla="*/ 238 w 324"/>
                    <a:gd name="T7" fmla="*/ 91 h 132"/>
                    <a:gd name="T8" fmla="*/ 288 w 324"/>
                    <a:gd name="T9" fmla="*/ 117 h 132"/>
                    <a:gd name="T10" fmla="*/ 324 w 324"/>
                    <a:gd name="T11" fmla="*/ 132 h 13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4"/>
                    <a:gd name="T19" fmla="*/ 0 h 132"/>
                    <a:gd name="T20" fmla="*/ 324 w 324"/>
                    <a:gd name="T21" fmla="*/ 132 h 13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4" h="132">
                      <a:moveTo>
                        <a:pt x="0" y="0"/>
                      </a:moveTo>
                      <a:lnTo>
                        <a:pt x="91" y="25"/>
                      </a:lnTo>
                      <a:lnTo>
                        <a:pt x="172" y="61"/>
                      </a:lnTo>
                      <a:lnTo>
                        <a:pt x="238" y="91"/>
                      </a:lnTo>
                      <a:lnTo>
                        <a:pt x="288" y="117"/>
                      </a:lnTo>
                      <a:lnTo>
                        <a:pt x="324" y="132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02" name="Freeform 2415"/>
                <p:cNvSpPr>
                  <a:spLocks noChangeAspect="1"/>
                </p:cNvSpPr>
                <p:nvPr/>
              </p:nvSpPr>
              <p:spPr bwMode="auto">
                <a:xfrm>
                  <a:off x="1044" y="2354"/>
                  <a:ext cx="314" cy="127"/>
                </a:xfrm>
                <a:custGeom>
                  <a:avLst/>
                  <a:gdLst>
                    <a:gd name="T0" fmla="*/ 0 w 314"/>
                    <a:gd name="T1" fmla="*/ 0 h 127"/>
                    <a:gd name="T2" fmla="*/ 91 w 314"/>
                    <a:gd name="T3" fmla="*/ 31 h 127"/>
                    <a:gd name="T4" fmla="*/ 167 w 314"/>
                    <a:gd name="T5" fmla="*/ 61 h 127"/>
                    <a:gd name="T6" fmla="*/ 233 w 314"/>
                    <a:gd name="T7" fmla="*/ 91 h 127"/>
                    <a:gd name="T8" fmla="*/ 278 w 314"/>
                    <a:gd name="T9" fmla="*/ 117 h 127"/>
                    <a:gd name="T10" fmla="*/ 314 w 314"/>
                    <a:gd name="T11" fmla="*/ 127 h 12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14"/>
                    <a:gd name="T19" fmla="*/ 0 h 127"/>
                    <a:gd name="T20" fmla="*/ 314 w 314"/>
                    <a:gd name="T21" fmla="*/ 127 h 12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14" h="127">
                      <a:moveTo>
                        <a:pt x="0" y="0"/>
                      </a:moveTo>
                      <a:lnTo>
                        <a:pt x="91" y="31"/>
                      </a:lnTo>
                      <a:lnTo>
                        <a:pt x="167" y="61"/>
                      </a:lnTo>
                      <a:lnTo>
                        <a:pt x="233" y="91"/>
                      </a:lnTo>
                      <a:lnTo>
                        <a:pt x="278" y="117"/>
                      </a:lnTo>
                      <a:lnTo>
                        <a:pt x="314" y="127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03" name="Freeform 2416"/>
                <p:cNvSpPr>
                  <a:spLocks noChangeAspect="1"/>
                </p:cNvSpPr>
                <p:nvPr/>
              </p:nvSpPr>
              <p:spPr bwMode="auto">
                <a:xfrm>
                  <a:off x="1049" y="2364"/>
                  <a:ext cx="299" cy="122"/>
                </a:xfrm>
                <a:custGeom>
                  <a:avLst/>
                  <a:gdLst>
                    <a:gd name="T0" fmla="*/ 0 w 299"/>
                    <a:gd name="T1" fmla="*/ 0 h 122"/>
                    <a:gd name="T2" fmla="*/ 86 w 299"/>
                    <a:gd name="T3" fmla="*/ 31 h 122"/>
                    <a:gd name="T4" fmla="*/ 162 w 299"/>
                    <a:gd name="T5" fmla="*/ 66 h 122"/>
                    <a:gd name="T6" fmla="*/ 223 w 299"/>
                    <a:gd name="T7" fmla="*/ 91 h 122"/>
                    <a:gd name="T8" fmla="*/ 268 w 299"/>
                    <a:gd name="T9" fmla="*/ 112 h 122"/>
                    <a:gd name="T10" fmla="*/ 299 w 299"/>
                    <a:gd name="T11" fmla="*/ 122 h 12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9"/>
                    <a:gd name="T19" fmla="*/ 0 h 122"/>
                    <a:gd name="T20" fmla="*/ 299 w 299"/>
                    <a:gd name="T21" fmla="*/ 122 h 12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9" h="122">
                      <a:moveTo>
                        <a:pt x="0" y="0"/>
                      </a:moveTo>
                      <a:lnTo>
                        <a:pt x="86" y="31"/>
                      </a:lnTo>
                      <a:lnTo>
                        <a:pt x="162" y="66"/>
                      </a:lnTo>
                      <a:lnTo>
                        <a:pt x="223" y="91"/>
                      </a:lnTo>
                      <a:lnTo>
                        <a:pt x="268" y="112"/>
                      </a:lnTo>
                      <a:lnTo>
                        <a:pt x="299" y="122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04" name="Freeform 2417"/>
                <p:cNvSpPr>
                  <a:spLocks noChangeAspect="1"/>
                </p:cNvSpPr>
                <p:nvPr/>
              </p:nvSpPr>
              <p:spPr bwMode="auto">
                <a:xfrm>
                  <a:off x="1049" y="2374"/>
                  <a:ext cx="288" cy="117"/>
                </a:xfrm>
                <a:custGeom>
                  <a:avLst/>
                  <a:gdLst>
                    <a:gd name="T0" fmla="*/ 0 w 288"/>
                    <a:gd name="T1" fmla="*/ 0 h 117"/>
                    <a:gd name="T2" fmla="*/ 86 w 288"/>
                    <a:gd name="T3" fmla="*/ 31 h 117"/>
                    <a:gd name="T4" fmla="*/ 157 w 288"/>
                    <a:gd name="T5" fmla="*/ 66 h 117"/>
                    <a:gd name="T6" fmla="*/ 217 w 288"/>
                    <a:gd name="T7" fmla="*/ 97 h 117"/>
                    <a:gd name="T8" fmla="*/ 258 w 288"/>
                    <a:gd name="T9" fmla="*/ 112 h 117"/>
                    <a:gd name="T10" fmla="*/ 288 w 288"/>
                    <a:gd name="T11" fmla="*/ 117 h 1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8"/>
                    <a:gd name="T19" fmla="*/ 0 h 117"/>
                    <a:gd name="T20" fmla="*/ 288 w 288"/>
                    <a:gd name="T21" fmla="*/ 117 h 11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8" h="117">
                      <a:moveTo>
                        <a:pt x="0" y="0"/>
                      </a:moveTo>
                      <a:lnTo>
                        <a:pt x="86" y="31"/>
                      </a:lnTo>
                      <a:lnTo>
                        <a:pt x="157" y="66"/>
                      </a:lnTo>
                      <a:lnTo>
                        <a:pt x="217" y="97"/>
                      </a:lnTo>
                      <a:lnTo>
                        <a:pt x="258" y="112"/>
                      </a:lnTo>
                      <a:lnTo>
                        <a:pt x="288" y="117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05" name="Freeform 2418"/>
                <p:cNvSpPr>
                  <a:spLocks noChangeAspect="1"/>
                </p:cNvSpPr>
                <p:nvPr/>
              </p:nvSpPr>
              <p:spPr bwMode="auto">
                <a:xfrm>
                  <a:off x="1292" y="2015"/>
                  <a:ext cx="253" cy="486"/>
                </a:xfrm>
                <a:custGeom>
                  <a:avLst/>
                  <a:gdLst>
                    <a:gd name="T0" fmla="*/ 101 w 253"/>
                    <a:gd name="T1" fmla="*/ 45 h 486"/>
                    <a:gd name="T2" fmla="*/ 213 w 253"/>
                    <a:gd name="T3" fmla="*/ 0 h 486"/>
                    <a:gd name="T4" fmla="*/ 218 w 253"/>
                    <a:gd name="T5" fmla="*/ 10 h 486"/>
                    <a:gd name="T6" fmla="*/ 187 w 253"/>
                    <a:gd name="T7" fmla="*/ 15 h 486"/>
                    <a:gd name="T8" fmla="*/ 223 w 253"/>
                    <a:gd name="T9" fmla="*/ 35 h 486"/>
                    <a:gd name="T10" fmla="*/ 248 w 253"/>
                    <a:gd name="T11" fmla="*/ 66 h 486"/>
                    <a:gd name="T12" fmla="*/ 253 w 253"/>
                    <a:gd name="T13" fmla="*/ 76 h 486"/>
                    <a:gd name="T14" fmla="*/ 253 w 253"/>
                    <a:gd name="T15" fmla="*/ 86 h 486"/>
                    <a:gd name="T16" fmla="*/ 208 w 253"/>
                    <a:gd name="T17" fmla="*/ 81 h 486"/>
                    <a:gd name="T18" fmla="*/ 228 w 253"/>
                    <a:gd name="T19" fmla="*/ 106 h 486"/>
                    <a:gd name="T20" fmla="*/ 243 w 253"/>
                    <a:gd name="T21" fmla="*/ 152 h 486"/>
                    <a:gd name="T22" fmla="*/ 248 w 253"/>
                    <a:gd name="T23" fmla="*/ 182 h 486"/>
                    <a:gd name="T24" fmla="*/ 253 w 253"/>
                    <a:gd name="T25" fmla="*/ 202 h 486"/>
                    <a:gd name="T26" fmla="*/ 248 w 253"/>
                    <a:gd name="T27" fmla="*/ 233 h 486"/>
                    <a:gd name="T28" fmla="*/ 208 w 253"/>
                    <a:gd name="T29" fmla="*/ 218 h 486"/>
                    <a:gd name="T30" fmla="*/ 213 w 253"/>
                    <a:gd name="T31" fmla="*/ 253 h 486"/>
                    <a:gd name="T32" fmla="*/ 208 w 253"/>
                    <a:gd name="T33" fmla="*/ 299 h 486"/>
                    <a:gd name="T34" fmla="*/ 192 w 253"/>
                    <a:gd name="T35" fmla="*/ 349 h 486"/>
                    <a:gd name="T36" fmla="*/ 167 w 253"/>
                    <a:gd name="T37" fmla="*/ 385 h 486"/>
                    <a:gd name="T38" fmla="*/ 132 w 253"/>
                    <a:gd name="T39" fmla="*/ 375 h 486"/>
                    <a:gd name="T40" fmla="*/ 126 w 253"/>
                    <a:gd name="T41" fmla="*/ 390 h 486"/>
                    <a:gd name="T42" fmla="*/ 111 w 253"/>
                    <a:gd name="T43" fmla="*/ 425 h 486"/>
                    <a:gd name="T44" fmla="*/ 76 w 253"/>
                    <a:gd name="T45" fmla="*/ 466 h 486"/>
                    <a:gd name="T46" fmla="*/ 15 w 253"/>
                    <a:gd name="T47" fmla="*/ 486 h 486"/>
                    <a:gd name="T48" fmla="*/ 0 w 253"/>
                    <a:gd name="T49" fmla="*/ 486 h 486"/>
                    <a:gd name="T50" fmla="*/ 30 w 253"/>
                    <a:gd name="T51" fmla="*/ 461 h 486"/>
                    <a:gd name="T52" fmla="*/ 50 w 253"/>
                    <a:gd name="T53" fmla="*/ 435 h 486"/>
                    <a:gd name="T54" fmla="*/ 66 w 253"/>
                    <a:gd name="T55" fmla="*/ 400 h 486"/>
                    <a:gd name="T56" fmla="*/ 76 w 253"/>
                    <a:gd name="T57" fmla="*/ 370 h 486"/>
                    <a:gd name="T58" fmla="*/ 71 w 253"/>
                    <a:gd name="T59" fmla="*/ 349 h 486"/>
                    <a:gd name="T60" fmla="*/ 101 w 253"/>
                    <a:gd name="T61" fmla="*/ 364 h 486"/>
                    <a:gd name="T62" fmla="*/ 121 w 253"/>
                    <a:gd name="T63" fmla="*/ 339 h 486"/>
                    <a:gd name="T64" fmla="*/ 132 w 253"/>
                    <a:gd name="T65" fmla="*/ 283 h 486"/>
                    <a:gd name="T66" fmla="*/ 126 w 253"/>
                    <a:gd name="T67" fmla="*/ 233 h 486"/>
                    <a:gd name="T68" fmla="*/ 116 w 253"/>
                    <a:gd name="T69" fmla="*/ 197 h 486"/>
                    <a:gd name="T70" fmla="*/ 157 w 253"/>
                    <a:gd name="T71" fmla="*/ 207 h 486"/>
                    <a:gd name="T72" fmla="*/ 157 w 253"/>
                    <a:gd name="T73" fmla="*/ 167 h 486"/>
                    <a:gd name="T74" fmla="*/ 142 w 253"/>
                    <a:gd name="T75" fmla="*/ 131 h 486"/>
                    <a:gd name="T76" fmla="*/ 121 w 253"/>
                    <a:gd name="T77" fmla="*/ 106 h 486"/>
                    <a:gd name="T78" fmla="*/ 96 w 253"/>
                    <a:gd name="T79" fmla="*/ 86 h 486"/>
                    <a:gd name="T80" fmla="*/ 142 w 253"/>
                    <a:gd name="T81" fmla="*/ 81 h 486"/>
                    <a:gd name="T82" fmla="*/ 137 w 253"/>
                    <a:gd name="T83" fmla="*/ 66 h 486"/>
                    <a:gd name="T84" fmla="*/ 101 w 253"/>
                    <a:gd name="T85" fmla="*/ 45 h 48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53"/>
                    <a:gd name="T130" fmla="*/ 0 h 486"/>
                    <a:gd name="T131" fmla="*/ 253 w 253"/>
                    <a:gd name="T132" fmla="*/ 486 h 48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53" h="486">
                      <a:moveTo>
                        <a:pt x="101" y="45"/>
                      </a:moveTo>
                      <a:lnTo>
                        <a:pt x="213" y="0"/>
                      </a:lnTo>
                      <a:lnTo>
                        <a:pt x="218" y="10"/>
                      </a:lnTo>
                      <a:lnTo>
                        <a:pt x="187" y="15"/>
                      </a:lnTo>
                      <a:lnTo>
                        <a:pt x="223" y="35"/>
                      </a:lnTo>
                      <a:lnTo>
                        <a:pt x="248" y="66"/>
                      </a:lnTo>
                      <a:lnTo>
                        <a:pt x="253" y="76"/>
                      </a:lnTo>
                      <a:lnTo>
                        <a:pt x="253" y="86"/>
                      </a:lnTo>
                      <a:lnTo>
                        <a:pt x="208" y="81"/>
                      </a:lnTo>
                      <a:lnTo>
                        <a:pt x="228" y="106"/>
                      </a:lnTo>
                      <a:lnTo>
                        <a:pt x="243" y="152"/>
                      </a:lnTo>
                      <a:lnTo>
                        <a:pt x="248" y="182"/>
                      </a:lnTo>
                      <a:lnTo>
                        <a:pt x="253" y="202"/>
                      </a:lnTo>
                      <a:lnTo>
                        <a:pt x="248" y="233"/>
                      </a:lnTo>
                      <a:lnTo>
                        <a:pt x="208" y="218"/>
                      </a:lnTo>
                      <a:lnTo>
                        <a:pt x="213" y="253"/>
                      </a:lnTo>
                      <a:lnTo>
                        <a:pt x="208" y="299"/>
                      </a:lnTo>
                      <a:lnTo>
                        <a:pt x="192" y="349"/>
                      </a:lnTo>
                      <a:lnTo>
                        <a:pt x="167" y="385"/>
                      </a:lnTo>
                      <a:lnTo>
                        <a:pt x="132" y="375"/>
                      </a:lnTo>
                      <a:lnTo>
                        <a:pt x="126" y="390"/>
                      </a:lnTo>
                      <a:lnTo>
                        <a:pt x="111" y="425"/>
                      </a:lnTo>
                      <a:lnTo>
                        <a:pt x="76" y="466"/>
                      </a:lnTo>
                      <a:lnTo>
                        <a:pt x="15" y="486"/>
                      </a:lnTo>
                      <a:lnTo>
                        <a:pt x="0" y="486"/>
                      </a:lnTo>
                      <a:lnTo>
                        <a:pt x="30" y="461"/>
                      </a:lnTo>
                      <a:lnTo>
                        <a:pt x="50" y="435"/>
                      </a:lnTo>
                      <a:lnTo>
                        <a:pt x="66" y="400"/>
                      </a:lnTo>
                      <a:lnTo>
                        <a:pt x="76" y="370"/>
                      </a:lnTo>
                      <a:lnTo>
                        <a:pt x="71" y="349"/>
                      </a:lnTo>
                      <a:lnTo>
                        <a:pt x="101" y="364"/>
                      </a:lnTo>
                      <a:lnTo>
                        <a:pt x="121" y="339"/>
                      </a:lnTo>
                      <a:lnTo>
                        <a:pt x="132" y="283"/>
                      </a:lnTo>
                      <a:lnTo>
                        <a:pt x="126" y="233"/>
                      </a:lnTo>
                      <a:lnTo>
                        <a:pt x="116" y="197"/>
                      </a:lnTo>
                      <a:lnTo>
                        <a:pt x="157" y="207"/>
                      </a:lnTo>
                      <a:lnTo>
                        <a:pt x="157" y="167"/>
                      </a:lnTo>
                      <a:lnTo>
                        <a:pt x="142" y="131"/>
                      </a:lnTo>
                      <a:lnTo>
                        <a:pt x="121" y="106"/>
                      </a:lnTo>
                      <a:lnTo>
                        <a:pt x="96" y="86"/>
                      </a:lnTo>
                      <a:lnTo>
                        <a:pt x="142" y="81"/>
                      </a:lnTo>
                      <a:lnTo>
                        <a:pt x="137" y="66"/>
                      </a:lnTo>
                      <a:lnTo>
                        <a:pt x="101" y="45"/>
                      </a:lnTo>
                      <a:close/>
                    </a:path>
                  </a:pathLst>
                </a:custGeom>
                <a:solidFill>
                  <a:srgbClr val="FFA64C"/>
                </a:solidFill>
                <a:ln w="7938">
                  <a:solidFill>
                    <a:srgbClr val="FFA64C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06" name="Freeform 2419"/>
                <p:cNvSpPr>
                  <a:spLocks noChangeAspect="1"/>
                </p:cNvSpPr>
                <p:nvPr/>
              </p:nvSpPr>
              <p:spPr bwMode="auto">
                <a:xfrm>
                  <a:off x="1049" y="2390"/>
                  <a:ext cx="253" cy="106"/>
                </a:xfrm>
                <a:custGeom>
                  <a:avLst/>
                  <a:gdLst>
                    <a:gd name="T0" fmla="*/ 0 w 253"/>
                    <a:gd name="T1" fmla="*/ 0 h 106"/>
                    <a:gd name="T2" fmla="*/ 86 w 253"/>
                    <a:gd name="T3" fmla="*/ 30 h 106"/>
                    <a:gd name="T4" fmla="*/ 157 w 253"/>
                    <a:gd name="T5" fmla="*/ 60 h 106"/>
                    <a:gd name="T6" fmla="*/ 207 w 253"/>
                    <a:gd name="T7" fmla="*/ 91 h 106"/>
                    <a:gd name="T8" fmla="*/ 253 w 253"/>
                    <a:gd name="T9" fmla="*/ 106 h 1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3"/>
                    <a:gd name="T16" fmla="*/ 0 h 106"/>
                    <a:gd name="T17" fmla="*/ 253 w 253"/>
                    <a:gd name="T18" fmla="*/ 106 h 1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3" h="106">
                      <a:moveTo>
                        <a:pt x="0" y="0"/>
                      </a:moveTo>
                      <a:lnTo>
                        <a:pt x="86" y="30"/>
                      </a:lnTo>
                      <a:lnTo>
                        <a:pt x="157" y="60"/>
                      </a:lnTo>
                      <a:lnTo>
                        <a:pt x="207" y="91"/>
                      </a:lnTo>
                      <a:lnTo>
                        <a:pt x="253" y="10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07" name="Freeform 2420"/>
                <p:cNvSpPr>
                  <a:spLocks noChangeAspect="1"/>
                </p:cNvSpPr>
                <p:nvPr/>
              </p:nvSpPr>
              <p:spPr bwMode="auto">
                <a:xfrm>
                  <a:off x="1054" y="2400"/>
                  <a:ext cx="233" cy="101"/>
                </a:xfrm>
                <a:custGeom>
                  <a:avLst/>
                  <a:gdLst>
                    <a:gd name="T0" fmla="*/ 0 w 233"/>
                    <a:gd name="T1" fmla="*/ 0 h 101"/>
                    <a:gd name="T2" fmla="*/ 76 w 233"/>
                    <a:gd name="T3" fmla="*/ 30 h 101"/>
                    <a:gd name="T4" fmla="*/ 142 w 233"/>
                    <a:gd name="T5" fmla="*/ 61 h 101"/>
                    <a:gd name="T6" fmla="*/ 192 w 233"/>
                    <a:gd name="T7" fmla="*/ 86 h 101"/>
                    <a:gd name="T8" fmla="*/ 233 w 233"/>
                    <a:gd name="T9" fmla="*/ 101 h 1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3"/>
                    <a:gd name="T16" fmla="*/ 0 h 101"/>
                    <a:gd name="T17" fmla="*/ 233 w 233"/>
                    <a:gd name="T18" fmla="*/ 101 h 1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3" h="101">
                      <a:moveTo>
                        <a:pt x="0" y="0"/>
                      </a:moveTo>
                      <a:lnTo>
                        <a:pt x="76" y="30"/>
                      </a:lnTo>
                      <a:lnTo>
                        <a:pt x="142" y="61"/>
                      </a:lnTo>
                      <a:lnTo>
                        <a:pt x="192" y="86"/>
                      </a:lnTo>
                      <a:lnTo>
                        <a:pt x="233" y="10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08" name="Line 2421"/>
                <p:cNvSpPr>
                  <a:spLocks noChangeAspect="1" noChangeShapeType="1"/>
                </p:cNvSpPr>
                <p:nvPr/>
              </p:nvSpPr>
              <p:spPr bwMode="auto">
                <a:xfrm>
                  <a:off x="740" y="2390"/>
                  <a:ext cx="35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09" name="Line 2422"/>
                <p:cNvSpPr>
                  <a:spLocks noChangeAspect="1" noChangeShapeType="1"/>
                </p:cNvSpPr>
                <p:nvPr/>
              </p:nvSpPr>
              <p:spPr bwMode="auto">
                <a:xfrm>
                  <a:off x="740" y="2400"/>
                  <a:ext cx="35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10" name="Line 2423"/>
                <p:cNvSpPr>
                  <a:spLocks noChangeAspect="1" noChangeShapeType="1"/>
                </p:cNvSpPr>
                <p:nvPr/>
              </p:nvSpPr>
              <p:spPr bwMode="auto">
                <a:xfrm>
                  <a:off x="734" y="2410"/>
                  <a:ext cx="41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11" name="Line 2424"/>
                <p:cNvSpPr>
                  <a:spLocks noChangeAspect="1" noChangeShapeType="1"/>
                </p:cNvSpPr>
                <p:nvPr/>
              </p:nvSpPr>
              <p:spPr bwMode="auto">
                <a:xfrm>
                  <a:off x="734" y="2415"/>
                  <a:ext cx="31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12" name="Line 2425"/>
                <p:cNvSpPr>
                  <a:spLocks noChangeAspect="1" noChangeShapeType="1"/>
                </p:cNvSpPr>
                <p:nvPr/>
              </p:nvSpPr>
              <p:spPr bwMode="auto">
                <a:xfrm>
                  <a:off x="734" y="2425"/>
                  <a:ext cx="2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13" name="Freeform 2426"/>
                <p:cNvSpPr>
                  <a:spLocks noChangeAspect="1"/>
                </p:cNvSpPr>
                <p:nvPr/>
              </p:nvSpPr>
              <p:spPr bwMode="auto">
                <a:xfrm>
                  <a:off x="983" y="2167"/>
                  <a:ext cx="172" cy="440"/>
                </a:xfrm>
                <a:custGeom>
                  <a:avLst/>
                  <a:gdLst>
                    <a:gd name="T0" fmla="*/ 0 w 172"/>
                    <a:gd name="T1" fmla="*/ 45 h 440"/>
                    <a:gd name="T2" fmla="*/ 116 w 172"/>
                    <a:gd name="T3" fmla="*/ 0 h 440"/>
                    <a:gd name="T4" fmla="*/ 131 w 172"/>
                    <a:gd name="T5" fmla="*/ 10 h 440"/>
                    <a:gd name="T6" fmla="*/ 142 w 172"/>
                    <a:gd name="T7" fmla="*/ 20 h 440"/>
                    <a:gd name="T8" fmla="*/ 106 w 172"/>
                    <a:gd name="T9" fmla="*/ 20 h 440"/>
                    <a:gd name="T10" fmla="*/ 126 w 172"/>
                    <a:gd name="T11" fmla="*/ 45 h 440"/>
                    <a:gd name="T12" fmla="*/ 157 w 172"/>
                    <a:gd name="T13" fmla="*/ 81 h 440"/>
                    <a:gd name="T14" fmla="*/ 167 w 172"/>
                    <a:gd name="T15" fmla="*/ 101 h 440"/>
                    <a:gd name="T16" fmla="*/ 167 w 172"/>
                    <a:gd name="T17" fmla="*/ 126 h 440"/>
                    <a:gd name="T18" fmla="*/ 126 w 172"/>
                    <a:gd name="T19" fmla="*/ 116 h 440"/>
                    <a:gd name="T20" fmla="*/ 137 w 172"/>
                    <a:gd name="T21" fmla="*/ 152 h 440"/>
                    <a:gd name="T22" fmla="*/ 147 w 172"/>
                    <a:gd name="T23" fmla="*/ 192 h 440"/>
                    <a:gd name="T24" fmla="*/ 152 w 172"/>
                    <a:gd name="T25" fmla="*/ 233 h 440"/>
                    <a:gd name="T26" fmla="*/ 147 w 172"/>
                    <a:gd name="T27" fmla="*/ 253 h 440"/>
                    <a:gd name="T28" fmla="*/ 142 w 172"/>
                    <a:gd name="T29" fmla="*/ 273 h 440"/>
                    <a:gd name="T30" fmla="*/ 172 w 172"/>
                    <a:gd name="T31" fmla="*/ 288 h 440"/>
                    <a:gd name="T32" fmla="*/ 167 w 172"/>
                    <a:gd name="T33" fmla="*/ 314 h 440"/>
                    <a:gd name="T34" fmla="*/ 152 w 172"/>
                    <a:gd name="T35" fmla="*/ 354 h 440"/>
                    <a:gd name="T36" fmla="*/ 111 w 172"/>
                    <a:gd name="T37" fmla="*/ 405 h 440"/>
                    <a:gd name="T38" fmla="*/ 86 w 172"/>
                    <a:gd name="T39" fmla="*/ 425 h 440"/>
                    <a:gd name="T40" fmla="*/ 40 w 172"/>
                    <a:gd name="T41" fmla="*/ 440 h 440"/>
                    <a:gd name="T42" fmla="*/ 50 w 172"/>
                    <a:gd name="T43" fmla="*/ 430 h 440"/>
                    <a:gd name="T44" fmla="*/ 50 w 172"/>
                    <a:gd name="T45" fmla="*/ 415 h 440"/>
                    <a:gd name="T46" fmla="*/ 50 w 172"/>
                    <a:gd name="T47" fmla="*/ 410 h 440"/>
                    <a:gd name="T48" fmla="*/ 71 w 172"/>
                    <a:gd name="T49" fmla="*/ 395 h 440"/>
                    <a:gd name="T50" fmla="*/ 96 w 172"/>
                    <a:gd name="T51" fmla="*/ 339 h 440"/>
                    <a:gd name="T52" fmla="*/ 106 w 172"/>
                    <a:gd name="T53" fmla="*/ 304 h 440"/>
                    <a:gd name="T54" fmla="*/ 106 w 172"/>
                    <a:gd name="T55" fmla="*/ 273 h 440"/>
                    <a:gd name="T56" fmla="*/ 101 w 172"/>
                    <a:gd name="T57" fmla="*/ 263 h 440"/>
                    <a:gd name="T58" fmla="*/ 66 w 172"/>
                    <a:gd name="T59" fmla="*/ 248 h 440"/>
                    <a:gd name="T60" fmla="*/ 66 w 172"/>
                    <a:gd name="T61" fmla="*/ 223 h 440"/>
                    <a:gd name="T62" fmla="*/ 55 w 172"/>
                    <a:gd name="T63" fmla="*/ 172 h 440"/>
                    <a:gd name="T64" fmla="*/ 45 w 172"/>
                    <a:gd name="T65" fmla="*/ 142 h 440"/>
                    <a:gd name="T66" fmla="*/ 20 w 172"/>
                    <a:gd name="T67" fmla="*/ 111 h 440"/>
                    <a:gd name="T68" fmla="*/ 61 w 172"/>
                    <a:gd name="T69" fmla="*/ 111 h 440"/>
                    <a:gd name="T70" fmla="*/ 66 w 172"/>
                    <a:gd name="T71" fmla="*/ 96 h 440"/>
                    <a:gd name="T72" fmla="*/ 40 w 172"/>
                    <a:gd name="T73" fmla="*/ 71 h 440"/>
                    <a:gd name="T74" fmla="*/ 10 w 172"/>
                    <a:gd name="T75" fmla="*/ 50 h 440"/>
                    <a:gd name="T76" fmla="*/ 0 w 172"/>
                    <a:gd name="T77" fmla="*/ 45 h 44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72"/>
                    <a:gd name="T118" fmla="*/ 0 h 440"/>
                    <a:gd name="T119" fmla="*/ 172 w 172"/>
                    <a:gd name="T120" fmla="*/ 440 h 44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72" h="440">
                      <a:moveTo>
                        <a:pt x="0" y="45"/>
                      </a:moveTo>
                      <a:lnTo>
                        <a:pt x="116" y="0"/>
                      </a:lnTo>
                      <a:lnTo>
                        <a:pt x="131" y="10"/>
                      </a:lnTo>
                      <a:lnTo>
                        <a:pt x="142" y="20"/>
                      </a:lnTo>
                      <a:lnTo>
                        <a:pt x="106" y="20"/>
                      </a:lnTo>
                      <a:lnTo>
                        <a:pt x="126" y="45"/>
                      </a:lnTo>
                      <a:lnTo>
                        <a:pt x="157" y="81"/>
                      </a:lnTo>
                      <a:lnTo>
                        <a:pt x="167" y="101"/>
                      </a:lnTo>
                      <a:lnTo>
                        <a:pt x="167" y="126"/>
                      </a:lnTo>
                      <a:lnTo>
                        <a:pt x="126" y="116"/>
                      </a:lnTo>
                      <a:lnTo>
                        <a:pt x="137" y="152"/>
                      </a:lnTo>
                      <a:lnTo>
                        <a:pt x="147" y="192"/>
                      </a:lnTo>
                      <a:lnTo>
                        <a:pt x="152" y="233"/>
                      </a:lnTo>
                      <a:lnTo>
                        <a:pt x="147" y="253"/>
                      </a:lnTo>
                      <a:lnTo>
                        <a:pt x="142" y="273"/>
                      </a:lnTo>
                      <a:lnTo>
                        <a:pt x="172" y="288"/>
                      </a:lnTo>
                      <a:lnTo>
                        <a:pt x="167" y="314"/>
                      </a:lnTo>
                      <a:lnTo>
                        <a:pt x="152" y="354"/>
                      </a:lnTo>
                      <a:lnTo>
                        <a:pt x="111" y="405"/>
                      </a:lnTo>
                      <a:lnTo>
                        <a:pt x="86" y="425"/>
                      </a:lnTo>
                      <a:lnTo>
                        <a:pt x="40" y="440"/>
                      </a:lnTo>
                      <a:lnTo>
                        <a:pt x="50" y="430"/>
                      </a:lnTo>
                      <a:lnTo>
                        <a:pt x="50" y="415"/>
                      </a:lnTo>
                      <a:lnTo>
                        <a:pt x="50" y="410"/>
                      </a:lnTo>
                      <a:lnTo>
                        <a:pt x="71" y="395"/>
                      </a:lnTo>
                      <a:lnTo>
                        <a:pt x="96" y="339"/>
                      </a:lnTo>
                      <a:lnTo>
                        <a:pt x="106" y="304"/>
                      </a:lnTo>
                      <a:lnTo>
                        <a:pt x="106" y="273"/>
                      </a:lnTo>
                      <a:lnTo>
                        <a:pt x="101" y="263"/>
                      </a:lnTo>
                      <a:lnTo>
                        <a:pt x="66" y="248"/>
                      </a:lnTo>
                      <a:lnTo>
                        <a:pt x="66" y="223"/>
                      </a:lnTo>
                      <a:lnTo>
                        <a:pt x="55" y="172"/>
                      </a:lnTo>
                      <a:lnTo>
                        <a:pt x="45" y="142"/>
                      </a:lnTo>
                      <a:lnTo>
                        <a:pt x="20" y="111"/>
                      </a:lnTo>
                      <a:lnTo>
                        <a:pt x="61" y="111"/>
                      </a:lnTo>
                      <a:lnTo>
                        <a:pt x="66" y="96"/>
                      </a:lnTo>
                      <a:lnTo>
                        <a:pt x="40" y="71"/>
                      </a:lnTo>
                      <a:lnTo>
                        <a:pt x="10" y="50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FFA64C"/>
                </a:solidFill>
                <a:ln w="7938">
                  <a:solidFill>
                    <a:srgbClr val="FFA64C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14" name="Freeform 2427"/>
                <p:cNvSpPr>
                  <a:spLocks noChangeAspect="1"/>
                </p:cNvSpPr>
                <p:nvPr/>
              </p:nvSpPr>
              <p:spPr bwMode="auto">
                <a:xfrm>
                  <a:off x="1074" y="2461"/>
                  <a:ext cx="81" cy="126"/>
                </a:xfrm>
                <a:custGeom>
                  <a:avLst/>
                  <a:gdLst>
                    <a:gd name="T0" fmla="*/ 81 w 81"/>
                    <a:gd name="T1" fmla="*/ 0 h 126"/>
                    <a:gd name="T2" fmla="*/ 81 w 81"/>
                    <a:gd name="T3" fmla="*/ 25 h 126"/>
                    <a:gd name="T4" fmla="*/ 76 w 81"/>
                    <a:gd name="T5" fmla="*/ 25 h 126"/>
                    <a:gd name="T6" fmla="*/ 71 w 81"/>
                    <a:gd name="T7" fmla="*/ 40 h 126"/>
                    <a:gd name="T8" fmla="*/ 56 w 81"/>
                    <a:gd name="T9" fmla="*/ 70 h 126"/>
                    <a:gd name="T10" fmla="*/ 35 w 81"/>
                    <a:gd name="T11" fmla="*/ 91 h 126"/>
                    <a:gd name="T12" fmla="*/ 20 w 81"/>
                    <a:gd name="T13" fmla="*/ 111 h 126"/>
                    <a:gd name="T14" fmla="*/ 0 w 81"/>
                    <a:gd name="T15" fmla="*/ 126 h 12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81"/>
                    <a:gd name="T25" fmla="*/ 0 h 126"/>
                    <a:gd name="T26" fmla="*/ 81 w 81"/>
                    <a:gd name="T27" fmla="*/ 126 h 12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81" h="126">
                      <a:moveTo>
                        <a:pt x="81" y="0"/>
                      </a:moveTo>
                      <a:lnTo>
                        <a:pt x="81" y="25"/>
                      </a:lnTo>
                      <a:lnTo>
                        <a:pt x="76" y="25"/>
                      </a:lnTo>
                      <a:lnTo>
                        <a:pt x="71" y="40"/>
                      </a:lnTo>
                      <a:lnTo>
                        <a:pt x="56" y="70"/>
                      </a:lnTo>
                      <a:lnTo>
                        <a:pt x="35" y="91"/>
                      </a:lnTo>
                      <a:lnTo>
                        <a:pt x="20" y="111"/>
                      </a:lnTo>
                      <a:lnTo>
                        <a:pt x="0" y="12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15" name="Freeform 2428"/>
                <p:cNvSpPr>
                  <a:spLocks noChangeAspect="1"/>
                </p:cNvSpPr>
                <p:nvPr/>
              </p:nvSpPr>
              <p:spPr bwMode="auto">
                <a:xfrm>
                  <a:off x="876" y="2526"/>
                  <a:ext cx="198" cy="66"/>
                </a:xfrm>
                <a:custGeom>
                  <a:avLst/>
                  <a:gdLst>
                    <a:gd name="T0" fmla="*/ 0 w 198"/>
                    <a:gd name="T1" fmla="*/ 0 h 66"/>
                    <a:gd name="T2" fmla="*/ 36 w 198"/>
                    <a:gd name="T3" fmla="*/ 16 h 66"/>
                    <a:gd name="T4" fmla="*/ 51 w 198"/>
                    <a:gd name="T5" fmla="*/ 21 h 66"/>
                    <a:gd name="T6" fmla="*/ 61 w 198"/>
                    <a:gd name="T7" fmla="*/ 26 h 66"/>
                    <a:gd name="T8" fmla="*/ 66 w 198"/>
                    <a:gd name="T9" fmla="*/ 26 h 66"/>
                    <a:gd name="T10" fmla="*/ 86 w 198"/>
                    <a:gd name="T11" fmla="*/ 36 h 66"/>
                    <a:gd name="T12" fmla="*/ 142 w 198"/>
                    <a:gd name="T13" fmla="*/ 51 h 66"/>
                    <a:gd name="T14" fmla="*/ 168 w 198"/>
                    <a:gd name="T15" fmla="*/ 56 h 66"/>
                    <a:gd name="T16" fmla="*/ 198 w 198"/>
                    <a:gd name="T17" fmla="*/ 66 h 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98"/>
                    <a:gd name="T28" fmla="*/ 0 h 66"/>
                    <a:gd name="T29" fmla="*/ 198 w 198"/>
                    <a:gd name="T30" fmla="*/ 66 h 6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98" h="66">
                      <a:moveTo>
                        <a:pt x="0" y="0"/>
                      </a:moveTo>
                      <a:lnTo>
                        <a:pt x="36" y="16"/>
                      </a:lnTo>
                      <a:lnTo>
                        <a:pt x="51" y="21"/>
                      </a:lnTo>
                      <a:lnTo>
                        <a:pt x="61" y="26"/>
                      </a:lnTo>
                      <a:lnTo>
                        <a:pt x="66" y="26"/>
                      </a:lnTo>
                      <a:lnTo>
                        <a:pt x="86" y="36"/>
                      </a:lnTo>
                      <a:lnTo>
                        <a:pt x="142" y="51"/>
                      </a:lnTo>
                      <a:lnTo>
                        <a:pt x="168" y="56"/>
                      </a:lnTo>
                      <a:lnTo>
                        <a:pt x="198" y="6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16" name="Freeform 2429"/>
                <p:cNvSpPr>
                  <a:spLocks noChangeAspect="1"/>
                </p:cNvSpPr>
                <p:nvPr/>
              </p:nvSpPr>
              <p:spPr bwMode="auto">
                <a:xfrm>
                  <a:off x="1003" y="2278"/>
                  <a:ext cx="46" cy="137"/>
                </a:xfrm>
                <a:custGeom>
                  <a:avLst/>
                  <a:gdLst>
                    <a:gd name="T0" fmla="*/ 0 w 46"/>
                    <a:gd name="T1" fmla="*/ 0 h 137"/>
                    <a:gd name="T2" fmla="*/ 10 w 46"/>
                    <a:gd name="T3" fmla="*/ 10 h 137"/>
                    <a:gd name="T4" fmla="*/ 20 w 46"/>
                    <a:gd name="T5" fmla="*/ 20 h 137"/>
                    <a:gd name="T6" fmla="*/ 25 w 46"/>
                    <a:gd name="T7" fmla="*/ 36 h 137"/>
                    <a:gd name="T8" fmla="*/ 35 w 46"/>
                    <a:gd name="T9" fmla="*/ 56 h 137"/>
                    <a:gd name="T10" fmla="*/ 41 w 46"/>
                    <a:gd name="T11" fmla="*/ 81 h 137"/>
                    <a:gd name="T12" fmla="*/ 46 w 46"/>
                    <a:gd name="T13" fmla="*/ 107 h 137"/>
                    <a:gd name="T14" fmla="*/ 46 w 46"/>
                    <a:gd name="T15" fmla="*/ 127 h 137"/>
                    <a:gd name="T16" fmla="*/ 41 w 46"/>
                    <a:gd name="T17" fmla="*/ 137 h 13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6"/>
                    <a:gd name="T28" fmla="*/ 0 h 137"/>
                    <a:gd name="T29" fmla="*/ 46 w 46"/>
                    <a:gd name="T30" fmla="*/ 137 h 13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6" h="137">
                      <a:moveTo>
                        <a:pt x="0" y="0"/>
                      </a:moveTo>
                      <a:lnTo>
                        <a:pt x="10" y="10"/>
                      </a:lnTo>
                      <a:lnTo>
                        <a:pt x="20" y="20"/>
                      </a:lnTo>
                      <a:lnTo>
                        <a:pt x="25" y="36"/>
                      </a:lnTo>
                      <a:lnTo>
                        <a:pt x="35" y="56"/>
                      </a:lnTo>
                      <a:lnTo>
                        <a:pt x="41" y="81"/>
                      </a:lnTo>
                      <a:lnTo>
                        <a:pt x="46" y="107"/>
                      </a:lnTo>
                      <a:lnTo>
                        <a:pt x="46" y="127"/>
                      </a:lnTo>
                      <a:lnTo>
                        <a:pt x="41" y="137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17" name="Line 2430"/>
                <p:cNvSpPr>
                  <a:spLocks noChangeAspect="1" noChangeShapeType="1"/>
                </p:cNvSpPr>
                <p:nvPr/>
              </p:nvSpPr>
              <p:spPr bwMode="auto">
                <a:xfrm>
                  <a:off x="1003" y="2405"/>
                  <a:ext cx="81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18" name="Line 2431"/>
                <p:cNvSpPr>
                  <a:spLocks noChangeAspect="1" noChangeShapeType="1"/>
                </p:cNvSpPr>
                <p:nvPr/>
              </p:nvSpPr>
              <p:spPr bwMode="auto">
                <a:xfrm>
                  <a:off x="988" y="2547"/>
                  <a:ext cx="45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19" name="Freeform 2432"/>
                <p:cNvSpPr>
                  <a:spLocks noChangeAspect="1"/>
                </p:cNvSpPr>
                <p:nvPr/>
              </p:nvSpPr>
              <p:spPr bwMode="auto">
                <a:xfrm>
                  <a:off x="1028" y="2435"/>
                  <a:ext cx="61" cy="147"/>
                </a:xfrm>
                <a:custGeom>
                  <a:avLst/>
                  <a:gdLst>
                    <a:gd name="T0" fmla="*/ 61 w 61"/>
                    <a:gd name="T1" fmla="*/ 0 h 147"/>
                    <a:gd name="T2" fmla="*/ 61 w 61"/>
                    <a:gd name="T3" fmla="*/ 5 h 147"/>
                    <a:gd name="T4" fmla="*/ 61 w 61"/>
                    <a:gd name="T5" fmla="*/ 20 h 147"/>
                    <a:gd name="T6" fmla="*/ 61 w 61"/>
                    <a:gd name="T7" fmla="*/ 46 h 147"/>
                    <a:gd name="T8" fmla="*/ 41 w 61"/>
                    <a:gd name="T9" fmla="*/ 86 h 147"/>
                    <a:gd name="T10" fmla="*/ 31 w 61"/>
                    <a:gd name="T11" fmla="*/ 107 h 147"/>
                    <a:gd name="T12" fmla="*/ 26 w 61"/>
                    <a:gd name="T13" fmla="*/ 127 h 147"/>
                    <a:gd name="T14" fmla="*/ 10 w 61"/>
                    <a:gd name="T15" fmla="*/ 137 h 147"/>
                    <a:gd name="T16" fmla="*/ 0 w 61"/>
                    <a:gd name="T17" fmla="*/ 147 h 14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1"/>
                    <a:gd name="T28" fmla="*/ 0 h 147"/>
                    <a:gd name="T29" fmla="*/ 61 w 61"/>
                    <a:gd name="T30" fmla="*/ 147 h 14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1" h="147">
                      <a:moveTo>
                        <a:pt x="61" y="0"/>
                      </a:moveTo>
                      <a:lnTo>
                        <a:pt x="61" y="5"/>
                      </a:lnTo>
                      <a:lnTo>
                        <a:pt x="61" y="20"/>
                      </a:lnTo>
                      <a:lnTo>
                        <a:pt x="61" y="46"/>
                      </a:lnTo>
                      <a:lnTo>
                        <a:pt x="41" y="86"/>
                      </a:lnTo>
                      <a:lnTo>
                        <a:pt x="31" y="107"/>
                      </a:lnTo>
                      <a:lnTo>
                        <a:pt x="26" y="127"/>
                      </a:lnTo>
                      <a:lnTo>
                        <a:pt x="10" y="137"/>
                      </a:lnTo>
                      <a:lnTo>
                        <a:pt x="0" y="147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20" name="Line 2433"/>
                <p:cNvSpPr>
                  <a:spLocks noChangeAspect="1" noChangeShapeType="1"/>
                </p:cNvSpPr>
                <p:nvPr/>
              </p:nvSpPr>
              <p:spPr bwMode="auto">
                <a:xfrm>
                  <a:off x="993" y="2587"/>
                  <a:ext cx="35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21" name="Line 2434"/>
                <p:cNvSpPr>
                  <a:spLocks noChangeAspect="1" noChangeShapeType="1"/>
                </p:cNvSpPr>
                <p:nvPr/>
              </p:nvSpPr>
              <p:spPr bwMode="auto">
                <a:xfrm>
                  <a:off x="988" y="2597"/>
                  <a:ext cx="35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22" name="Line 2435"/>
                <p:cNvSpPr>
                  <a:spLocks noChangeAspect="1" noChangeShapeType="1"/>
                </p:cNvSpPr>
                <p:nvPr/>
              </p:nvSpPr>
              <p:spPr bwMode="auto">
                <a:xfrm>
                  <a:off x="1008" y="2415"/>
                  <a:ext cx="76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23" name="Line 2436"/>
                <p:cNvSpPr>
                  <a:spLocks noChangeAspect="1" noChangeShapeType="1"/>
                </p:cNvSpPr>
                <p:nvPr/>
              </p:nvSpPr>
              <p:spPr bwMode="auto">
                <a:xfrm>
                  <a:off x="1008" y="2425"/>
                  <a:ext cx="76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24" name="Line 2437"/>
                <p:cNvSpPr>
                  <a:spLocks noChangeAspect="1" noChangeShapeType="1"/>
                </p:cNvSpPr>
                <p:nvPr/>
              </p:nvSpPr>
              <p:spPr bwMode="auto">
                <a:xfrm>
                  <a:off x="1008" y="2440"/>
                  <a:ext cx="76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25" name="Line 2438"/>
                <p:cNvSpPr>
                  <a:spLocks noChangeAspect="1" noChangeShapeType="1"/>
                </p:cNvSpPr>
                <p:nvPr/>
              </p:nvSpPr>
              <p:spPr bwMode="auto">
                <a:xfrm>
                  <a:off x="1008" y="2450"/>
                  <a:ext cx="7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26" name="Line 2439"/>
                <p:cNvSpPr>
                  <a:spLocks noChangeAspect="1" noChangeShapeType="1"/>
                </p:cNvSpPr>
                <p:nvPr/>
              </p:nvSpPr>
              <p:spPr bwMode="auto">
                <a:xfrm>
                  <a:off x="1008" y="2461"/>
                  <a:ext cx="66" cy="3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27" name="Line 2440"/>
                <p:cNvSpPr>
                  <a:spLocks noChangeAspect="1" noChangeShapeType="1"/>
                </p:cNvSpPr>
                <p:nvPr/>
              </p:nvSpPr>
              <p:spPr bwMode="auto">
                <a:xfrm>
                  <a:off x="1008" y="2476"/>
                  <a:ext cx="61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28" name="Line 2441"/>
                <p:cNvSpPr>
                  <a:spLocks noChangeAspect="1" noChangeShapeType="1"/>
                </p:cNvSpPr>
                <p:nvPr/>
              </p:nvSpPr>
              <p:spPr bwMode="auto">
                <a:xfrm>
                  <a:off x="1008" y="2486"/>
                  <a:ext cx="56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29" name="Line 2442"/>
                <p:cNvSpPr>
                  <a:spLocks noChangeAspect="1" noChangeShapeType="1"/>
                </p:cNvSpPr>
                <p:nvPr/>
              </p:nvSpPr>
              <p:spPr bwMode="auto">
                <a:xfrm>
                  <a:off x="1008" y="2501"/>
                  <a:ext cx="56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30" name="Line 2443"/>
                <p:cNvSpPr>
                  <a:spLocks noChangeAspect="1" noChangeShapeType="1"/>
                </p:cNvSpPr>
                <p:nvPr/>
              </p:nvSpPr>
              <p:spPr bwMode="auto">
                <a:xfrm>
                  <a:off x="1003" y="2511"/>
                  <a:ext cx="56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31" name="Line 2444"/>
                <p:cNvSpPr>
                  <a:spLocks noChangeAspect="1" noChangeShapeType="1"/>
                </p:cNvSpPr>
                <p:nvPr/>
              </p:nvSpPr>
              <p:spPr bwMode="auto">
                <a:xfrm>
                  <a:off x="998" y="2521"/>
                  <a:ext cx="5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32" name="Line 2445"/>
                <p:cNvSpPr>
                  <a:spLocks noChangeAspect="1" noChangeShapeType="1"/>
                </p:cNvSpPr>
                <p:nvPr/>
              </p:nvSpPr>
              <p:spPr bwMode="auto">
                <a:xfrm>
                  <a:off x="998" y="2537"/>
                  <a:ext cx="46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33" name="Freeform 2446"/>
                <p:cNvSpPr>
                  <a:spLocks noChangeAspect="1"/>
                </p:cNvSpPr>
                <p:nvPr/>
              </p:nvSpPr>
              <p:spPr bwMode="auto">
                <a:xfrm>
                  <a:off x="1023" y="2582"/>
                  <a:ext cx="10" cy="25"/>
                </a:xfrm>
                <a:custGeom>
                  <a:avLst/>
                  <a:gdLst>
                    <a:gd name="T0" fmla="*/ 10 w 10"/>
                    <a:gd name="T1" fmla="*/ 0 h 25"/>
                    <a:gd name="T2" fmla="*/ 10 w 10"/>
                    <a:gd name="T3" fmla="*/ 10 h 25"/>
                    <a:gd name="T4" fmla="*/ 5 w 10"/>
                    <a:gd name="T5" fmla="*/ 15 h 25"/>
                    <a:gd name="T6" fmla="*/ 0 w 10"/>
                    <a:gd name="T7" fmla="*/ 25 h 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"/>
                    <a:gd name="T13" fmla="*/ 0 h 25"/>
                    <a:gd name="T14" fmla="*/ 10 w 10"/>
                    <a:gd name="T15" fmla="*/ 25 h 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" h="25">
                      <a:moveTo>
                        <a:pt x="10" y="0"/>
                      </a:moveTo>
                      <a:lnTo>
                        <a:pt x="10" y="10"/>
                      </a:lnTo>
                      <a:lnTo>
                        <a:pt x="5" y="15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34" name="Freeform 2447"/>
                <p:cNvSpPr>
                  <a:spLocks noChangeAspect="1"/>
                </p:cNvSpPr>
                <p:nvPr/>
              </p:nvSpPr>
              <p:spPr bwMode="auto">
                <a:xfrm>
                  <a:off x="1109" y="2288"/>
                  <a:ext cx="26" cy="157"/>
                </a:xfrm>
                <a:custGeom>
                  <a:avLst/>
                  <a:gdLst>
                    <a:gd name="T0" fmla="*/ 0 w 26"/>
                    <a:gd name="T1" fmla="*/ 0 h 157"/>
                    <a:gd name="T2" fmla="*/ 5 w 26"/>
                    <a:gd name="T3" fmla="*/ 21 h 157"/>
                    <a:gd name="T4" fmla="*/ 16 w 26"/>
                    <a:gd name="T5" fmla="*/ 36 h 157"/>
                    <a:gd name="T6" fmla="*/ 16 w 26"/>
                    <a:gd name="T7" fmla="*/ 46 h 157"/>
                    <a:gd name="T8" fmla="*/ 21 w 26"/>
                    <a:gd name="T9" fmla="*/ 66 h 157"/>
                    <a:gd name="T10" fmla="*/ 21 w 26"/>
                    <a:gd name="T11" fmla="*/ 81 h 157"/>
                    <a:gd name="T12" fmla="*/ 26 w 26"/>
                    <a:gd name="T13" fmla="*/ 97 h 157"/>
                    <a:gd name="T14" fmla="*/ 26 w 26"/>
                    <a:gd name="T15" fmla="*/ 112 h 157"/>
                    <a:gd name="T16" fmla="*/ 26 w 26"/>
                    <a:gd name="T17" fmla="*/ 122 h 157"/>
                    <a:gd name="T18" fmla="*/ 26 w 26"/>
                    <a:gd name="T19" fmla="*/ 127 h 157"/>
                    <a:gd name="T20" fmla="*/ 21 w 26"/>
                    <a:gd name="T21" fmla="*/ 137 h 157"/>
                    <a:gd name="T22" fmla="*/ 16 w 26"/>
                    <a:gd name="T23" fmla="*/ 157 h 15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6"/>
                    <a:gd name="T37" fmla="*/ 0 h 157"/>
                    <a:gd name="T38" fmla="*/ 26 w 26"/>
                    <a:gd name="T39" fmla="*/ 157 h 15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6" h="157">
                      <a:moveTo>
                        <a:pt x="0" y="0"/>
                      </a:moveTo>
                      <a:lnTo>
                        <a:pt x="5" y="21"/>
                      </a:lnTo>
                      <a:lnTo>
                        <a:pt x="16" y="36"/>
                      </a:lnTo>
                      <a:lnTo>
                        <a:pt x="16" y="46"/>
                      </a:lnTo>
                      <a:lnTo>
                        <a:pt x="21" y="66"/>
                      </a:lnTo>
                      <a:lnTo>
                        <a:pt x="21" y="81"/>
                      </a:lnTo>
                      <a:lnTo>
                        <a:pt x="26" y="97"/>
                      </a:lnTo>
                      <a:lnTo>
                        <a:pt x="26" y="112"/>
                      </a:lnTo>
                      <a:lnTo>
                        <a:pt x="26" y="122"/>
                      </a:lnTo>
                      <a:lnTo>
                        <a:pt x="26" y="127"/>
                      </a:lnTo>
                      <a:lnTo>
                        <a:pt x="21" y="137"/>
                      </a:lnTo>
                      <a:lnTo>
                        <a:pt x="16" y="157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35" name="Line 2448"/>
                <p:cNvSpPr>
                  <a:spLocks noChangeAspect="1" noChangeShapeType="1"/>
                </p:cNvSpPr>
                <p:nvPr/>
              </p:nvSpPr>
              <p:spPr bwMode="auto">
                <a:xfrm>
                  <a:off x="1109" y="2557"/>
                  <a:ext cx="26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36" name="Line 2449"/>
                <p:cNvSpPr>
                  <a:spLocks noChangeAspect="1" noChangeShapeType="1"/>
                </p:cNvSpPr>
                <p:nvPr/>
              </p:nvSpPr>
              <p:spPr bwMode="auto">
                <a:xfrm>
                  <a:off x="1099" y="2567"/>
                  <a:ext cx="2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37" name="Freeform 2450"/>
                <p:cNvSpPr>
                  <a:spLocks noChangeAspect="1"/>
                </p:cNvSpPr>
                <p:nvPr/>
              </p:nvSpPr>
              <p:spPr bwMode="auto">
                <a:xfrm>
                  <a:off x="1089" y="2192"/>
                  <a:ext cx="61" cy="101"/>
                </a:xfrm>
                <a:custGeom>
                  <a:avLst/>
                  <a:gdLst>
                    <a:gd name="T0" fmla="*/ 0 w 61"/>
                    <a:gd name="T1" fmla="*/ 0 h 101"/>
                    <a:gd name="T2" fmla="*/ 20 w 61"/>
                    <a:gd name="T3" fmla="*/ 20 h 101"/>
                    <a:gd name="T4" fmla="*/ 41 w 61"/>
                    <a:gd name="T5" fmla="*/ 46 h 101"/>
                    <a:gd name="T6" fmla="*/ 46 w 61"/>
                    <a:gd name="T7" fmla="*/ 51 h 101"/>
                    <a:gd name="T8" fmla="*/ 56 w 61"/>
                    <a:gd name="T9" fmla="*/ 66 h 101"/>
                    <a:gd name="T10" fmla="*/ 56 w 61"/>
                    <a:gd name="T11" fmla="*/ 76 h 101"/>
                    <a:gd name="T12" fmla="*/ 61 w 61"/>
                    <a:gd name="T13" fmla="*/ 86 h 101"/>
                    <a:gd name="T14" fmla="*/ 61 w 61"/>
                    <a:gd name="T15" fmla="*/ 101 h 10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1"/>
                    <a:gd name="T25" fmla="*/ 0 h 101"/>
                    <a:gd name="T26" fmla="*/ 61 w 61"/>
                    <a:gd name="T27" fmla="*/ 101 h 10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1" h="101">
                      <a:moveTo>
                        <a:pt x="0" y="0"/>
                      </a:moveTo>
                      <a:lnTo>
                        <a:pt x="20" y="20"/>
                      </a:lnTo>
                      <a:lnTo>
                        <a:pt x="41" y="46"/>
                      </a:lnTo>
                      <a:lnTo>
                        <a:pt x="46" y="51"/>
                      </a:lnTo>
                      <a:lnTo>
                        <a:pt x="56" y="66"/>
                      </a:lnTo>
                      <a:lnTo>
                        <a:pt x="56" y="76"/>
                      </a:lnTo>
                      <a:lnTo>
                        <a:pt x="61" y="86"/>
                      </a:lnTo>
                      <a:lnTo>
                        <a:pt x="61" y="10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38" name="Freeform 2451"/>
                <p:cNvSpPr>
                  <a:spLocks noChangeAspect="1"/>
                </p:cNvSpPr>
                <p:nvPr/>
              </p:nvSpPr>
              <p:spPr bwMode="auto">
                <a:xfrm>
                  <a:off x="1104" y="2167"/>
                  <a:ext cx="21" cy="20"/>
                </a:xfrm>
                <a:custGeom>
                  <a:avLst/>
                  <a:gdLst>
                    <a:gd name="T0" fmla="*/ 0 w 21"/>
                    <a:gd name="T1" fmla="*/ 0 h 20"/>
                    <a:gd name="T2" fmla="*/ 5 w 21"/>
                    <a:gd name="T3" fmla="*/ 5 h 20"/>
                    <a:gd name="T4" fmla="*/ 16 w 21"/>
                    <a:gd name="T5" fmla="*/ 10 h 20"/>
                    <a:gd name="T6" fmla="*/ 21 w 21"/>
                    <a:gd name="T7" fmla="*/ 20 h 2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"/>
                    <a:gd name="T13" fmla="*/ 0 h 20"/>
                    <a:gd name="T14" fmla="*/ 21 w 21"/>
                    <a:gd name="T15" fmla="*/ 20 h 2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" h="20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6" y="10"/>
                      </a:lnTo>
                      <a:lnTo>
                        <a:pt x="21" y="2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39" name="Freeform 2452"/>
                <p:cNvSpPr>
                  <a:spLocks noChangeAspect="1"/>
                </p:cNvSpPr>
                <p:nvPr/>
              </p:nvSpPr>
              <p:spPr bwMode="auto">
                <a:xfrm>
                  <a:off x="907" y="2212"/>
                  <a:ext cx="137" cy="66"/>
                </a:xfrm>
                <a:custGeom>
                  <a:avLst/>
                  <a:gdLst>
                    <a:gd name="T0" fmla="*/ 0 w 137"/>
                    <a:gd name="T1" fmla="*/ 31 h 66"/>
                    <a:gd name="T2" fmla="*/ 25 w 137"/>
                    <a:gd name="T3" fmla="*/ 15 h 66"/>
                    <a:gd name="T4" fmla="*/ 45 w 137"/>
                    <a:gd name="T5" fmla="*/ 10 h 66"/>
                    <a:gd name="T6" fmla="*/ 50 w 137"/>
                    <a:gd name="T7" fmla="*/ 5 h 66"/>
                    <a:gd name="T8" fmla="*/ 71 w 137"/>
                    <a:gd name="T9" fmla="*/ 0 h 66"/>
                    <a:gd name="T10" fmla="*/ 101 w 137"/>
                    <a:gd name="T11" fmla="*/ 15 h 66"/>
                    <a:gd name="T12" fmla="*/ 111 w 137"/>
                    <a:gd name="T13" fmla="*/ 21 h 66"/>
                    <a:gd name="T14" fmla="*/ 121 w 137"/>
                    <a:gd name="T15" fmla="*/ 31 h 66"/>
                    <a:gd name="T16" fmla="*/ 126 w 137"/>
                    <a:gd name="T17" fmla="*/ 41 h 66"/>
                    <a:gd name="T18" fmla="*/ 137 w 137"/>
                    <a:gd name="T19" fmla="*/ 51 h 66"/>
                    <a:gd name="T20" fmla="*/ 137 w 137"/>
                    <a:gd name="T21" fmla="*/ 56 h 66"/>
                    <a:gd name="T22" fmla="*/ 137 w 137"/>
                    <a:gd name="T23" fmla="*/ 66 h 66"/>
                    <a:gd name="T24" fmla="*/ 111 w 137"/>
                    <a:gd name="T25" fmla="*/ 66 h 66"/>
                    <a:gd name="T26" fmla="*/ 86 w 137"/>
                    <a:gd name="T27" fmla="*/ 66 h 66"/>
                    <a:gd name="T28" fmla="*/ 55 w 137"/>
                    <a:gd name="T29" fmla="*/ 66 h 66"/>
                    <a:gd name="T30" fmla="*/ 25 w 137"/>
                    <a:gd name="T31" fmla="*/ 66 h 66"/>
                    <a:gd name="T32" fmla="*/ 20 w 137"/>
                    <a:gd name="T33" fmla="*/ 51 h 66"/>
                    <a:gd name="T34" fmla="*/ 10 w 137"/>
                    <a:gd name="T35" fmla="*/ 41 h 66"/>
                    <a:gd name="T36" fmla="*/ 0 w 137"/>
                    <a:gd name="T37" fmla="*/ 31 h 6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37"/>
                    <a:gd name="T58" fmla="*/ 0 h 66"/>
                    <a:gd name="T59" fmla="*/ 137 w 137"/>
                    <a:gd name="T60" fmla="*/ 66 h 6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37" h="66">
                      <a:moveTo>
                        <a:pt x="0" y="31"/>
                      </a:moveTo>
                      <a:lnTo>
                        <a:pt x="25" y="15"/>
                      </a:lnTo>
                      <a:lnTo>
                        <a:pt x="45" y="10"/>
                      </a:lnTo>
                      <a:lnTo>
                        <a:pt x="50" y="5"/>
                      </a:lnTo>
                      <a:lnTo>
                        <a:pt x="71" y="0"/>
                      </a:lnTo>
                      <a:lnTo>
                        <a:pt x="101" y="15"/>
                      </a:lnTo>
                      <a:lnTo>
                        <a:pt x="111" y="21"/>
                      </a:lnTo>
                      <a:lnTo>
                        <a:pt x="121" y="31"/>
                      </a:lnTo>
                      <a:lnTo>
                        <a:pt x="126" y="41"/>
                      </a:lnTo>
                      <a:lnTo>
                        <a:pt x="137" y="51"/>
                      </a:lnTo>
                      <a:lnTo>
                        <a:pt x="137" y="56"/>
                      </a:lnTo>
                      <a:lnTo>
                        <a:pt x="137" y="66"/>
                      </a:lnTo>
                      <a:lnTo>
                        <a:pt x="111" y="66"/>
                      </a:lnTo>
                      <a:lnTo>
                        <a:pt x="86" y="66"/>
                      </a:lnTo>
                      <a:lnTo>
                        <a:pt x="55" y="66"/>
                      </a:lnTo>
                      <a:lnTo>
                        <a:pt x="25" y="66"/>
                      </a:lnTo>
                      <a:lnTo>
                        <a:pt x="20" y="51"/>
                      </a:lnTo>
                      <a:lnTo>
                        <a:pt x="10" y="41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40" name="Line 2453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907" y="2222"/>
                  <a:ext cx="86" cy="2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41" name="Line 245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907" y="2227"/>
                  <a:ext cx="96" cy="1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42" name="Line 245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912" y="2233"/>
                  <a:ext cx="101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43" name="Line 245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912" y="2238"/>
                  <a:ext cx="106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44" name="Line 245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917" y="2243"/>
                  <a:ext cx="111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45" name="Line 245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927" y="2253"/>
                  <a:ext cx="106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46" name="Line 245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927" y="2263"/>
                  <a:ext cx="11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47" name="Freeform 2460"/>
                <p:cNvSpPr>
                  <a:spLocks noChangeAspect="1"/>
                </p:cNvSpPr>
                <p:nvPr/>
              </p:nvSpPr>
              <p:spPr bwMode="auto">
                <a:xfrm>
                  <a:off x="1155" y="2091"/>
                  <a:ext cx="193" cy="471"/>
                </a:xfrm>
                <a:custGeom>
                  <a:avLst/>
                  <a:gdLst>
                    <a:gd name="T0" fmla="*/ 25 w 193"/>
                    <a:gd name="T1" fmla="*/ 45 h 471"/>
                    <a:gd name="T2" fmla="*/ 147 w 193"/>
                    <a:gd name="T3" fmla="*/ 0 h 471"/>
                    <a:gd name="T4" fmla="*/ 162 w 193"/>
                    <a:gd name="T5" fmla="*/ 15 h 471"/>
                    <a:gd name="T6" fmla="*/ 127 w 193"/>
                    <a:gd name="T7" fmla="*/ 20 h 471"/>
                    <a:gd name="T8" fmla="*/ 142 w 193"/>
                    <a:gd name="T9" fmla="*/ 35 h 471"/>
                    <a:gd name="T10" fmla="*/ 167 w 193"/>
                    <a:gd name="T11" fmla="*/ 50 h 471"/>
                    <a:gd name="T12" fmla="*/ 187 w 193"/>
                    <a:gd name="T13" fmla="*/ 76 h 471"/>
                    <a:gd name="T14" fmla="*/ 193 w 193"/>
                    <a:gd name="T15" fmla="*/ 101 h 471"/>
                    <a:gd name="T16" fmla="*/ 193 w 193"/>
                    <a:gd name="T17" fmla="*/ 106 h 471"/>
                    <a:gd name="T18" fmla="*/ 147 w 193"/>
                    <a:gd name="T19" fmla="*/ 101 h 471"/>
                    <a:gd name="T20" fmla="*/ 162 w 193"/>
                    <a:gd name="T21" fmla="*/ 121 h 471"/>
                    <a:gd name="T22" fmla="*/ 177 w 193"/>
                    <a:gd name="T23" fmla="*/ 162 h 471"/>
                    <a:gd name="T24" fmla="*/ 182 w 193"/>
                    <a:gd name="T25" fmla="*/ 212 h 471"/>
                    <a:gd name="T26" fmla="*/ 182 w 193"/>
                    <a:gd name="T27" fmla="*/ 238 h 471"/>
                    <a:gd name="T28" fmla="*/ 172 w 193"/>
                    <a:gd name="T29" fmla="*/ 258 h 471"/>
                    <a:gd name="T30" fmla="*/ 132 w 193"/>
                    <a:gd name="T31" fmla="*/ 243 h 471"/>
                    <a:gd name="T32" fmla="*/ 142 w 193"/>
                    <a:gd name="T33" fmla="*/ 263 h 471"/>
                    <a:gd name="T34" fmla="*/ 137 w 193"/>
                    <a:gd name="T35" fmla="*/ 309 h 471"/>
                    <a:gd name="T36" fmla="*/ 122 w 193"/>
                    <a:gd name="T37" fmla="*/ 354 h 471"/>
                    <a:gd name="T38" fmla="*/ 106 w 193"/>
                    <a:gd name="T39" fmla="*/ 375 h 471"/>
                    <a:gd name="T40" fmla="*/ 86 w 193"/>
                    <a:gd name="T41" fmla="*/ 400 h 471"/>
                    <a:gd name="T42" fmla="*/ 96 w 193"/>
                    <a:gd name="T43" fmla="*/ 405 h 471"/>
                    <a:gd name="T44" fmla="*/ 96 w 193"/>
                    <a:gd name="T45" fmla="*/ 415 h 471"/>
                    <a:gd name="T46" fmla="*/ 76 w 193"/>
                    <a:gd name="T47" fmla="*/ 440 h 471"/>
                    <a:gd name="T48" fmla="*/ 0 w 193"/>
                    <a:gd name="T49" fmla="*/ 471 h 471"/>
                    <a:gd name="T50" fmla="*/ 46 w 193"/>
                    <a:gd name="T51" fmla="*/ 420 h 471"/>
                    <a:gd name="T52" fmla="*/ 56 w 193"/>
                    <a:gd name="T53" fmla="*/ 410 h 471"/>
                    <a:gd name="T54" fmla="*/ 56 w 193"/>
                    <a:gd name="T55" fmla="*/ 390 h 471"/>
                    <a:gd name="T56" fmla="*/ 30 w 193"/>
                    <a:gd name="T57" fmla="*/ 380 h 471"/>
                    <a:gd name="T58" fmla="*/ 51 w 193"/>
                    <a:gd name="T59" fmla="*/ 359 h 471"/>
                    <a:gd name="T60" fmla="*/ 61 w 193"/>
                    <a:gd name="T61" fmla="*/ 294 h 471"/>
                    <a:gd name="T62" fmla="*/ 61 w 193"/>
                    <a:gd name="T63" fmla="*/ 248 h 471"/>
                    <a:gd name="T64" fmla="*/ 51 w 193"/>
                    <a:gd name="T65" fmla="*/ 218 h 471"/>
                    <a:gd name="T66" fmla="*/ 91 w 193"/>
                    <a:gd name="T67" fmla="*/ 228 h 471"/>
                    <a:gd name="T68" fmla="*/ 96 w 193"/>
                    <a:gd name="T69" fmla="*/ 197 h 471"/>
                    <a:gd name="T70" fmla="*/ 71 w 193"/>
                    <a:gd name="T71" fmla="*/ 131 h 471"/>
                    <a:gd name="T72" fmla="*/ 51 w 193"/>
                    <a:gd name="T73" fmla="*/ 106 h 471"/>
                    <a:gd name="T74" fmla="*/ 41 w 193"/>
                    <a:gd name="T75" fmla="*/ 96 h 471"/>
                    <a:gd name="T76" fmla="*/ 86 w 193"/>
                    <a:gd name="T77" fmla="*/ 96 h 471"/>
                    <a:gd name="T78" fmla="*/ 76 w 193"/>
                    <a:gd name="T79" fmla="*/ 71 h 471"/>
                    <a:gd name="T80" fmla="*/ 56 w 193"/>
                    <a:gd name="T81" fmla="*/ 55 h 471"/>
                    <a:gd name="T82" fmla="*/ 25 w 193"/>
                    <a:gd name="T83" fmla="*/ 45 h 47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3"/>
                    <a:gd name="T127" fmla="*/ 0 h 471"/>
                    <a:gd name="T128" fmla="*/ 193 w 193"/>
                    <a:gd name="T129" fmla="*/ 471 h 471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3" h="471">
                      <a:moveTo>
                        <a:pt x="25" y="45"/>
                      </a:moveTo>
                      <a:lnTo>
                        <a:pt x="147" y="0"/>
                      </a:lnTo>
                      <a:lnTo>
                        <a:pt x="162" y="15"/>
                      </a:lnTo>
                      <a:lnTo>
                        <a:pt x="127" y="20"/>
                      </a:lnTo>
                      <a:lnTo>
                        <a:pt x="142" y="35"/>
                      </a:lnTo>
                      <a:lnTo>
                        <a:pt x="167" y="50"/>
                      </a:lnTo>
                      <a:lnTo>
                        <a:pt x="187" y="76"/>
                      </a:lnTo>
                      <a:lnTo>
                        <a:pt x="193" y="101"/>
                      </a:lnTo>
                      <a:lnTo>
                        <a:pt x="193" y="106"/>
                      </a:lnTo>
                      <a:lnTo>
                        <a:pt x="147" y="101"/>
                      </a:lnTo>
                      <a:lnTo>
                        <a:pt x="162" y="121"/>
                      </a:lnTo>
                      <a:lnTo>
                        <a:pt x="177" y="162"/>
                      </a:lnTo>
                      <a:lnTo>
                        <a:pt x="182" y="212"/>
                      </a:lnTo>
                      <a:lnTo>
                        <a:pt x="182" y="238"/>
                      </a:lnTo>
                      <a:lnTo>
                        <a:pt x="172" y="258"/>
                      </a:lnTo>
                      <a:lnTo>
                        <a:pt x="132" y="243"/>
                      </a:lnTo>
                      <a:lnTo>
                        <a:pt x="142" y="263"/>
                      </a:lnTo>
                      <a:lnTo>
                        <a:pt x="137" y="309"/>
                      </a:lnTo>
                      <a:lnTo>
                        <a:pt x="122" y="354"/>
                      </a:lnTo>
                      <a:lnTo>
                        <a:pt x="106" y="375"/>
                      </a:lnTo>
                      <a:lnTo>
                        <a:pt x="86" y="400"/>
                      </a:lnTo>
                      <a:lnTo>
                        <a:pt x="96" y="405"/>
                      </a:lnTo>
                      <a:lnTo>
                        <a:pt x="96" y="415"/>
                      </a:lnTo>
                      <a:lnTo>
                        <a:pt x="76" y="440"/>
                      </a:lnTo>
                      <a:lnTo>
                        <a:pt x="0" y="471"/>
                      </a:lnTo>
                      <a:lnTo>
                        <a:pt x="46" y="420"/>
                      </a:lnTo>
                      <a:lnTo>
                        <a:pt x="56" y="410"/>
                      </a:lnTo>
                      <a:lnTo>
                        <a:pt x="56" y="390"/>
                      </a:lnTo>
                      <a:lnTo>
                        <a:pt x="30" y="380"/>
                      </a:lnTo>
                      <a:lnTo>
                        <a:pt x="51" y="359"/>
                      </a:lnTo>
                      <a:lnTo>
                        <a:pt x="61" y="294"/>
                      </a:lnTo>
                      <a:lnTo>
                        <a:pt x="61" y="248"/>
                      </a:lnTo>
                      <a:lnTo>
                        <a:pt x="51" y="218"/>
                      </a:lnTo>
                      <a:lnTo>
                        <a:pt x="91" y="228"/>
                      </a:lnTo>
                      <a:lnTo>
                        <a:pt x="96" y="197"/>
                      </a:lnTo>
                      <a:lnTo>
                        <a:pt x="71" y="131"/>
                      </a:lnTo>
                      <a:lnTo>
                        <a:pt x="51" y="106"/>
                      </a:lnTo>
                      <a:lnTo>
                        <a:pt x="41" y="96"/>
                      </a:lnTo>
                      <a:lnTo>
                        <a:pt x="86" y="96"/>
                      </a:lnTo>
                      <a:lnTo>
                        <a:pt x="76" y="71"/>
                      </a:lnTo>
                      <a:lnTo>
                        <a:pt x="56" y="55"/>
                      </a:lnTo>
                      <a:lnTo>
                        <a:pt x="25" y="45"/>
                      </a:lnTo>
                      <a:close/>
                    </a:path>
                  </a:pathLst>
                </a:custGeom>
                <a:solidFill>
                  <a:srgbClr val="FFA64C"/>
                </a:solidFill>
                <a:ln w="7938">
                  <a:solidFill>
                    <a:srgbClr val="FFA64C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48" name="Line 2461"/>
                <p:cNvSpPr>
                  <a:spLocks noChangeAspect="1" noChangeShapeType="1"/>
                </p:cNvSpPr>
                <p:nvPr/>
              </p:nvSpPr>
              <p:spPr bwMode="auto">
                <a:xfrm>
                  <a:off x="1140" y="2516"/>
                  <a:ext cx="40" cy="1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49" name="Line 2462"/>
                <p:cNvSpPr>
                  <a:spLocks noChangeAspect="1" noChangeShapeType="1"/>
                </p:cNvSpPr>
                <p:nvPr/>
              </p:nvSpPr>
              <p:spPr bwMode="auto">
                <a:xfrm>
                  <a:off x="1135" y="2521"/>
                  <a:ext cx="30" cy="1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50" name="Line 2463"/>
                <p:cNvSpPr>
                  <a:spLocks noChangeAspect="1" noChangeShapeType="1"/>
                </p:cNvSpPr>
                <p:nvPr/>
              </p:nvSpPr>
              <p:spPr bwMode="auto">
                <a:xfrm>
                  <a:off x="1130" y="2531"/>
                  <a:ext cx="35" cy="1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51" name="Line 2464"/>
                <p:cNvSpPr>
                  <a:spLocks noChangeAspect="1" noChangeShapeType="1"/>
                </p:cNvSpPr>
                <p:nvPr/>
              </p:nvSpPr>
              <p:spPr bwMode="auto">
                <a:xfrm>
                  <a:off x="1120" y="2542"/>
                  <a:ext cx="35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52" name="Line 2465"/>
                <p:cNvSpPr>
                  <a:spLocks noChangeAspect="1" noChangeShapeType="1"/>
                </p:cNvSpPr>
                <p:nvPr/>
              </p:nvSpPr>
              <p:spPr bwMode="auto">
                <a:xfrm>
                  <a:off x="1114" y="2552"/>
                  <a:ext cx="31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53" name="Freeform 2466"/>
                <p:cNvSpPr>
                  <a:spLocks noChangeAspect="1"/>
                </p:cNvSpPr>
                <p:nvPr/>
              </p:nvSpPr>
              <p:spPr bwMode="auto">
                <a:xfrm>
                  <a:off x="1201" y="2187"/>
                  <a:ext cx="50" cy="132"/>
                </a:xfrm>
                <a:custGeom>
                  <a:avLst/>
                  <a:gdLst>
                    <a:gd name="T0" fmla="*/ 0 w 50"/>
                    <a:gd name="T1" fmla="*/ 0 h 132"/>
                    <a:gd name="T2" fmla="*/ 10 w 50"/>
                    <a:gd name="T3" fmla="*/ 15 h 132"/>
                    <a:gd name="T4" fmla="*/ 25 w 50"/>
                    <a:gd name="T5" fmla="*/ 30 h 132"/>
                    <a:gd name="T6" fmla="*/ 40 w 50"/>
                    <a:gd name="T7" fmla="*/ 71 h 132"/>
                    <a:gd name="T8" fmla="*/ 50 w 50"/>
                    <a:gd name="T9" fmla="*/ 101 h 132"/>
                    <a:gd name="T10" fmla="*/ 45 w 50"/>
                    <a:gd name="T11" fmla="*/ 132 h 13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0"/>
                    <a:gd name="T19" fmla="*/ 0 h 132"/>
                    <a:gd name="T20" fmla="*/ 50 w 50"/>
                    <a:gd name="T21" fmla="*/ 132 h 13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0" h="132">
                      <a:moveTo>
                        <a:pt x="0" y="0"/>
                      </a:moveTo>
                      <a:lnTo>
                        <a:pt x="10" y="15"/>
                      </a:lnTo>
                      <a:lnTo>
                        <a:pt x="25" y="30"/>
                      </a:lnTo>
                      <a:lnTo>
                        <a:pt x="40" y="71"/>
                      </a:lnTo>
                      <a:lnTo>
                        <a:pt x="50" y="101"/>
                      </a:lnTo>
                      <a:lnTo>
                        <a:pt x="45" y="132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54" name="Freeform 2467"/>
                <p:cNvSpPr>
                  <a:spLocks noChangeAspect="1"/>
                </p:cNvSpPr>
                <p:nvPr/>
              </p:nvSpPr>
              <p:spPr bwMode="auto">
                <a:xfrm>
                  <a:off x="1185" y="2136"/>
                  <a:ext cx="56" cy="51"/>
                </a:xfrm>
                <a:custGeom>
                  <a:avLst/>
                  <a:gdLst>
                    <a:gd name="T0" fmla="*/ 0 w 56"/>
                    <a:gd name="T1" fmla="*/ 0 h 51"/>
                    <a:gd name="T2" fmla="*/ 11 w 56"/>
                    <a:gd name="T3" fmla="*/ 5 h 51"/>
                    <a:gd name="T4" fmla="*/ 31 w 56"/>
                    <a:gd name="T5" fmla="*/ 15 h 51"/>
                    <a:gd name="T6" fmla="*/ 46 w 56"/>
                    <a:gd name="T7" fmla="*/ 31 h 51"/>
                    <a:gd name="T8" fmla="*/ 56 w 56"/>
                    <a:gd name="T9" fmla="*/ 51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"/>
                    <a:gd name="T16" fmla="*/ 0 h 51"/>
                    <a:gd name="T17" fmla="*/ 56 w 56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" h="51">
                      <a:moveTo>
                        <a:pt x="0" y="0"/>
                      </a:moveTo>
                      <a:lnTo>
                        <a:pt x="11" y="5"/>
                      </a:lnTo>
                      <a:lnTo>
                        <a:pt x="31" y="15"/>
                      </a:lnTo>
                      <a:lnTo>
                        <a:pt x="46" y="31"/>
                      </a:lnTo>
                      <a:lnTo>
                        <a:pt x="56" y="5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55" name="Line 2468"/>
                <p:cNvSpPr>
                  <a:spLocks noChangeAspect="1" noChangeShapeType="1"/>
                </p:cNvSpPr>
                <p:nvPr/>
              </p:nvSpPr>
              <p:spPr bwMode="auto">
                <a:xfrm>
                  <a:off x="1155" y="2481"/>
                  <a:ext cx="46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56" name="Line 2469"/>
                <p:cNvSpPr>
                  <a:spLocks noChangeAspect="1" noChangeShapeType="1"/>
                </p:cNvSpPr>
                <p:nvPr/>
              </p:nvSpPr>
              <p:spPr bwMode="auto">
                <a:xfrm>
                  <a:off x="1150" y="2491"/>
                  <a:ext cx="46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57" name="Line 2470"/>
                <p:cNvSpPr>
                  <a:spLocks noChangeAspect="1" noChangeShapeType="1"/>
                </p:cNvSpPr>
                <p:nvPr/>
              </p:nvSpPr>
              <p:spPr bwMode="auto">
                <a:xfrm>
                  <a:off x="1145" y="2501"/>
                  <a:ext cx="4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58" name="Freeform 2471"/>
                <p:cNvSpPr>
                  <a:spLocks noChangeAspect="1"/>
                </p:cNvSpPr>
                <p:nvPr/>
              </p:nvSpPr>
              <p:spPr bwMode="auto">
                <a:xfrm>
                  <a:off x="1185" y="2309"/>
                  <a:ext cx="31" cy="162"/>
                </a:xfrm>
                <a:custGeom>
                  <a:avLst/>
                  <a:gdLst>
                    <a:gd name="T0" fmla="*/ 21 w 31"/>
                    <a:gd name="T1" fmla="*/ 0 h 162"/>
                    <a:gd name="T2" fmla="*/ 26 w 31"/>
                    <a:gd name="T3" fmla="*/ 15 h 162"/>
                    <a:gd name="T4" fmla="*/ 31 w 31"/>
                    <a:gd name="T5" fmla="*/ 35 h 162"/>
                    <a:gd name="T6" fmla="*/ 31 w 31"/>
                    <a:gd name="T7" fmla="*/ 70 h 162"/>
                    <a:gd name="T8" fmla="*/ 31 w 31"/>
                    <a:gd name="T9" fmla="*/ 86 h 162"/>
                    <a:gd name="T10" fmla="*/ 31 w 31"/>
                    <a:gd name="T11" fmla="*/ 101 h 162"/>
                    <a:gd name="T12" fmla="*/ 26 w 31"/>
                    <a:gd name="T13" fmla="*/ 106 h 162"/>
                    <a:gd name="T14" fmla="*/ 21 w 31"/>
                    <a:gd name="T15" fmla="*/ 121 h 162"/>
                    <a:gd name="T16" fmla="*/ 21 w 31"/>
                    <a:gd name="T17" fmla="*/ 131 h 162"/>
                    <a:gd name="T18" fmla="*/ 21 w 31"/>
                    <a:gd name="T19" fmla="*/ 141 h 162"/>
                    <a:gd name="T20" fmla="*/ 11 w 31"/>
                    <a:gd name="T21" fmla="*/ 146 h 162"/>
                    <a:gd name="T22" fmla="*/ 0 w 31"/>
                    <a:gd name="T23" fmla="*/ 162 h 16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1"/>
                    <a:gd name="T37" fmla="*/ 0 h 162"/>
                    <a:gd name="T38" fmla="*/ 31 w 31"/>
                    <a:gd name="T39" fmla="*/ 162 h 16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1" h="162">
                      <a:moveTo>
                        <a:pt x="21" y="0"/>
                      </a:moveTo>
                      <a:lnTo>
                        <a:pt x="26" y="15"/>
                      </a:lnTo>
                      <a:lnTo>
                        <a:pt x="31" y="35"/>
                      </a:lnTo>
                      <a:lnTo>
                        <a:pt x="31" y="70"/>
                      </a:lnTo>
                      <a:lnTo>
                        <a:pt x="31" y="86"/>
                      </a:lnTo>
                      <a:lnTo>
                        <a:pt x="31" y="101"/>
                      </a:lnTo>
                      <a:lnTo>
                        <a:pt x="26" y="106"/>
                      </a:lnTo>
                      <a:lnTo>
                        <a:pt x="21" y="121"/>
                      </a:lnTo>
                      <a:lnTo>
                        <a:pt x="21" y="131"/>
                      </a:lnTo>
                      <a:lnTo>
                        <a:pt x="21" y="141"/>
                      </a:lnTo>
                      <a:lnTo>
                        <a:pt x="11" y="146"/>
                      </a:lnTo>
                      <a:lnTo>
                        <a:pt x="0" y="162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59" name="Freeform 2472"/>
                <p:cNvSpPr>
                  <a:spLocks noChangeAspect="1"/>
                </p:cNvSpPr>
                <p:nvPr/>
              </p:nvSpPr>
              <p:spPr bwMode="auto">
                <a:xfrm>
                  <a:off x="1155" y="2486"/>
                  <a:ext cx="56" cy="71"/>
                </a:xfrm>
                <a:custGeom>
                  <a:avLst/>
                  <a:gdLst>
                    <a:gd name="T0" fmla="*/ 56 w 56"/>
                    <a:gd name="T1" fmla="*/ 0 h 71"/>
                    <a:gd name="T2" fmla="*/ 56 w 56"/>
                    <a:gd name="T3" fmla="*/ 15 h 71"/>
                    <a:gd name="T4" fmla="*/ 41 w 56"/>
                    <a:gd name="T5" fmla="*/ 25 h 71"/>
                    <a:gd name="T6" fmla="*/ 35 w 56"/>
                    <a:gd name="T7" fmla="*/ 35 h 71"/>
                    <a:gd name="T8" fmla="*/ 25 w 56"/>
                    <a:gd name="T9" fmla="*/ 45 h 71"/>
                    <a:gd name="T10" fmla="*/ 15 w 56"/>
                    <a:gd name="T11" fmla="*/ 61 h 71"/>
                    <a:gd name="T12" fmla="*/ 0 w 56"/>
                    <a:gd name="T13" fmla="*/ 71 h 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6"/>
                    <a:gd name="T22" fmla="*/ 0 h 71"/>
                    <a:gd name="T23" fmla="*/ 56 w 56"/>
                    <a:gd name="T24" fmla="*/ 71 h 7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6" h="71">
                      <a:moveTo>
                        <a:pt x="56" y="0"/>
                      </a:moveTo>
                      <a:lnTo>
                        <a:pt x="56" y="15"/>
                      </a:lnTo>
                      <a:lnTo>
                        <a:pt x="41" y="25"/>
                      </a:lnTo>
                      <a:lnTo>
                        <a:pt x="35" y="35"/>
                      </a:lnTo>
                      <a:lnTo>
                        <a:pt x="25" y="45"/>
                      </a:lnTo>
                      <a:lnTo>
                        <a:pt x="15" y="61"/>
                      </a:lnTo>
                      <a:lnTo>
                        <a:pt x="0" y="7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60" name="Line 2473"/>
                <p:cNvSpPr>
                  <a:spLocks noChangeAspect="1" noChangeShapeType="1"/>
                </p:cNvSpPr>
                <p:nvPr/>
              </p:nvSpPr>
              <p:spPr bwMode="auto">
                <a:xfrm>
                  <a:off x="1155" y="2471"/>
                  <a:ext cx="51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61" name="Freeform 2474"/>
                <p:cNvSpPr>
                  <a:spLocks noChangeAspect="1"/>
                </p:cNvSpPr>
                <p:nvPr/>
              </p:nvSpPr>
              <p:spPr bwMode="auto">
                <a:xfrm>
                  <a:off x="1241" y="2334"/>
                  <a:ext cx="56" cy="157"/>
                </a:xfrm>
                <a:custGeom>
                  <a:avLst/>
                  <a:gdLst>
                    <a:gd name="T0" fmla="*/ 51 w 56"/>
                    <a:gd name="T1" fmla="*/ 0 h 157"/>
                    <a:gd name="T2" fmla="*/ 51 w 56"/>
                    <a:gd name="T3" fmla="*/ 10 h 157"/>
                    <a:gd name="T4" fmla="*/ 56 w 56"/>
                    <a:gd name="T5" fmla="*/ 25 h 157"/>
                    <a:gd name="T6" fmla="*/ 46 w 56"/>
                    <a:gd name="T7" fmla="*/ 76 h 157"/>
                    <a:gd name="T8" fmla="*/ 31 w 56"/>
                    <a:gd name="T9" fmla="*/ 121 h 157"/>
                    <a:gd name="T10" fmla="*/ 15 w 56"/>
                    <a:gd name="T11" fmla="*/ 132 h 157"/>
                    <a:gd name="T12" fmla="*/ 0 w 56"/>
                    <a:gd name="T13" fmla="*/ 157 h 1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6"/>
                    <a:gd name="T22" fmla="*/ 0 h 157"/>
                    <a:gd name="T23" fmla="*/ 56 w 56"/>
                    <a:gd name="T24" fmla="*/ 157 h 15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6" h="157">
                      <a:moveTo>
                        <a:pt x="51" y="0"/>
                      </a:moveTo>
                      <a:lnTo>
                        <a:pt x="51" y="10"/>
                      </a:lnTo>
                      <a:lnTo>
                        <a:pt x="56" y="25"/>
                      </a:lnTo>
                      <a:lnTo>
                        <a:pt x="46" y="76"/>
                      </a:lnTo>
                      <a:lnTo>
                        <a:pt x="31" y="121"/>
                      </a:lnTo>
                      <a:lnTo>
                        <a:pt x="15" y="132"/>
                      </a:lnTo>
                      <a:lnTo>
                        <a:pt x="0" y="157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62" name="Freeform 2475"/>
                <p:cNvSpPr>
                  <a:spLocks noChangeAspect="1"/>
                </p:cNvSpPr>
                <p:nvPr/>
              </p:nvSpPr>
              <p:spPr bwMode="auto">
                <a:xfrm>
                  <a:off x="1236" y="2496"/>
                  <a:ext cx="15" cy="30"/>
                </a:xfrm>
                <a:custGeom>
                  <a:avLst/>
                  <a:gdLst>
                    <a:gd name="T0" fmla="*/ 15 w 15"/>
                    <a:gd name="T1" fmla="*/ 0 h 30"/>
                    <a:gd name="T2" fmla="*/ 15 w 15"/>
                    <a:gd name="T3" fmla="*/ 10 h 30"/>
                    <a:gd name="T4" fmla="*/ 5 w 15"/>
                    <a:gd name="T5" fmla="*/ 15 h 30"/>
                    <a:gd name="T6" fmla="*/ 0 w 15"/>
                    <a:gd name="T7" fmla="*/ 30 h 3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"/>
                    <a:gd name="T13" fmla="*/ 0 h 30"/>
                    <a:gd name="T14" fmla="*/ 15 w 15"/>
                    <a:gd name="T15" fmla="*/ 30 h 3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" h="30">
                      <a:moveTo>
                        <a:pt x="15" y="0"/>
                      </a:moveTo>
                      <a:lnTo>
                        <a:pt x="15" y="10"/>
                      </a:lnTo>
                      <a:lnTo>
                        <a:pt x="5" y="15"/>
                      </a:lnTo>
                      <a:lnTo>
                        <a:pt x="0" y="3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63" name="Freeform 2476"/>
                <p:cNvSpPr>
                  <a:spLocks noChangeAspect="1"/>
                </p:cNvSpPr>
                <p:nvPr/>
              </p:nvSpPr>
              <p:spPr bwMode="auto">
                <a:xfrm>
                  <a:off x="1292" y="2364"/>
                  <a:ext cx="76" cy="137"/>
                </a:xfrm>
                <a:custGeom>
                  <a:avLst/>
                  <a:gdLst>
                    <a:gd name="T0" fmla="*/ 71 w 76"/>
                    <a:gd name="T1" fmla="*/ 0 h 137"/>
                    <a:gd name="T2" fmla="*/ 71 w 76"/>
                    <a:gd name="T3" fmla="*/ 5 h 137"/>
                    <a:gd name="T4" fmla="*/ 76 w 76"/>
                    <a:gd name="T5" fmla="*/ 21 h 137"/>
                    <a:gd name="T6" fmla="*/ 71 w 76"/>
                    <a:gd name="T7" fmla="*/ 21 h 137"/>
                    <a:gd name="T8" fmla="*/ 66 w 76"/>
                    <a:gd name="T9" fmla="*/ 36 h 137"/>
                    <a:gd name="T10" fmla="*/ 61 w 76"/>
                    <a:gd name="T11" fmla="*/ 66 h 137"/>
                    <a:gd name="T12" fmla="*/ 40 w 76"/>
                    <a:gd name="T13" fmla="*/ 86 h 137"/>
                    <a:gd name="T14" fmla="*/ 35 w 76"/>
                    <a:gd name="T15" fmla="*/ 107 h 137"/>
                    <a:gd name="T16" fmla="*/ 20 w 76"/>
                    <a:gd name="T17" fmla="*/ 117 h 137"/>
                    <a:gd name="T18" fmla="*/ 0 w 76"/>
                    <a:gd name="T19" fmla="*/ 137 h 1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6"/>
                    <a:gd name="T31" fmla="*/ 0 h 137"/>
                    <a:gd name="T32" fmla="*/ 76 w 76"/>
                    <a:gd name="T33" fmla="*/ 137 h 13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6" h="137">
                      <a:moveTo>
                        <a:pt x="71" y="0"/>
                      </a:moveTo>
                      <a:lnTo>
                        <a:pt x="71" y="5"/>
                      </a:lnTo>
                      <a:lnTo>
                        <a:pt x="76" y="21"/>
                      </a:lnTo>
                      <a:lnTo>
                        <a:pt x="71" y="21"/>
                      </a:lnTo>
                      <a:lnTo>
                        <a:pt x="66" y="36"/>
                      </a:lnTo>
                      <a:lnTo>
                        <a:pt x="61" y="66"/>
                      </a:lnTo>
                      <a:lnTo>
                        <a:pt x="40" y="86"/>
                      </a:lnTo>
                      <a:lnTo>
                        <a:pt x="35" y="107"/>
                      </a:lnTo>
                      <a:lnTo>
                        <a:pt x="20" y="117"/>
                      </a:lnTo>
                      <a:lnTo>
                        <a:pt x="0" y="137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64" name="Freeform 2477"/>
                <p:cNvSpPr>
                  <a:spLocks noChangeAspect="1"/>
                </p:cNvSpPr>
                <p:nvPr/>
              </p:nvSpPr>
              <p:spPr bwMode="auto">
                <a:xfrm>
                  <a:off x="1368" y="2390"/>
                  <a:ext cx="56" cy="86"/>
                </a:xfrm>
                <a:custGeom>
                  <a:avLst/>
                  <a:gdLst>
                    <a:gd name="T0" fmla="*/ 56 w 56"/>
                    <a:gd name="T1" fmla="*/ 0 h 86"/>
                    <a:gd name="T2" fmla="*/ 56 w 56"/>
                    <a:gd name="T3" fmla="*/ 15 h 86"/>
                    <a:gd name="T4" fmla="*/ 45 w 56"/>
                    <a:gd name="T5" fmla="*/ 35 h 86"/>
                    <a:gd name="T6" fmla="*/ 35 w 56"/>
                    <a:gd name="T7" fmla="*/ 50 h 86"/>
                    <a:gd name="T8" fmla="*/ 30 w 56"/>
                    <a:gd name="T9" fmla="*/ 50 h 86"/>
                    <a:gd name="T10" fmla="*/ 20 w 56"/>
                    <a:gd name="T11" fmla="*/ 60 h 86"/>
                    <a:gd name="T12" fmla="*/ 0 w 56"/>
                    <a:gd name="T13" fmla="*/ 86 h 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6"/>
                    <a:gd name="T22" fmla="*/ 0 h 86"/>
                    <a:gd name="T23" fmla="*/ 56 w 56"/>
                    <a:gd name="T24" fmla="*/ 86 h 8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6" h="86">
                      <a:moveTo>
                        <a:pt x="56" y="0"/>
                      </a:moveTo>
                      <a:lnTo>
                        <a:pt x="56" y="15"/>
                      </a:lnTo>
                      <a:lnTo>
                        <a:pt x="45" y="35"/>
                      </a:lnTo>
                      <a:lnTo>
                        <a:pt x="35" y="50"/>
                      </a:lnTo>
                      <a:lnTo>
                        <a:pt x="30" y="50"/>
                      </a:lnTo>
                      <a:lnTo>
                        <a:pt x="20" y="60"/>
                      </a:lnTo>
                      <a:lnTo>
                        <a:pt x="0" y="8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65" name="Freeform 2478"/>
                <p:cNvSpPr>
                  <a:spLocks noChangeAspect="1"/>
                </p:cNvSpPr>
                <p:nvPr/>
              </p:nvSpPr>
              <p:spPr bwMode="auto">
                <a:xfrm>
                  <a:off x="1398" y="2217"/>
                  <a:ext cx="20" cy="157"/>
                </a:xfrm>
                <a:custGeom>
                  <a:avLst/>
                  <a:gdLst>
                    <a:gd name="T0" fmla="*/ 10 w 20"/>
                    <a:gd name="T1" fmla="*/ 0 h 157"/>
                    <a:gd name="T2" fmla="*/ 15 w 20"/>
                    <a:gd name="T3" fmla="*/ 10 h 157"/>
                    <a:gd name="T4" fmla="*/ 20 w 20"/>
                    <a:gd name="T5" fmla="*/ 31 h 157"/>
                    <a:gd name="T6" fmla="*/ 20 w 20"/>
                    <a:gd name="T7" fmla="*/ 56 h 157"/>
                    <a:gd name="T8" fmla="*/ 20 w 20"/>
                    <a:gd name="T9" fmla="*/ 81 h 157"/>
                    <a:gd name="T10" fmla="*/ 20 w 20"/>
                    <a:gd name="T11" fmla="*/ 107 h 157"/>
                    <a:gd name="T12" fmla="*/ 15 w 20"/>
                    <a:gd name="T13" fmla="*/ 132 h 157"/>
                    <a:gd name="T14" fmla="*/ 5 w 20"/>
                    <a:gd name="T15" fmla="*/ 142 h 157"/>
                    <a:gd name="T16" fmla="*/ 0 w 20"/>
                    <a:gd name="T17" fmla="*/ 157 h 1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"/>
                    <a:gd name="T28" fmla="*/ 0 h 157"/>
                    <a:gd name="T29" fmla="*/ 20 w 20"/>
                    <a:gd name="T30" fmla="*/ 157 h 15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" h="157">
                      <a:moveTo>
                        <a:pt x="10" y="0"/>
                      </a:moveTo>
                      <a:lnTo>
                        <a:pt x="15" y="10"/>
                      </a:lnTo>
                      <a:lnTo>
                        <a:pt x="20" y="31"/>
                      </a:lnTo>
                      <a:lnTo>
                        <a:pt x="20" y="56"/>
                      </a:lnTo>
                      <a:lnTo>
                        <a:pt x="20" y="81"/>
                      </a:lnTo>
                      <a:lnTo>
                        <a:pt x="20" y="107"/>
                      </a:lnTo>
                      <a:lnTo>
                        <a:pt x="15" y="132"/>
                      </a:lnTo>
                      <a:lnTo>
                        <a:pt x="5" y="142"/>
                      </a:lnTo>
                      <a:lnTo>
                        <a:pt x="0" y="157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66" name="Freeform 2479"/>
                <p:cNvSpPr>
                  <a:spLocks noChangeAspect="1"/>
                </p:cNvSpPr>
                <p:nvPr/>
              </p:nvSpPr>
              <p:spPr bwMode="auto">
                <a:xfrm>
                  <a:off x="1287" y="2111"/>
                  <a:ext cx="61" cy="86"/>
                </a:xfrm>
                <a:custGeom>
                  <a:avLst/>
                  <a:gdLst>
                    <a:gd name="T0" fmla="*/ 0 w 61"/>
                    <a:gd name="T1" fmla="*/ 0 h 86"/>
                    <a:gd name="T2" fmla="*/ 10 w 61"/>
                    <a:gd name="T3" fmla="*/ 10 h 86"/>
                    <a:gd name="T4" fmla="*/ 35 w 61"/>
                    <a:gd name="T5" fmla="*/ 30 h 86"/>
                    <a:gd name="T6" fmla="*/ 55 w 61"/>
                    <a:gd name="T7" fmla="*/ 56 h 86"/>
                    <a:gd name="T8" fmla="*/ 55 w 61"/>
                    <a:gd name="T9" fmla="*/ 66 h 86"/>
                    <a:gd name="T10" fmla="*/ 61 w 61"/>
                    <a:gd name="T11" fmla="*/ 76 h 86"/>
                    <a:gd name="T12" fmla="*/ 61 w 61"/>
                    <a:gd name="T13" fmla="*/ 86 h 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1"/>
                    <a:gd name="T22" fmla="*/ 0 h 86"/>
                    <a:gd name="T23" fmla="*/ 61 w 61"/>
                    <a:gd name="T24" fmla="*/ 86 h 8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1" h="86">
                      <a:moveTo>
                        <a:pt x="0" y="0"/>
                      </a:moveTo>
                      <a:lnTo>
                        <a:pt x="10" y="10"/>
                      </a:lnTo>
                      <a:lnTo>
                        <a:pt x="35" y="30"/>
                      </a:lnTo>
                      <a:lnTo>
                        <a:pt x="55" y="56"/>
                      </a:lnTo>
                      <a:lnTo>
                        <a:pt x="55" y="66"/>
                      </a:lnTo>
                      <a:lnTo>
                        <a:pt x="61" y="76"/>
                      </a:lnTo>
                      <a:lnTo>
                        <a:pt x="61" y="8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67" name="Freeform 2480"/>
                <p:cNvSpPr>
                  <a:spLocks noChangeAspect="1"/>
                </p:cNvSpPr>
                <p:nvPr/>
              </p:nvSpPr>
              <p:spPr bwMode="auto">
                <a:xfrm>
                  <a:off x="1302" y="2192"/>
                  <a:ext cx="35" cy="152"/>
                </a:xfrm>
                <a:custGeom>
                  <a:avLst/>
                  <a:gdLst>
                    <a:gd name="T0" fmla="*/ 0 w 35"/>
                    <a:gd name="T1" fmla="*/ 0 h 152"/>
                    <a:gd name="T2" fmla="*/ 10 w 35"/>
                    <a:gd name="T3" fmla="*/ 10 h 152"/>
                    <a:gd name="T4" fmla="*/ 25 w 35"/>
                    <a:gd name="T5" fmla="*/ 41 h 152"/>
                    <a:gd name="T6" fmla="*/ 30 w 35"/>
                    <a:gd name="T7" fmla="*/ 66 h 152"/>
                    <a:gd name="T8" fmla="*/ 30 w 35"/>
                    <a:gd name="T9" fmla="*/ 76 h 152"/>
                    <a:gd name="T10" fmla="*/ 35 w 35"/>
                    <a:gd name="T11" fmla="*/ 81 h 152"/>
                    <a:gd name="T12" fmla="*/ 35 w 35"/>
                    <a:gd name="T13" fmla="*/ 86 h 152"/>
                    <a:gd name="T14" fmla="*/ 35 w 35"/>
                    <a:gd name="T15" fmla="*/ 106 h 152"/>
                    <a:gd name="T16" fmla="*/ 35 w 35"/>
                    <a:gd name="T17" fmla="*/ 127 h 152"/>
                    <a:gd name="T18" fmla="*/ 35 w 35"/>
                    <a:gd name="T19" fmla="*/ 137 h 152"/>
                    <a:gd name="T20" fmla="*/ 30 w 35"/>
                    <a:gd name="T21" fmla="*/ 142 h 152"/>
                    <a:gd name="T22" fmla="*/ 25 w 35"/>
                    <a:gd name="T23" fmla="*/ 152 h 15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5"/>
                    <a:gd name="T37" fmla="*/ 0 h 152"/>
                    <a:gd name="T38" fmla="*/ 35 w 35"/>
                    <a:gd name="T39" fmla="*/ 152 h 15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5" h="152">
                      <a:moveTo>
                        <a:pt x="0" y="0"/>
                      </a:moveTo>
                      <a:lnTo>
                        <a:pt x="10" y="10"/>
                      </a:lnTo>
                      <a:lnTo>
                        <a:pt x="25" y="41"/>
                      </a:lnTo>
                      <a:lnTo>
                        <a:pt x="30" y="66"/>
                      </a:lnTo>
                      <a:lnTo>
                        <a:pt x="30" y="76"/>
                      </a:lnTo>
                      <a:lnTo>
                        <a:pt x="35" y="81"/>
                      </a:lnTo>
                      <a:lnTo>
                        <a:pt x="35" y="86"/>
                      </a:lnTo>
                      <a:lnTo>
                        <a:pt x="35" y="106"/>
                      </a:lnTo>
                      <a:lnTo>
                        <a:pt x="35" y="127"/>
                      </a:lnTo>
                      <a:lnTo>
                        <a:pt x="35" y="137"/>
                      </a:lnTo>
                      <a:lnTo>
                        <a:pt x="30" y="142"/>
                      </a:lnTo>
                      <a:lnTo>
                        <a:pt x="25" y="152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68" name="Line 2481"/>
                <p:cNvSpPr>
                  <a:spLocks noChangeAspect="1" noChangeShapeType="1"/>
                </p:cNvSpPr>
                <p:nvPr/>
              </p:nvSpPr>
              <p:spPr bwMode="auto">
                <a:xfrm>
                  <a:off x="1246" y="2506"/>
                  <a:ext cx="4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69" name="Line 2482"/>
                <p:cNvSpPr>
                  <a:spLocks noChangeAspect="1" noChangeShapeType="1"/>
                </p:cNvSpPr>
                <p:nvPr/>
              </p:nvSpPr>
              <p:spPr bwMode="auto">
                <a:xfrm>
                  <a:off x="1241" y="2516"/>
                  <a:ext cx="25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70" name="Freeform 2483"/>
                <p:cNvSpPr>
                  <a:spLocks noChangeAspect="1"/>
                </p:cNvSpPr>
                <p:nvPr/>
              </p:nvSpPr>
              <p:spPr bwMode="auto">
                <a:xfrm>
                  <a:off x="1003" y="2273"/>
                  <a:ext cx="532" cy="147"/>
                </a:xfrm>
                <a:custGeom>
                  <a:avLst/>
                  <a:gdLst>
                    <a:gd name="T0" fmla="*/ 0 w 532"/>
                    <a:gd name="T1" fmla="*/ 0 h 147"/>
                    <a:gd name="T2" fmla="*/ 35 w 532"/>
                    <a:gd name="T3" fmla="*/ 5 h 147"/>
                    <a:gd name="T4" fmla="*/ 71 w 532"/>
                    <a:gd name="T5" fmla="*/ 10 h 147"/>
                    <a:gd name="T6" fmla="*/ 122 w 532"/>
                    <a:gd name="T7" fmla="*/ 15 h 147"/>
                    <a:gd name="T8" fmla="*/ 172 w 532"/>
                    <a:gd name="T9" fmla="*/ 25 h 147"/>
                    <a:gd name="T10" fmla="*/ 228 w 532"/>
                    <a:gd name="T11" fmla="*/ 41 h 147"/>
                    <a:gd name="T12" fmla="*/ 289 w 532"/>
                    <a:gd name="T13" fmla="*/ 61 h 147"/>
                    <a:gd name="T14" fmla="*/ 319 w 532"/>
                    <a:gd name="T15" fmla="*/ 71 h 147"/>
                    <a:gd name="T16" fmla="*/ 350 w 532"/>
                    <a:gd name="T17" fmla="*/ 86 h 147"/>
                    <a:gd name="T18" fmla="*/ 375 w 532"/>
                    <a:gd name="T19" fmla="*/ 96 h 147"/>
                    <a:gd name="T20" fmla="*/ 410 w 532"/>
                    <a:gd name="T21" fmla="*/ 112 h 147"/>
                    <a:gd name="T22" fmla="*/ 461 w 532"/>
                    <a:gd name="T23" fmla="*/ 127 h 147"/>
                    <a:gd name="T24" fmla="*/ 517 w 532"/>
                    <a:gd name="T25" fmla="*/ 142 h 147"/>
                    <a:gd name="T26" fmla="*/ 532 w 532"/>
                    <a:gd name="T27" fmla="*/ 147 h 147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32"/>
                    <a:gd name="T43" fmla="*/ 0 h 147"/>
                    <a:gd name="T44" fmla="*/ 532 w 532"/>
                    <a:gd name="T45" fmla="*/ 147 h 147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32" h="147">
                      <a:moveTo>
                        <a:pt x="0" y="0"/>
                      </a:moveTo>
                      <a:lnTo>
                        <a:pt x="35" y="5"/>
                      </a:lnTo>
                      <a:lnTo>
                        <a:pt x="71" y="10"/>
                      </a:lnTo>
                      <a:lnTo>
                        <a:pt x="122" y="15"/>
                      </a:lnTo>
                      <a:lnTo>
                        <a:pt x="172" y="25"/>
                      </a:lnTo>
                      <a:lnTo>
                        <a:pt x="228" y="41"/>
                      </a:lnTo>
                      <a:lnTo>
                        <a:pt x="289" y="61"/>
                      </a:lnTo>
                      <a:lnTo>
                        <a:pt x="319" y="71"/>
                      </a:lnTo>
                      <a:lnTo>
                        <a:pt x="350" y="86"/>
                      </a:lnTo>
                      <a:lnTo>
                        <a:pt x="375" y="96"/>
                      </a:lnTo>
                      <a:lnTo>
                        <a:pt x="410" y="112"/>
                      </a:lnTo>
                      <a:lnTo>
                        <a:pt x="461" y="127"/>
                      </a:lnTo>
                      <a:lnTo>
                        <a:pt x="517" y="142"/>
                      </a:lnTo>
                      <a:lnTo>
                        <a:pt x="532" y="147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71" name="Freeform 2484"/>
                <p:cNvSpPr>
                  <a:spLocks noChangeAspect="1"/>
                </p:cNvSpPr>
                <p:nvPr/>
              </p:nvSpPr>
              <p:spPr bwMode="auto">
                <a:xfrm>
                  <a:off x="800" y="2359"/>
                  <a:ext cx="512" cy="142"/>
                </a:xfrm>
                <a:custGeom>
                  <a:avLst/>
                  <a:gdLst>
                    <a:gd name="T0" fmla="*/ 0 w 512"/>
                    <a:gd name="T1" fmla="*/ 0 h 142"/>
                    <a:gd name="T2" fmla="*/ 56 w 512"/>
                    <a:gd name="T3" fmla="*/ 10 h 142"/>
                    <a:gd name="T4" fmla="*/ 112 w 512"/>
                    <a:gd name="T5" fmla="*/ 20 h 142"/>
                    <a:gd name="T6" fmla="*/ 137 w 512"/>
                    <a:gd name="T7" fmla="*/ 26 h 142"/>
                    <a:gd name="T8" fmla="*/ 147 w 512"/>
                    <a:gd name="T9" fmla="*/ 31 h 142"/>
                    <a:gd name="T10" fmla="*/ 157 w 512"/>
                    <a:gd name="T11" fmla="*/ 31 h 142"/>
                    <a:gd name="T12" fmla="*/ 193 w 512"/>
                    <a:gd name="T13" fmla="*/ 41 h 142"/>
                    <a:gd name="T14" fmla="*/ 228 w 512"/>
                    <a:gd name="T15" fmla="*/ 46 h 142"/>
                    <a:gd name="T16" fmla="*/ 238 w 512"/>
                    <a:gd name="T17" fmla="*/ 51 h 142"/>
                    <a:gd name="T18" fmla="*/ 244 w 512"/>
                    <a:gd name="T19" fmla="*/ 56 h 142"/>
                    <a:gd name="T20" fmla="*/ 249 w 512"/>
                    <a:gd name="T21" fmla="*/ 56 h 142"/>
                    <a:gd name="T22" fmla="*/ 274 w 512"/>
                    <a:gd name="T23" fmla="*/ 66 h 142"/>
                    <a:gd name="T24" fmla="*/ 335 w 512"/>
                    <a:gd name="T25" fmla="*/ 91 h 142"/>
                    <a:gd name="T26" fmla="*/ 380 w 512"/>
                    <a:gd name="T27" fmla="*/ 107 h 142"/>
                    <a:gd name="T28" fmla="*/ 426 w 512"/>
                    <a:gd name="T29" fmla="*/ 127 h 142"/>
                    <a:gd name="T30" fmla="*/ 451 w 512"/>
                    <a:gd name="T31" fmla="*/ 132 h 142"/>
                    <a:gd name="T32" fmla="*/ 487 w 512"/>
                    <a:gd name="T33" fmla="*/ 142 h 142"/>
                    <a:gd name="T34" fmla="*/ 512 w 512"/>
                    <a:gd name="T35" fmla="*/ 142 h 14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12"/>
                    <a:gd name="T55" fmla="*/ 0 h 142"/>
                    <a:gd name="T56" fmla="*/ 512 w 512"/>
                    <a:gd name="T57" fmla="*/ 142 h 14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12" h="142">
                      <a:moveTo>
                        <a:pt x="0" y="0"/>
                      </a:moveTo>
                      <a:lnTo>
                        <a:pt x="56" y="10"/>
                      </a:lnTo>
                      <a:lnTo>
                        <a:pt x="112" y="20"/>
                      </a:lnTo>
                      <a:lnTo>
                        <a:pt x="137" y="26"/>
                      </a:lnTo>
                      <a:lnTo>
                        <a:pt x="147" y="31"/>
                      </a:lnTo>
                      <a:lnTo>
                        <a:pt x="157" y="31"/>
                      </a:lnTo>
                      <a:lnTo>
                        <a:pt x="193" y="41"/>
                      </a:lnTo>
                      <a:lnTo>
                        <a:pt x="228" y="46"/>
                      </a:lnTo>
                      <a:lnTo>
                        <a:pt x="238" y="51"/>
                      </a:lnTo>
                      <a:lnTo>
                        <a:pt x="244" y="56"/>
                      </a:lnTo>
                      <a:lnTo>
                        <a:pt x="249" y="56"/>
                      </a:lnTo>
                      <a:lnTo>
                        <a:pt x="274" y="66"/>
                      </a:lnTo>
                      <a:lnTo>
                        <a:pt x="335" y="91"/>
                      </a:lnTo>
                      <a:lnTo>
                        <a:pt x="380" y="107"/>
                      </a:lnTo>
                      <a:lnTo>
                        <a:pt x="426" y="127"/>
                      </a:lnTo>
                      <a:lnTo>
                        <a:pt x="451" y="132"/>
                      </a:lnTo>
                      <a:lnTo>
                        <a:pt x="487" y="142"/>
                      </a:lnTo>
                      <a:lnTo>
                        <a:pt x="512" y="142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72" name="Freeform 2485"/>
                <p:cNvSpPr>
                  <a:spLocks noChangeAspect="1"/>
                </p:cNvSpPr>
                <p:nvPr/>
              </p:nvSpPr>
              <p:spPr bwMode="auto">
                <a:xfrm>
                  <a:off x="1449" y="1934"/>
                  <a:ext cx="329" cy="101"/>
                </a:xfrm>
                <a:custGeom>
                  <a:avLst/>
                  <a:gdLst>
                    <a:gd name="T0" fmla="*/ 0 w 329"/>
                    <a:gd name="T1" fmla="*/ 101 h 101"/>
                    <a:gd name="T2" fmla="*/ 30 w 329"/>
                    <a:gd name="T3" fmla="*/ 86 h 101"/>
                    <a:gd name="T4" fmla="*/ 66 w 329"/>
                    <a:gd name="T5" fmla="*/ 76 h 101"/>
                    <a:gd name="T6" fmla="*/ 116 w 329"/>
                    <a:gd name="T7" fmla="*/ 55 h 101"/>
                    <a:gd name="T8" fmla="*/ 167 w 329"/>
                    <a:gd name="T9" fmla="*/ 40 h 101"/>
                    <a:gd name="T10" fmla="*/ 203 w 329"/>
                    <a:gd name="T11" fmla="*/ 25 h 101"/>
                    <a:gd name="T12" fmla="*/ 243 w 329"/>
                    <a:gd name="T13" fmla="*/ 20 h 101"/>
                    <a:gd name="T14" fmla="*/ 284 w 329"/>
                    <a:gd name="T15" fmla="*/ 10 h 101"/>
                    <a:gd name="T16" fmla="*/ 329 w 329"/>
                    <a:gd name="T17" fmla="*/ 0 h 1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29"/>
                    <a:gd name="T28" fmla="*/ 0 h 101"/>
                    <a:gd name="T29" fmla="*/ 329 w 329"/>
                    <a:gd name="T30" fmla="*/ 101 h 10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29" h="101">
                      <a:moveTo>
                        <a:pt x="0" y="101"/>
                      </a:moveTo>
                      <a:lnTo>
                        <a:pt x="30" y="86"/>
                      </a:lnTo>
                      <a:lnTo>
                        <a:pt x="66" y="76"/>
                      </a:lnTo>
                      <a:lnTo>
                        <a:pt x="116" y="55"/>
                      </a:lnTo>
                      <a:lnTo>
                        <a:pt x="167" y="40"/>
                      </a:lnTo>
                      <a:lnTo>
                        <a:pt x="203" y="25"/>
                      </a:lnTo>
                      <a:lnTo>
                        <a:pt x="243" y="20"/>
                      </a:lnTo>
                      <a:lnTo>
                        <a:pt x="284" y="10"/>
                      </a:lnTo>
                      <a:lnTo>
                        <a:pt x="329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73" name="Line 248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226" y="2035"/>
                  <a:ext cx="218" cy="8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74" name="Freeform 2487"/>
                <p:cNvSpPr>
                  <a:spLocks noChangeAspect="1"/>
                </p:cNvSpPr>
                <p:nvPr/>
              </p:nvSpPr>
              <p:spPr bwMode="auto">
                <a:xfrm>
                  <a:off x="1449" y="2010"/>
                  <a:ext cx="694" cy="121"/>
                </a:xfrm>
                <a:custGeom>
                  <a:avLst/>
                  <a:gdLst>
                    <a:gd name="T0" fmla="*/ 0 w 694"/>
                    <a:gd name="T1" fmla="*/ 25 h 121"/>
                    <a:gd name="T2" fmla="*/ 25 w 694"/>
                    <a:gd name="T3" fmla="*/ 20 h 121"/>
                    <a:gd name="T4" fmla="*/ 51 w 694"/>
                    <a:gd name="T5" fmla="*/ 20 h 121"/>
                    <a:gd name="T6" fmla="*/ 91 w 694"/>
                    <a:gd name="T7" fmla="*/ 10 h 121"/>
                    <a:gd name="T8" fmla="*/ 137 w 694"/>
                    <a:gd name="T9" fmla="*/ 5 h 121"/>
                    <a:gd name="T10" fmla="*/ 203 w 694"/>
                    <a:gd name="T11" fmla="*/ 0 h 121"/>
                    <a:gd name="T12" fmla="*/ 228 w 694"/>
                    <a:gd name="T13" fmla="*/ 0 h 121"/>
                    <a:gd name="T14" fmla="*/ 238 w 694"/>
                    <a:gd name="T15" fmla="*/ 5 h 121"/>
                    <a:gd name="T16" fmla="*/ 248 w 694"/>
                    <a:gd name="T17" fmla="*/ 5 h 121"/>
                    <a:gd name="T18" fmla="*/ 284 w 694"/>
                    <a:gd name="T19" fmla="*/ 5 h 121"/>
                    <a:gd name="T20" fmla="*/ 319 w 694"/>
                    <a:gd name="T21" fmla="*/ 10 h 121"/>
                    <a:gd name="T22" fmla="*/ 360 w 694"/>
                    <a:gd name="T23" fmla="*/ 15 h 121"/>
                    <a:gd name="T24" fmla="*/ 415 w 694"/>
                    <a:gd name="T25" fmla="*/ 25 h 121"/>
                    <a:gd name="T26" fmla="*/ 446 w 694"/>
                    <a:gd name="T27" fmla="*/ 30 h 121"/>
                    <a:gd name="T28" fmla="*/ 481 w 694"/>
                    <a:gd name="T29" fmla="*/ 40 h 121"/>
                    <a:gd name="T30" fmla="*/ 522 w 694"/>
                    <a:gd name="T31" fmla="*/ 50 h 121"/>
                    <a:gd name="T32" fmla="*/ 562 w 694"/>
                    <a:gd name="T33" fmla="*/ 66 h 121"/>
                    <a:gd name="T34" fmla="*/ 603 w 694"/>
                    <a:gd name="T35" fmla="*/ 81 h 121"/>
                    <a:gd name="T36" fmla="*/ 648 w 694"/>
                    <a:gd name="T37" fmla="*/ 96 h 121"/>
                    <a:gd name="T38" fmla="*/ 669 w 694"/>
                    <a:gd name="T39" fmla="*/ 106 h 121"/>
                    <a:gd name="T40" fmla="*/ 694 w 694"/>
                    <a:gd name="T41" fmla="*/ 121 h 12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694"/>
                    <a:gd name="T64" fmla="*/ 0 h 121"/>
                    <a:gd name="T65" fmla="*/ 694 w 694"/>
                    <a:gd name="T66" fmla="*/ 121 h 121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694" h="121">
                      <a:moveTo>
                        <a:pt x="0" y="25"/>
                      </a:moveTo>
                      <a:lnTo>
                        <a:pt x="25" y="20"/>
                      </a:lnTo>
                      <a:lnTo>
                        <a:pt x="51" y="20"/>
                      </a:lnTo>
                      <a:lnTo>
                        <a:pt x="91" y="10"/>
                      </a:lnTo>
                      <a:lnTo>
                        <a:pt x="137" y="5"/>
                      </a:lnTo>
                      <a:lnTo>
                        <a:pt x="203" y="0"/>
                      </a:lnTo>
                      <a:lnTo>
                        <a:pt x="228" y="0"/>
                      </a:lnTo>
                      <a:lnTo>
                        <a:pt x="238" y="5"/>
                      </a:lnTo>
                      <a:lnTo>
                        <a:pt x="248" y="5"/>
                      </a:lnTo>
                      <a:lnTo>
                        <a:pt x="284" y="5"/>
                      </a:lnTo>
                      <a:lnTo>
                        <a:pt x="319" y="10"/>
                      </a:lnTo>
                      <a:lnTo>
                        <a:pt x="360" y="15"/>
                      </a:lnTo>
                      <a:lnTo>
                        <a:pt x="415" y="25"/>
                      </a:lnTo>
                      <a:lnTo>
                        <a:pt x="446" y="30"/>
                      </a:lnTo>
                      <a:lnTo>
                        <a:pt x="481" y="40"/>
                      </a:lnTo>
                      <a:lnTo>
                        <a:pt x="522" y="50"/>
                      </a:lnTo>
                      <a:lnTo>
                        <a:pt x="562" y="66"/>
                      </a:lnTo>
                      <a:lnTo>
                        <a:pt x="603" y="81"/>
                      </a:lnTo>
                      <a:lnTo>
                        <a:pt x="648" y="96"/>
                      </a:lnTo>
                      <a:lnTo>
                        <a:pt x="669" y="106"/>
                      </a:lnTo>
                      <a:lnTo>
                        <a:pt x="694" y="12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75" name="Freeform 2488"/>
                <p:cNvSpPr>
                  <a:spLocks noChangeAspect="1"/>
                </p:cNvSpPr>
                <p:nvPr/>
              </p:nvSpPr>
              <p:spPr bwMode="auto">
                <a:xfrm>
                  <a:off x="1500" y="2101"/>
                  <a:ext cx="45" cy="147"/>
                </a:xfrm>
                <a:custGeom>
                  <a:avLst/>
                  <a:gdLst>
                    <a:gd name="T0" fmla="*/ 0 w 45"/>
                    <a:gd name="T1" fmla="*/ 0 h 147"/>
                    <a:gd name="T2" fmla="*/ 15 w 45"/>
                    <a:gd name="T3" fmla="*/ 15 h 147"/>
                    <a:gd name="T4" fmla="*/ 25 w 45"/>
                    <a:gd name="T5" fmla="*/ 30 h 147"/>
                    <a:gd name="T6" fmla="*/ 25 w 45"/>
                    <a:gd name="T7" fmla="*/ 35 h 147"/>
                    <a:gd name="T8" fmla="*/ 30 w 45"/>
                    <a:gd name="T9" fmla="*/ 50 h 147"/>
                    <a:gd name="T10" fmla="*/ 35 w 45"/>
                    <a:gd name="T11" fmla="*/ 71 h 147"/>
                    <a:gd name="T12" fmla="*/ 40 w 45"/>
                    <a:gd name="T13" fmla="*/ 81 h 147"/>
                    <a:gd name="T14" fmla="*/ 45 w 45"/>
                    <a:gd name="T15" fmla="*/ 116 h 147"/>
                    <a:gd name="T16" fmla="*/ 40 w 45"/>
                    <a:gd name="T17" fmla="*/ 121 h 147"/>
                    <a:gd name="T18" fmla="*/ 40 w 45"/>
                    <a:gd name="T19" fmla="*/ 147 h 14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5"/>
                    <a:gd name="T31" fmla="*/ 0 h 147"/>
                    <a:gd name="T32" fmla="*/ 45 w 45"/>
                    <a:gd name="T33" fmla="*/ 147 h 14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5" h="147">
                      <a:moveTo>
                        <a:pt x="0" y="0"/>
                      </a:moveTo>
                      <a:lnTo>
                        <a:pt x="15" y="15"/>
                      </a:lnTo>
                      <a:lnTo>
                        <a:pt x="25" y="30"/>
                      </a:lnTo>
                      <a:lnTo>
                        <a:pt x="25" y="35"/>
                      </a:lnTo>
                      <a:lnTo>
                        <a:pt x="30" y="50"/>
                      </a:lnTo>
                      <a:lnTo>
                        <a:pt x="35" y="71"/>
                      </a:lnTo>
                      <a:lnTo>
                        <a:pt x="40" y="81"/>
                      </a:lnTo>
                      <a:lnTo>
                        <a:pt x="45" y="116"/>
                      </a:lnTo>
                      <a:lnTo>
                        <a:pt x="40" y="121"/>
                      </a:lnTo>
                      <a:lnTo>
                        <a:pt x="40" y="147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76" name="Freeform 2489"/>
                <p:cNvSpPr>
                  <a:spLocks noChangeAspect="1"/>
                </p:cNvSpPr>
                <p:nvPr/>
              </p:nvSpPr>
              <p:spPr bwMode="auto">
                <a:xfrm>
                  <a:off x="1388" y="2101"/>
                  <a:ext cx="61" cy="121"/>
                </a:xfrm>
                <a:custGeom>
                  <a:avLst/>
                  <a:gdLst>
                    <a:gd name="T0" fmla="*/ 0 w 61"/>
                    <a:gd name="T1" fmla="*/ 0 h 121"/>
                    <a:gd name="T2" fmla="*/ 15 w 61"/>
                    <a:gd name="T3" fmla="*/ 15 h 121"/>
                    <a:gd name="T4" fmla="*/ 36 w 61"/>
                    <a:gd name="T5" fmla="*/ 35 h 121"/>
                    <a:gd name="T6" fmla="*/ 51 w 61"/>
                    <a:gd name="T7" fmla="*/ 66 h 121"/>
                    <a:gd name="T8" fmla="*/ 56 w 61"/>
                    <a:gd name="T9" fmla="*/ 81 h 121"/>
                    <a:gd name="T10" fmla="*/ 61 w 61"/>
                    <a:gd name="T11" fmla="*/ 86 h 121"/>
                    <a:gd name="T12" fmla="*/ 61 w 61"/>
                    <a:gd name="T13" fmla="*/ 96 h 121"/>
                    <a:gd name="T14" fmla="*/ 61 w 61"/>
                    <a:gd name="T15" fmla="*/ 121 h 12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1"/>
                    <a:gd name="T25" fmla="*/ 0 h 121"/>
                    <a:gd name="T26" fmla="*/ 61 w 61"/>
                    <a:gd name="T27" fmla="*/ 121 h 12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1" h="121">
                      <a:moveTo>
                        <a:pt x="0" y="0"/>
                      </a:moveTo>
                      <a:lnTo>
                        <a:pt x="15" y="15"/>
                      </a:lnTo>
                      <a:lnTo>
                        <a:pt x="36" y="35"/>
                      </a:lnTo>
                      <a:lnTo>
                        <a:pt x="51" y="66"/>
                      </a:lnTo>
                      <a:lnTo>
                        <a:pt x="56" y="81"/>
                      </a:lnTo>
                      <a:lnTo>
                        <a:pt x="61" y="86"/>
                      </a:lnTo>
                      <a:lnTo>
                        <a:pt x="61" y="96"/>
                      </a:lnTo>
                      <a:lnTo>
                        <a:pt x="61" y="12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77" name="Freeform 2490"/>
                <p:cNvSpPr>
                  <a:spLocks noChangeAspect="1"/>
                </p:cNvSpPr>
                <p:nvPr/>
              </p:nvSpPr>
              <p:spPr bwMode="auto">
                <a:xfrm>
                  <a:off x="983" y="2187"/>
                  <a:ext cx="836" cy="137"/>
                </a:xfrm>
                <a:custGeom>
                  <a:avLst/>
                  <a:gdLst>
                    <a:gd name="T0" fmla="*/ 0 w 836"/>
                    <a:gd name="T1" fmla="*/ 25 h 137"/>
                    <a:gd name="T2" fmla="*/ 20 w 836"/>
                    <a:gd name="T3" fmla="*/ 20 h 137"/>
                    <a:gd name="T4" fmla="*/ 40 w 836"/>
                    <a:gd name="T5" fmla="*/ 20 h 137"/>
                    <a:gd name="T6" fmla="*/ 55 w 836"/>
                    <a:gd name="T7" fmla="*/ 10 h 137"/>
                    <a:gd name="T8" fmla="*/ 76 w 836"/>
                    <a:gd name="T9" fmla="*/ 5 h 137"/>
                    <a:gd name="T10" fmla="*/ 101 w 836"/>
                    <a:gd name="T11" fmla="*/ 0 h 137"/>
                    <a:gd name="T12" fmla="*/ 126 w 836"/>
                    <a:gd name="T13" fmla="*/ 0 h 137"/>
                    <a:gd name="T14" fmla="*/ 182 w 836"/>
                    <a:gd name="T15" fmla="*/ 0 h 137"/>
                    <a:gd name="T16" fmla="*/ 243 w 836"/>
                    <a:gd name="T17" fmla="*/ 0 h 137"/>
                    <a:gd name="T18" fmla="*/ 283 w 836"/>
                    <a:gd name="T19" fmla="*/ 0 h 137"/>
                    <a:gd name="T20" fmla="*/ 329 w 836"/>
                    <a:gd name="T21" fmla="*/ 5 h 137"/>
                    <a:gd name="T22" fmla="*/ 370 w 836"/>
                    <a:gd name="T23" fmla="*/ 10 h 137"/>
                    <a:gd name="T24" fmla="*/ 415 w 836"/>
                    <a:gd name="T25" fmla="*/ 25 h 137"/>
                    <a:gd name="T26" fmla="*/ 466 w 836"/>
                    <a:gd name="T27" fmla="*/ 35 h 137"/>
                    <a:gd name="T28" fmla="*/ 517 w 836"/>
                    <a:gd name="T29" fmla="*/ 46 h 137"/>
                    <a:gd name="T30" fmla="*/ 562 w 836"/>
                    <a:gd name="T31" fmla="*/ 61 h 137"/>
                    <a:gd name="T32" fmla="*/ 608 w 836"/>
                    <a:gd name="T33" fmla="*/ 81 h 137"/>
                    <a:gd name="T34" fmla="*/ 664 w 836"/>
                    <a:gd name="T35" fmla="*/ 106 h 137"/>
                    <a:gd name="T36" fmla="*/ 689 w 836"/>
                    <a:gd name="T37" fmla="*/ 116 h 137"/>
                    <a:gd name="T38" fmla="*/ 699 w 836"/>
                    <a:gd name="T39" fmla="*/ 122 h 137"/>
                    <a:gd name="T40" fmla="*/ 745 w 836"/>
                    <a:gd name="T41" fmla="*/ 137 h 137"/>
                    <a:gd name="T42" fmla="*/ 750 w 836"/>
                    <a:gd name="T43" fmla="*/ 137 h 137"/>
                    <a:gd name="T44" fmla="*/ 765 w 836"/>
                    <a:gd name="T45" fmla="*/ 137 h 137"/>
                    <a:gd name="T46" fmla="*/ 800 w 836"/>
                    <a:gd name="T47" fmla="*/ 137 h 137"/>
                    <a:gd name="T48" fmla="*/ 836 w 836"/>
                    <a:gd name="T49" fmla="*/ 127 h 137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836"/>
                    <a:gd name="T76" fmla="*/ 0 h 137"/>
                    <a:gd name="T77" fmla="*/ 836 w 836"/>
                    <a:gd name="T78" fmla="*/ 137 h 137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836" h="137">
                      <a:moveTo>
                        <a:pt x="0" y="25"/>
                      </a:moveTo>
                      <a:lnTo>
                        <a:pt x="20" y="20"/>
                      </a:lnTo>
                      <a:lnTo>
                        <a:pt x="40" y="20"/>
                      </a:lnTo>
                      <a:lnTo>
                        <a:pt x="55" y="10"/>
                      </a:lnTo>
                      <a:lnTo>
                        <a:pt x="76" y="5"/>
                      </a:lnTo>
                      <a:lnTo>
                        <a:pt x="101" y="0"/>
                      </a:lnTo>
                      <a:lnTo>
                        <a:pt x="126" y="0"/>
                      </a:lnTo>
                      <a:lnTo>
                        <a:pt x="182" y="0"/>
                      </a:lnTo>
                      <a:lnTo>
                        <a:pt x="243" y="0"/>
                      </a:lnTo>
                      <a:lnTo>
                        <a:pt x="283" y="0"/>
                      </a:lnTo>
                      <a:lnTo>
                        <a:pt x="329" y="5"/>
                      </a:lnTo>
                      <a:lnTo>
                        <a:pt x="370" y="10"/>
                      </a:lnTo>
                      <a:lnTo>
                        <a:pt x="415" y="25"/>
                      </a:lnTo>
                      <a:lnTo>
                        <a:pt x="466" y="35"/>
                      </a:lnTo>
                      <a:lnTo>
                        <a:pt x="517" y="46"/>
                      </a:lnTo>
                      <a:lnTo>
                        <a:pt x="562" y="61"/>
                      </a:lnTo>
                      <a:lnTo>
                        <a:pt x="608" y="81"/>
                      </a:lnTo>
                      <a:lnTo>
                        <a:pt x="664" y="106"/>
                      </a:lnTo>
                      <a:lnTo>
                        <a:pt x="689" y="116"/>
                      </a:lnTo>
                      <a:lnTo>
                        <a:pt x="699" y="122"/>
                      </a:lnTo>
                      <a:lnTo>
                        <a:pt x="745" y="137"/>
                      </a:lnTo>
                      <a:lnTo>
                        <a:pt x="750" y="137"/>
                      </a:lnTo>
                      <a:lnTo>
                        <a:pt x="765" y="137"/>
                      </a:lnTo>
                      <a:lnTo>
                        <a:pt x="800" y="137"/>
                      </a:lnTo>
                      <a:lnTo>
                        <a:pt x="836" y="127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78" name="Freeform 2491"/>
                <p:cNvSpPr>
                  <a:spLocks noChangeAspect="1"/>
                </p:cNvSpPr>
                <p:nvPr/>
              </p:nvSpPr>
              <p:spPr bwMode="auto">
                <a:xfrm>
                  <a:off x="988" y="2096"/>
                  <a:ext cx="1018" cy="147"/>
                </a:xfrm>
                <a:custGeom>
                  <a:avLst/>
                  <a:gdLst>
                    <a:gd name="T0" fmla="*/ 0 w 1018"/>
                    <a:gd name="T1" fmla="*/ 116 h 147"/>
                    <a:gd name="T2" fmla="*/ 5 w 1018"/>
                    <a:gd name="T3" fmla="*/ 111 h 147"/>
                    <a:gd name="T4" fmla="*/ 20 w 1018"/>
                    <a:gd name="T5" fmla="*/ 106 h 147"/>
                    <a:gd name="T6" fmla="*/ 66 w 1018"/>
                    <a:gd name="T7" fmla="*/ 91 h 147"/>
                    <a:gd name="T8" fmla="*/ 121 w 1018"/>
                    <a:gd name="T9" fmla="*/ 66 h 147"/>
                    <a:gd name="T10" fmla="*/ 182 w 1018"/>
                    <a:gd name="T11" fmla="*/ 50 h 147"/>
                    <a:gd name="T12" fmla="*/ 218 w 1018"/>
                    <a:gd name="T13" fmla="*/ 30 h 147"/>
                    <a:gd name="T14" fmla="*/ 233 w 1018"/>
                    <a:gd name="T15" fmla="*/ 25 h 147"/>
                    <a:gd name="T16" fmla="*/ 243 w 1018"/>
                    <a:gd name="T17" fmla="*/ 25 h 147"/>
                    <a:gd name="T18" fmla="*/ 253 w 1018"/>
                    <a:gd name="T19" fmla="*/ 20 h 147"/>
                    <a:gd name="T20" fmla="*/ 289 w 1018"/>
                    <a:gd name="T21" fmla="*/ 15 h 147"/>
                    <a:gd name="T22" fmla="*/ 324 w 1018"/>
                    <a:gd name="T23" fmla="*/ 10 h 147"/>
                    <a:gd name="T24" fmla="*/ 365 w 1018"/>
                    <a:gd name="T25" fmla="*/ 5 h 147"/>
                    <a:gd name="T26" fmla="*/ 420 w 1018"/>
                    <a:gd name="T27" fmla="*/ 0 h 147"/>
                    <a:gd name="T28" fmla="*/ 476 w 1018"/>
                    <a:gd name="T29" fmla="*/ 0 h 147"/>
                    <a:gd name="T30" fmla="*/ 512 w 1018"/>
                    <a:gd name="T31" fmla="*/ 0 h 147"/>
                    <a:gd name="T32" fmla="*/ 547 w 1018"/>
                    <a:gd name="T33" fmla="*/ 5 h 147"/>
                    <a:gd name="T34" fmla="*/ 577 w 1018"/>
                    <a:gd name="T35" fmla="*/ 10 h 147"/>
                    <a:gd name="T36" fmla="*/ 618 w 1018"/>
                    <a:gd name="T37" fmla="*/ 15 h 147"/>
                    <a:gd name="T38" fmla="*/ 659 w 1018"/>
                    <a:gd name="T39" fmla="*/ 20 h 147"/>
                    <a:gd name="T40" fmla="*/ 704 w 1018"/>
                    <a:gd name="T41" fmla="*/ 35 h 147"/>
                    <a:gd name="T42" fmla="*/ 740 w 1018"/>
                    <a:gd name="T43" fmla="*/ 45 h 147"/>
                    <a:gd name="T44" fmla="*/ 760 w 1018"/>
                    <a:gd name="T45" fmla="*/ 50 h 147"/>
                    <a:gd name="T46" fmla="*/ 770 w 1018"/>
                    <a:gd name="T47" fmla="*/ 55 h 147"/>
                    <a:gd name="T48" fmla="*/ 805 w 1018"/>
                    <a:gd name="T49" fmla="*/ 66 h 147"/>
                    <a:gd name="T50" fmla="*/ 836 w 1018"/>
                    <a:gd name="T51" fmla="*/ 81 h 147"/>
                    <a:gd name="T52" fmla="*/ 846 w 1018"/>
                    <a:gd name="T53" fmla="*/ 81 h 147"/>
                    <a:gd name="T54" fmla="*/ 851 w 1018"/>
                    <a:gd name="T55" fmla="*/ 86 h 147"/>
                    <a:gd name="T56" fmla="*/ 856 w 1018"/>
                    <a:gd name="T57" fmla="*/ 86 h 147"/>
                    <a:gd name="T58" fmla="*/ 871 w 1018"/>
                    <a:gd name="T59" fmla="*/ 101 h 147"/>
                    <a:gd name="T60" fmla="*/ 922 w 1018"/>
                    <a:gd name="T61" fmla="*/ 126 h 147"/>
                    <a:gd name="T62" fmla="*/ 968 w 1018"/>
                    <a:gd name="T63" fmla="*/ 137 h 147"/>
                    <a:gd name="T64" fmla="*/ 1018 w 1018"/>
                    <a:gd name="T65" fmla="*/ 147 h 14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018"/>
                    <a:gd name="T100" fmla="*/ 0 h 147"/>
                    <a:gd name="T101" fmla="*/ 1018 w 1018"/>
                    <a:gd name="T102" fmla="*/ 147 h 14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018" h="147">
                      <a:moveTo>
                        <a:pt x="0" y="116"/>
                      </a:moveTo>
                      <a:lnTo>
                        <a:pt x="5" y="111"/>
                      </a:lnTo>
                      <a:lnTo>
                        <a:pt x="20" y="106"/>
                      </a:lnTo>
                      <a:lnTo>
                        <a:pt x="66" y="91"/>
                      </a:lnTo>
                      <a:lnTo>
                        <a:pt x="121" y="66"/>
                      </a:lnTo>
                      <a:lnTo>
                        <a:pt x="182" y="50"/>
                      </a:lnTo>
                      <a:lnTo>
                        <a:pt x="218" y="30"/>
                      </a:lnTo>
                      <a:lnTo>
                        <a:pt x="233" y="25"/>
                      </a:lnTo>
                      <a:lnTo>
                        <a:pt x="243" y="25"/>
                      </a:lnTo>
                      <a:lnTo>
                        <a:pt x="253" y="20"/>
                      </a:lnTo>
                      <a:lnTo>
                        <a:pt x="289" y="15"/>
                      </a:lnTo>
                      <a:lnTo>
                        <a:pt x="324" y="10"/>
                      </a:lnTo>
                      <a:lnTo>
                        <a:pt x="365" y="5"/>
                      </a:lnTo>
                      <a:lnTo>
                        <a:pt x="420" y="0"/>
                      </a:lnTo>
                      <a:lnTo>
                        <a:pt x="476" y="0"/>
                      </a:lnTo>
                      <a:lnTo>
                        <a:pt x="512" y="0"/>
                      </a:lnTo>
                      <a:lnTo>
                        <a:pt x="547" y="5"/>
                      </a:lnTo>
                      <a:lnTo>
                        <a:pt x="577" y="10"/>
                      </a:lnTo>
                      <a:lnTo>
                        <a:pt x="618" y="15"/>
                      </a:lnTo>
                      <a:lnTo>
                        <a:pt x="659" y="20"/>
                      </a:lnTo>
                      <a:lnTo>
                        <a:pt x="704" y="35"/>
                      </a:lnTo>
                      <a:lnTo>
                        <a:pt x="740" y="45"/>
                      </a:lnTo>
                      <a:lnTo>
                        <a:pt x="760" y="50"/>
                      </a:lnTo>
                      <a:lnTo>
                        <a:pt x="770" y="55"/>
                      </a:lnTo>
                      <a:lnTo>
                        <a:pt x="805" y="66"/>
                      </a:lnTo>
                      <a:lnTo>
                        <a:pt x="836" y="81"/>
                      </a:lnTo>
                      <a:lnTo>
                        <a:pt x="846" y="81"/>
                      </a:lnTo>
                      <a:lnTo>
                        <a:pt x="851" y="86"/>
                      </a:lnTo>
                      <a:lnTo>
                        <a:pt x="856" y="86"/>
                      </a:lnTo>
                      <a:lnTo>
                        <a:pt x="871" y="101"/>
                      </a:lnTo>
                      <a:lnTo>
                        <a:pt x="922" y="126"/>
                      </a:lnTo>
                      <a:lnTo>
                        <a:pt x="968" y="137"/>
                      </a:lnTo>
                      <a:lnTo>
                        <a:pt x="1018" y="147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79" name="Line 249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109" y="2146"/>
                  <a:ext cx="87" cy="2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80" name="Line 249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109" y="2151"/>
                  <a:ext cx="97" cy="2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81" name="Line 249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114" y="2157"/>
                  <a:ext cx="107" cy="1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82" name="Line 249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120" y="2162"/>
                  <a:ext cx="106" cy="1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83" name="Line 249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125" y="2172"/>
                  <a:ext cx="106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84" name="Line 249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292" y="2106"/>
                  <a:ext cx="96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85" name="Line 2498"/>
                <p:cNvSpPr>
                  <a:spLocks noChangeAspect="1" noChangeShapeType="1"/>
                </p:cNvSpPr>
                <p:nvPr/>
              </p:nvSpPr>
              <p:spPr bwMode="auto">
                <a:xfrm>
                  <a:off x="1292" y="2111"/>
                  <a:ext cx="10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86" name="Line 2499"/>
                <p:cNvSpPr>
                  <a:spLocks noChangeAspect="1" noChangeShapeType="1"/>
                </p:cNvSpPr>
                <p:nvPr/>
              </p:nvSpPr>
              <p:spPr bwMode="auto">
                <a:xfrm>
                  <a:off x="1297" y="2116"/>
                  <a:ext cx="111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87" name="Line 2500"/>
                <p:cNvSpPr>
                  <a:spLocks noChangeAspect="1" noChangeShapeType="1"/>
                </p:cNvSpPr>
                <p:nvPr/>
              </p:nvSpPr>
              <p:spPr bwMode="auto">
                <a:xfrm>
                  <a:off x="1302" y="2121"/>
                  <a:ext cx="111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88" name="Line 2501"/>
                <p:cNvSpPr>
                  <a:spLocks noChangeAspect="1" noChangeShapeType="1"/>
                </p:cNvSpPr>
                <p:nvPr/>
              </p:nvSpPr>
              <p:spPr bwMode="auto">
                <a:xfrm>
                  <a:off x="1312" y="2126"/>
                  <a:ext cx="106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89" name="Line 2502"/>
                <p:cNvSpPr>
                  <a:spLocks noChangeAspect="1" noChangeShapeType="1"/>
                </p:cNvSpPr>
                <p:nvPr/>
              </p:nvSpPr>
              <p:spPr bwMode="auto">
                <a:xfrm>
                  <a:off x="1317" y="2136"/>
                  <a:ext cx="107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90" name="Line 2503"/>
                <p:cNvSpPr>
                  <a:spLocks noChangeAspect="1" noChangeShapeType="1"/>
                </p:cNvSpPr>
                <p:nvPr/>
              </p:nvSpPr>
              <p:spPr bwMode="auto">
                <a:xfrm>
                  <a:off x="1322" y="2141"/>
                  <a:ext cx="112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91" name="Line 2504"/>
                <p:cNvSpPr>
                  <a:spLocks noChangeAspect="1" noChangeShapeType="1"/>
                </p:cNvSpPr>
                <p:nvPr/>
              </p:nvSpPr>
              <p:spPr bwMode="auto">
                <a:xfrm>
                  <a:off x="1332" y="2146"/>
                  <a:ext cx="107" cy="1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92" name="Line 2505"/>
                <p:cNvSpPr>
                  <a:spLocks noChangeAspect="1" noChangeShapeType="1"/>
                </p:cNvSpPr>
                <p:nvPr/>
              </p:nvSpPr>
              <p:spPr bwMode="auto">
                <a:xfrm>
                  <a:off x="1337" y="2157"/>
                  <a:ext cx="102" cy="1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93" name="Line 2506"/>
                <p:cNvSpPr>
                  <a:spLocks noChangeAspect="1" noChangeShapeType="1"/>
                </p:cNvSpPr>
                <p:nvPr/>
              </p:nvSpPr>
              <p:spPr bwMode="auto">
                <a:xfrm>
                  <a:off x="1342" y="2167"/>
                  <a:ext cx="107" cy="1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94" name="Line 2507"/>
                <p:cNvSpPr>
                  <a:spLocks noChangeAspect="1" noChangeShapeType="1"/>
                </p:cNvSpPr>
                <p:nvPr/>
              </p:nvSpPr>
              <p:spPr bwMode="auto">
                <a:xfrm>
                  <a:off x="1348" y="2172"/>
                  <a:ext cx="101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95" name="Line 2508"/>
                <p:cNvSpPr>
                  <a:spLocks noChangeAspect="1" noChangeShapeType="1"/>
                </p:cNvSpPr>
                <p:nvPr/>
              </p:nvSpPr>
              <p:spPr bwMode="auto">
                <a:xfrm>
                  <a:off x="1353" y="2182"/>
                  <a:ext cx="96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96" name="Line 2509"/>
                <p:cNvSpPr>
                  <a:spLocks noChangeAspect="1" noChangeShapeType="1"/>
                </p:cNvSpPr>
                <p:nvPr/>
              </p:nvSpPr>
              <p:spPr bwMode="auto">
                <a:xfrm>
                  <a:off x="1505" y="2106"/>
                  <a:ext cx="101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97" name="Line 2510"/>
                <p:cNvSpPr>
                  <a:spLocks noChangeAspect="1" noChangeShapeType="1"/>
                </p:cNvSpPr>
                <p:nvPr/>
              </p:nvSpPr>
              <p:spPr bwMode="auto">
                <a:xfrm>
                  <a:off x="1515" y="2111"/>
                  <a:ext cx="96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98" name="Line 2511"/>
                <p:cNvSpPr>
                  <a:spLocks noChangeAspect="1" noChangeShapeType="1"/>
                </p:cNvSpPr>
                <p:nvPr/>
              </p:nvSpPr>
              <p:spPr bwMode="auto">
                <a:xfrm>
                  <a:off x="1520" y="2126"/>
                  <a:ext cx="101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99" name="Line 2512"/>
                <p:cNvSpPr>
                  <a:spLocks noChangeAspect="1" noChangeShapeType="1"/>
                </p:cNvSpPr>
                <p:nvPr/>
              </p:nvSpPr>
              <p:spPr bwMode="auto">
                <a:xfrm>
                  <a:off x="1525" y="2136"/>
                  <a:ext cx="91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00" name="Line 2513"/>
                <p:cNvSpPr>
                  <a:spLocks noChangeAspect="1" noChangeShapeType="1"/>
                </p:cNvSpPr>
                <p:nvPr/>
              </p:nvSpPr>
              <p:spPr bwMode="auto">
                <a:xfrm>
                  <a:off x="1530" y="2146"/>
                  <a:ext cx="91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01" name="Line 2514"/>
                <p:cNvSpPr>
                  <a:spLocks noChangeAspect="1" noChangeShapeType="1"/>
                </p:cNvSpPr>
                <p:nvPr/>
              </p:nvSpPr>
              <p:spPr bwMode="auto">
                <a:xfrm>
                  <a:off x="1535" y="2151"/>
                  <a:ext cx="9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02" name="Line 2515"/>
                <p:cNvSpPr>
                  <a:spLocks noChangeAspect="1" noChangeShapeType="1"/>
                </p:cNvSpPr>
                <p:nvPr/>
              </p:nvSpPr>
              <p:spPr bwMode="auto">
                <a:xfrm>
                  <a:off x="1535" y="2167"/>
                  <a:ext cx="91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03" name="Line 2516"/>
                <p:cNvSpPr>
                  <a:spLocks noChangeAspect="1" noChangeShapeType="1"/>
                </p:cNvSpPr>
                <p:nvPr/>
              </p:nvSpPr>
              <p:spPr bwMode="auto">
                <a:xfrm>
                  <a:off x="1545" y="2177"/>
                  <a:ext cx="81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04" name="Line 2517"/>
                <p:cNvSpPr>
                  <a:spLocks noChangeAspect="1" noChangeShapeType="1"/>
                </p:cNvSpPr>
                <p:nvPr/>
              </p:nvSpPr>
              <p:spPr bwMode="auto">
                <a:xfrm>
                  <a:off x="1545" y="2192"/>
                  <a:ext cx="81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05" name="Line 2518"/>
                <p:cNvSpPr>
                  <a:spLocks noChangeAspect="1" noChangeShapeType="1"/>
                </p:cNvSpPr>
                <p:nvPr/>
              </p:nvSpPr>
              <p:spPr bwMode="auto">
                <a:xfrm>
                  <a:off x="1545" y="2202"/>
                  <a:ext cx="8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06" name="Line 2519"/>
                <p:cNvSpPr>
                  <a:spLocks noChangeAspect="1" noChangeShapeType="1"/>
                </p:cNvSpPr>
                <p:nvPr/>
              </p:nvSpPr>
              <p:spPr bwMode="auto">
                <a:xfrm>
                  <a:off x="1545" y="2217"/>
                  <a:ext cx="76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07" name="Line 2520"/>
                <p:cNvSpPr>
                  <a:spLocks noChangeAspect="1" noChangeShapeType="1"/>
                </p:cNvSpPr>
                <p:nvPr/>
              </p:nvSpPr>
              <p:spPr bwMode="auto">
                <a:xfrm>
                  <a:off x="1545" y="2227"/>
                  <a:ext cx="7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08" name="Line 2521"/>
                <p:cNvSpPr>
                  <a:spLocks noChangeAspect="1" noChangeShapeType="1"/>
                </p:cNvSpPr>
                <p:nvPr/>
              </p:nvSpPr>
              <p:spPr bwMode="auto">
                <a:xfrm>
                  <a:off x="1545" y="2238"/>
                  <a:ext cx="71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09" name="Line 2522"/>
                <p:cNvSpPr>
                  <a:spLocks noChangeAspect="1" noChangeShapeType="1"/>
                </p:cNvSpPr>
                <p:nvPr/>
              </p:nvSpPr>
              <p:spPr bwMode="auto">
                <a:xfrm>
                  <a:off x="1702" y="2146"/>
                  <a:ext cx="8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10" name="Line 2523"/>
                <p:cNvSpPr>
                  <a:spLocks noChangeAspect="1" noChangeShapeType="1"/>
                </p:cNvSpPr>
                <p:nvPr/>
              </p:nvSpPr>
              <p:spPr bwMode="auto">
                <a:xfrm>
                  <a:off x="1707" y="2157"/>
                  <a:ext cx="76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11" name="Line 2524"/>
                <p:cNvSpPr>
                  <a:spLocks noChangeAspect="1" noChangeShapeType="1"/>
                </p:cNvSpPr>
                <p:nvPr/>
              </p:nvSpPr>
              <p:spPr bwMode="auto">
                <a:xfrm>
                  <a:off x="1707" y="2172"/>
                  <a:ext cx="76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12" name="Line 2525"/>
                <p:cNvSpPr>
                  <a:spLocks noChangeAspect="1" noChangeShapeType="1"/>
                </p:cNvSpPr>
                <p:nvPr/>
              </p:nvSpPr>
              <p:spPr bwMode="auto">
                <a:xfrm>
                  <a:off x="1712" y="2182"/>
                  <a:ext cx="66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13" name="Line 2526"/>
                <p:cNvSpPr>
                  <a:spLocks noChangeAspect="1" noChangeShapeType="1"/>
                </p:cNvSpPr>
                <p:nvPr/>
              </p:nvSpPr>
              <p:spPr bwMode="auto">
                <a:xfrm>
                  <a:off x="1712" y="2197"/>
                  <a:ext cx="66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14" name="Line 2527"/>
                <p:cNvSpPr>
                  <a:spLocks noChangeAspect="1" noChangeShapeType="1"/>
                </p:cNvSpPr>
                <p:nvPr/>
              </p:nvSpPr>
              <p:spPr bwMode="auto">
                <a:xfrm>
                  <a:off x="1707" y="2207"/>
                  <a:ext cx="66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15" name="Line 2528"/>
                <p:cNvSpPr>
                  <a:spLocks noChangeAspect="1" noChangeShapeType="1"/>
                </p:cNvSpPr>
                <p:nvPr/>
              </p:nvSpPr>
              <p:spPr bwMode="auto">
                <a:xfrm>
                  <a:off x="1707" y="2217"/>
                  <a:ext cx="66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16" name="Line 2529"/>
                <p:cNvSpPr>
                  <a:spLocks noChangeAspect="1" noChangeShapeType="1"/>
                </p:cNvSpPr>
                <p:nvPr/>
              </p:nvSpPr>
              <p:spPr bwMode="auto">
                <a:xfrm>
                  <a:off x="1707" y="2233"/>
                  <a:ext cx="61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17" name="Line 2530"/>
                <p:cNvSpPr>
                  <a:spLocks noChangeAspect="1" noChangeShapeType="1"/>
                </p:cNvSpPr>
                <p:nvPr/>
              </p:nvSpPr>
              <p:spPr bwMode="auto">
                <a:xfrm>
                  <a:off x="1707" y="2243"/>
                  <a:ext cx="56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18" name="Line 2531"/>
                <p:cNvSpPr>
                  <a:spLocks noChangeAspect="1" noChangeShapeType="1"/>
                </p:cNvSpPr>
                <p:nvPr/>
              </p:nvSpPr>
              <p:spPr bwMode="auto">
                <a:xfrm>
                  <a:off x="1702" y="2258"/>
                  <a:ext cx="56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19" name="Line 2532"/>
                <p:cNvSpPr>
                  <a:spLocks noChangeAspect="1" noChangeShapeType="1"/>
                </p:cNvSpPr>
                <p:nvPr/>
              </p:nvSpPr>
              <p:spPr bwMode="auto">
                <a:xfrm>
                  <a:off x="1697" y="2268"/>
                  <a:ext cx="51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20" name="Line 2533"/>
                <p:cNvSpPr>
                  <a:spLocks noChangeAspect="1" noChangeShapeType="1"/>
                </p:cNvSpPr>
                <p:nvPr/>
              </p:nvSpPr>
              <p:spPr bwMode="auto">
                <a:xfrm>
                  <a:off x="1692" y="2278"/>
                  <a:ext cx="46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21" name="Line 2534"/>
                <p:cNvSpPr>
                  <a:spLocks noChangeAspect="1" noChangeShapeType="1"/>
                </p:cNvSpPr>
                <p:nvPr/>
              </p:nvSpPr>
              <p:spPr bwMode="auto">
                <a:xfrm>
                  <a:off x="1687" y="2288"/>
                  <a:ext cx="51" cy="2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22" name="Line 2535"/>
                <p:cNvSpPr>
                  <a:spLocks noChangeAspect="1" noChangeShapeType="1"/>
                </p:cNvSpPr>
                <p:nvPr/>
              </p:nvSpPr>
              <p:spPr bwMode="auto">
                <a:xfrm>
                  <a:off x="1682" y="2298"/>
                  <a:ext cx="46" cy="2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23" name="Line 2536"/>
                <p:cNvSpPr>
                  <a:spLocks noChangeAspect="1" noChangeShapeType="1"/>
                </p:cNvSpPr>
                <p:nvPr/>
              </p:nvSpPr>
              <p:spPr bwMode="auto">
                <a:xfrm>
                  <a:off x="1854" y="2212"/>
                  <a:ext cx="71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24" name="Line 2537"/>
                <p:cNvSpPr>
                  <a:spLocks noChangeAspect="1" noChangeShapeType="1"/>
                </p:cNvSpPr>
                <p:nvPr/>
              </p:nvSpPr>
              <p:spPr bwMode="auto">
                <a:xfrm>
                  <a:off x="1854" y="2222"/>
                  <a:ext cx="7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25" name="Line 2538"/>
                <p:cNvSpPr>
                  <a:spLocks noChangeAspect="1" noChangeShapeType="1"/>
                </p:cNvSpPr>
                <p:nvPr/>
              </p:nvSpPr>
              <p:spPr bwMode="auto">
                <a:xfrm>
                  <a:off x="1849" y="2233"/>
                  <a:ext cx="71" cy="3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26" name="Line 2539"/>
                <p:cNvSpPr>
                  <a:spLocks noChangeAspect="1" noChangeShapeType="1"/>
                </p:cNvSpPr>
                <p:nvPr/>
              </p:nvSpPr>
              <p:spPr bwMode="auto">
                <a:xfrm>
                  <a:off x="1844" y="2248"/>
                  <a:ext cx="66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27" name="Line 2540"/>
                <p:cNvSpPr>
                  <a:spLocks noChangeAspect="1" noChangeShapeType="1"/>
                </p:cNvSpPr>
                <p:nvPr/>
              </p:nvSpPr>
              <p:spPr bwMode="auto">
                <a:xfrm>
                  <a:off x="1839" y="2258"/>
                  <a:ext cx="56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28" name="Line 2541"/>
                <p:cNvSpPr>
                  <a:spLocks noChangeAspect="1" noChangeShapeType="1"/>
                </p:cNvSpPr>
                <p:nvPr/>
              </p:nvSpPr>
              <p:spPr bwMode="auto">
                <a:xfrm>
                  <a:off x="1834" y="2268"/>
                  <a:ext cx="51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29" name="Line 2542"/>
                <p:cNvSpPr>
                  <a:spLocks noChangeAspect="1" noChangeShapeType="1"/>
                </p:cNvSpPr>
                <p:nvPr/>
              </p:nvSpPr>
              <p:spPr bwMode="auto">
                <a:xfrm>
                  <a:off x="1824" y="2278"/>
                  <a:ext cx="45" cy="1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30" name="Line 2543"/>
                <p:cNvSpPr>
                  <a:spLocks noChangeAspect="1" noChangeShapeType="1"/>
                </p:cNvSpPr>
                <p:nvPr/>
              </p:nvSpPr>
              <p:spPr bwMode="auto">
                <a:xfrm>
                  <a:off x="1819" y="2288"/>
                  <a:ext cx="35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31" name="Line 2544"/>
                <p:cNvSpPr>
                  <a:spLocks noChangeAspect="1" noChangeShapeType="1"/>
                </p:cNvSpPr>
                <p:nvPr/>
              </p:nvSpPr>
              <p:spPr bwMode="auto">
                <a:xfrm>
                  <a:off x="1814" y="2293"/>
                  <a:ext cx="25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32" name="Line 2545"/>
                <p:cNvSpPr>
                  <a:spLocks noChangeAspect="1" noChangeShapeType="1"/>
                </p:cNvSpPr>
                <p:nvPr/>
              </p:nvSpPr>
              <p:spPr bwMode="auto">
                <a:xfrm>
                  <a:off x="1804" y="2303"/>
                  <a:ext cx="30" cy="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33" name="Line 2546"/>
                <p:cNvSpPr>
                  <a:spLocks noChangeAspect="1" noChangeShapeType="1"/>
                </p:cNvSpPr>
                <p:nvPr/>
              </p:nvSpPr>
              <p:spPr bwMode="auto">
                <a:xfrm>
                  <a:off x="1799" y="2314"/>
                  <a:ext cx="15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34" name="Line 2547"/>
                <p:cNvSpPr>
                  <a:spLocks noChangeAspect="1" noChangeShapeType="1"/>
                </p:cNvSpPr>
                <p:nvPr/>
              </p:nvSpPr>
              <p:spPr bwMode="auto">
                <a:xfrm>
                  <a:off x="1788" y="2319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35" name="Line 2548"/>
                <p:cNvSpPr>
                  <a:spLocks noChangeAspect="1" noChangeShapeType="1"/>
                </p:cNvSpPr>
                <p:nvPr/>
              </p:nvSpPr>
              <p:spPr bwMode="auto">
                <a:xfrm>
                  <a:off x="1094" y="2197"/>
                  <a:ext cx="10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36" name="Line 2549"/>
                <p:cNvSpPr>
                  <a:spLocks noChangeAspect="1" noChangeShapeType="1"/>
                </p:cNvSpPr>
                <p:nvPr/>
              </p:nvSpPr>
              <p:spPr bwMode="auto">
                <a:xfrm>
                  <a:off x="1099" y="2202"/>
                  <a:ext cx="112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37" name="Line 2550"/>
                <p:cNvSpPr>
                  <a:spLocks noChangeAspect="1" noChangeShapeType="1"/>
                </p:cNvSpPr>
                <p:nvPr/>
              </p:nvSpPr>
              <p:spPr bwMode="auto">
                <a:xfrm>
                  <a:off x="1109" y="2207"/>
                  <a:ext cx="107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38" name="Line 2551"/>
                <p:cNvSpPr>
                  <a:spLocks noChangeAspect="1" noChangeShapeType="1"/>
                </p:cNvSpPr>
                <p:nvPr/>
              </p:nvSpPr>
              <p:spPr bwMode="auto">
                <a:xfrm>
                  <a:off x="1109" y="2212"/>
                  <a:ext cx="112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39" name="Line 2552"/>
                <p:cNvSpPr>
                  <a:spLocks noChangeAspect="1" noChangeShapeType="1"/>
                </p:cNvSpPr>
                <p:nvPr/>
              </p:nvSpPr>
              <p:spPr bwMode="auto">
                <a:xfrm>
                  <a:off x="1114" y="2217"/>
                  <a:ext cx="117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40" name="Line 2553"/>
                <p:cNvSpPr>
                  <a:spLocks noChangeAspect="1" noChangeShapeType="1"/>
                </p:cNvSpPr>
                <p:nvPr/>
              </p:nvSpPr>
              <p:spPr bwMode="auto">
                <a:xfrm>
                  <a:off x="1120" y="2222"/>
                  <a:ext cx="111" cy="1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41" name="Line 2554"/>
                <p:cNvSpPr>
                  <a:spLocks noChangeAspect="1" noChangeShapeType="1"/>
                </p:cNvSpPr>
                <p:nvPr/>
              </p:nvSpPr>
              <p:spPr bwMode="auto">
                <a:xfrm>
                  <a:off x="1130" y="2233"/>
                  <a:ext cx="106" cy="1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42" name="Line 2555"/>
                <p:cNvSpPr>
                  <a:spLocks noChangeAspect="1" noChangeShapeType="1"/>
                </p:cNvSpPr>
                <p:nvPr/>
              </p:nvSpPr>
              <p:spPr bwMode="auto">
                <a:xfrm>
                  <a:off x="1135" y="2238"/>
                  <a:ext cx="101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43" name="Line 2556"/>
                <p:cNvSpPr>
                  <a:spLocks noChangeAspect="1" noChangeShapeType="1"/>
                </p:cNvSpPr>
                <p:nvPr/>
              </p:nvSpPr>
              <p:spPr bwMode="auto">
                <a:xfrm>
                  <a:off x="1140" y="2248"/>
                  <a:ext cx="101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44" name="Line 2557"/>
                <p:cNvSpPr>
                  <a:spLocks noChangeAspect="1" noChangeShapeType="1"/>
                </p:cNvSpPr>
                <p:nvPr/>
              </p:nvSpPr>
              <p:spPr bwMode="auto">
                <a:xfrm>
                  <a:off x="1150" y="2258"/>
                  <a:ext cx="96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45" name="Line 2558"/>
                <p:cNvSpPr>
                  <a:spLocks noChangeAspect="1" noChangeShapeType="1"/>
                </p:cNvSpPr>
                <p:nvPr/>
              </p:nvSpPr>
              <p:spPr bwMode="auto">
                <a:xfrm>
                  <a:off x="1155" y="2268"/>
                  <a:ext cx="96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46" name="Line 2559"/>
                <p:cNvSpPr>
                  <a:spLocks noChangeAspect="1" noChangeShapeType="1"/>
                </p:cNvSpPr>
                <p:nvPr/>
              </p:nvSpPr>
              <p:spPr bwMode="auto">
                <a:xfrm>
                  <a:off x="1155" y="2278"/>
                  <a:ext cx="91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47" name="Line 2560"/>
                <p:cNvSpPr>
                  <a:spLocks noChangeAspect="1" noChangeShapeType="1"/>
                </p:cNvSpPr>
                <p:nvPr/>
              </p:nvSpPr>
              <p:spPr bwMode="auto">
                <a:xfrm>
                  <a:off x="1312" y="2197"/>
                  <a:ext cx="96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48" name="Line 2561"/>
                <p:cNvSpPr>
                  <a:spLocks noChangeAspect="1" noChangeShapeType="1"/>
                </p:cNvSpPr>
                <p:nvPr/>
              </p:nvSpPr>
              <p:spPr bwMode="auto">
                <a:xfrm>
                  <a:off x="1317" y="2207"/>
                  <a:ext cx="96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49" name="Line 2562"/>
                <p:cNvSpPr>
                  <a:spLocks noChangeAspect="1" noChangeShapeType="1"/>
                </p:cNvSpPr>
                <p:nvPr/>
              </p:nvSpPr>
              <p:spPr bwMode="auto">
                <a:xfrm>
                  <a:off x="1322" y="2222"/>
                  <a:ext cx="91" cy="2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50" name="Line 2563"/>
                <p:cNvSpPr>
                  <a:spLocks noChangeAspect="1" noChangeShapeType="1"/>
                </p:cNvSpPr>
                <p:nvPr/>
              </p:nvSpPr>
              <p:spPr bwMode="auto">
                <a:xfrm>
                  <a:off x="1332" y="2233"/>
                  <a:ext cx="86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51" name="Line 2564"/>
                <p:cNvSpPr>
                  <a:spLocks noChangeAspect="1" noChangeShapeType="1"/>
                </p:cNvSpPr>
                <p:nvPr/>
              </p:nvSpPr>
              <p:spPr bwMode="auto">
                <a:xfrm>
                  <a:off x="1332" y="2243"/>
                  <a:ext cx="86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52" name="Line 2565"/>
                <p:cNvSpPr>
                  <a:spLocks noChangeAspect="1" noChangeShapeType="1"/>
                </p:cNvSpPr>
                <p:nvPr/>
              </p:nvSpPr>
              <p:spPr bwMode="auto">
                <a:xfrm>
                  <a:off x="1337" y="2253"/>
                  <a:ext cx="81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53" name="Line 2566"/>
                <p:cNvSpPr>
                  <a:spLocks noChangeAspect="1" noChangeShapeType="1"/>
                </p:cNvSpPr>
                <p:nvPr/>
              </p:nvSpPr>
              <p:spPr bwMode="auto">
                <a:xfrm>
                  <a:off x="1337" y="2263"/>
                  <a:ext cx="81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54" name="Line 2567"/>
                <p:cNvSpPr>
                  <a:spLocks noChangeAspect="1" noChangeShapeType="1"/>
                </p:cNvSpPr>
                <p:nvPr/>
              </p:nvSpPr>
              <p:spPr bwMode="auto">
                <a:xfrm>
                  <a:off x="1337" y="2278"/>
                  <a:ext cx="81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55" name="Line 2568"/>
                <p:cNvSpPr>
                  <a:spLocks noChangeAspect="1" noChangeShapeType="1"/>
                </p:cNvSpPr>
                <p:nvPr/>
              </p:nvSpPr>
              <p:spPr bwMode="auto">
                <a:xfrm>
                  <a:off x="1337" y="2283"/>
                  <a:ext cx="8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56" name="Line 2569"/>
                <p:cNvSpPr>
                  <a:spLocks noChangeAspect="1" noChangeShapeType="1"/>
                </p:cNvSpPr>
                <p:nvPr/>
              </p:nvSpPr>
              <p:spPr bwMode="auto">
                <a:xfrm>
                  <a:off x="1342" y="2298"/>
                  <a:ext cx="76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57" name="Line 2570"/>
                <p:cNvSpPr>
                  <a:spLocks noChangeAspect="1" noChangeShapeType="1"/>
                </p:cNvSpPr>
                <p:nvPr/>
              </p:nvSpPr>
              <p:spPr bwMode="auto">
                <a:xfrm>
                  <a:off x="1342" y="2314"/>
                  <a:ext cx="71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58" name="Line 2571"/>
                <p:cNvSpPr>
                  <a:spLocks noChangeAspect="1" noChangeShapeType="1"/>
                </p:cNvSpPr>
                <p:nvPr/>
              </p:nvSpPr>
              <p:spPr bwMode="auto">
                <a:xfrm>
                  <a:off x="1337" y="2324"/>
                  <a:ext cx="71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59" name="Line 2572"/>
                <p:cNvSpPr>
                  <a:spLocks noChangeAspect="1" noChangeShapeType="1"/>
                </p:cNvSpPr>
                <p:nvPr/>
              </p:nvSpPr>
              <p:spPr bwMode="auto">
                <a:xfrm>
                  <a:off x="1337" y="2334"/>
                  <a:ext cx="66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60" name="Line 2573"/>
                <p:cNvSpPr>
                  <a:spLocks noChangeAspect="1" noChangeShapeType="1"/>
                </p:cNvSpPr>
                <p:nvPr/>
              </p:nvSpPr>
              <p:spPr bwMode="auto">
                <a:xfrm>
                  <a:off x="1505" y="2238"/>
                  <a:ext cx="66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61" name="Line 2574"/>
                <p:cNvSpPr>
                  <a:spLocks noChangeAspect="1" noChangeShapeType="1"/>
                </p:cNvSpPr>
                <p:nvPr/>
              </p:nvSpPr>
              <p:spPr bwMode="auto">
                <a:xfrm>
                  <a:off x="1505" y="2243"/>
                  <a:ext cx="71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62" name="Line 2575"/>
                <p:cNvSpPr>
                  <a:spLocks noChangeAspect="1" noChangeShapeType="1"/>
                </p:cNvSpPr>
                <p:nvPr/>
              </p:nvSpPr>
              <p:spPr bwMode="auto">
                <a:xfrm>
                  <a:off x="1505" y="2253"/>
                  <a:ext cx="71" cy="3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63" name="Line 2576"/>
                <p:cNvSpPr>
                  <a:spLocks noChangeAspect="1" noChangeShapeType="1"/>
                </p:cNvSpPr>
                <p:nvPr/>
              </p:nvSpPr>
              <p:spPr bwMode="auto">
                <a:xfrm>
                  <a:off x="1510" y="2268"/>
                  <a:ext cx="66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64" name="Line 2577"/>
                <p:cNvSpPr>
                  <a:spLocks noChangeAspect="1" noChangeShapeType="1"/>
                </p:cNvSpPr>
                <p:nvPr/>
              </p:nvSpPr>
              <p:spPr bwMode="auto">
                <a:xfrm>
                  <a:off x="1505" y="2283"/>
                  <a:ext cx="66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65" name="Line 2578"/>
                <p:cNvSpPr>
                  <a:spLocks noChangeAspect="1" noChangeShapeType="1"/>
                </p:cNvSpPr>
                <p:nvPr/>
              </p:nvSpPr>
              <p:spPr bwMode="auto">
                <a:xfrm>
                  <a:off x="1505" y="2293"/>
                  <a:ext cx="66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66" name="Line 2579"/>
                <p:cNvSpPr>
                  <a:spLocks noChangeAspect="1" noChangeShapeType="1"/>
                </p:cNvSpPr>
                <p:nvPr/>
              </p:nvSpPr>
              <p:spPr bwMode="auto">
                <a:xfrm>
                  <a:off x="1505" y="2303"/>
                  <a:ext cx="60" cy="3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67" name="Line 2580"/>
                <p:cNvSpPr>
                  <a:spLocks noChangeAspect="1" noChangeShapeType="1"/>
                </p:cNvSpPr>
                <p:nvPr/>
              </p:nvSpPr>
              <p:spPr bwMode="auto">
                <a:xfrm>
                  <a:off x="1500" y="2319"/>
                  <a:ext cx="60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68" name="Line 2581"/>
                <p:cNvSpPr>
                  <a:spLocks noChangeAspect="1" noChangeShapeType="1"/>
                </p:cNvSpPr>
                <p:nvPr/>
              </p:nvSpPr>
              <p:spPr bwMode="auto">
                <a:xfrm>
                  <a:off x="1494" y="2329"/>
                  <a:ext cx="56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69" name="Line 2582"/>
                <p:cNvSpPr>
                  <a:spLocks noChangeAspect="1" noChangeShapeType="1"/>
                </p:cNvSpPr>
                <p:nvPr/>
              </p:nvSpPr>
              <p:spPr bwMode="auto">
                <a:xfrm>
                  <a:off x="1494" y="2339"/>
                  <a:ext cx="51" cy="3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70" name="Line 2583"/>
                <p:cNvSpPr>
                  <a:spLocks noChangeAspect="1" noChangeShapeType="1"/>
                </p:cNvSpPr>
                <p:nvPr/>
              </p:nvSpPr>
              <p:spPr bwMode="auto">
                <a:xfrm>
                  <a:off x="1489" y="2354"/>
                  <a:ext cx="51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71" name="Line 2584"/>
                <p:cNvSpPr>
                  <a:spLocks noChangeAspect="1" noChangeShapeType="1"/>
                </p:cNvSpPr>
                <p:nvPr/>
              </p:nvSpPr>
              <p:spPr bwMode="auto">
                <a:xfrm>
                  <a:off x="1489" y="2364"/>
                  <a:ext cx="46" cy="2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72" name="Line 2585"/>
                <p:cNvSpPr>
                  <a:spLocks noChangeAspect="1" noChangeShapeType="1"/>
                </p:cNvSpPr>
                <p:nvPr/>
              </p:nvSpPr>
              <p:spPr bwMode="auto">
                <a:xfrm>
                  <a:off x="1479" y="2374"/>
                  <a:ext cx="46" cy="2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73" name="Line 2586"/>
                <p:cNvSpPr>
                  <a:spLocks noChangeAspect="1" noChangeShapeType="1"/>
                </p:cNvSpPr>
                <p:nvPr/>
              </p:nvSpPr>
              <p:spPr bwMode="auto">
                <a:xfrm>
                  <a:off x="1474" y="2385"/>
                  <a:ext cx="41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74" name="Line 2587"/>
                <p:cNvSpPr>
                  <a:spLocks noChangeAspect="1" noChangeShapeType="1"/>
                </p:cNvSpPr>
                <p:nvPr/>
              </p:nvSpPr>
              <p:spPr bwMode="auto">
                <a:xfrm>
                  <a:off x="1469" y="2395"/>
                  <a:ext cx="36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75" name="Line 2588"/>
                <p:cNvSpPr>
                  <a:spLocks noChangeAspect="1" noChangeShapeType="1"/>
                </p:cNvSpPr>
                <p:nvPr/>
              </p:nvSpPr>
              <p:spPr bwMode="auto">
                <a:xfrm>
                  <a:off x="1641" y="2298"/>
                  <a:ext cx="51" cy="2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76" name="Line 2589"/>
                <p:cNvSpPr>
                  <a:spLocks noChangeAspect="1" noChangeShapeType="1"/>
                </p:cNvSpPr>
                <p:nvPr/>
              </p:nvSpPr>
              <p:spPr bwMode="auto">
                <a:xfrm>
                  <a:off x="1641" y="2309"/>
                  <a:ext cx="46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77" name="Line 2590"/>
                <p:cNvSpPr>
                  <a:spLocks noChangeAspect="1" noChangeShapeType="1"/>
                </p:cNvSpPr>
                <p:nvPr/>
              </p:nvSpPr>
              <p:spPr bwMode="auto">
                <a:xfrm>
                  <a:off x="1641" y="2319"/>
                  <a:ext cx="41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78" name="Line 2591"/>
                <p:cNvSpPr>
                  <a:spLocks noChangeAspect="1" noChangeShapeType="1"/>
                </p:cNvSpPr>
                <p:nvPr/>
              </p:nvSpPr>
              <p:spPr bwMode="auto">
                <a:xfrm>
                  <a:off x="1636" y="2329"/>
                  <a:ext cx="41" cy="1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79" name="Line 2592"/>
                <p:cNvSpPr>
                  <a:spLocks noChangeAspect="1" noChangeShapeType="1"/>
                </p:cNvSpPr>
                <p:nvPr/>
              </p:nvSpPr>
              <p:spPr bwMode="auto">
                <a:xfrm>
                  <a:off x="1631" y="2339"/>
                  <a:ext cx="41" cy="1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80" name="Line 2593"/>
                <p:cNvSpPr>
                  <a:spLocks noChangeAspect="1" noChangeShapeType="1"/>
                </p:cNvSpPr>
                <p:nvPr/>
              </p:nvSpPr>
              <p:spPr bwMode="auto">
                <a:xfrm>
                  <a:off x="1621" y="2349"/>
                  <a:ext cx="41" cy="1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81" name="Line 2594"/>
                <p:cNvSpPr>
                  <a:spLocks noChangeAspect="1" noChangeShapeType="1"/>
                </p:cNvSpPr>
                <p:nvPr/>
              </p:nvSpPr>
              <p:spPr bwMode="auto">
                <a:xfrm>
                  <a:off x="1616" y="2359"/>
                  <a:ext cx="36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82" name="Line 2595"/>
                <p:cNvSpPr>
                  <a:spLocks noChangeAspect="1" noChangeShapeType="1"/>
                </p:cNvSpPr>
                <p:nvPr/>
              </p:nvSpPr>
              <p:spPr bwMode="auto">
                <a:xfrm>
                  <a:off x="1611" y="2369"/>
                  <a:ext cx="25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83" name="Line 2596"/>
                <p:cNvSpPr>
                  <a:spLocks noChangeAspect="1" noChangeShapeType="1"/>
                </p:cNvSpPr>
                <p:nvPr/>
              </p:nvSpPr>
              <p:spPr bwMode="auto">
                <a:xfrm>
                  <a:off x="1601" y="2379"/>
                  <a:ext cx="25" cy="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84" name="Line 2597"/>
                <p:cNvSpPr>
                  <a:spLocks noChangeAspect="1" noChangeShapeType="1"/>
                </p:cNvSpPr>
                <p:nvPr/>
              </p:nvSpPr>
              <p:spPr bwMode="auto">
                <a:xfrm>
                  <a:off x="1596" y="2385"/>
                  <a:ext cx="20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85" name="Line 2598"/>
                <p:cNvSpPr>
                  <a:spLocks noChangeAspect="1" noChangeShapeType="1"/>
                </p:cNvSpPr>
                <p:nvPr/>
              </p:nvSpPr>
              <p:spPr bwMode="auto">
                <a:xfrm>
                  <a:off x="1586" y="2390"/>
                  <a:ext cx="15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86" name="Line 259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733" y="2324"/>
                  <a:ext cx="40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87" name="Line 260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733" y="2334"/>
                  <a:ext cx="25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88" name="Line 260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307" y="2065"/>
                  <a:ext cx="91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89" name="Line 260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312" y="2070"/>
                  <a:ext cx="91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90" name="Line 260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317" y="2070"/>
                  <a:ext cx="96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91" name="Line 260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322" y="2076"/>
                  <a:ext cx="96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8409" name="Line 2605"/>
              <p:cNvSpPr>
                <a:spLocks noChangeAspect="1" noChangeShapeType="1"/>
              </p:cNvSpPr>
              <p:nvPr/>
            </p:nvSpPr>
            <p:spPr bwMode="auto">
              <a:xfrm flipV="1">
                <a:off x="1489" y="2157"/>
                <a:ext cx="107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10" name="Line 2606"/>
              <p:cNvSpPr>
                <a:spLocks noChangeAspect="1" noChangeShapeType="1"/>
              </p:cNvSpPr>
              <p:nvPr/>
            </p:nvSpPr>
            <p:spPr bwMode="auto">
              <a:xfrm flipV="1">
                <a:off x="1494" y="2162"/>
                <a:ext cx="107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11" name="Line 2607"/>
              <p:cNvSpPr>
                <a:spLocks noChangeAspect="1" noChangeShapeType="1"/>
              </p:cNvSpPr>
              <p:nvPr/>
            </p:nvSpPr>
            <p:spPr bwMode="auto">
              <a:xfrm flipV="1">
                <a:off x="1505" y="2167"/>
                <a:ext cx="106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12" name="Line 2608"/>
              <p:cNvSpPr>
                <a:spLocks noChangeAspect="1" noChangeShapeType="1"/>
              </p:cNvSpPr>
              <p:nvPr/>
            </p:nvSpPr>
            <p:spPr bwMode="auto">
              <a:xfrm>
                <a:off x="1510" y="2177"/>
                <a:ext cx="10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13" name="Line 2609"/>
              <p:cNvSpPr>
                <a:spLocks noChangeAspect="1" noChangeShapeType="1"/>
              </p:cNvSpPr>
              <p:nvPr/>
            </p:nvSpPr>
            <p:spPr bwMode="auto">
              <a:xfrm flipV="1">
                <a:off x="1520" y="2182"/>
                <a:ext cx="106" cy="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14" name="Line 2610"/>
              <p:cNvSpPr>
                <a:spLocks noChangeAspect="1" noChangeShapeType="1"/>
              </p:cNvSpPr>
              <p:nvPr/>
            </p:nvSpPr>
            <p:spPr bwMode="auto">
              <a:xfrm>
                <a:off x="1525" y="2192"/>
                <a:ext cx="10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15" name="Line 2611"/>
              <p:cNvSpPr>
                <a:spLocks noChangeAspect="1" noChangeShapeType="1"/>
              </p:cNvSpPr>
              <p:nvPr/>
            </p:nvSpPr>
            <p:spPr bwMode="auto">
              <a:xfrm>
                <a:off x="1530" y="2197"/>
                <a:ext cx="10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16" name="Line 2612"/>
              <p:cNvSpPr>
                <a:spLocks noChangeAspect="1" noChangeShapeType="1"/>
              </p:cNvSpPr>
              <p:nvPr/>
            </p:nvSpPr>
            <p:spPr bwMode="auto">
              <a:xfrm>
                <a:off x="1535" y="2202"/>
                <a:ext cx="101" cy="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17" name="Line 2613"/>
              <p:cNvSpPr>
                <a:spLocks noChangeAspect="1" noChangeShapeType="1"/>
              </p:cNvSpPr>
              <p:nvPr/>
            </p:nvSpPr>
            <p:spPr bwMode="auto">
              <a:xfrm>
                <a:off x="1545" y="2208"/>
                <a:ext cx="96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18" name="Line 2614"/>
              <p:cNvSpPr>
                <a:spLocks noChangeAspect="1" noChangeShapeType="1"/>
              </p:cNvSpPr>
              <p:nvPr/>
            </p:nvSpPr>
            <p:spPr bwMode="auto">
              <a:xfrm>
                <a:off x="1545" y="2213"/>
                <a:ext cx="102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19" name="Line 2615"/>
              <p:cNvSpPr>
                <a:spLocks noChangeAspect="1" noChangeShapeType="1"/>
              </p:cNvSpPr>
              <p:nvPr/>
            </p:nvSpPr>
            <p:spPr bwMode="auto">
              <a:xfrm>
                <a:off x="1550" y="2223"/>
                <a:ext cx="102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20" name="Line 2616"/>
              <p:cNvSpPr>
                <a:spLocks noChangeAspect="1" noChangeShapeType="1"/>
              </p:cNvSpPr>
              <p:nvPr/>
            </p:nvSpPr>
            <p:spPr bwMode="auto">
              <a:xfrm>
                <a:off x="1712" y="2157"/>
                <a:ext cx="97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21" name="Line 2617"/>
              <p:cNvSpPr>
                <a:spLocks noChangeAspect="1" noChangeShapeType="1"/>
              </p:cNvSpPr>
              <p:nvPr/>
            </p:nvSpPr>
            <p:spPr bwMode="auto">
              <a:xfrm>
                <a:off x="1717" y="2162"/>
                <a:ext cx="97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22" name="Line 2618"/>
              <p:cNvSpPr>
                <a:spLocks noChangeAspect="1" noChangeShapeType="1"/>
              </p:cNvSpPr>
              <p:nvPr/>
            </p:nvSpPr>
            <p:spPr bwMode="auto">
              <a:xfrm>
                <a:off x="1723" y="2172"/>
                <a:ext cx="96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23" name="Line 2619"/>
              <p:cNvSpPr>
                <a:spLocks noChangeAspect="1" noChangeShapeType="1"/>
              </p:cNvSpPr>
              <p:nvPr/>
            </p:nvSpPr>
            <p:spPr bwMode="auto">
              <a:xfrm>
                <a:off x="1728" y="2177"/>
                <a:ext cx="96" cy="2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24" name="Line 2620"/>
              <p:cNvSpPr>
                <a:spLocks noChangeAspect="1" noChangeShapeType="1"/>
              </p:cNvSpPr>
              <p:nvPr/>
            </p:nvSpPr>
            <p:spPr bwMode="auto">
              <a:xfrm>
                <a:off x="1733" y="2187"/>
                <a:ext cx="91" cy="2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25" name="Line 2621"/>
              <p:cNvSpPr>
                <a:spLocks noChangeAspect="1" noChangeShapeType="1"/>
              </p:cNvSpPr>
              <p:nvPr/>
            </p:nvSpPr>
            <p:spPr bwMode="auto">
              <a:xfrm>
                <a:off x="1733" y="2197"/>
                <a:ext cx="91" cy="2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26" name="Line 2622"/>
              <p:cNvSpPr>
                <a:spLocks noChangeAspect="1" noChangeShapeType="1"/>
              </p:cNvSpPr>
              <p:nvPr/>
            </p:nvSpPr>
            <p:spPr bwMode="auto">
              <a:xfrm>
                <a:off x="1738" y="2208"/>
                <a:ext cx="91" cy="2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27" name="Line 2623"/>
              <p:cNvSpPr>
                <a:spLocks noChangeAspect="1" noChangeShapeType="1"/>
              </p:cNvSpPr>
              <p:nvPr/>
            </p:nvSpPr>
            <p:spPr bwMode="auto">
              <a:xfrm>
                <a:off x="1743" y="2218"/>
                <a:ext cx="86" cy="3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28" name="Line 2624"/>
              <p:cNvSpPr>
                <a:spLocks noChangeAspect="1" noChangeShapeType="1"/>
              </p:cNvSpPr>
              <p:nvPr/>
            </p:nvSpPr>
            <p:spPr bwMode="auto">
              <a:xfrm>
                <a:off x="1743" y="2233"/>
                <a:ext cx="86" cy="3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29" name="Line 2625"/>
              <p:cNvSpPr>
                <a:spLocks noChangeAspect="1" noChangeShapeType="1"/>
              </p:cNvSpPr>
              <p:nvPr/>
            </p:nvSpPr>
            <p:spPr bwMode="auto">
              <a:xfrm>
                <a:off x="1743" y="2243"/>
                <a:ext cx="86" cy="3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30" name="Line 2626"/>
              <p:cNvSpPr>
                <a:spLocks noChangeAspect="1" noChangeShapeType="1"/>
              </p:cNvSpPr>
              <p:nvPr/>
            </p:nvSpPr>
            <p:spPr bwMode="auto">
              <a:xfrm>
                <a:off x="1748" y="2253"/>
                <a:ext cx="81" cy="3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31" name="Line 2627"/>
              <p:cNvSpPr>
                <a:spLocks noChangeAspect="1" noChangeShapeType="1"/>
              </p:cNvSpPr>
              <p:nvPr/>
            </p:nvSpPr>
            <p:spPr bwMode="auto">
              <a:xfrm>
                <a:off x="1748" y="2268"/>
                <a:ext cx="76" cy="3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32" name="Line 2628"/>
              <p:cNvSpPr>
                <a:spLocks noChangeAspect="1" noChangeShapeType="1"/>
              </p:cNvSpPr>
              <p:nvPr/>
            </p:nvSpPr>
            <p:spPr bwMode="auto">
              <a:xfrm>
                <a:off x="1915" y="2187"/>
                <a:ext cx="91" cy="2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33" name="Line 2629"/>
              <p:cNvSpPr>
                <a:spLocks noChangeAspect="1" noChangeShapeType="1"/>
              </p:cNvSpPr>
              <p:nvPr/>
            </p:nvSpPr>
            <p:spPr bwMode="auto">
              <a:xfrm>
                <a:off x="1915" y="2197"/>
                <a:ext cx="91" cy="2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34" name="Line 2630"/>
              <p:cNvSpPr>
                <a:spLocks noChangeAspect="1" noChangeShapeType="1"/>
              </p:cNvSpPr>
              <p:nvPr/>
            </p:nvSpPr>
            <p:spPr bwMode="auto">
              <a:xfrm>
                <a:off x="1920" y="2208"/>
                <a:ext cx="91" cy="2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35" name="Line 2631"/>
              <p:cNvSpPr>
                <a:spLocks noChangeAspect="1" noChangeShapeType="1"/>
              </p:cNvSpPr>
              <p:nvPr/>
            </p:nvSpPr>
            <p:spPr bwMode="auto">
              <a:xfrm>
                <a:off x="1920" y="2223"/>
                <a:ext cx="91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36" name="Line 2632"/>
              <p:cNvSpPr>
                <a:spLocks noChangeAspect="1" noChangeShapeType="1"/>
              </p:cNvSpPr>
              <p:nvPr/>
            </p:nvSpPr>
            <p:spPr bwMode="auto">
              <a:xfrm>
                <a:off x="1925" y="2238"/>
                <a:ext cx="86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37" name="Line 2633"/>
              <p:cNvSpPr>
                <a:spLocks noChangeAspect="1" noChangeShapeType="1"/>
              </p:cNvSpPr>
              <p:nvPr/>
            </p:nvSpPr>
            <p:spPr bwMode="auto">
              <a:xfrm>
                <a:off x="1925" y="2248"/>
                <a:ext cx="86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38" name="Line 2634"/>
              <p:cNvSpPr>
                <a:spLocks noChangeAspect="1" noChangeShapeType="1"/>
              </p:cNvSpPr>
              <p:nvPr/>
            </p:nvSpPr>
            <p:spPr bwMode="auto">
              <a:xfrm>
                <a:off x="1925" y="2258"/>
                <a:ext cx="91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39" name="Line 2635"/>
              <p:cNvSpPr>
                <a:spLocks noChangeAspect="1" noChangeShapeType="1"/>
              </p:cNvSpPr>
              <p:nvPr/>
            </p:nvSpPr>
            <p:spPr bwMode="auto">
              <a:xfrm>
                <a:off x="1925" y="2273"/>
                <a:ext cx="91" cy="1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40" name="Line 2636"/>
              <p:cNvSpPr>
                <a:spLocks noChangeAspect="1" noChangeShapeType="1"/>
              </p:cNvSpPr>
              <p:nvPr/>
            </p:nvSpPr>
            <p:spPr bwMode="auto">
              <a:xfrm>
                <a:off x="1925" y="2289"/>
                <a:ext cx="91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41" name="Line 2637"/>
              <p:cNvSpPr>
                <a:spLocks noChangeAspect="1" noChangeShapeType="1"/>
              </p:cNvSpPr>
              <p:nvPr/>
            </p:nvSpPr>
            <p:spPr bwMode="auto">
              <a:xfrm>
                <a:off x="1925" y="2299"/>
                <a:ext cx="96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42" name="Line 2638"/>
              <p:cNvSpPr>
                <a:spLocks noChangeAspect="1" noChangeShapeType="1"/>
              </p:cNvSpPr>
              <p:nvPr/>
            </p:nvSpPr>
            <p:spPr bwMode="auto">
              <a:xfrm>
                <a:off x="1920" y="2314"/>
                <a:ext cx="96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43" name="Line 2639"/>
              <p:cNvSpPr>
                <a:spLocks noChangeAspect="1" noChangeShapeType="1"/>
              </p:cNvSpPr>
              <p:nvPr/>
            </p:nvSpPr>
            <p:spPr bwMode="auto">
              <a:xfrm>
                <a:off x="1915" y="2324"/>
                <a:ext cx="101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44" name="Line 2640"/>
              <p:cNvSpPr>
                <a:spLocks noChangeAspect="1" noChangeShapeType="1"/>
              </p:cNvSpPr>
              <p:nvPr/>
            </p:nvSpPr>
            <p:spPr bwMode="auto">
              <a:xfrm>
                <a:off x="1910" y="2339"/>
                <a:ext cx="106" cy="2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45" name="Line 2641"/>
              <p:cNvSpPr>
                <a:spLocks noChangeAspect="1" noChangeShapeType="1"/>
              </p:cNvSpPr>
              <p:nvPr/>
            </p:nvSpPr>
            <p:spPr bwMode="auto">
              <a:xfrm flipV="1">
                <a:off x="1505" y="2121"/>
                <a:ext cx="91" cy="2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46" name="Line 2642"/>
              <p:cNvSpPr>
                <a:spLocks noChangeAspect="1" noChangeShapeType="1"/>
              </p:cNvSpPr>
              <p:nvPr/>
            </p:nvSpPr>
            <p:spPr bwMode="auto">
              <a:xfrm flipV="1">
                <a:off x="1510" y="2121"/>
                <a:ext cx="96" cy="3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47" name="Line 2643"/>
              <p:cNvSpPr>
                <a:spLocks noChangeAspect="1" noChangeShapeType="1"/>
              </p:cNvSpPr>
              <p:nvPr/>
            </p:nvSpPr>
            <p:spPr bwMode="auto">
              <a:xfrm flipV="1">
                <a:off x="1515" y="2126"/>
                <a:ext cx="96" cy="3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48" name="Line 2644"/>
              <p:cNvSpPr>
                <a:spLocks noChangeAspect="1" noChangeShapeType="1"/>
              </p:cNvSpPr>
              <p:nvPr/>
            </p:nvSpPr>
            <p:spPr bwMode="auto">
              <a:xfrm flipV="1">
                <a:off x="1530" y="2132"/>
                <a:ext cx="91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49" name="Line 2645"/>
              <p:cNvSpPr>
                <a:spLocks noChangeAspect="1" noChangeShapeType="1"/>
              </p:cNvSpPr>
              <p:nvPr/>
            </p:nvSpPr>
            <p:spPr bwMode="auto">
              <a:xfrm flipV="1">
                <a:off x="1565" y="2137"/>
                <a:ext cx="61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50" name="Line 2646"/>
              <p:cNvSpPr>
                <a:spLocks noChangeAspect="1" noChangeShapeType="1"/>
              </p:cNvSpPr>
              <p:nvPr/>
            </p:nvSpPr>
            <p:spPr bwMode="auto">
              <a:xfrm flipV="1">
                <a:off x="1682" y="2081"/>
                <a:ext cx="86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51" name="Line 2647"/>
              <p:cNvSpPr>
                <a:spLocks noChangeAspect="1" noChangeShapeType="1"/>
              </p:cNvSpPr>
              <p:nvPr/>
            </p:nvSpPr>
            <p:spPr bwMode="auto">
              <a:xfrm flipV="1">
                <a:off x="1697" y="2081"/>
                <a:ext cx="76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52" name="Line 2648"/>
              <p:cNvSpPr>
                <a:spLocks noChangeAspect="1" noChangeShapeType="1"/>
              </p:cNvSpPr>
              <p:nvPr/>
            </p:nvSpPr>
            <p:spPr bwMode="auto">
              <a:xfrm flipV="1">
                <a:off x="1702" y="2086"/>
                <a:ext cx="81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53" name="Line 2649"/>
              <p:cNvSpPr>
                <a:spLocks noChangeAspect="1" noChangeShapeType="1"/>
              </p:cNvSpPr>
              <p:nvPr/>
            </p:nvSpPr>
            <p:spPr bwMode="auto">
              <a:xfrm flipV="1">
                <a:off x="1712" y="2096"/>
                <a:ext cx="81" cy="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54" name="Line 2650"/>
              <p:cNvSpPr>
                <a:spLocks noChangeAspect="1" noChangeShapeType="1"/>
              </p:cNvSpPr>
              <p:nvPr/>
            </p:nvSpPr>
            <p:spPr bwMode="auto">
              <a:xfrm flipV="1">
                <a:off x="1717" y="2101"/>
                <a:ext cx="87" cy="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55" name="Line 2651"/>
              <p:cNvSpPr>
                <a:spLocks noChangeAspect="1" noChangeShapeType="1"/>
              </p:cNvSpPr>
              <p:nvPr/>
            </p:nvSpPr>
            <p:spPr bwMode="auto">
              <a:xfrm>
                <a:off x="1723" y="2111"/>
                <a:ext cx="9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56" name="Line 2652"/>
              <p:cNvSpPr>
                <a:spLocks noChangeAspect="1" noChangeShapeType="1"/>
              </p:cNvSpPr>
              <p:nvPr/>
            </p:nvSpPr>
            <p:spPr bwMode="auto">
              <a:xfrm>
                <a:off x="1733" y="2116"/>
                <a:ext cx="8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57" name="Line 2653"/>
              <p:cNvSpPr>
                <a:spLocks noChangeAspect="1" noChangeShapeType="1"/>
              </p:cNvSpPr>
              <p:nvPr/>
            </p:nvSpPr>
            <p:spPr bwMode="auto">
              <a:xfrm>
                <a:off x="1738" y="2121"/>
                <a:ext cx="8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58" name="Line 2654"/>
              <p:cNvSpPr>
                <a:spLocks noChangeAspect="1" noChangeShapeType="1"/>
              </p:cNvSpPr>
              <p:nvPr/>
            </p:nvSpPr>
            <p:spPr bwMode="auto">
              <a:xfrm>
                <a:off x="1738" y="2126"/>
                <a:ext cx="86" cy="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59" name="Line 2655"/>
              <p:cNvSpPr>
                <a:spLocks noChangeAspect="1" noChangeShapeType="1"/>
              </p:cNvSpPr>
              <p:nvPr/>
            </p:nvSpPr>
            <p:spPr bwMode="auto">
              <a:xfrm>
                <a:off x="1743" y="2132"/>
                <a:ext cx="86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60" name="Line 2656"/>
              <p:cNvSpPr>
                <a:spLocks noChangeAspect="1" noChangeShapeType="1"/>
              </p:cNvSpPr>
              <p:nvPr/>
            </p:nvSpPr>
            <p:spPr bwMode="auto">
              <a:xfrm>
                <a:off x="1743" y="2142"/>
                <a:ext cx="96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61" name="Line 2657"/>
              <p:cNvSpPr>
                <a:spLocks noChangeAspect="1" noChangeShapeType="1"/>
              </p:cNvSpPr>
              <p:nvPr/>
            </p:nvSpPr>
            <p:spPr bwMode="auto">
              <a:xfrm>
                <a:off x="1869" y="2061"/>
                <a:ext cx="112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62" name="Line 2658"/>
              <p:cNvSpPr>
                <a:spLocks noChangeAspect="1" noChangeShapeType="1"/>
              </p:cNvSpPr>
              <p:nvPr/>
            </p:nvSpPr>
            <p:spPr bwMode="auto">
              <a:xfrm>
                <a:off x="1880" y="2066"/>
                <a:ext cx="111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63" name="Line 2659"/>
              <p:cNvSpPr>
                <a:spLocks noChangeAspect="1" noChangeShapeType="1"/>
              </p:cNvSpPr>
              <p:nvPr/>
            </p:nvSpPr>
            <p:spPr bwMode="auto">
              <a:xfrm>
                <a:off x="1890" y="2076"/>
                <a:ext cx="101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64" name="Line 2660"/>
              <p:cNvSpPr>
                <a:spLocks noChangeAspect="1" noChangeShapeType="1"/>
              </p:cNvSpPr>
              <p:nvPr/>
            </p:nvSpPr>
            <p:spPr bwMode="auto">
              <a:xfrm>
                <a:off x="1900" y="2086"/>
                <a:ext cx="101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65" name="Line 2661"/>
              <p:cNvSpPr>
                <a:spLocks noChangeAspect="1" noChangeShapeType="1"/>
              </p:cNvSpPr>
              <p:nvPr/>
            </p:nvSpPr>
            <p:spPr bwMode="auto">
              <a:xfrm>
                <a:off x="1905" y="2091"/>
                <a:ext cx="101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66" name="Line 2662"/>
              <p:cNvSpPr>
                <a:spLocks noChangeAspect="1" noChangeShapeType="1"/>
              </p:cNvSpPr>
              <p:nvPr/>
            </p:nvSpPr>
            <p:spPr bwMode="auto">
              <a:xfrm>
                <a:off x="1910" y="2101"/>
                <a:ext cx="101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67" name="Line 2663"/>
              <p:cNvSpPr>
                <a:spLocks noChangeAspect="1" noChangeShapeType="1"/>
              </p:cNvSpPr>
              <p:nvPr/>
            </p:nvSpPr>
            <p:spPr bwMode="auto">
              <a:xfrm>
                <a:off x="1920" y="2111"/>
                <a:ext cx="96" cy="2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68" name="Line 2664"/>
              <p:cNvSpPr>
                <a:spLocks noChangeAspect="1" noChangeShapeType="1"/>
              </p:cNvSpPr>
              <p:nvPr/>
            </p:nvSpPr>
            <p:spPr bwMode="auto">
              <a:xfrm>
                <a:off x="1925" y="2116"/>
                <a:ext cx="96" cy="3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69" name="Line 2665"/>
              <p:cNvSpPr>
                <a:spLocks noChangeAspect="1" noChangeShapeType="1"/>
              </p:cNvSpPr>
              <p:nvPr/>
            </p:nvSpPr>
            <p:spPr bwMode="auto">
              <a:xfrm>
                <a:off x="1935" y="2132"/>
                <a:ext cx="92" cy="2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70" name="Line 2666"/>
              <p:cNvSpPr>
                <a:spLocks noChangeAspect="1" noChangeShapeType="1"/>
              </p:cNvSpPr>
              <p:nvPr/>
            </p:nvSpPr>
            <p:spPr bwMode="auto">
              <a:xfrm>
                <a:off x="1940" y="2142"/>
                <a:ext cx="92" cy="3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71" name="Line 2667"/>
              <p:cNvSpPr>
                <a:spLocks noChangeAspect="1" noChangeShapeType="1"/>
              </p:cNvSpPr>
              <p:nvPr/>
            </p:nvSpPr>
            <p:spPr bwMode="auto">
              <a:xfrm>
                <a:off x="1940" y="2152"/>
                <a:ext cx="97" cy="3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72" name="Line 2668"/>
              <p:cNvSpPr>
                <a:spLocks noChangeAspect="1" noChangeShapeType="1"/>
              </p:cNvSpPr>
              <p:nvPr/>
            </p:nvSpPr>
            <p:spPr bwMode="auto">
              <a:xfrm>
                <a:off x="1945" y="2162"/>
                <a:ext cx="97" cy="3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73" name="Line 2669"/>
              <p:cNvSpPr>
                <a:spLocks noChangeAspect="1" noChangeShapeType="1"/>
              </p:cNvSpPr>
              <p:nvPr/>
            </p:nvSpPr>
            <p:spPr bwMode="auto">
              <a:xfrm>
                <a:off x="1945" y="2177"/>
                <a:ext cx="92" cy="3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74" name="Line 2670"/>
              <p:cNvSpPr>
                <a:spLocks noChangeAspect="1" noChangeShapeType="1"/>
              </p:cNvSpPr>
              <p:nvPr/>
            </p:nvSpPr>
            <p:spPr bwMode="auto">
              <a:xfrm flipV="1">
                <a:off x="1692" y="2050"/>
                <a:ext cx="86" cy="3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75" name="Line 2671"/>
              <p:cNvSpPr>
                <a:spLocks noChangeAspect="1" noChangeShapeType="1"/>
              </p:cNvSpPr>
              <p:nvPr/>
            </p:nvSpPr>
            <p:spPr bwMode="auto">
              <a:xfrm flipV="1">
                <a:off x="1702" y="2050"/>
                <a:ext cx="86" cy="2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76" name="Line 2672"/>
              <p:cNvSpPr>
                <a:spLocks noChangeAspect="1" noChangeShapeType="1"/>
              </p:cNvSpPr>
              <p:nvPr/>
            </p:nvSpPr>
            <p:spPr bwMode="auto">
              <a:xfrm flipV="1">
                <a:off x="1707" y="2056"/>
                <a:ext cx="92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77" name="Line 2673"/>
              <p:cNvSpPr>
                <a:spLocks noChangeAspect="1" noChangeShapeType="1"/>
              </p:cNvSpPr>
              <p:nvPr/>
            </p:nvSpPr>
            <p:spPr bwMode="auto">
              <a:xfrm flipV="1">
                <a:off x="1890" y="1995"/>
                <a:ext cx="81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78" name="Line 2674"/>
              <p:cNvSpPr>
                <a:spLocks noChangeAspect="1" noChangeShapeType="1"/>
              </p:cNvSpPr>
              <p:nvPr/>
            </p:nvSpPr>
            <p:spPr bwMode="auto">
              <a:xfrm flipV="1">
                <a:off x="1895" y="2000"/>
                <a:ext cx="86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79" name="Line 2675"/>
              <p:cNvSpPr>
                <a:spLocks noChangeAspect="1" noChangeShapeType="1"/>
              </p:cNvSpPr>
              <p:nvPr/>
            </p:nvSpPr>
            <p:spPr bwMode="auto">
              <a:xfrm flipV="1">
                <a:off x="1905" y="2005"/>
                <a:ext cx="86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80" name="Line 2676"/>
              <p:cNvSpPr>
                <a:spLocks noChangeAspect="1" noChangeShapeType="1"/>
              </p:cNvSpPr>
              <p:nvPr/>
            </p:nvSpPr>
            <p:spPr bwMode="auto">
              <a:xfrm flipV="1">
                <a:off x="1905" y="2010"/>
                <a:ext cx="96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81" name="Line 2677"/>
              <p:cNvSpPr>
                <a:spLocks noChangeAspect="1" noChangeShapeType="1"/>
              </p:cNvSpPr>
              <p:nvPr/>
            </p:nvSpPr>
            <p:spPr bwMode="auto">
              <a:xfrm flipV="1">
                <a:off x="1910" y="2020"/>
                <a:ext cx="96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82" name="Line 2678"/>
              <p:cNvSpPr>
                <a:spLocks noChangeAspect="1" noChangeShapeType="1"/>
              </p:cNvSpPr>
              <p:nvPr/>
            </p:nvSpPr>
            <p:spPr bwMode="auto">
              <a:xfrm flipV="1">
                <a:off x="1915" y="2020"/>
                <a:ext cx="96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83" name="Line 2679"/>
              <p:cNvSpPr>
                <a:spLocks noChangeAspect="1" noChangeShapeType="1"/>
              </p:cNvSpPr>
              <p:nvPr/>
            </p:nvSpPr>
            <p:spPr bwMode="auto">
              <a:xfrm flipV="1">
                <a:off x="1920" y="2030"/>
                <a:ext cx="96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84" name="Line 2680"/>
              <p:cNvSpPr>
                <a:spLocks noChangeAspect="1" noChangeShapeType="1"/>
              </p:cNvSpPr>
              <p:nvPr/>
            </p:nvSpPr>
            <p:spPr bwMode="auto">
              <a:xfrm flipV="1">
                <a:off x="1920" y="2035"/>
                <a:ext cx="101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85" name="Line 2681"/>
              <p:cNvSpPr>
                <a:spLocks noChangeAspect="1" noChangeShapeType="1"/>
              </p:cNvSpPr>
              <p:nvPr/>
            </p:nvSpPr>
            <p:spPr bwMode="auto">
              <a:xfrm flipV="1">
                <a:off x="1925" y="2040"/>
                <a:ext cx="102" cy="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86" name="Line 2682"/>
              <p:cNvSpPr>
                <a:spLocks noChangeAspect="1" noChangeShapeType="1"/>
              </p:cNvSpPr>
              <p:nvPr/>
            </p:nvSpPr>
            <p:spPr bwMode="auto">
              <a:xfrm>
                <a:off x="1930" y="2050"/>
                <a:ext cx="102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87" name="Line 2683"/>
              <p:cNvSpPr>
                <a:spLocks noChangeAspect="1" noChangeShapeType="1"/>
              </p:cNvSpPr>
              <p:nvPr/>
            </p:nvSpPr>
            <p:spPr bwMode="auto">
              <a:xfrm>
                <a:off x="1930" y="2056"/>
                <a:ext cx="107" cy="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88" name="Line 2684"/>
              <p:cNvSpPr>
                <a:spLocks noChangeAspect="1" noChangeShapeType="1"/>
              </p:cNvSpPr>
              <p:nvPr/>
            </p:nvSpPr>
            <p:spPr bwMode="auto">
              <a:xfrm flipV="1">
                <a:off x="800" y="2430"/>
                <a:ext cx="1049" cy="39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89" name="Freeform 2685"/>
              <p:cNvSpPr>
                <a:spLocks noChangeAspect="1"/>
              </p:cNvSpPr>
              <p:nvPr/>
            </p:nvSpPr>
            <p:spPr bwMode="auto">
              <a:xfrm>
                <a:off x="1459" y="2370"/>
                <a:ext cx="46" cy="162"/>
              </a:xfrm>
              <a:custGeom>
                <a:avLst/>
                <a:gdLst>
                  <a:gd name="T0" fmla="*/ 41 w 46"/>
                  <a:gd name="T1" fmla="*/ 0 h 162"/>
                  <a:gd name="T2" fmla="*/ 41 w 46"/>
                  <a:gd name="T3" fmla="*/ 10 h 162"/>
                  <a:gd name="T4" fmla="*/ 46 w 46"/>
                  <a:gd name="T5" fmla="*/ 40 h 162"/>
                  <a:gd name="T6" fmla="*/ 41 w 46"/>
                  <a:gd name="T7" fmla="*/ 71 h 162"/>
                  <a:gd name="T8" fmla="*/ 35 w 46"/>
                  <a:gd name="T9" fmla="*/ 81 h 162"/>
                  <a:gd name="T10" fmla="*/ 35 w 46"/>
                  <a:gd name="T11" fmla="*/ 86 h 162"/>
                  <a:gd name="T12" fmla="*/ 30 w 46"/>
                  <a:gd name="T13" fmla="*/ 86 h 162"/>
                  <a:gd name="T14" fmla="*/ 30 w 46"/>
                  <a:gd name="T15" fmla="*/ 101 h 162"/>
                  <a:gd name="T16" fmla="*/ 25 w 46"/>
                  <a:gd name="T17" fmla="*/ 131 h 162"/>
                  <a:gd name="T18" fmla="*/ 10 w 46"/>
                  <a:gd name="T19" fmla="*/ 147 h 162"/>
                  <a:gd name="T20" fmla="*/ 0 w 46"/>
                  <a:gd name="T21" fmla="*/ 162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6"/>
                  <a:gd name="T34" fmla="*/ 0 h 162"/>
                  <a:gd name="T35" fmla="*/ 46 w 46"/>
                  <a:gd name="T36" fmla="*/ 162 h 16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6" h="162">
                    <a:moveTo>
                      <a:pt x="41" y="0"/>
                    </a:moveTo>
                    <a:lnTo>
                      <a:pt x="41" y="10"/>
                    </a:lnTo>
                    <a:lnTo>
                      <a:pt x="46" y="40"/>
                    </a:lnTo>
                    <a:lnTo>
                      <a:pt x="41" y="71"/>
                    </a:lnTo>
                    <a:lnTo>
                      <a:pt x="35" y="81"/>
                    </a:lnTo>
                    <a:lnTo>
                      <a:pt x="35" y="86"/>
                    </a:lnTo>
                    <a:lnTo>
                      <a:pt x="30" y="86"/>
                    </a:lnTo>
                    <a:lnTo>
                      <a:pt x="30" y="101"/>
                    </a:lnTo>
                    <a:lnTo>
                      <a:pt x="25" y="131"/>
                    </a:lnTo>
                    <a:lnTo>
                      <a:pt x="10" y="147"/>
                    </a:lnTo>
                    <a:lnTo>
                      <a:pt x="0" y="16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90" name="Line 2686"/>
              <p:cNvSpPr>
                <a:spLocks noChangeAspect="1" noChangeShapeType="1"/>
              </p:cNvSpPr>
              <p:nvPr/>
            </p:nvSpPr>
            <p:spPr bwMode="auto">
              <a:xfrm flipH="1">
                <a:off x="1505" y="2547"/>
                <a:ext cx="5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  <p:sp>
            <p:nvSpPr>
              <p:cNvPr id="8491" name="Freeform 2687"/>
              <p:cNvSpPr>
                <a:spLocks noChangeAspect="1"/>
              </p:cNvSpPr>
              <p:nvPr/>
            </p:nvSpPr>
            <p:spPr bwMode="auto">
              <a:xfrm>
                <a:off x="1439" y="2542"/>
                <a:ext cx="35" cy="40"/>
              </a:xfrm>
              <a:custGeom>
                <a:avLst/>
                <a:gdLst>
                  <a:gd name="T0" fmla="*/ 35 w 35"/>
                  <a:gd name="T1" fmla="*/ 0 h 40"/>
                  <a:gd name="T2" fmla="*/ 35 w 35"/>
                  <a:gd name="T3" fmla="*/ 10 h 40"/>
                  <a:gd name="T4" fmla="*/ 15 w 35"/>
                  <a:gd name="T5" fmla="*/ 25 h 40"/>
                  <a:gd name="T6" fmla="*/ 0 w 35"/>
                  <a:gd name="T7" fmla="*/ 40 h 4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"/>
                  <a:gd name="T13" fmla="*/ 0 h 40"/>
                  <a:gd name="T14" fmla="*/ 35 w 35"/>
                  <a:gd name="T15" fmla="*/ 40 h 4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" h="40">
                    <a:moveTo>
                      <a:pt x="35" y="0"/>
                    </a:moveTo>
                    <a:lnTo>
                      <a:pt x="35" y="10"/>
                    </a:lnTo>
                    <a:lnTo>
                      <a:pt x="15" y="25"/>
                    </a:lnTo>
                    <a:lnTo>
                      <a:pt x="0" y="4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cs typeface="Helvetica" panose="020B0604020202020204" pitchFamily="34" charset="0"/>
                </a:endParaRPr>
              </a:p>
            </p:txBody>
          </p:sp>
        </p:grpSp>
      </p:grpSp>
      <p:pic>
        <p:nvPicPr>
          <p:cNvPr id="8218" name="Picture 2693" descr="DSC005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r="1993" b="5905"/>
          <a:stretch>
            <a:fillRect/>
          </a:stretch>
        </p:blipFill>
        <p:spPr bwMode="auto">
          <a:xfrm>
            <a:off x="1766888" y="2119313"/>
            <a:ext cx="8572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5" name="Picture 4" descr="wholecassett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69094" y="5469726"/>
            <a:ext cx="1843747" cy="127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22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5141913"/>
            <a:ext cx="987425" cy="15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27" name="直線コネクタ 1826"/>
          <p:cNvCxnSpPr/>
          <p:nvPr/>
        </p:nvCxnSpPr>
        <p:spPr>
          <a:xfrm>
            <a:off x="568325" y="5084763"/>
            <a:ext cx="25130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8" name="フリーフォーム 1827"/>
          <p:cNvSpPr/>
          <p:nvPr/>
        </p:nvSpPr>
        <p:spPr>
          <a:xfrm>
            <a:off x="3802063" y="838200"/>
            <a:ext cx="3817937" cy="2081212"/>
          </a:xfrm>
          <a:custGeom>
            <a:avLst/>
            <a:gdLst>
              <a:gd name="connsiteX0" fmla="*/ 0 w 3833812"/>
              <a:gd name="connsiteY0" fmla="*/ 0 h 1976438"/>
              <a:gd name="connsiteX1" fmla="*/ 0 w 3833812"/>
              <a:gd name="connsiteY1" fmla="*/ 1976438 h 1976438"/>
              <a:gd name="connsiteX2" fmla="*/ 1885950 w 3833812"/>
              <a:gd name="connsiteY2" fmla="*/ 1976438 h 1976438"/>
              <a:gd name="connsiteX3" fmla="*/ 3833812 w 3833812"/>
              <a:gd name="connsiteY3" fmla="*/ 1309688 h 1976438"/>
              <a:gd name="connsiteX4" fmla="*/ 3833812 w 3833812"/>
              <a:gd name="connsiteY4" fmla="*/ 4763 h 1976438"/>
              <a:gd name="connsiteX5" fmla="*/ 0 w 3833812"/>
              <a:gd name="connsiteY5" fmla="*/ 0 h 197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3812" h="1976438">
                <a:moveTo>
                  <a:pt x="0" y="0"/>
                </a:moveTo>
                <a:lnTo>
                  <a:pt x="0" y="1976438"/>
                </a:lnTo>
                <a:lnTo>
                  <a:pt x="1885950" y="1976438"/>
                </a:lnTo>
                <a:lnTo>
                  <a:pt x="3833812" y="1309688"/>
                </a:lnTo>
                <a:lnTo>
                  <a:pt x="3833812" y="4763"/>
                </a:lnTo>
                <a:lnTo>
                  <a:pt x="0" y="0"/>
                </a:lnTo>
                <a:close/>
              </a:path>
            </a:pathLst>
          </a:cu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cs typeface="Helvetica" panose="020B0604020202020204" pitchFamily="34" charset="0"/>
            </a:endParaRPr>
          </a:p>
        </p:txBody>
      </p:sp>
      <p:sp>
        <p:nvSpPr>
          <p:cNvPr id="1829" name="正方形/長方形 1828"/>
          <p:cNvSpPr/>
          <p:nvPr/>
        </p:nvSpPr>
        <p:spPr>
          <a:xfrm>
            <a:off x="5907773" y="4221163"/>
            <a:ext cx="2732088" cy="2565400"/>
          </a:xfrm>
          <a:prstGeom prst="rect">
            <a:avLst/>
          </a:prstGeom>
          <a:noFill/>
          <a:ln w="50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cs typeface="Helvetica" panose="020B0604020202020204" pitchFamily="34" charset="0"/>
            </a:endParaRPr>
          </a:p>
        </p:txBody>
      </p:sp>
      <p:sp>
        <p:nvSpPr>
          <p:cNvPr id="1830" name="フリーフォーム 1829"/>
          <p:cNvSpPr/>
          <p:nvPr/>
        </p:nvSpPr>
        <p:spPr>
          <a:xfrm>
            <a:off x="571500" y="5091113"/>
            <a:ext cx="3100388" cy="1695450"/>
          </a:xfrm>
          <a:custGeom>
            <a:avLst/>
            <a:gdLst>
              <a:gd name="connsiteX0" fmla="*/ 0 w 3100388"/>
              <a:gd name="connsiteY0" fmla="*/ 0 h 1695450"/>
              <a:gd name="connsiteX1" fmla="*/ 0 w 3100388"/>
              <a:gd name="connsiteY1" fmla="*/ 1695450 h 1695450"/>
              <a:gd name="connsiteX2" fmla="*/ 3100388 w 3100388"/>
              <a:gd name="connsiteY2" fmla="*/ 1695450 h 1695450"/>
              <a:gd name="connsiteX3" fmla="*/ 3100388 w 3100388"/>
              <a:gd name="connsiteY3" fmla="*/ 204787 h 1695450"/>
              <a:gd name="connsiteX4" fmla="*/ 2462213 w 3100388"/>
              <a:gd name="connsiteY4" fmla="*/ 0 h 1695450"/>
              <a:gd name="connsiteX5" fmla="*/ 0 w 3100388"/>
              <a:gd name="connsiteY5" fmla="*/ 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0388" h="1695450">
                <a:moveTo>
                  <a:pt x="0" y="0"/>
                </a:moveTo>
                <a:lnTo>
                  <a:pt x="0" y="1695450"/>
                </a:lnTo>
                <a:lnTo>
                  <a:pt x="3100388" y="1695450"/>
                </a:lnTo>
                <a:lnTo>
                  <a:pt x="3100388" y="204787"/>
                </a:lnTo>
                <a:lnTo>
                  <a:pt x="2462213" y="0"/>
                </a:lnTo>
                <a:lnTo>
                  <a:pt x="0" y="0"/>
                </a:lnTo>
                <a:close/>
              </a:path>
            </a:pathLst>
          </a:custGeom>
          <a:noFill/>
          <a:ln w="508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cs typeface="Helvetica" panose="020B0604020202020204" pitchFamily="34" charset="0"/>
            </a:endParaRPr>
          </a:p>
        </p:txBody>
      </p:sp>
      <p:pic>
        <p:nvPicPr>
          <p:cNvPr id="8225" name="Picture 8" descr="\\Iter-office\iteroffice\Public\協力調整グループ\那珂研パンフレット用素材（ASEPS近藤さんより）\素材\トリチウムプラント設備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5513388"/>
            <a:ext cx="170815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" name="Text Box 20"/>
          <p:cNvSpPr txBox="1">
            <a:spLocks noChangeArrowheads="1"/>
          </p:cNvSpPr>
          <p:nvPr/>
        </p:nvSpPr>
        <p:spPr bwMode="auto">
          <a:xfrm>
            <a:off x="3425307" y="5182441"/>
            <a:ext cx="2489492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ts val="2100"/>
              </a:lnSpc>
              <a:defRPr/>
            </a:pPr>
            <a:r>
              <a:rPr lang="en-US" altLang="ja-JP" sz="2000" b="1" dirty="0" err="1">
                <a:solidFill>
                  <a:prstClr val="black"/>
                </a:solidFill>
                <a:cs typeface="Helvetica" panose="020B0604020202020204" pitchFamily="34" charset="0"/>
              </a:rPr>
              <a:t>Detritiation</a:t>
            </a:r>
            <a:r>
              <a:rPr lang="en-US" altLang="ja-JP" sz="2000" b="1" dirty="0">
                <a:solidFill>
                  <a:prstClr val="black"/>
                </a:solidFill>
                <a:cs typeface="Helvetica" panose="020B0604020202020204" pitchFamily="34" charset="0"/>
              </a:rPr>
              <a:t> </a:t>
            </a:r>
            <a:r>
              <a:rPr lang="en-US" altLang="ja-JP" sz="2000" b="1" dirty="0" smtClean="0">
                <a:solidFill>
                  <a:prstClr val="black"/>
                </a:solidFill>
                <a:cs typeface="Helvetica" panose="020B0604020202020204" pitchFamily="34" charset="0"/>
              </a:rPr>
              <a:t>System </a:t>
            </a:r>
            <a:endParaRPr lang="en-US" altLang="ja-JP" sz="2000" b="1" dirty="0">
              <a:solidFill>
                <a:prstClr val="black"/>
              </a:solidFill>
              <a:cs typeface="Helvetica" panose="020B0604020202020204" pitchFamily="34" charset="0"/>
            </a:endParaRPr>
          </a:p>
          <a:p>
            <a:pPr algn="r">
              <a:lnSpc>
                <a:spcPts val="2100"/>
              </a:lnSpc>
              <a:defRPr/>
            </a:pPr>
            <a:r>
              <a:rPr lang="en-US" altLang="ja-JP" sz="2000" dirty="0" smtClean="0">
                <a:solidFill>
                  <a:prstClr val="black"/>
                </a:solidFill>
                <a:cs typeface="Helvetica" panose="020B0604020202020204" pitchFamily="34" charset="0"/>
              </a:rPr>
              <a:t>(under </a:t>
            </a:r>
          </a:p>
          <a:p>
            <a:pPr algn="r">
              <a:lnSpc>
                <a:spcPts val="2100"/>
              </a:lnSpc>
              <a:defRPr/>
            </a:pPr>
            <a:r>
              <a:rPr lang="en-US" altLang="ja-JP" sz="2000" dirty="0" smtClean="0">
                <a:solidFill>
                  <a:prstClr val="black"/>
                </a:solidFill>
                <a:cs typeface="Helvetica" panose="020B0604020202020204" pitchFamily="34" charset="0"/>
              </a:rPr>
              <a:t>design</a:t>
            </a:r>
            <a:r>
              <a:rPr lang="en-US" altLang="ja-JP" sz="2000" dirty="0">
                <a:solidFill>
                  <a:prstClr val="black"/>
                </a:solidFill>
                <a:cs typeface="Helvetica" panose="020B0604020202020204" pitchFamily="34" charset="0"/>
              </a:rPr>
              <a:t>)</a:t>
            </a:r>
            <a:endParaRPr lang="ja-JP" altLang="en-US" sz="2000" dirty="0">
              <a:solidFill>
                <a:prstClr val="black"/>
              </a:solidFill>
              <a:cs typeface="Helvetica" panose="020B0604020202020204" pitchFamily="34" charset="0"/>
            </a:endParaRPr>
          </a:p>
        </p:txBody>
      </p:sp>
      <p:sp>
        <p:nvSpPr>
          <p:cNvPr id="1833" name="Text Box 3"/>
          <p:cNvSpPr txBox="1">
            <a:spLocks noChangeArrowheads="1"/>
          </p:cNvSpPr>
          <p:nvPr/>
        </p:nvSpPr>
        <p:spPr bwMode="auto">
          <a:xfrm>
            <a:off x="1676400" y="5043488"/>
            <a:ext cx="1935163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00FF"/>
                </a:solidFill>
                <a:cs typeface="Helvetica" panose="020B0604020202020204" pitchFamily="34" charset="0"/>
              </a:rPr>
              <a:t>Divertor</a:t>
            </a:r>
          </a:p>
          <a:p>
            <a:pPr>
              <a:defRPr/>
            </a:pPr>
            <a:r>
              <a:rPr lang="en-US" altLang="ja-JP" sz="1050" dirty="0">
                <a:solidFill>
                  <a:srgbClr val="FF00FF"/>
                </a:solidFill>
                <a:cs typeface="Helvetica" panose="020B0604020202020204" pitchFamily="34" charset="0"/>
              </a:rPr>
              <a:t>Outer Target: 100%</a:t>
            </a:r>
            <a:endParaRPr lang="ja-JP" altLang="en-US" sz="825" dirty="0">
              <a:solidFill>
                <a:srgbClr val="FF00FF"/>
              </a:solidFill>
              <a:cs typeface="Helvetica" panose="020B0604020202020204" pitchFamily="34" charset="0"/>
            </a:endParaRPr>
          </a:p>
        </p:txBody>
      </p:sp>
      <p:sp>
        <p:nvSpPr>
          <p:cNvPr id="1794" name="Text Box 8"/>
          <p:cNvSpPr txBox="1">
            <a:spLocks noChangeArrowheads="1"/>
          </p:cNvSpPr>
          <p:nvPr/>
        </p:nvSpPr>
        <p:spPr bwMode="auto">
          <a:xfrm>
            <a:off x="7735888" y="754971"/>
            <a:ext cx="2089149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b="1" dirty="0">
                <a:cs typeface="Helvetica" panose="020B0604020202020204" pitchFamily="34" charset="0"/>
              </a:rPr>
              <a:t>Diagnostics</a:t>
            </a:r>
          </a:p>
          <a:p>
            <a:pPr>
              <a:defRPr/>
            </a:pPr>
            <a:r>
              <a:rPr lang="en-US" altLang="ja-JP" sz="2000" b="1" dirty="0">
                <a:cs typeface="Helvetica" panose="020B0604020202020204" pitchFamily="34" charset="0"/>
              </a:rPr>
              <a:t>(under design)</a:t>
            </a:r>
          </a:p>
          <a:p>
            <a:pPr>
              <a:defRPr/>
            </a:pPr>
            <a:r>
              <a:rPr lang="en-US" altLang="ja-JP" sz="1400" dirty="0">
                <a:cs typeface="Helvetica" panose="020B0604020202020204" pitchFamily="34" charset="0"/>
              </a:rPr>
              <a:t>Micro Fission Chamber</a:t>
            </a:r>
          </a:p>
          <a:p>
            <a:pPr>
              <a:defRPr/>
            </a:pPr>
            <a:r>
              <a:rPr lang="en-US" altLang="ja-JP" sz="1400" dirty="0">
                <a:cs typeface="Helvetica" panose="020B0604020202020204" pitchFamily="34" charset="0"/>
              </a:rPr>
              <a:t>Poloidal Polarimeter</a:t>
            </a:r>
          </a:p>
          <a:p>
            <a:pPr>
              <a:defRPr/>
            </a:pPr>
            <a:r>
              <a:rPr lang="en-US" altLang="ja-JP" sz="1400" dirty="0">
                <a:cs typeface="Helvetica" panose="020B0604020202020204" pitchFamily="34" charset="0"/>
              </a:rPr>
              <a:t>Edge Thomson Scattering</a:t>
            </a:r>
          </a:p>
          <a:p>
            <a:pPr>
              <a:defRPr/>
            </a:pPr>
            <a:r>
              <a:rPr lang="en-US" altLang="ja-JP" sz="1400" dirty="0">
                <a:cs typeface="Helvetica" panose="020B0604020202020204" pitchFamily="34" charset="0"/>
              </a:rPr>
              <a:t>Divertor Impurity Monitor</a:t>
            </a:r>
          </a:p>
          <a:p>
            <a:pPr>
              <a:defRPr/>
            </a:pPr>
            <a:r>
              <a:rPr lang="en-US" altLang="ja-JP" sz="1400" dirty="0">
                <a:cs typeface="Helvetica" panose="020B0604020202020204" pitchFamily="34" charset="0"/>
              </a:rPr>
              <a:t>IR Thermography</a:t>
            </a:r>
          </a:p>
          <a:p>
            <a:pPr>
              <a:defRPr/>
            </a:pPr>
            <a:r>
              <a:rPr lang="en-US" altLang="ja-JP" sz="1400" dirty="0">
                <a:cs typeface="Helvetica" panose="020B0604020202020204" pitchFamily="34" charset="0"/>
              </a:rPr>
              <a:t>Thermocouples</a:t>
            </a:r>
          </a:p>
          <a:p>
            <a:pPr>
              <a:defRPr/>
            </a:pPr>
            <a:r>
              <a:rPr lang="en-US" altLang="ja-JP" sz="1400" dirty="0">
                <a:cs typeface="Helvetica" panose="020B0604020202020204" pitchFamily="34" charset="0"/>
              </a:rPr>
              <a:t>Upper Port Integration </a:t>
            </a:r>
          </a:p>
          <a:p>
            <a:pPr>
              <a:defRPr/>
            </a:pPr>
            <a:r>
              <a:rPr lang="en-US" altLang="ja-JP" sz="1400" dirty="0">
                <a:cs typeface="Helvetica" panose="020B0604020202020204" pitchFamily="34" charset="0"/>
              </a:rPr>
              <a:t>Lower Port Integration</a:t>
            </a:r>
          </a:p>
        </p:txBody>
      </p:sp>
      <p:pic>
        <p:nvPicPr>
          <p:cNvPr id="8229" name="図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588"/>
            <a:ext cx="9350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30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597212" y="6481764"/>
            <a:ext cx="222885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B7567D-422A-45A4-BD4D-351E2CB6FEEA}" type="slidenum">
              <a:rPr lang="en-US" altLang="ja-JP" sz="1800" b="1">
                <a:latin typeface="Helvetica" panose="020B0604020202020204" pitchFamily="34" charset="0"/>
                <a:ea typeface="Osaka" charset="-128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ja-JP" sz="1800" b="1" dirty="0">
              <a:latin typeface="Helvetica" panose="020B0604020202020204" pitchFamily="34" charset="0"/>
              <a:ea typeface="Osaka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097832" y="3489088"/>
            <a:ext cx="2077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prstClr val="black"/>
                </a:solidFill>
                <a:cs typeface="Helvetica" panose="020B0604020202020204" pitchFamily="34" charset="0"/>
              </a:rPr>
              <a:t>Vehicle with </a:t>
            </a:r>
            <a:endParaRPr lang="en-US" altLang="ja-JP" sz="1400" dirty="0" smtClean="0">
              <a:solidFill>
                <a:prstClr val="black"/>
              </a:solidFill>
              <a:cs typeface="Helvetica" panose="020B0604020202020204" pitchFamily="34" charset="0"/>
            </a:endParaRPr>
          </a:p>
          <a:p>
            <a:pPr>
              <a:defRPr/>
            </a:pPr>
            <a:r>
              <a:rPr lang="en-US" altLang="ja-JP" sz="1400" dirty="0" smtClean="0">
                <a:solidFill>
                  <a:prstClr val="black"/>
                </a:solidFill>
                <a:cs typeface="Helvetica" panose="020B0604020202020204" pitchFamily="34" charset="0"/>
              </a:rPr>
              <a:t>Manipulator</a:t>
            </a:r>
            <a:endParaRPr lang="ja-JP" altLang="en-US" sz="1400" dirty="0">
              <a:solidFill>
                <a:prstClr val="black"/>
              </a:solidFill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3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70973" y="3054876"/>
            <a:ext cx="8077200" cy="558800"/>
          </a:xfrm>
          <a:effectLst>
            <a:outerShdw dist="35921" dir="2700000" algn="ctr" rotWithShape="0">
              <a:srgbClr val="808080"/>
            </a:outerShdw>
          </a:effectLst>
        </p:spPr>
        <p:txBody>
          <a:bodyPr>
            <a:normAutofit fontScale="90000"/>
          </a:bodyPr>
          <a:lstStyle/>
          <a:p>
            <a:r>
              <a:rPr lang="en-US" altLang="ja-JP" sz="4000" b="1" dirty="0" smtClean="0">
                <a:latin typeface="Helvetica" panose="020B0604020202020204" pitchFamily="34" charset="0"/>
              </a:rPr>
              <a:t>JT-60SA Project</a:t>
            </a:r>
            <a:endParaRPr lang="en-US" altLang="ja-JP" sz="4000" b="1" dirty="0">
              <a:latin typeface="Helvetica" panose="020B0604020202020204" pitchFamily="34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677150" y="6492875"/>
            <a:ext cx="2228850" cy="365125"/>
          </a:xfrm>
        </p:spPr>
        <p:txBody>
          <a:bodyPr/>
          <a:lstStyle/>
          <a:p>
            <a:fld id="{1112357A-DF78-4068-8CFB-383B81269F86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496088" y="2496564"/>
            <a:ext cx="434640" cy="42625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6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kumimoji="1" lang="ja-JP" altLang="en-US" sz="3600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071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78"/>
          <p:cNvSpPr>
            <a:spLocks noGrp="1" noChangeArrowheads="1"/>
          </p:cNvSpPr>
          <p:nvPr>
            <p:ph type="title" idx="4294967295"/>
          </p:nvPr>
        </p:nvSpPr>
        <p:spPr>
          <a:xfrm>
            <a:off x="1551214" y="0"/>
            <a:ext cx="8354785" cy="4968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ja-JP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JT-60SA (JT-60 Super Advanced) Project</a:t>
            </a:r>
            <a:endParaRPr lang="en-GB" altLang="ja-JP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411" name="Rectangle 209"/>
          <p:cNvSpPr>
            <a:spLocks noChangeArrowheads="1"/>
          </p:cNvSpPr>
          <p:nvPr/>
        </p:nvSpPr>
        <p:spPr bwMode="auto">
          <a:xfrm>
            <a:off x="9226550" y="768350"/>
            <a:ext cx="215900" cy="82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12" name="Text Box 308"/>
          <p:cNvSpPr txBox="1">
            <a:spLocks noChangeArrowheads="1"/>
          </p:cNvSpPr>
          <p:nvPr/>
        </p:nvSpPr>
        <p:spPr bwMode="auto">
          <a:xfrm>
            <a:off x="147071" y="417059"/>
            <a:ext cx="9631832" cy="170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just"/>
            <a:r>
              <a:rPr lang="en-US" altLang="ja-JP" sz="2000" b="1" dirty="0" smtClean="0">
                <a:solidFill>
                  <a:srgbClr val="FF0000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Mission </a:t>
            </a:r>
          </a:p>
          <a:p>
            <a:pPr algn="just">
              <a:lnSpc>
                <a:spcPts val="2400"/>
              </a:lnSpc>
            </a:pPr>
            <a:r>
              <a:rPr lang="en-US" altLang="ja-JP" sz="2400" b="1" dirty="0" smtClean="0">
                <a:solidFill>
                  <a:srgbClr val="FF0000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-support ITER:</a:t>
            </a:r>
            <a:r>
              <a:rPr lang="en-US" altLang="ja-JP" sz="2400" b="1" dirty="0" smtClean="0">
                <a:solidFill>
                  <a:srgbClr val="0000FF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 </a:t>
            </a:r>
            <a:r>
              <a:rPr lang="en-US" altLang="ja-JP" sz="24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using </a:t>
            </a:r>
            <a:r>
              <a:rPr lang="en-US" altLang="ja-JP" sz="24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break-even-equivalent class high-temperature deuterium plasmas lasting for a duration (typically 100 s) for </a:t>
            </a:r>
            <a:r>
              <a:rPr lang="en-US" altLang="ja-JP" sz="2400" b="1" dirty="0">
                <a:solidFill>
                  <a:srgbClr val="0000FF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optimization of ITER operation scenarios</a:t>
            </a:r>
            <a:r>
              <a:rPr lang="en-US" altLang="ja-JP" sz="2400" b="1" dirty="0" smtClean="0">
                <a:solidFill>
                  <a:srgbClr val="0000FF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.</a:t>
            </a:r>
          </a:p>
          <a:p>
            <a:pPr algn="just">
              <a:lnSpc>
                <a:spcPts val="2400"/>
              </a:lnSpc>
            </a:pPr>
            <a:r>
              <a:rPr lang="en-US" altLang="ja-JP" sz="24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-supplement </a:t>
            </a:r>
            <a:r>
              <a:rPr lang="en-US" altLang="ja-JP" sz="2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ITER toward </a:t>
            </a:r>
            <a:r>
              <a:rPr lang="en-US" altLang="ja-JP" sz="24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DEMO:</a:t>
            </a:r>
            <a:r>
              <a:rPr lang="en-US" altLang="ja-JP" sz="24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with </a:t>
            </a:r>
            <a:r>
              <a:rPr lang="en-US" altLang="ja-JP" sz="24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long sustainment </a:t>
            </a:r>
            <a:r>
              <a:rPr lang="en-US" altLang="ja-JP" sz="24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(100 </a:t>
            </a:r>
            <a:r>
              <a:rPr lang="en-US" altLang="ja-JP" sz="24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s) of high pressure plasmas necessary in DEMO for establishment of  DEMO operation scenarios.</a:t>
            </a:r>
          </a:p>
          <a:p>
            <a:pPr algn="just"/>
            <a:endParaRPr lang="en-US" altLang="ja-JP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Arial" charset="0"/>
              <a:cs typeface="Helvetica" panose="020B0604020202020204" pitchFamily="34" charset="0"/>
            </a:endParaRPr>
          </a:p>
        </p:txBody>
      </p:sp>
      <p:pic>
        <p:nvPicPr>
          <p:cNvPr id="17432" name="Object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063"/>
            <a:ext cx="112236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623476" y="6454326"/>
            <a:ext cx="2228850" cy="365125"/>
          </a:xfrm>
        </p:spPr>
        <p:txBody>
          <a:bodyPr/>
          <a:lstStyle/>
          <a:p>
            <a:fld id="{9137C64A-87BE-A94C-AD62-757607B39295}" type="slidenum">
              <a:rPr lang="ja-JP" altLang="en-US" sz="1600" b="1" smtClean="0">
                <a:solidFill>
                  <a:srgbClr val="000000"/>
                </a:solidFill>
              </a:rPr>
              <a:pPr/>
              <a:t>6</a:t>
            </a:fld>
            <a:endParaRPr lang="ja-JP" altLang="en-US" sz="1600" b="1" dirty="0">
              <a:solidFill>
                <a:srgbClr val="000000"/>
              </a:solidFill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443" y="2564109"/>
            <a:ext cx="3002007" cy="4293893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47071" y="2618326"/>
            <a:ext cx="61498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2000" b="1" dirty="0">
                <a:solidFill>
                  <a:srgbClr val="FF0000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24 </a:t>
            </a:r>
            <a:r>
              <a:rPr lang="en-US" altLang="ja-JP" sz="2000" b="1" dirty="0" smtClean="0">
                <a:solidFill>
                  <a:srgbClr val="FF0000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PA’s have </a:t>
            </a:r>
            <a:r>
              <a:rPr lang="en-US" altLang="ja-JP" sz="2000" b="1" dirty="0">
                <a:solidFill>
                  <a:srgbClr val="FF0000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been </a:t>
            </a:r>
            <a:r>
              <a:rPr lang="en-US" altLang="ja-JP" sz="2000" b="1" dirty="0" smtClean="0">
                <a:solidFill>
                  <a:srgbClr val="FF0000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completed: 87</a:t>
            </a:r>
            <a:r>
              <a:rPr lang="en-US" altLang="ja-JP" sz="2000" b="1" dirty="0">
                <a:solidFill>
                  <a:srgbClr val="FF0000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% of the </a:t>
            </a:r>
            <a:r>
              <a:rPr lang="en-US" altLang="ja-JP" sz="2000" b="1" dirty="0" smtClean="0">
                <a:solidFill>
                  <a:srgbClr val="FF0000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total.</a:t>
            </a:r>
          </a:p>
          <a:p>
            <a:pPr algn="just"/>
            <a:r>
              <a:rPr lang="en-US" altLang="ja-JP" sz="2000" b="1" dirty="0" smtClean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The First </a:t>
            </a:r>
            <a:r>
              <a:rPr lang="en-US" altLang="ja-JP" sz="2000" b="1" dirty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Plasma </a:t>
            </a:r>
            <a:r>
              <a:rPr lang="en-US" altLang="ja-JP" sz="2000" b="1" dirty="0" smtClean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is now planned in March 2019.</a:t>
            </a:r>
            <a:endParaRPr kumimoji="0" lang="en-US" altLang="ja-JP" sz="2000" b="1" dirty="0">
              <a:solidFill>
                <a:srgbClr val="000000"/>
              </a:solidFill>
              <a:latin typeface="Helvetica" panose="020B0604020202020204" pitchFamily="34" charset="0"/>
              <a:ea typeface="Arial" charset="0"/>
              <a:cs typeface="Helvetica" panose="020B0604020202020204" pitchFamily="34" charset="0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217" y="3644955"/>
            <a:ext cx="3984492" cy="2829324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20" y="6474279"/>
            <a:ext cx="5924150" cy="38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正方形/長方形 5"/>
          <p:cNvSpPr>
            <a:spLocks noChangeArrowheads="1"/>
          </p:cNvSpPr>
          <p:nvPr/>
        </p:nvSpPr>
        <p:spPr bwMode="auto">
          <a:xfrm>
            <a:off x="578303" y="175233"/>
            <a:ext cx="9039225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61963" indent="-461963" algn="ctr" defTabSz="922338"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ja-JP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 charset="0"/>
                <a:cs typeface="Arial"/>
              </a:rPr>
              <a:t>JT-60SA Target Plasma Design</a:t>
            </a:r>
            <a:endParaRPr kumimoji="0" lang="en-US" altLang="ja-JP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 charset="0"/>
              <a:cs typeface="Arial"/>
            </a:endParaRPr>
          </a:p>
        </p:txBody>
      </p:sp>
      <p:sp>
        <p:nvSpPr>
          <p:cNvPr id="15364" name="テキスト ボックス 4"/>
          <p:cNvSpPr txBox="1">
            <a:spLocks noChangeArrowheads="1"/>
          </p:cNvSpPr>
          <p:nvPr/>
        </p:nvSpPr>
        <p:spPr bwMode="auto">
          <a:xfrm>
            <a:off x="104775" y="762000"/>
            <a:ext cx="5640388" cy="214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altLang="ja-JP" sz="2000" b="1" dirty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JT-60SA: </a:t>
            </a:r>
            <a:r>
              <a:rPr lang="en-US" altLang="ja-JP" sz="2000" b="1" dirty="0">
                <a:solidFill>
                  <a:srgbClr val="FF0000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highly shaped </a:t>
            </a:r>
            <a:r>
              <a:rPr lang="en-US" altLang="ja-JP" sz="2000" b="1" dirty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(S</a:t>
            </a:r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=q</a:t>
            </a:r>
            <a:r>
              <a:rPr lang="en-US" altLang="ja-JP" sz="2000" b="1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95</a:t>
            </a:r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altLang="ja-JP" sz="2000" b="1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/(</a:t>
            </a:r>
            <a:r>
              <a:rPr lang="en-US" altLang="ja-JP" sz="2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aB</a:t>
            </a:r>
            <a:r>
              <a:rPr lang="en-US" altLang="ja-JP" sz="2000" b="1" baseline="-25000" dirty="0" err="1"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) </a:t>
            </a:r>
            <a:r>
              <a:rPr lang="en-US" altLang="ja-JP" sz="2000" b="1" dirty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~7, A~2.5) large superconducting </a:t>
            </a:r>
            <a:r>
              <a:rPr lang="en-US" altLang="ja-JP" sz="2000" b="1" dirty="0" err="1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tokamak</a:t>
            </a:r>
            <a:r>
              <a:rPr lang="en-US" altLang="ja-JP" sz="2000" b="1" dirty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 confining deuterium plasmas</a:t>
            </a:r>
            <a:r>
              <a:rPr lang="ja-JP" sz="2000" b="1" dirty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(</a:t>
            </a:r>
            <a:r>
              <a:rPr lang="en-US" altLang="ja-JP" sz="2000" b="1" dirty="0" err="1">
                <a:solidFill>
                  <a:srgbClr val="FF0000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Ip</a:t>
            </a:r>
            <a:r>
              <a:rPr lang="en-US" altLang="ja-JP" sz="2000" b="1" dirty="0">
                <a:solidFill>
                  <a:srgbClr val="FF0000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-max=5.5 MA) </a:t>
            </a:r>
            <a:r>
              <a:rPr lang="en-US" altLang="ja-JP" sz="2000" b="1" dirty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lasting for a duration </a:t>
            </a:r>
            <a:r>
              <a:rPr lang="en-US" altLang="ja-JP" sz="2000" b="1" dirty="0">
                <a:solidFill>
                  <a:srgbClr val="FF0000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(typically 100s) </a:t>
            </a:r>
            <a:r>
              <a:rPr lang="en-US" altLang="ja-JP" sz="2000" b="1" dirty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longer than the timescales characterizing the key plasma processes such as current diffusion time, with high heating power </a:t>
            </a:r>
            <a:r>
              <a:rPr lang="en-US" altLang="ja-JP" sz="2000" b="1" dirty="0">
                <a:solidFill>
                  <a:srgbClr val="FF0000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41MW.</a:t>
            </a:r>
            <a:endParaRPr lang="ja-JP" altLang="en-US" sz="2000" b="1" dirty="0">
              <a:solidFill>
                <a:srgbClr val="FF0000"/>
              </a:solidFill>
              <a:latin typeface="Helvetica" panose="020B0604020202020204" pitchFamily="34" charset="0"/>
              <a:ea typeface="Arial" charset="0"/>
              <a:cs typeface="Helvetica" panose="020B0604020202020204" pitchFamily="34" charset="0"/>
            </a:endParaRPr>
          </a:p>
        </p:txBody>
      </p:sp>
      <p:pic>
        <p:nvPicPr>
          <p:cNvPr id="15367" name="図 2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1999" y="828674"/>
            <a:ext cx="3775529" cy="295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0" name="直線コネクタ 219"/>
          <p:cNvCxnSpPr/>
          <p:nvPr/>
        </p:nvCxnSpPr>
        <p:spPr>
          <a:xfrm rot="5400000">
            <a:off x="6799262" y="3611563"/>
            <a:ext cx="174625" cy="107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直線コネクタ 221"/>
          <p:cNvCxnSpPr/>
          <p:nvPr/>
        </p:nvCxnSpPr>
        <p:spPr>
          <a:xfrm rot="16200000" flipH="1">
            <a:off x="7608887" y="3589338"/>
            <a:ext cx="142875" cy="120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図形グループ 220"/>
          <p:cNvGrpSpPr>
            <a:grpSpLocks/>
          </p:cNvGrpSpPr>
          <p:nvPr/>
        </p:nvGrpSpPr>
        <p:grpSpPr bwMode="auto">
          <a:xfrm>
            <a:off x="645658" y="2719905"/>
            <a:ext cx="4310063" cy="3008312"/>
            <a:chOff x="733906" y="3709988"/>
            <a:chExt cx="4310063" cy="3008312"/>
          </a:xfrm>
        </p:grpSpPr>
        <p:cxnSp>
          <p:nvCxnSpPr>
            <p:cNvPr id="216" name="直線コネクタ 215"/>
            <p:cNvCxnSpPr/>
            <p:nvPr/>
          </p:nvCxnSpPr>
          <p:spPr>
            <a:xfrm>
              <a:off x="1699106" y="4994275"/>
              <a:ext cx="3208338" cy="1588"/>
            </a:xfrm>
            <a:prstGeom prst="line">
              <a:avLst/>
            </a:prstGeom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図形グループ 10"/>
            <p:cNvGrpSpPr>
              <a:grpSpLocks/>
            </p:cNvGrpSpPr>
            <p:nvPr/>
          </p:nvGrpSpPr>
          <p:grpSpPr bwMode="auto">
            <a:xfrm>
              <a:off x="733906" y="3709988"/>
              <a:ext cx="4310063" cy="3008312"/>
              <a:chOff x="1040958" y="1660169"/>
              <a:chExt cx="4308887" cy="3007767"/>
            </a:xfrm>
          </p:grpSpPr>
          <p:pic>
            <p:nvPicPr>
              <p:cNvPr id="15379" name="図 43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997" y="2214214"/>
                <a:ext cx="736600" cy="1854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380" name="Text Box 8"/>
              <p:cNvSpPr txBox="1">
                <a:spLocks noChangeArrowheads="1"/>
              </p:cNvSpPr>
              <p:nvPr/>
            </p:nvSpPr>
            <p:spPr bwMode="auto">
              <a:xfrm>
                <a:off x="1721854" y="4301290"/>
                <a:ext cx="3429883" cy="3666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b="1">
                    <a:latin typeface="Arial"/>
                    <a:ea typeface="Arial" charset="0"/>
                    <a:cs typeface="Arial"/>
                  </a:rPr>
                  <a:t>Sustainment Time (s)</a:t>
                </a:r>
              </a:p>
            </p:txBody>
          </p:sp>
          <p:sp>
            <p:nvSpPr>
              <p:cNvPr id="15381" name="Rectangle 5"/>
              <p:cNvSpPr>
                <a:spLocks noChangeArrowheads="1"/>
              </p:cNvSpPr>
              <p:nvPr/>
            </p:nvSpPr>
            <p:spPr bwMode="auto">
              <a:xfrm>
                <a:off x="4220066" y="4306051"/>
                <a:ext cx="0" cy="152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kumimoji="0" lang="ja-JP" altLang="en-US" sz="1000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3959574" y="3371184"/>
                <a:ext cx="596737" cy="6094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7938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kumimoji="0" lang="ja-JP" altLang="en-US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4359515" y="2742648"/>
                <a:ext cx="642762" cy="69361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7938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kumimoji="0" lang="ja-JP" altLang="en-US">
                  <a:latin typeface="Arial"/>
                  <a:ea typeface="Arial" charset="0"/>
                  <a:cs typeface="Arial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1443210" y="1660169"/>
                <a:ext cx="111125" cy="2528012"/>
                <a:chOff x="3273" y="1283"/>
                <a:chExt cx="64" cy="1026"/>
              </a:xfrm>
            </p:grpSpPr>
            <p:sp>
              <p:nvSpPr>
                <p:cNvPr id="15519" name="Rectangle 12"/>
                <p:cNvSpPr>
                  <a:spLocks noChangeArrowheads="1"/>
                </p:cNvSpPr>
                <p:nvPr/>
              </p:nvSpPr>
              <p:spPr bwMode="auto">
                <a:xfrm>
                  <a:off x="3274" y="2210"/>
                  <a:ext cx="62" cy="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kumimoji="0" lang="en-US" altLang="ja-JP" sz="1600" b="1">
                      <a:solidFill>
                        <a:srgbClr val="000000"/>
                      </a:solidFill>
                      <a:latin typeface="Arial"/>
                      <a:ea typeface="Arial" charset="0"/>
                      <a:cs typeface="Arial"/>
                    </a:rPr>
                    <a:t>0</a:t>
                  </a:r>
                  <a:endParaRPr kumimoji="0" lang="en-US" altLang="ja-JP" sz="1600" b="1">
                    <a:latin typeface="Arial"/>
                    <a:ea typeface="Arial" charset="0"/>
                    <a:cs typeface="Arial"/>
                  </a:endParaRPr>
                </a:p>
              </p:txBody>
            </p:sp>
            <p:sp>
              <p:nvSpPr>
                <p:cNvPr id="15520" name="Rectangle 13"/>
                <p:cNvSpPr>
                  <a:spLocks noChangeArrowheads="1"/>
                </p:cNvSpPr>
                <p:nvPr/>
              </p:nvSpPr>
              <p:spPr bwMode="auto">
                <a:xfrm>
                  <a:off x="3274" y="2053"/>
                  <a:ext cx="62" cy="1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kumimoji="0" lang="en-US" altLang="ja-JP" sz="1600" b="1">
                      <a:solidFill>
                        <a:srgbClr val="000000"/>
                      </a:solidFill>
                      <a:latin typeface="Arial"/>
                      <a:ea typeface="Arial" charset="0"/>
                      <a:cs typeface="Arial"/>
                    </a:rPr>
                    <a:t>1</a:t>
                  </a:r>
                  <a:endParaRPr kumimoji="0" lang="en-US" altLang="ja-JP" sz="1600" b="1">
                    <a:latin typeface="Arial"/>
                    <a:ea typeface="Arial" charset="0"/>
                    <a:cs typeface="Arial"/>
                  </a:endParaRPr>
                </a:p>
              </p:txBody>
            </p:sp>
            <p:sp>
              <p:nvSpPr>
                <p:cNvPr id="15521" name="Rectangle 14"/>
                <p:cNvSpPr>
                  <a:spLocks noChangeArrowheads="1"/>
                </p:cNvSpPr>
                <p:nvPr/>
              </p:nvSpPr>
              <p:spPr bwMode="auto">
                <a:xfrm>
                  <a:off x="3274" y="1436"/>
                  <a:ext cx="62" cy="1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kumimoji="0" lang="en-US" altLang="ja-JP" sz="1600" b="1">
                      <a:solidFill>
                        <a:srgbClr val="000000"/>
                      </a:solidFill>
                      <a:latin typeface="Arial"/>
                      <a:ea typeface="Arial" charset="0"/>
                      <a:cs typeface="Arial"/>
                    </a:rPr>
                    <a:t>5</a:t>
                  </a:r>
                  <a:endParaRPr kumimoji="0" lang="en-US" altLang="ja-JP" sz="1600" b="1">
                    <a:latin typeface="Arial"/>
                    <a:ea typeface="Arial" charset="0"/>
                    <a:cs typeface="Arial"/>
                  </a:endParaRPr>
                </a:p>
              </p:txBody>
            </p:sp>
            <p:sp>
              <p:nvSpPr>
                <p:cNvPr id="15522" name="Rectangle 15"/>
                <p:cNvSpPr>
                  <a:spLocks noChangeArrowheads="1"/>
                </p:cNvSpPr>
                <p:nvPr/>
              </p:nvSpPr>
              <p:spPr bwMode="auto">
                <a:xfrm>
                  <a:off x="3273" y="1283"/>
                  <a:ext cx="64" cy="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kumimoji="0" lang="en-US" altLang="ja-JP" sz="1600" b="1">
                      <a:solidFill>
                        <a:srgbClr val="000000"/>
                      </a:solidFill>
                      <a:latin typeface="Arial"/>
                      <a:ea typeface="Arial" charset="0"/>
                      <a:cs typeface="Arial"/>
                    </a:rPr>
                    <a:t>6</a:t>
                  </a:r>
                  <a:endParaRPr kumimoji="0" lang="en-US" altLang="ja-JP" sz="1600" b="1">
                    <a:latin typeface="Arial"/>
                    <a:ea typeface="Arial" charset="0"/>
                    <a:cs typeface="Arial"/>
                  </a:endParaRPr>
                </a:p>
              </p:txBody>
            </p:sp>
            <p:sp>
              <p:nvSpPr>
                <p:cNvPr id="15523" name="Rectangle 16"/>
                <p:cNvSpPr>
                  <a:spLocks noChangeArrowheads="1"/>
                </p:cNvSpPr>
                <p:nvPr/>
              </p:nvSpPr>
              <p:spPr bwMode="auto">
                <a:xfrm>
                  <a:off x="3274" y="1585"/>
                  <a:ext cx="62" cy="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kumimoji="0" lang="en-US" altLang="ja-JP" sz="1600" b="1">
                      <a:solidFill>
                        <a:srgbClr val="000000"/>
                      </a:solidFill>
                      <a:latin typeface="Arial"/>
                      <a:ea typeface="Arial" charset="0"/>
                      <a:cs typeface="Arial"/>
                    </a:rPr>
                    <a:t>4</a:t>
                  </a:r>
                  <a:endParaRPr kumimoji="0" lang="en-US" altLang="ja-JP" sz="1600" b="1">
                    <a:latin typeface="Arial"/>
                    <a:ea typeface="Arial" charset="0"/>
                    <a:cs typeface="Arial"/>
                  </a:endParaRPr>
                </a:p>
              </p:txBody>
            </p:sp>
            <p:sp>
              <p:nvSpPr>
                <p:cNvPr id="15524" name="Rectangle 17"/>
                <p:cNvSpPr>
                  <a:spLocks noChangeArrowheads="1"/>
                </p:cNvSpPr>
                <p:nvPr/>
              </p:nvSpPr>
              <p:spPr bwMode="auto">
                <a:xfrm>
                  <a:off x="3274" y="1747"/>
                  <a:ext cx="62" cy="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kumimoji="0" lang="en-US" altLang="ja-JP" sz="1600" b="1">
                      <a:solidFill>
                        <a:srgbClr val="000000"/>
                      </a:solidFill>
                      <a:latin typeface="Arial"/>
                      <a:ea typeface="Arial" charset="0"/>
                      <a:cs typeface="Arial"/>
                    </a:rPr>
                    <a:t>3</a:t>
                  </a:r>
                  <a:endParaRPr kumimoji="0" lang="en-US" altLang="ja-JP" sz="1600" b="1">
                    <a:latin typeface="Arial"/>
                    <a:ea typeface="Arial" charset="0"/>
                    <a:cs typeface="Arial"/>
                  </a:endParaRPr>
                </a:p>
              </p:txBody>
            </p:sp>
            <p:sp>
              <p:nvSpPr>
                <p:cNvPr id="15525" name="Rectangle 18"/>
                <p:cNvSpPr>
                  <a:spLocks noChangeArrowheads="1"/>
                </p:cNvSpPr>
                <p:nvPr/>
              </p:nvSpPr>
              <p:spPr bwMode="auto">
                <a:xfrm>
                  <a:off x="3274" y="1900"/>
                  <a:ext cx="62" cy="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kumimoji="0" lang="en-US" altLang="ja-JP" sz="1600" b="1">
                      <a:solidFill>
                        <a:srgbClr val="000000"/>
                      </a:solidFill>
                      <a:latin typeface="Arial"/>
                      <a:ea typeface="Arial" charset="0"/>
                      <a:cs typeface="Arial"/>
                    </a:rPr>
                    <a:t>2</a:t>
                  </a:r>
                  <a:endParaRPr kumimoji="0" lang="en-US" altLang="ja-JP" sz="1600" b="1">
                    <a:latin typeface="Arial"/>
                    <a:ea typeface="Arial" charset="0"/>
                    <a:cs typeface="Arial"/>
                  </a:endParaRPr>
                </a:p>
              </p:txBody>
            </p:sp>
          </p:grpSp>
          <p:sp>
            <p:nvSpPr>
              <p:cNvPr id="15385" name="Line 19"/>
              <p:cNvSpPr>
                <a:spLocks noChangeShapeType="1"/>
              </p:cNvSpPr>
              <p:nvPr/>
            </p:nvSpPr>
            <p:spPr bwMode="auto">
              <a:xfrm>
                <a:off x="1654347" y="4070002"/>
                <a:ext cx="9683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386" name="Line 20"/>
              <p:cNvSpPr>
                <a:spLocks noChangeShapeType="1"/>
              </p:cNvSpPr>
              <p:nvPr/>
            </p:nvSpPr>
            <p:spPr bwMode="auto">
              <a:xfrm>
                <a:off x="1654347" y="3692177"/>
                <a:ext cx="96838" cy="31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387" name="Line 21"/>
              <p:cNvSpPr>
                <a:spLocks noChangeShapeType="1"/>
              </p:cNvSpPr>
              <p:nvPr/>
            </p:nvSpPr>
            <p:spPr bwMode="auto">
              <a:xfrm>
                <a:off x="1654347" y="3303239"/>
                <a:ext cx="9683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388" name="Line 22"/>
              <p:cNvSpPr>
                <a:spLocks noChangeShapeType="1"/>
              </p:cNvSpPr>
              <p:nvPr/>
            </p:nvSpPr>
            <p:spPr bwMode="auto">
              <a:xfrm>
                <a:off x="1654347" y="2938114"/>
                <a:ext cx="9683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389" name="Line 23"/>
              <p:cNvSpPr>
                <a:spLocks noChangeShapeType="1"/>
              </p:cNvSpPr>
              <p:nvPr/>
            </p:nvSpPr>
            <p:spPr bwMode="auto">
              <a:xfrm>
                <a:off x="1654347" y="2547589"/>
                <a:ext cx="96838" cy="31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390" name="Line 24"/>
              <p:cNvSpPr>
                <a:spLocks noChangeShapeType="1"/>
              </p:cNvSpPr>
              <p:nvPr/>
            </p:nvSpPr>
            <p:spPr bwMode="auto">
              <a:xfrm>
                <a:off x="1654347" y="2172939"/>
                <a:ext cx="9683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391" name="Line 25"/>
              <p:cNvSpPr>
                <a:spLocks noChangeShapeType="1"/>
              </p:cNvSpPr>
              <p:nvPr/>
            </p:nvSpPr>
            <p:spPr bwMode="auto">
              <a:xfrm>
                <a:off x="1654347" y="1784002"/>
                <a:ext cx="96838" cy="31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392" name="Line 26"/>
              <p:cNvSpPr>
                <a:spLocks noChangeShapeType="1"/>
              </p:cNvSpPr>
              <p:nvPr/>
            </p:nvSpPr>
            <p:spPr bwMode="auto">
              <a:xfrm>
                <a:off x="1654347" y="4004914"/>
                <a:ext cx="571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393" name="Line 27"/>
              <p:cNvSpPr>
                <a:spLocks noChangeShapeType="1"/>
              </p:cNvSpPr>
              <p:nvPr/>
            </p:nvSpPr>
            <p:spPr bwMode="auto">
              <a:xfrm>
                <a:off x="1654347" y="3914427"/>
                <a:ext cx="571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394" name="Line 28"/>
              <p:cNvSpPr>
                <a:spLocks noChangeShapeType="1"/>
              </p:cNvSpPr>
              <p:nvPr/>
            </p:nvSpPr>
            <p:spPr bwMode="auto">
              <a:xfrm>
                <a:off x="1654347" y="3846164"/>
                <a:ext cx="57150" cy="31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395" name="Line 29"/>
              <p:cNvSpPr>
                <a:spLocks noChangeShapeType="1"/>
              </p:cNvSpPr>
              <p:nvPr/>
            </p:nvSpPr>
            <p:spPr bwMode="auto">
              <a:xfrm>
                <a:off x="1654347" y="3766789"/>
                <a:ext cx="57150" cy="31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396" name="Line 30"/>
              <p:cNvSpPr>
                <a:spLocks noChangeShapeType="1"/>
              </p:cNvSpPr>
              <p:nvPr/>
            </p:nvSpPr>
            <p:spPr bwMode="auto">
              <a:xfrm>
                <a:off x="1654347" y="3612802"/>
                <a:ext cx="57150" cy="31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397" name="Line 31"/>
              <p:cNvSpPr>
                <a:spLocks noChangeShapeType="1"/>
              </p:cNvSpPr>
              <p:nvPr/>
            </p:nvSpPr>
            <p:spPr bwMode="auto">
              <a:xfrm>
                <a:off x="1654347" y="3536602"/>
                <a:ext cx="57150" cy="31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398" name="Line 32"/>
              <p:cNvSpPr>
                <a:spLocks noChangeShapeType="1"/>
              </p:cNvSpPr>
              <p:nvPr/>
            </p:nvSpPr>
            <p:spPr bwMode="auto">
              <a:xfrm>
                <a:off x="1654347" y="3457227"/>
                <a:ext cx="571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399" name="Line 33"/>
              <p:cNvSpPr>
                <a:spLocks noChangeShapeType="1"/>
              </p:cNvSpPr>
              <p:nvPr/>
            </p:nvSpPr>
            <p:spPr bwMode="auto">
              <a:xfrm>
                <a:off x="1654347" y="3392139"/>
                <a:ext cx="571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00" name="Line 34"/>
              <p:cNvSpPr>
                <a:spLocks noChangeShapeType="1"/>
              </p:cNvSpPr>
              <p:nvPr/>
            </p:nvSpPr>
            <p:spPr bwMode="auto">
              <a:xfrm>
                <a:off x="1654347" y="3227039"/>
                <a:ext cx="571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01" name="Line 35"/>
              <p:cNvSpPr>
                <a:spLocks noChangeShapeType="1"/>
              </p:cNvSpPr>
              <p:nvPr/>
            </p:nvSpPr>
            <p:spPr bwMode="auto">
              <a:xfrm>
                <a:off x="1654347" y="3149252"/>
                <a:ext cx="571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02" name="Line 36"/>
              <p:cNvSpPr>
                <a:spLocks noChangeShapeType="1"/>
              </p:cNvSpPr>
              <p:nvPr/>
            </p:nvSpPr>
            <p:spPr bwMode="auto">
              <a:xfrm>
                <a:off x="1654347" y="3079402"/>
                <a:ext cx="57150" cy="31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03" name="Line 37"/>
              <p:cNvSpPr>
                <a:spLocks noChangeShapeType="1"/>
              </p:cNvSpPr>
              <p:nvPr/>
            </p:nvSpPr>
            <p:spPr bwMode="auto">
              <a:xfrm>
                <a:off x="1654347" y="3004789"/>
                <a:ext cx="57150" cy="31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04" name="Line 38"/>
              <p:cNvSpPr>
                <a:spLocks noChangeShapeType="1"/>
              </p:cNvSpPr>
              <p:nvPr/>
            </p:nvSpPr>
            <p:spPr bwMode="auto">
              <a:xfrm>
                <a:off x="1654347" y="2849214"/>
                <a:ext cx="57150" cy="31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05" name="Line 39"/>
              <p:cNvSpPr>
                <a:spLocks noChangeShapeType="1"/>
              </p:cNvSpPr>
              <p:nvPr/>
            </p:nvSpPr>
            <p:spPr bwMode="auto">
              <a:xfrm>
                <a:off x="1654347" y="2769839"/>
                <a:ext cx="57150" cy="31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06" name="Line 40"/>
              <p:cNvSpPr>
                <a:spLocks noChangeShapeType="1"/>
              </p:cNvSpPr>
              <p:nvPr/>
            </p:nvSpPr>
            <p:spPr bwMode="auto">
              <a:xfrm>
                <a:off x="1654347" y="2695227"/>
                <a:ext cx="571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07" name="Line 41"/>
              <p:cNvSpPr>
                <a:spLocks noChangeShapeType="1"/>
              </p:cNvSpPr>
              <p:nvPr/>
            </p:nvSpPr>
            <p:spPr bwMode="auto">
              <a:xfrm>
                <a:off x="1654347" y="2630139"/>
                <a:ext cx="571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08" name="Line 42"/>
              <p:cNvSpPr>
                <a:spLocks noChangeShapeType="1"/>
              </p:cNvSpPr>
              <p:nvPr/>
            </p:nvSpPr>
            <p:spPr bwMode="auto">
              <a:xfrm>
                <a:off x="1654347" y="2471389"/>
                <a:ext cx="57150" cy="31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09" name="Line 43"/>
              <p:cNvSpPr>
                <a:spLocks noChangeShapeType="1"/>
              </p:cNvSpPr>
              <p:nvPr/>
            </p:nvSpPr>
            <p:spPr bwMode="auto">
              <a:xfrm>
                <a:off x="1654347" y="2382489"/>
                <a:ext cx="57150" cy="31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10" name="Line 44"/>
              <p:cNvSpPr>
                <a:spLocks noChangeShapeType="1"/>
              </p:cNvSpPr>
              <p:nvPr/>
            </p:nvSpPr>
            <p:spPr bwMode="auto">
              <a:xfrm>
                <a:off x="1654347" y="2315814"/>
                <a:ext cx="57150" cy="476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11" name="Line 45"/>
              <p:cNvSpPr>
                <a:spLocks noChangeShapeType="1"/>
              </p:cNvSpPr>
              <p:nvPr/>
            </p:nvSpPr>
            <p:spPr bwMode="auto">
              <a:xfrm>
                <a:off x="1654347" y="2238027"/>
                <a:ext cx="57150" cy="31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12" name="Line 46"/>
              <p:cNvSpPr>
                <a:spLocks noChangeShapeType="1"/>
              </p:cNvSpPr>
              <p:nvPr/>
            </p:nvSpPr>
            <p:spPr bwMode="auto">
              <a:xfrm>
                <a:off x="1654347" y="2082452"/>
                <a:ext cx="57150" cy="31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13" name="Line 47"/>
              <p:cNvSpPr>
                <a:spLocks noChangeShapeType="1"/>
              </p:cNvSpPr>
              <p:nvPr/>
            </p:nvSpPr>
            <p:spPr bwMode="auto">
              <a:xfrm>
                <a:off x="1654347" y="2017364"/>
                <a:ext cx="57150" cy="31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14" name="Line 48"/>
              <p:cNvSpPr>
                <a:spLocks noChangeShapeType="1"/>
              </p:cNvSpPr>
              <p:nvPr/>
            </p:nvSpPr>
            <p:spPr bwMode="auto">
              <a:xfrm>
                <a:off x="1654347" y="1928464"/>
                <a:ext cx="57150" cy="31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15" name="Line 49"/>
              <p:cNvSpPr>
                <a:spLocks noChangeShapeType="1"/>
              </p:cNvSpPr>
              <p:nvPr/>
            </p:nvSpPr>
            <p:spPr bwMode="auto">
              <a:xfrm>
                <a:off x="1654347" y="1858614"/>
                <a:ext cx="57150" cy="476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16" name="Line 50"/>
              <p:cNvSpPr>
                <a:spLocks noChangeShapeType="1"/>
              </p:cNvSpPr>
              <p:nvPr/>
            </p:nvSpPr>
            <p:spPr bwMode="auto">
              <a:xfrm>
                <a:off x="2879897" y="4031902"/>
                <a:ext cx="0" cy="349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17" name="Line 51"/>
              <p:cNvSpPr>
                <a:spLocks noChangeShapeType="1"/>
              </p:cNvSpPr>
              <p:nvPr/>
            </p:nvSpPr>
            <p:spPr bwMode="auto">
              <a:xfrm>
                <a:off x="4969047" y="4004914"/>
                <a:ext cx="3175" cy="650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18" name="Line 52"/>
              <p:cNvSpPr>
                <a:spLocks noChangeShapeType="1"/>
              </p:cNvSpPr>
              <p:nvPr/>
            </p:nvSpPr>
            <p:spPr bwMode="auto">
              <a:xfrm>
                <a:off x="2632247" y="4031902"/>
                <a:ext cx="1588" cy="349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19" name="Line 53"/>
              <p:cNvSpPr>
                <a:spLocks noChangeShapeType="1"/>
              </p:cNvSpPr>
              <p:nvPr/>
            </p:nvSpPr>
            <p:spPr bwMode="auto">
              <a:xfrm flipH="1">
                <a:off x="2383010" y="4028727"/>
                <a:ext cx="0" cy="349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20" name="Line 54"/>
              <p:cNvSpPr>
                <a:spLocks noChangeShapeType="1"/>
              </p:cNvSpPr>
              <p:nvPr/>
            </p:nvSpPr>
            <p:spPr bwMode="auto">
              <a:xfrm>
                <a:off x="4262610" y="4035077"/>
                <a:ext cx="3175" cy="349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21" name="Line 55"/>
              <p:cNvSpPr>
                <a:spLocks noChangeShapeType="1"/>
              </p:cNvSpPr>
              <p:nvPr/>
            </p:nvSpPr>
            <p:spPr bwMode="auto">
              <a:xfrm flipV="1">
                <a:off x="1654347" y="1784002"/>
                <a:ext cx="3175" cy="22955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22" name="Line 56"/>
              <p:cNvSpPr>
                <a:spLocks noChangeShapeType="1"/>
              </p:cNvSpPr>
              <p:nvPr/>
            </p:nvSpPr>
            <p:spPr bwMode="auto">
              <a:xfrm flipV="1">
                <a:off x="5211935" y="1784002"/>
                <a:ext cx="0" cy="2286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23" name="Line 57"/>
              <p:cNvSpPr>
                <a:spLocks noChangeShapeType="1"/>
              </p:cNvSpPr>
              <p:nvPr/>
            </p:nvSpPr>
            <p:spPr bwMode="auto">
              <a:xfrm>
                <a:off x="1743247" y="4070002"/>
                <a:ext cx="3463925" cy="95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24" name="Line 58"/>
              <p:cNvSpPr>
                <a:spLocks noChangeShapeType="1"/>
              </p:cNvSpPr>
              <p:nvPr/>
            </p:nvSpPr>
            <p:spPr bwMode="auto">
              <a:xfrm flipV="1">
                <a:off x="1666159" y="1787008"/>
                <a:ext cx="3547364" cy="24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25" name="Rectangle 59"/>
              <p:cNvSpPr>
                <a:spLocks noChangeArrowheads="1"/>
              </p:cNvSpPr>
              <p:nvPr/>
            </p:nvSpPr>
            <p:spPr bwMode="auto">
              <a:xfrm>
                <a:off x="1575834" y="4099715"/>
                <a:ext cx="104753" cy="2444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kumimoji="0" lang="en-US" altLang="ja-JP" sz="1600" b="1">
                    <a:solidFill>
                      <a:srgbClr val="000000"/>
                    </a:solidFill>
                    <a:latin typeface="Arial"/>
                    <a:ea typeface="Arial" charset="0"/>
                    <a:cs typeface="Arial"/>
                  </a:rPr>
                  <a:t>0</a:t>
                </a:r>
                <a:endParaRPr kumimoji="0" lang="en-US" altLang="ja-JP" sz="1600" b="1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5426" name="Rectangle 60"/>
              <p:cNvSpPr>
                <a:spLocks noChangeArrowheads="1"/>
              </p:cNvSpPr>
              <p:nvPr/>
            </p:nvSpPr>
            <p:spPr bwMode="auto">
              <a:xfrm>
                <a:off x="4840362" y="4105949"/>
                <a:ext cx="509483" cy="2444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kumimoji="0" lang="en-US" altLang="ja-JP" sz="1600" b="1">
                    <a:solidFill>
                      <a:srgbClr val="000000"/>
                    </a:solidFill>
                    <a:latin typeface="Arial"/>
                    <a:ea typeface="Arial" charset="0"/>
                    <a:cs typeface="Arial"/>
                  </a:rPr>
                  <a:t>3000</a:t>
                </a:r>
                <a:endParaRPr kumimoji="0" lang="en-US" altLang="ja-JP" sz="1600" b="1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5427" name="Line 61"/>
              <p:cNvSpPr>
                <a:spLocks noChangeShapeType="1"/>
              </p:cNvSpPr>
              <p:nvPr/>
            </p:nvSpPr>
            <p:spPr bwMode="auto">
              <a:xfrm>
                <a:off x="4540422" y="4035077"/>
                <a:ext cx="3175" cy="349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28" name="Rectangle 62"/>
              <p:cNvSpPr>
                <a:spLocks noChangeArrowheads="1"/>
              </p:cNvSpPr>
              <p:nvPr/>
            </p:nvSpPr>
            <p:spPr bwMode="auto">
              <a:xfrm>
                <a:off x="4327994" y="4120348"/>
                <a:ext cx="398381" cy="2444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kumimoji="0" lang="en-US" altLang="ja-JP" sz="1600" b="1">
                    <a:solidFill>
                      <a:srgbClr val="000000"/>
                    </a:solidFill>
                    <a:latin typeface="Arial"/>
                    <a:ea typeface="Arial" charset="0"/>
                    <a:cs typeface="Arial"/>
                  </a:rPr>
                  <a:t>400</a:t>
                </a:r>
                <a:endParaRPr kumimoji="0" lang="en-US" altLang="ja-JP" sz="1600" b="1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5429" name="Line 63"/>
              <p:cNvSpPr>
                <a:spLocks noChangeShapeType="1"/>
              </p:cNvSpPr>
              <p:nvPr/>
            </p:nvSpPr>
            <p:spPr bwMode="auto">
              <a:xfrm>
                <a:off x="2140122" y="4028727"/>
                <a:ext cx="3175" cy="349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30" name="Line 64"/>
              <p:cNvSpPr>
                <a:spLocks noChangeShapeType="1"/>
              </p:cNvSpPr>
              <p:nvPr/>
            </p:nvSpPr>
            <p:spPr bwMode="auto">
              <a:xfrm>
                <a:off x="1889297" y="4031902"/>
                <a:ext cx="3175" cy="349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31" name="Rectangle 65"/>
              <p:cNvSpPr>
                <a:spLocks noChangeArrowheads="1"/>
              </p:cNvSpPr>
              <p:nvPr/>
            </p:nvSpPr>
            <p:spPr bwMode="auto">
              <a:xfrm>
                <a:off x="2281410" y="1966564"/>
                <a:ext cx="1811337" cy="758825"/>
              </a:xfrm>
              <a:prstGeom prst="rect">
                <a:avLst/>
              </a:prstGeom>
              <a:solidFill>
                <a:srgbClr val="0000FF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kumimoji="0" lang="ja-JP" altLang="en-US">
                  <a:latin typeface="Arial"/>
                  <a:ea typeface="Arial" charset="0"/>
                  <a:cs typeface="Arial"/>
                </a:endParaRPr>
              </a:p>
            </p:txBody>
          </p:sp>
          <p:grpSp>
            <p:nvGrpSpPr>
              <p:cNvPr id="6" name="Group 66"/>
              <p:cNvGrpSpPr>
                <a:grpSpLocks/>
              </p:cNvGrpSpPr>
              <p:nvPr/>
            </p:nvGrpSpPr>
            <p:grpSpPr bwMode="auto">
              <a:xfrm>
                <a:off x="4697585" y="1690339"/>
                <a:ext cx="96837" cy="212725"/>
                <a:chOff x="5173" y="1244"/>
                <a:chExt cx="56" cy="86"/>
              </a:xfrm>
            </p:grpSpPr>
            <p:sp>
              <p:nvSpPr>
                <p:cNvPr id="15514" name="Freeform 67"/>
                <p:cNvSpPr>
                  <a:spLocks/>
                </p:cNvSpPr>
                <p:nvPr/>
              </p:nvSpPr>
              <p:spPr bwMode="auto">
                <a:xfrm>
                  <a:off x="5178" y="1244"/>
                  <a:ext cx="46" cy="86"/>
                </a:xfrm>
                <a:custGeom>
                  <a:avLst/>
                  <a:gdLst>
                    <a:gd name="T0" fmla="*/ 14 w 46"/>
                    <a:gd name="T1" fmla="*/ 5 h 86"/>
                    <a:gd name="T2" fmla="*/ 37 w 46"/>
                    <a:gd name="T3" fmla="*/ 5 h 86"/>
                    <a:gd name="T4" fmla="*/ 32 w 46"/>
                    <a:gd name="T5" fmla="*/ 9 h 86"/>
                    <a:gd name="T6" fmla="*/ 28 w 46"/>
                    <a:gd name="T7" fmla="*/ 18 h 86"/>
                    <a:gd name="T8" fmla="*/ 28 w 46"/>
                    <a:gd name="T9" fmla="*/ 23 h 86"/>
                    <a:gd name="T10" fmla="*/ 28 w 46"/>
                    <a:gd name="T11" fmla="*/ 32 h 86"/>
                    <a:gd name="T12" fmla="*/ 32 w 46"/>
                    <a:gd name="T13" fmla="*/ 41 h 86"/>
                    <a:gd name="T14" fmla="*/ 37 w 46"/>
                    <a:gd name="T15" fmla="*/ 50 h 86"/>
                    <a:gd name="T16" fmla="*/ 46 w 46"/>
                    <a:gd name="T17" fmla="*/ 59 h 86"/>
                    <a:gd name="T18" fmla="*/ 46 w 46"/>
                    <a:gd name="T19" fmla="*/ 63 h 86"/>
                    <a:gd name="T20" fmla="*/ 46 w 46"/>
                    <a:gd name="T21" fmla="*/ 68 h 86"/>
                    <a:gd name="T22" fmla="*/ 42 w 46"/>
                    <a:gd name="T23" fmla="*/ 77 h 86"/>
                    <a:gd name="T24" fmla="*/ 37 w 46"/>
                    <a:gd name="T25" fmla="*/ 81 h 86"/>
                    <a:gd name="T26" fmla="*/ 32 w 46"/>
                    <a:gd name="T27" fmla="*/ 86 h 86"/>
                    <a:gd name="T28" fmla="*/ 4 w 46"/>
                    <a:gd name="T29" fmla="*/ 86 h 86"/>
                    <a:gd name="T30" fmla="*/ 14 w 46"/>
                    <a:gd name="T31" fmla="*/ 77 h 86"/>
                    <a:gd name="T32" fmla="*/ 18 w 46"/>
                    <a:gd name="T33" fmla="*/ 72 h 86"/>
                    <a:gd name="T34" fmla="*/ 18 w 46"/>
                    <a:gd name="T35" fmla="*/ 68 h 86"/>
                    <a:gd name="T36" fmla="*/ 18 w 46"/>
                    <a:gd name="T37" fmla="*/ 59 h 86"/>
                    <a:gd name="T38" fmla="*/ 14 w 46"/>
                    <a:gd name="T39" fmla="*/ 59 h 86"/>
                    <a:gd name="T40" fmla="*/ 9 w 46"/>
                    <a:gd name="T41" fmla="*/ 50 h 86"/>
                    <a:gd name="T42" fmla="*/ 4 w 46"/>
                    <a:gd name="T43" fmla="*/ 41 h 86"/>
                    <a:gd name="T44" fmla="*/ 0 w 46"/>
                    <a:gd name="T45" fmla="*/ 36 h 86"/>
                    <a:gd name="T46" fmla="*/ 0 w 46"/>
                    <a:gd name="T47" fmla="*/ 27 h 86"/>
                    <a:gd name="T48" fmla="*/ 0 w 46"/>
                    <a:gd name="T49" fmla="*/ 18 h 86"/>
                    <a:gd name="T50" fmla="*/ 0 w 46"/>
                    <a:gd name="T51" fmla="*/ 18 h 86"/>
                    <a:gd name="T52" fmla="*/ 4 w 46"/>
                    <a:gd name="T53" fmla="*/ 9 h 86"/>
                    <a:gd name="T54" fmla="*/ 9 w 46"/>
                    <a:gd name="T55" fmla="*/ 0 h 86"/>
                    <a:gd name="T56" fmla="*/ 9 w 46"/>
                    <a:gd name="T57" fmla="*/ 0 h 86"/>
                    <a:gd name="T58" fmla="*/ 14 w 46"/>
                    <a:gd name="T59" fmla="*/ 5 h 8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46"/>
                    <a:gd name="T91" fmla="*/ 0 h 86"/>
                    <a:gd name="T92" fmla="*/ 46 w 46"/>
                    <a:gd name="T93" fmla="*/ 86 h 8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46" h="86">
                      <a:moveTo>
                        <a:pt x="14" y="5"/>
                      </a:moveTo>
                      <a:lnTo>
                        <a:pt x="37" y="5"/>
                      </a:lnTo>
                      <a:lnTo>
                        <a:pt x="32" y="9"/>
                      </a:lnTo>
                      <a:lnTo>
                        <a:pt x="28" y="18"/>
                      </a:lnTo>
                      <a:lnTo>
                        <a:pt x="28" y="23"/>
                      </a:lnTo>
                      <a:lnTo>
                        <a:pt x="28" y="32"/>
                      </a:lnTo>
                      <a:lnTo>
                        <a:pt x="32" y="41"/>
                      </a:lnTo>
                      <a:lnTo>
                        <a:pt x="37" y="50"/>
                      </a:lnTo>
                      <a:lnTo>
                        <a:pt x="46" y="59"/>
                      </a:lnTo>
                      <a:lnTo>
                        <a:pt x="46" y="63"/>
                      </a:lnTo>
                      <a:lnTo>
                        <a:pt x="46" y="68"/>
                      </a:lnTo>
                      <a:lnTo>
                        <a:pt x="42" y="77"/>
                      </a:lnTo>
                      <a:lnTo>
                        <a:pt x="37" y="81"/>
                      </a:lnTo>
                      <a:lnTo>
                        <a:pt x="32" y="86"/>
                      </a:lnTo>
                      <a:lnTo>
                        <a:pt x="4" y="86"/>
                      </a:lnTo>
                      <a:lnTo>
                        <a:pt x="14" y="77"/>
                      </a:lnTo>
                      <a:lnTo>
                        <a:pt x="18" y="72"/>
                      </a:lnTo>
                      <a:lnTo>
                        <a:pt x="18" y="68"/>
                      </a:lnTo>
                      <a:lnTo>
                        <a:pt x="18" y="59"/>
                      </a:lnTo>
                      <a:lnTo>
                        <a:pt x="14" y="59"/>
                      </a:lnTo>
                      <a:lnTo>
                        <a:pt x="9" y="50"/>
                      </a:lnTo>
                      <a:lnTo>
                        <a:pt x="4" y="41"/>
                      </a:lnTo>
                      <a:lnTo>
                        <a:pt x="0" y="36"/>
                      </a:lnTo>
                      <a:lnTo>
                        <a:pt x="0" y="27"/>
                      </a:lnTo>
                      <a:lnTo>
                        <a:pt x="0" y="18"/>
                      </a:lnTo>
                      <a:lnTo>
                        <a:pt x="4" y="9"/>
                      </a:lnTo>
                      <a:lnTo>
                        <a:pt x="9" y="0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515" name="Freeform 68"/>
                <p:cNvSpPr>
                  <a:spLocks/>
                </p:cNvSpPr>
                <p:nvPr/>
              </p:nvSpPr>
              <p:spPr bwMode="auto">
                <a:xfrm>
                  <a:off x="5178" y="1244"/>
                  <a:ext cx="18" cy="86"/>
                </a:xfrm>
                <a:custGeom>
                  <a:avLst/>
                  <a:gdLst>
                    <a:gd name="T0" fmla="*/ 14 w 18"/>
                    <a:gd name="T1" fmla="*/ 0 h 86"/>
                    <a:gd name="T2" fmla="*/ 9 w 18"/>
                    <a:gd name="T3" fmla="*/ 5 h 86"/>
                    <a:gd name="T4" fmla="*/ 0 w 18"/>
                    <a:gd name="T5" fmla="*/ 23 h 86"/>
                    <a:gd name="T6" fmla="*/ 0 w 18"/>
                    <a:gd name="T7" fmla="*/ 32 h 86"/>
                    <a:gd name="T8" fmla="*/ 14 w 18"/>
                    <a:gd name="T9" fmla="*/ 54 h 86"/>
                    <a:gd name="T10" fmla="*/ 18 w 18"/>
                    <a:gd name="T11" fmla="*/ 59 h 86"/>
                    <a:gd name="T12" fmla="*/ 18 w 18"/>
                    <a:gd name="T13" fmla="*/ 68 h 86"/>
                    <a:gd name="T14" fmla="*/ 14 w 18"/>
                    <a:gd name="T15" fmla="*/ 77 h 86"/>
                    <a:gd name="T16" fmla="*/ 4 w 18"/>
                    <a:gd name="T17" fmla="*/ 86 h 8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8"/>
                    <a:gd name="T28" fmla="*/ 0 h 86"/>
                    <a:gd name="T29" fmla="*/ 18 w 18"/>
                    <a:gd name="T30" fmla="*/ 86 h 8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8" h="86">
                      <a:moveTo>
                        <a:pt x="14" y="0"/>
                      </a:moveTo>
                      <a:lnTo>
                        <a:pt x="9" y="5"/>
                      </a:lnTo>
                      <a:lnTo>
                        <a:pt x="0" y="23"/>
                      </a:lnTo>
                      <a:lnTo>
                        <a:pt x="0" y="32"/>
                      </a:lnTo>
                      <a:lnTo>
                        <a:pt x="14" y="54"/>
                      </a:lnTo>
                      <a:lnTo>
                        <a:pt x="18" y="59"/>
                      </a:lnTo>
                      <a:lnTo>
                        <a:pt x="18" y="68"/>
                      </a:lnTo>
                      <a:lnTo>
                        <a:pt x="14" y="77"/>
                      </a:lnTo>
                      <a:lnTo>
                        <a:pt x="4" y="8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516" name="Freeform 69"/>
                <p:cNvSpPr>
                  <a:spLocks/>
                </p:cNvSpPr>
                <p:nvPr/>
              </p:nvSpPr>
              <p:spPr bwMode="auto">
                <a:xfrm>
                  <a:off x="5173" y="1249"/>
                  <a:ext cx="23" cy="81"/>
                </a:xfrm>
                <a:custGeom>
                  <a:avLst/>
                  <a:gdLst>
                    <a:gd name="T0" fmla="*/ 19 w 23"/>
                    <a:gd name="T1" fmla="*/ 0 h 81"/>
                    <a:gd name="T2" fmla="*/ 19 w 23"/>
                    <a:gd name="T3" fmla="*/ 0 h 81"/>
                    <a:gd name="T4" fmla="*/ 14 w 23"/>
                    <a:gd name="T5" fmla="*/ 0 h 81"/>
                    <a:gd name="T6" fmla="*/ 5 w 23"/>
                    <a:gd name="T7" fmla="*/ 9 h 81"/>
                    <a:gd name="T8" fmla="*/ 0 w 23"/>
                    <a:gd name="T9" fmla="*/ 22 h 81"/>
                    <a:gd name="T10" fmla="*/ 9 w 23"/>
                    <a:gd name="T11" fmla="*/ 36 h 81"/>
                    <a:gd name="T12" fmla="*/ 23 w 23"/>
                    <a:gd name="T13" fmla="*/ 54 h 81"/>
                    <a:gd name="T14" fmla="*/ 19 w 23"/>
                    <a:gd name="T15" fmla="*/ 72 h 81"/>
                    <a:gd name="T16" fmla="*/ 9 w 23"/>
                    <a:gd name="T17" fmla="*/ 81 h 81"/>
                    <a:gd name="T18" fmla="*/ 9 w 23"/>
                    <a:gd name="T19" fmla="*/ 81 h 8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"/>
                    <a:gd name="T31" fmla="*/ 0 h 81"/>
                    <a:gd name="T32" fmla="*/ 23 w 23"/>
                    <a:gd name="T33" fmla="*/ 81 h 8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" h="81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5" y="9"/>
                      </a:lnTo>
                      <a:lnTo>
                        <a:pt x="0" y="22"/>
                      </a:lnTo>
                      <a:lnTo>
                        <a:pt x="9" y="36"/>
                      </a:lnTo>
                      <a:lnTo>
                        <a:pt x="23" y="54"/>
                      </a:lnTo>
                      <a:lnTo>
                        <a:pt x="19" y="72"/>
                      </a:lnTo>
                      <a:lnTo>
                        <a:pt x="9" y="8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517" name="Freeform 70"/>
                <p:cNvSpPr>
                  <a:spLocks/>
                </p:cNvSpPr>
                <p:nvPr/>
              </p:nvSpPr>
              <p:spPr bwMode="auto">
                <a:xfrm>
                  <a:off x="5206" y="1249"/>
                  <a:ext cx="23" cy="81"/>
                </a:xfrm>
                <a:custGeom>
                  <a:avLst/>
                  <a:gdLst>
                    <a:gd name="T0" fmla="*/ 14 w 23"/>
                    <a:gd name="T1" fmla="*/ 0 h 81"/>
                    <a:gd name="T2" fmla="*/ 14 w 23"/>
                    <a:gd name="T3" fmla="*/ 0 h 81"/>
                    <a:gd name="T4" fmla="*/ 9 w 23"/>
                    <a:gd name="T5" fmla="*/ 0 h 81"/>
                    <a:gd name="T6" fmla="*/ 4 w 23"/>
                    <a:gd name="T7" fmla="*/ 9 h 81"/>
                    <a:gd name="T8" fmla="*/ 0 w 23"/>
                    <a:gd name="T9" fmla="*/ 22 h 81"/>
                    <a:gd name="T10" fmla="*/ 4 w 23"/>
                    <a:gd name="T11" fmla="*/ 36 h 81"/>
                    <a:gd name="T12" fmla="*/ 23 w 23"/>
                    <a:gd name="T13" fmla="*/ 54 h 81"/>
                    <a:gd name="T14" fmla="*/ 18 w 23"/>
                    <a:gd name="T15" fmla="*/ 72 h 81"/>
                    <a:gd name="T16" fmla="*/ 4 w 23"/>
                    <a:gd name="T17" fmla="*/ 81 h 81"/>
                    <a:gd name="T18" fmla="*/ 4 w 23"/>
                    <a:gd name="T19" fmla="*/ 81 h 8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"/>
                    <a:gd name="T31" fmla="*/ 0 h 81"/>
                    <a:gd name="T32" fmla="*/ 23 w 23"/>
                    <a:gd name="T33" fmla="*/ 81 h 8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" h="81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4" y="9"/>
                      </a:lnTo>
                      <a:lnTo>
                        <a:pt x="0" y="22"/>
                      </a:lnTo>
                      <a:lnTo>
                        <a:pt x="4" y="36"/>
                      </a:lnTo>
                      <a:lnTo>
                        <a:pt x="23" y="54"/>
                      </a:lnTo>
                      <a:lnTo>
                        <a:pt x="18" y="72"/>
                      </a:lnTo>
                      <a:lnTo>
                        <a:pt x="4" y="8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518" name="Freeform 71"/>
                <p:cNvSpPr>
                  <a:spLocks/>
                </p:cNvSpPr>
                <p:nvPr/>
              </p:nvSpPr>
              <p:spPr bwMode="auto">
                <a:xfrm>
                  <a:off x="5206" y="1244"/>
                  <a:ext cx="18" cy="86"/>
                </a:xfrm>
                <a:custGeom>
                  <a:avLst/>
                  <a:gdLst>
                    <a:gd name="T0" fmla="*/ 9 w 18"/>
                    <a:gd name="T1" fmla="*/ 0 h 86"/>
                    <a:gd name="T2" fmla="*/ 9 w 18"/>
                    <a:gd name="T3" fmla="*/ 5 h 86"/>
                    <a:gd name="T4" fmla="*/ 0 w 18"/>
                    <a:gd name="T5" fmla="*/ 23 h 86"/>
                    <a:gd name="T6" fmla="*/ 4 w 18"/>
                    <a:gd name="T7" fmla="*/ 32 h 86"/>
                    <a:gd name="T8" fmla="*/ 9 w 18"/>
                    <a:gd name="T9" fmla="*/ 54 h 86"/>
                    <a:gd name="T10" fmla="*/ 18 w 18"/>
                    <a:gd name="T11" fmla="*/ 68 h 86"/>
                    <a:gd name="T12" fmla="*/ 14 w 18"/>
                    <a:gd name="T13" fmla="*/ 77 h 86"/>
                    <a:gd name="T14" fmla="*/ 4 w 18"/>
                    <a:gd name="T15" fmla="*/ 86 h 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"/>
                    <a:gd name="T25" fmla="*/ 0 h 86"/>
                    <a:gd name="T26" fmla="*/ 18 w 18"/>
                    <a:gd name="T27" fmla="*/ 86 h 8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" h="86">
                      <a:moveTo>
                        <a:pt x="9" y="0"/>
                      </a:moveTo>
                      <a:lnTo>
                        <a:pt x="9" y="5"/>
                      </a:lnTo>
                      <a:lnTo>
                        <a:pt x="0" y="23"/>
                      </a:lnTo>
                      <a:lnTo>
                        <a:pt x="4" y="32"/>
                      </a:lnTo>
                      <a:lnTo>
                        <a:pt x="9" y="54"/>
                      </a:lnTo>
                      <a:lnTo>
                        <a:pt x="18" y="68"/>
                      </a:lnTo>
                      <a:lnTo>
                        <a:pt x="14" y="77"/>
                      </a:lnTo>
                      <a:lnTo>
                        <a:pt x="4" y="8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7" name="Group 72"/>
              <p:cNvGrpSpPr>
                <a:grpSpLocks/>
              </p:cNvGrpSpPr>
              <p:nvPr/>
            </p:nvGrpSpPr>
            <p:grpSpPr bwMode="auto">
              <a:xfrm>
                <a:off x="4245147" y="1690339"/>
                <a:ext cx="88900" cy="212725"/>
                <a:chOff x="4908" y="1244"/>
                <a:chExt cx="51" cy="86"/>
              </a:xfrm>
            </p:grpSpPr>
            <p:sp>
              <p:nvSpPr>
                <p:cNvPr id="15509" name="Freeform 73"/>
                <p:cNvSpPr>
                  <a:spLocks/>
                </p:cNvSpPr>
                <p:nvPr/>
              </p:nvSpPr>
              <p:spPr bwMode="auto">
                <a:xfrm>
                  <a:off x="4908" y="1244"/>
                  <a:ext cx="47" cy="86"/>
                </a:xfrm>
                <a:custGeom>
                  <a:avLst/>
                  <a:gdLst>
                    <a:gd name="T0" fmla="*/ 14 w 47"/>
                    <a:gd name="T1" fmla="*/ 5 h 86"/>
                    <a:gd name="T2" fmla="*/ 37 w 47"/>
                    <a:gd name="T3" fmla="*/ 5 h 86"/>
                    <a:gd name="T4" fmla="*/ 33 w 47"/>
                    <a:gd name="T5" fmla="*/ 9 h 86"/>
                    <a:gd name="T6" fmla="*/ 28 w 47"/>
                    <a:gd name="T7" fmla="*/ 18 h 86"/>
                    <a:gd name="T8" fmla="*/ 23 w 47"/>
                    <a:gd name="T9" fmla="*/ 23 h 86"/>
                    <a:gd name="T10" fmla="*/ 23 w 47"/>
                    <a:gd name="T11" fmla="*/ 32 h 86"/>
                    <a:gd name="T12" fmla="*/ 33 w 47"/>
                    <a:gd name="T13" fmla="*/ 41 h 86"/>
                    <a:gd name="T14" fmla="*/ 37 w 47"/>
                    <a:gd name="T15" fmla="*/ 50 h 86"/>
                    <a:gd name="T16" fmla="*/ 47 w 47"/>
                    <a:gd name="T17" fmla="*/ 59 h 86"/>
                    <a:gd name="T18" fmla="*/ 47 w 47"/>
                    <a:gd name="T19" fmla="*/ 63 h 86"/>
                    <a:gd name="T20" fmla="*/ 47 w 47"/>
                    <a:gd name="T21" fmla="*/ 68 h 86"/>
                    <a:gd name="T22" fmla="*/ 42 w 47"/>
                    <a:gd name="T23" fmla="*/ 77 h 86"/>
                    <a:gd name="T24" fmla="*/ 37 w 47"/>
                    <a:gd name="T25" fmla="*/ 81 h 86"/>
                    <a:gd name="T26" fmla="*/ 33 w 47"/>
                    <a:gd name="T27" fmla="*/ 86 h 86"/>
                    <a:gd name="T28" fmla="*/ 5 w 47"/>
                    <a:gd name="T29" fmla="*/ 86 h 86"/>
                    <a:gd name="T30" fmla="*/ 14 w 47"/>
                    <a:gd name="T31" fmla="*/ 77 h 86"/>
                    <a:gd name="T32" fmla="*/ 19 w 47"/>
                    <a:gd name="T33" fmla="*/ 72 h 86"/>
                    <a:gd name="T34" fmla="*/ 19 w 47"/>
                    <a:gd name="T35" fmla="*/ 68 h 86"/>
                    <a:gd name="T36" fmla="*/ 19 w 47"/>
                    <a:gd name="T37" fmla="*/ 59 h 86"/>
                    <a:gd name="T38" fmla="*/ 14 w 47"/>
                    <a:gd name="T39" fmla="*/ 59 h 86"/>
                    <a:gd name="T40" fmla="*/ 9 w 47"/>
                    <a:gd name="T41" fmla="*/ 50 h 86"/>
                    <a:gd name="T42" fmla="*/ 5 w 47"/>
                    <a:gd name="T43" fmla="*/ 41 h 86"/>
                    <a:gd name="T44" fmla="*/ 0 w 47"/>
                    <a:gd name="T45" fmla="*/ 36 h 86"/>
                    <a:gd name="T46" fmla="*/ 0 w 47"/>
                    <a:gd name="T47" fmla="*/ 27 h 86"/>
                    <a:gd name="T48" fmla="*/ 0 w 47"/>
                    <a:gd name="T49" fmla="*/ 18 h 86"/>
                    <a:gd name="T50" fmla="*/ 0 w 47"/>
                    <a:gd name="T51" fmla="*/ 18 h 86"/>
                    <a:gd name="T52" fmla="*/ 5 w 47"/>
                    <a:gd name="T53" fmla="*/ 9 h 86"/>
                    <a:gd name="T54" fmla="*/ 14 w 47"/>
                    <a:gd name="T55" fmla="*/ 0 h 86"/>
                    <a:gd name="T56" fmla="*/ 9 w 47"/>
                    <a:gd name="T57" fmla="*/ 0 h 86"/>
                    <a:gd name="T58" fmla="*/ 14 w 47"/>
                    <a:gd name="T59" fmla="*/ 5 h 8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47"/>
                    <a:gd name="T91" fmla="*/ 0 h 86"/>
                    <a:gd name="T92" fmla="*/ 47 w 47"/>
                    <a:gd name="T93" fmla="*/ 86 h 8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47" h="86">
                      <a:moveTo>
                        <a:pt x="14" y="5"/>
                      </a:moveTo>
                      <a:lnTo>
                        <a:pt x="37" y="5"/>
                      </a:lnTo>
                      <a:lnTo>
                        <a:pt x="33" y="9"/>
                      </a:lnTo>
                      <a:lnTo>
                        <a:pt x="28" y="18"/>
                      </a:lnTo>
                      <a:lnTo>
                        <a:pt x="23" y="23"/>
                      </a:lnTo>
                      <a:lnTo>
                        <a:pt x="23" y="32"/>
                      </a:lnTo>
                      <a:lnTo>
                        <a:pt x="33" y="41"/>
                      </a:lnTo>
                      <a:lnTo>
                        <a:pt x="37" y="50"/>
                      </a:lnTo>
                      <a:lnTo>
                        <a:pt x="47" y="59"/>
                      </a:lnTo>
                      <a:lnTo>
                        <a:pt x="47" y="63"/>
                      </a:lnTo>
                      <a:lnTo>
                        <a:pt x="47" y="68"/>
                      </a:lnTo>
                      <a:lnTo>
                        <a:pt x="42" y="77"/>
                      </a:lnTo>
                      <a:lnTo>
                        <a:pt x="37" y="81"/>
                      </a:lnTo>
                      <a:lnTo>
                        <a:pt x="33" y="86"/>
                      </a:lnTo>
                      <a:lnTo>
                        <a:pt x="5" y="86"/>
                      </a:lnTo>
                      <a:lnTo>
                        <a:pt x="14" y="77"/>
                      </a:lnTo>
                      <a:lnTo>
                        <a:pt x="19" y="72"/>
                      </a:lnTo>
                      <a:lnTo>
                        <a:pt x="19" y="68"/>
                      </a:lnTo>
                      <a:lnTo>
                        <a:pt x="19" y="59"/>
                      </a:lnTo>
                      <a:lnTo>
                        <a:pt x="14" y="59"/>
                      </a:lnTo>
                      <a:lnTo>
                        <a:pt x="9" y="50"/>
                      </a:lnTo>
                      <a:lnTo>
                        <a:pt x="5" y="41"/>
                      </a:lnTo>
                      <a:lnTo>
                        <a:pt x="0" y="36"/>
                      </a:lnTo>
                      <a:lnTo>
                        <a:pt x="0" y="27"/>
                      </a:lnTo>
                      <a:lnTo>
                        <a:pt x="0" y="18"/>
                      </a:lnTo>
                      <a:lnTo>
                        <a:pt x="5" y="9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510" name="Freeform 74"/>
                <p:cNvSpPr>
                  <a:spLocks/>
                </p:cNvSpPr>
                <p:nvPr/>
              </p:nvSpPr>
              <p:spPr bwMode="auto">
                <a:xfrm>
                  <a:off x="4908" y="1244"/>
                  <a:ext cx="19" cy="86"/>
                </a:xfrm>
                <a:custGeom>
                  <a:avLst/>
                  <a:gdLst>
                    <a:gd name="T0" fmla="*/ 14 w 19"/>
                    <a:gd name="T1" fmla="*/ 0 h 86"/>
                    <a:gd name="T2" fmla="*/ 9 w 19"/>
                    <a:gd name="T3" fmla="*/ 5 h 86"/>
                    <a:gd name="T4" fmla="*/ 0 w 19"/>
                    <a:gd name="T5" fmla="*/ 23 h 86"/>
                    <a:gd name="T6" fmla="*/ 0 w 19"/>
                    <a:gd name="T7" fmla="*/ 32 h 86"/>
                    <a:gd name="T8" fmla="*/ 14 w 19"/>
                    <a:gd name="T9" fmla="*/ 54 h 86"/>
                    <a:gd name="T10" fmla="*/ 19 w 19"/>
                    <a:gd name="T11" fmla="*/ 68 h 86"/>
                    <a:gd name="T12" fmla="*/ 14 w 19"/>
                    <a:gd name="T13" fmla="*/ 77 h 86"/>
                    <a:gd name="T14" fmla="*/ 5 w 19"/>
                    <a:gd name="T15" fmla="*/ 86 h 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"/>
                    <a:gd name="T25" fmla="*/ 0 h 86"/>
                    <a:gd name="T26" fmla="*/ 19 w 19"/>
                    <a:gd name="T27" fmla="*/ 86 h 8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" h="86">
                      <a:moveTo>
                        <a:pt x="14" y="0"/>
                      </a:moveTo>
                      <a:lnTo>
                        <a:pt x="9" y="5"/>
                      </a:lnTo>
                      <a:lnTo>
                        <a:pt x="0" y="23"/>
                      </a:lnTo>
                      <a:lnTo>
                        <a:pt x="0" y="32"/>
                      </a:lnTo>
                      <a:lnTo>
                        <a:pt x="14" y="54"/>
                      </a:lnTo>
                      <a:lnTo>
                        <a:pt x="19" y="68"/>
                      </a:lnTo>
                      <a:lnTo>
                        <a:pt x="14" y="77"/>
                      </a:lnTo>
                      <a:lnTo>
                        <a:pt x="5" y="8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511" name="Freeform 75"/>
                <p:cNvSpPr>
                  <a:spLocks/>
                </p:cNvSpPr>
                <p:nvPr/>
              </p:nvSpPr>
              <p:spPr bwMode="auto">
                <a:xfrm>
                  <a:off x="4908" y="1249"/>
                  <a:ext cx="19" cy="81"/>
                </a:xfrm>
                <a:custGeom>
                  <a:avLst/>
                  <a:gdLst>
                    <a:gd name="T0" fmla="*/ 19 w 19"/>
                    <a:gd name="T1" fmla="*/ 0 h 81"/>
                    <a:gd name="T2" fmla="*/ 19 w 19"/>
                    <a:gd name="T3" fmla="*/ 0 h 81"/>
                    <a:gd name="T4" fmla="*/ 14 w 19"/>
                    <a:gd name="T5" fmla="*/ 0 h 81"/>
                    <a:gd name="T6" fmla="*/ 5 w 19"/>
                    <a:gd name="T7" fmla="*/ 9 h 81"/>
                    <a:gd name="T8" fmla="*/ 0 w 19"/>
                    <a:gd name="T9" fmla="*/ 22 h 81"/>
                    <a:gd name="T10" fmla="*/ 9 w 19"/>
                    <a:gd name="T11" fmla="*/ 36 h 81"/>
                    <a:gd name="T12" fmla="*/ 19 w 19"/>
                    <a:gd name="T13" fmla="*/ 54 h 81"/>
                    <a:gd name="T14" fmla="*/ 19 w 19"/>
                    <a:gd name="T15" fmla="*/ 72 h 81"/>
                    <a:gd name="T16" fmla="*/ 9 w 19"/>
                    <a:gd name="T17" fmla="*/ 81 h 81"/>
                    <a:gd name="T18" fmla="*/ 9 w 19"/>
                    <a:gd name="T19" fmla="*/ 81 h 8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"/>
                    <a:gd name="T31" fmla="*/ 0 h 81"/>
                    <a:gd name="T32" fmla="*/ 19 w 19"/>
                    <a:gd name="T33" fmla="*/ 81 h 8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9" h="81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5" y="9"/>
                      </a:lnTo>
                      <a:lnTo>
                        <a:pt x="0" y="22"/>
                      </a:lnTo>
                      <a:lnTo>
                        <a:pt x="9" y="36"/>
                      </a:lnTo>
                      <a:lnTo>
                        <a:pt x="19" y="54"/>
                      </a:lnTo>
                      <a:lnTo>
                        <a:pt x="19" y="72"/>
                      </a:lnTo>
                      <a:lnTo>
                        <a:pt x="9" y="8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512" name="Freeform 76"/>
                <p:cNvSpPr>
                  <a:spLocks/>
                </p:cNvSpPr>
                <p:nvPr/>
              </p:nvSpPr>
              <p:spPr bwMode="auto">
                <a:xfrm>
                  <a:off x="4931" y="1249"/>
                  <a:ext cx="28" cy="81"/>
                </a:xfrm>
                <a:custGeom>
                  <a:avLst/>
                  <a:gdLst>
                    <a:gd name="T0" fmla="*/ 19 w 28"/>
                    <a:gd name="T1" fmla="*/ 0 h 81"/>
                    <a:gd name="T2" fmla="*/ 19 w 28"/>
                    <a:gd name="T3" fmla="*/ 0 h 81"/>
                    <a:gd name="T4" fmla="*/ 14 w 28"/>
                    <a:gd name="T5" fmla="*/ 0 h 81"/>
                    <a:gd name="T6" fmla="*/ 5 w 28"/>
                    <a:gd name="T7" fmla="*/ 9 h 81"/>
                    <a:gd name="T8" fmla="*/ 0 w 28"/>
                    <a:gd name="T9" fmla="*/ 22 h 81"/>
                    <a:gd name="T10" fmla="*/ 10 w 28"/>
                    <a:gd name="T11" fmla="*/ 36 h 81"/>
                    <a:gd name="T12" fmla="*/ 28 w 28"/>
                    <a:gd name="T13" fmla="*/ 54 h 81"/>
                    <a:gd name="T14" fmla="*/ 24 w 28"/>
                    <a:gd name="T15" fmla="*/ 72 h 81"/>
                    <a:gd name="T16" fmla="*/ 10 w 28"/>
                    <a:gd name="T17" fmla="*/ 81 h 81"/>
                    <a:gd name="T18" fmla="*/ 10 w 28"/>
                    <a:gd name="T19" fmla="*/ 81 h 8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8"/>
                    <a:gd name="T31" fmla="*/ 0 h 81"/>
                    <a:gd name="T32" fmla="*/ 28 w 28"/>
                    <a:gd name="T33" fmla="*/ 81 h 8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8" h="81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5" y="9"/>
                      </a:lnTo>
                      <a:lnTo>
                        <a:pt x="0" y="22"/>
                      </a:lnTo>
                      <a:lnTo>
                        <a:pt x="10" y="36"/>
                      </a:lnTo>
                      <a:lnTo>
                        <a:pt x="28" y="54"/>
                      </a:lnTo>
                      <a:lnTo>
                        <a:pt x="24" y="72"/>
                      </a:lnTo>
                      <a:lnTo>
                        <a:pt x="10" y="8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513" name="Freeform 77"/>
                <p:cNvSpPr>
                  <a:spLocks/>
                </p:cNvSpPr>
                <p:nvPr/>
              </p:nvSpPr>
              <p:spPr bwMode="auto">
                <a:xfrm>
                  <a:off x="4931" y="1244"/>
                  <a:ext cx="24" cy="86"/>
                </a:xfrm>
                <a:custGeom>
                  <a:avLst/>
                  <a:gdLst>
                    <a:gd name="T0" fmla="*/ 19 w 24"/>
                    <a:gd name="T1" fmla="*/ 0 h 86"/>
                    <a:gd name="T2" fmla="*/ 14 w 24"/>
                    <a:gd name="T3" fmla="*/ 5 h 86"/>
                    <a:gd name="T4" fmla="*/ 0 w 24"/>
                    <a:gd name="T5" fmla="*/ 23 h 86"/>
                    <a:gd name="T6" fmla="*/ 5 w 24"/>
                    <a:gd name="T7" fmla="*/ 32 h 86"/>
                    <a:gd name="T8" fmla="*/ 19 w 24"/>
                    <a:gd name="T9" fmla="*/ 54 h 86"/>
                    <a:gd name="T10" fmla="*/ 24 w 24"/>
                    <a:gd name="T11" fmla="*/ 59 h 86"/>
                    <a:gd name="T12" fmla="*/ 24 w 24"/>
                    <a:gd name="T13" fmla="*/ 68 h 86"/>
                    <a:gd name="T14" fmla="*/ 19 w 24"/>
                    <a:gd name="T15" fmla="*/ 77 h 86"/>
                    <a:gd name="T16" fmla="*/ 10 w 24"/>
                    <a:gd name="T17" fmla="*/ 86 h 8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86"/>
                    <a:gd name="T29" fmla="*/ 24 w 24"/>
                    <a:gd name="T30" fmla="*/ 86 h 8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86">
                      <a:moveTo>
                        <a:pt x="19" y="0"/>
                      </a:moveTo>
                      <a:lnTo>
                        <a:pt x="14" y="5"/>
                      </a:lnTo>
                      <a:lnTo>
                        <a:pt x="0" y="23"/>
                      </a:lnTo>
                      <a:lnTo>
                        <a:pt x="5" y="32"/>
                      </a:lnTo>
                      <a:lnTo>
                        <a:pt x="19" y="54"/>
                      </a:lnTo>
                      <a:lnTo>
                        <a:pt x="24" y="59"/>
                      </a:lnTo>
                      <a:lnTo>
                        <a:pt x="24" y="68"/>
                      </a:lnTo>
                      <a:lnTo>
                        <a:pt x="19" y="77"/>
                      </a:lnTo>
                      <a:lnTo>
                        <a:pt x="10" y="8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15434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2293235" y="2239503"/>
                <a:ext cx="1647486" cy="35236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54000" rIns="0" bIns="5400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kumimoji="0" lang="en-US" altLang="ja-JP" sz="1600" b="1">
                    <a:solidFill>
                      <a:schemeClr val="bg1"/>
                    </a:solidFill>
                    <a:latin typeface="Arial"/>
                    <a:ea typeface="Arial" charset="0"/>
                    <a:cs typeface="Arial"/>
                  </a:rPr>
                  <a:t>JT-60SA Target</a:t>
                </a:r>
                <a:endParaRPr kumimoji="0" lang="en-GB" altLang="ja-JP" sz="1600" b="1">
                  <a:solidFill>
                    <a:schemeClr val="bg1"/>
                  </a:solidFill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5435" name="Line 81"/>
              <p:cNvSpPr>
                <a:spLocks noChangeShapeType="1"/>
              </p:cNvSpPr>
              <p:nvPr/>
            </p:nvSpPr>
            <p:spPr bwMode="auto">
              <a:xfrm>
                <a:off x="4867447" y="1979264"/>
                <a:ext cx="0" cy="746125"/>
              </a:xfrm>
              <a:prstGeom prst="line">
                <a:avLst/>
              </a:prstGeom>
              <a:noFill/>
              <a:ln w="28575">
                <a:solidFill>
                  <a:srgbClr val="FF8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36" name="Rectangle 83"/>
              <p:cNvSpPr>
                <a:spLocks noChangeArrowheads="1"/>
              </p:cNvSpPr>
              <p:nvPr/>
            </p:nvSpPr>
            <p:spPr bwMode="auto">
              <a:xfrm>
                <a:off x="3869299" y="4120348"/>
                <a:ext cx="350766" cy="2444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kumimoji="0" lang="en-US" altLang="ja-JP" sz="1600" b="1">
                    <a:solidFill>
                      <a:srgbClr val="000000"/>
                    </a:solidFill>
                    <a:latin typeface="Arial"/>
                    <a:ea typeface="Arial" charset="0"/>
                    <a:cs typeface="Arial"/>
                  </a:rPr>
                  <a:t>100</a:t>
                </a:r>
                <a:endParaRPr kumimoji="0" lang="en-US" altLang="ja-JP" sz="1600" b="1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5437" name="Line 84"/>
              <p:cNvSpPr>
                <a:spLocks noChangeShapeType="1"/>
              </p:cNvSpPr>
              <p:nvPr/>
            </p:nvSpPr>
            <p:spPr bwMode="auto">
              <a:xfrm>
                <a:off x="4097510" y="4004914"/>
                <a:ext cx="0" cy="650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38" name="Rectangle 85"/>
              <p:cNvSpPr>
                <a:spLocks noChangeArrowheads="1"/>
              </p:cNvSpPr>
              <p:nvPr/>
            </p:nvSpPr>
            <p:spPr bwMode="auto">
              <a:xfrm>
                <a:off x="2013893" y="4107652"/>
                <a:ext cx="317435" cy="2444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kumimoji="0" lang="en-US" altLang="ja-JP" sz="1600" b="1">
                    <a:solidFill>
                      <a:srgbClr val="000000"/>
                    </a:solidFill>
                    <a:latin typeface="Arial"/>
                    <a:ea typeface="Arial" charset="0"/>
                    <a:cs typeface="Arial"/>
                  </a:rPr>
                  <a:t>20</a:t>
                </a:r>
                <a:endParaRPr kumimoji="0" lang="en-US" altLang="ja-JP" sz="1600" b="1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5439" name="Rectangle 86"/>
              <p:cNvSpPr>
                <a:spLocks noChangeArrowheads="1"/>
              </p:cNvSpPr>
              <p:nvPr/>
            </p:nvSpPr>
            <p:spPr bwMode="auto">
              <a:xfrm>
                <a:off x="2494807" y="4107652"/>
                <a:ext cx="385682" cy="2444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kumimoji="0" lang="en-US" altLang="ja-JP" sz="1600" b="1">
                    <a:solidFill>
                      <a:srgbClr val="000000"/>
                    </a:solidFill>
                    <a:latin typeface="Arial"/>
                    <a:ea typeface="Arial" charset="0"/>
                    <a:cs typeface="Arial"/>
                  </a:rPr>
                  <a:t>40</a:t>
                </a:r>
                <a:endParaRPr kumimoji="0" lang="en-US" altLang="ja-JP" sz="1600" b="1">
                  <a:latin typeface="Arial"/>
                  <a:ea typeface="Arial" charset="0"/>
                  <a:cs typeface="Arial"/>
                </a:endParaRPr>
              </a:p>
            </p:txBody>
          </p:sp>
          <p:grpSp>
            <p:nvGrpSpPr>
              <p:cNvPr id="8" name="Group 87"/>
              <p:cNvGrpSpPr>
                <a:grpSpLocks/>
              </p:cNvGrpSpPr>
              <p:nvPr/>
            </p:nvGrpSpPr>
            <p:grpSpPr bwMode="auto">
              <a:xfrm>
                <a:off x="3125858" y="4031902"/>
                <a:ext cx="744688" cy="38100"/>
                <a:chOff x="4319" y="3379"/>
                <a:chExt cx="436" cy="25"/>
              </a:xfrm>
            </p:grpSpPr>
            <p:sp>
              <p:nvSpPr>
                <p:cNvPr id="15505" name="Line 88"/>
                <p:cNvSpPr>
                  <a:spLocks noChangeShapeType="1"/>
                </p:cNvSpPr>
                <p:nvPr/>
              </p:nvSpPr>
              <p:spPr bwMode="auto">
                <a:xfrm>
                  <a:off x="4754" y="3381"/>
                  <a:ext cx="1" cy="2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506" name="Line 89"/>
                <p:cNvSpPr>
                  <a:spLocks noChangeShapeType="1"/>
                </p:cNvSpPr>
                <p:nvPr/>
              </p:nvSpPr>
              <p:spPr bwMode="auto">
                <a:xfrm flipH="1">
                  <a:off x="4608" y="3379"/>
                  <a:ext cx="0" cy="2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507" name="Line 90"/>
                <p:cNvSpPr>
                  <a:spLocks noChangeShapeType="1"/>
                </p:cNvSpPr>
                <p:nvPr/>
              </p:nvSpPr>
              <p:spPr bwMode="auto">
                <a:xfrm>
                  <a:off x="4467" y="3379"/>
                  <a:ext cx="1" cy="2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508" name="Line 91"/>
                <p:cNvSpPr>
                  <a:spLocks noChangeShapeType="1"/>
                </p:cNvSpPr>
                <p:nvPr/>
              </p:nvSpPr>
              <p:spPr bwMode="auto">
                <a:xfrm>
                  <a:off x="4319" y="3381"/>
                  <a:ext cx="1" cy="2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15441" name="Rectangle 92"/>
              <p:cNvSpPr>
                <a:spLocks noChangeArrowheads="1"/>
              </p:cNvSpPr>
              <p:nvPr/>
            </p:nvSpPr>
            <p:spPr bwMode="auto">
              <a:xfrm>
                <a:off x="2983657" y="4113999"/>
                <a:ext cx="395206" cy="2444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kumimoji="0" lang="en-US" altLang="ja-JP" sz="1600" b="1">
                    <a:solidFill>
                      <a:srgbClr val="000000"/>
                    </a:solidFill>
                    <a:latin typeface="Arial"/>
                    <a:ea typeface="Arial" charset="0"/>
                    <a:cs typeface="Arial"/>
                  </a:rPr>
                  <a:t>60</a:t>
                </a:r>
                <a:endParaRPr kumimoji="0" lang="en-US" altLang="ja-JP" sz="1600" b="1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5442" name="Rectangle 93"/>
              <p:cNvSpPr>
                <a:spLocks noChangeArrowheads="1"/>
              </p:cNvSpPr>
              <p:nvPr/>
            </p:nvSpPr>
            <p:spPr bwMode="auto">
              <a:xfrm>
                <a:off x="3466158" y="4113999"/>
                <a:ext cx="226966" cy="2444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kumimoji="0" lang="en-US" altLang="ja-JP" sz="1600" b="1">
                    <a:solidFill>
                      <a:srgbClr val="000000"/>
                    </a:solidFill>
                    <a:latin typeface="Arial"/>
                    <a:ea typeface="Arial" charset="0"/>
                    <a:cs typeface="Arial"/>
                  </a:rPr>
                  <a:t>80</a:t>
                </a:r>
                <a:endParaRPr kumimoji="0" lang="en-US" altLang="ja-JP" sz="1600" b="1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5443" name="Line 95"/>
              <p:cNvSpPr>
                <a:spLocks noChangeShapeType="1"/>
              </p:cNvSpPr>
              <p:nvPr/>
            </p:nvSpPr>
            <p:spPr bwMode="auto">
              <a:xfrm flipH="1">
                <a:off x="4707110" y="1969739"/>
                <a:ext cx="49212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prstDash val="sys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44" name="Line 96"/>
              <p:cNvSpPr>
                <a:spLocks noChangeShapeType="1"/>
              </p:cNvSpPr>
              <p:nvPr/>
            </p:nvSpPr>
            <p:spPr bwMode="auto">
              <a:xfrm flipH="1">
                <a:off x="4713460" y="2722214"/>
                <a:ext cx="493712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prstDash val="sys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Arial"/>
                  <a:cs typeface="Arial"/>
                </a:endParaRPr>
              </a:p>
            </p:txBody>
          </p:sp>
          <p:sp>
            <p:nvSpPr>
              <p:cNvPr id="15445" name="Text Box 97"/>
              <p:cNvSpPr txBox="1">
                <a:spLocks noChangeArrowheads="1"/>
              </p:cNvSpPr>
              <p:nvPr/>
            </p:nvSpPr>
            <p:spPr bwMode="auto">
              <a:xfrm>
                <a:off x="4239111" y="2056974"/>
                <a:ext cx="947543" cy="523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sz="1400" b="1">
                    <a:latin typeface="Arial"/>
                    <a:ea typeface="Arial" charset="0"/>
                    <a:cs typeface="Arial"/>
                  </a:rPr>
                  <a:t>DEMO reactors</a:t>
                </a:r>
              </a:p>
            </p:txBody>
          </p:sp>
          <p:grpSp>
            <p:nvGrpSpPr>
              <p:cNvPr id="9" name="Group 98"/>
              <p:cNvGrpSpPr>
                <a:grpSpLocks/>
              </p:cNvGrpSpPr>
              <p:nvPr/>
            </p:nvGrpSpPr>
            <p:grpSpPr bwMode="auto">
              <a:xfrm>
                <a:off x="5121447" y="1787164"/>
                <a:ext cx="85725" cy="2295516"/>
                <a:chOff x="5424" y="1303"/>
                <a:chExt cx="51" cy="932"/>
              </a:xfrm>
            </p:grpSpPr>
            <p:sp>
              <p:nvSpPr>
                <p:cNvPr id="15474" name="Line 99"/>
                <p:cNvSpPr>
                  <a:spLocks noChangeShapeType="1"/>
                </p:cNvSpPr>
                <p:nvPr/>
              </p:nvSpPr>
              <p:spPr bwMode="auto">
                <a:xfrm>
                  <a:off x="5424" y="2234"/>
                  <a:ext cx="5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75" name="Line 100"/>
                <p:cNvSpPr>
                  <a:spLocks noChangeShapeType="1"/>
                </p:cNvSpPr>
                <p:nvPr/>
              </p:nvSpPr>
              <p:spPr bwMode="auto">
                <a:xfrm>
                  <a:off x="5424" y="2081"/>
                  <a:ext cx="5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76" name="Line 101"/>
                <p:cNvSpPr>
                  <a:spLocks noChangeShapeType="1"/>
                </p:cNvSpPr>
                <p:nvPr/>
              </p:nvSpPr>
              <p:spPr bwMode="auto">
                <a:xfrm>
                  <a:off x="5424" y="1924"/>
                  <a:ext cx="5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77" name="Line 102"/>
                <p:cNvSpPr>
                  <a:spLocks noChangeShapeType="1"/>
                </p:cNvSpPr>
                <p:nvPr/>
              </p:nvSpPr>
              <p:spPr bwMode="auto">
                <a:xfrm>
                  <a:off x="5424" y="1771"/>
                  <a:ext cx="5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78" name="Line 103"/>
                <p:cNvSpPr>
                  <a:spLocks noChangeShapeType="1"/>
                </p:cNvSpPr>
                <p:nvPr/>
              </p:nvSpPr>
              <p:spPr bwMode="auto">
                <a:xfrm>
                  <a:off x="5424" y="1613"/>
                  <a:ext cx="5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79" name="Line 104"/>
                <p:cNvSpPr>
                  <a:spLocks noChangeShapeType="1"/>
                </p:cNvSpPr>
                <p:nvPr/>
              </p:nvSpPr>
              <p:spPr bwMode="auto">
                <a:xfrm>
                  <a:off x="5424" y="1460"/>
                  <a:ext cx="5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80" name="Line 105"/>
                <p:cNvSpPr>
                  <a:spLocks noChangeShapeType="1"/>
                </p:cNvSpPr>
                <p:nvPr/>
              </p:nvSpPr>
              <p:spPr bwMode="auto">
                <a:xfrm>
                  <a:off x="5424" y="1303"/>
                  <a:ext cx="5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81" name="Line 106"/>
                <p:cNvSpPr>
                  <a:spLocks noChangeShapeType="1"/>
                </p:cNvSpPr>
                <p:nvPr/>
              </p:nvSpPr>
              <p:spPr bwMode="auto">
                <a:xfrm>
                  <a:off x="5452" y="2203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82" name="Line 107"/>
                <p:cNvSpPr>
                  <a:spLocks noChangeShapeType="1"/>
                </p:cNvSpPr>
                <p:nvPr/>
              </p:nvSpPr>
              <p:spPr bwMode="auto">
                <a:xfrm>
                  <a:off x="5452" y="2167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83" name="Line 108"/>
                <p:cNvSpPr>
                  <a:spLocks noChangeShapeType="1"/>
                </p:cNvSpPr>
                <p:nvPr/>
              </p:nvSpPr>
              <p:spPr bwMode="auto">
                <a:xfrm>
                  <a:off x="5452" y="2140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84" name="Line 109"/>
                <p:cNvSpPr>
                  <a:spLocks noChangeShapeType="1"/>
                </p:cNvSpPr>
                <p:nvPr/>
              </p:nvSpPr>
              <p:spPr bwMode="auto">
                <a:xfrm>
                  <a:off x="5452" y="2108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85" name="Line 110"/>
                <p:cNvSpPr>
                  <a:spLocks noChangeShapeType="1"/>
                </p:cNvSpPr>
                <p:nvPr/>
              </p:nvSpPr>
              <p:spPr bwMode="auto">
                <a:xfrm>
                  <a:off x="5452" y="2045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86" name="Line 111"/>
                <p:cNvSpPr>
                  <a:spLocks noChangeShapeType="1"/>
                </p:cNvSpPr>
                <p:nvPr/>
              </p:nvSpPr>
              <p:spPr bwMode="auto">
                <a:xfrm>
                  <a:off x="5452" y="2014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87" name="Line 112"/>
                <p:cNvSpPr>
                  <a:spLocks noChangeShapeType="1"/>
                </p:cNvSpPr>
                <p:nvPr/>
              </p:nvSpPr>
              <p:spPr bwMode="auto">
                <a:xfrm>
                  <a:off x="5452" y="1982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88" name="Line 113"/>
                <p:cNvSpPr>
                  <a:spLocks noChangeShapeType="1"/>
                </p:cNvSpPr>
                <p:nvPr/>
              </p:nvSpPr>
              <p:spPr bwMode="auto">
                <a:xfrm>
                  <a:off x="5452" y="1955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89" name="Line 114"/>
                <p:cNvSpPr>
                  <a:spLocks noChangeShapeType="1"/>
                </p:cNvSpPr>
                <p:nvPr/>
              </p:nvSpPr>
              <p:spPr bwMode="auto">
                <a:xfrm>
                  <a:off x="5452" y="1892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90" name="Line 115"/>
                <p:cNvSpPr>
                  <a:spLocks noChangeShapeType="1"/>
                </p:cNvSpPr>
                <p:nvPr/>
              </p:nvSpPr>
              <p:spPr bwMode="auto">
                <a:xfrm>
                  <a:off x="5452" y="1856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91" name="Line 116"/>
                <p:cNvSpPr>
                  <a:spLocks noChangeShapeType="1"/>
                </p:cNvSpPr>
                <p:nvPr/>
              </p:nvSpPr>
              <p:spPr bwMode="auto">
                <a:xfrm>
                  <a:off x="5452" y="1829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92" name="Line 117"/>
                <p:cNvSpPr>
                  <a:spLocks noChangeShapeType="1"/>
                </p:cNvSpPr>
                <p:nvPr/>
              </p:nvSpPr>
              <p:spPr bwMode="auto">
                <a:xfrm>
                  <a:off x="5452" y="1798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93" name="Line 118"/>
                <p:cNvSpPr>
                  <a:spLocks noChangeShapeType="1"/>
                </p:cNvSpPr>
                <p:nvPr/>
              </p:nvSpPr>
              <p:spPr bwMode="auto">
                <a:xfrm>
                  <a:off x="5452" y="1735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94" name="Line 119"/>
                <p:cNvSpPr>
                  <a:spLocks noChangeShapeType="1"/>
                </p:cNvSpPr>
                <p:nvPr/>
              </p:nvSpPr>
              <p:spPr bwMode="auto">
                <a:xfrm>
                  <a:off x="5452" y="1703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95" name="Line 120"/>
                <p:cNvSpPr>
                  <a:spLocks noChangeShapeType="1"/>
                </p:cNvSpPr>
                <p:nvPr/>
              </p:nvSpPr>
              <p:spPr bwMode="auto">
                <a:xfrm>
                  <a:off x="5452" y="1672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96" name="Line 121"/>
                <p:cNvSpPr>
                  <a:spLocks noChangeShapeType="1"/>
                </p:cNvSpPr>
                <p:nvPr/>
              </p:nvSpPr>
              <p:spPr bwMode="auto">
                <a:xfrm>
                  <a:off x="5452" y="1645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97" name="Line 122"/>
                <p:cNvSpPr>
                  <a:spLocks noChangeShapeType="1"/>
                </p:cNvSpPr>
                <p:nvPr/>
              </p:nvSpPr>
              <p:spPr bwMode="auto">
                <a:xfrm>
                  <a:off x="5452" y="1582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98" name="Line 123"/>
                <p:cNvSpPr>
                  <a:spLocks noChangeShapeType="1"/>
                </p:cNvSpPr>
                <p:nvPr/>
              </p:nvSpPr>
              <p:spPr bwMode="auto">
                <a:xfrm>
                  <a:off x="5452" y="1546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99" name="Line 124"/>
                <p:cNvSpPr>
                  <a:spLocks noChangeShapeType="1"/>
                </p:cNvSpPr>
                <p:nvPr/>
              </p:nvSpPr>
              <p:spPr bwMode="auto">
                <a:xfrm>
                  <a:off x="5452" y="1519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500" name="Line 125"/>
                <p:cNvSpPr>
                  <a:spLocks noChangeShapeType="1"/>
                </p:cNvSpPr>
                <p:nvPr/>
              </p:nvSpPr>
              <p:spPr bwMode="auto">
                <a:xfrm>
                  <a:off x="5452" y="1487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501" name="Line 126"/>
                <p:cNvSpPr>
                  <a:spLocks noChangeShapeType="1"/>
                </p:cNvSpPr>
                <p:nvPr/>
              </p:nvSpPr>
              <p:spPr bwMode="auto">
                <a:xfrm>
                  <a:off x="5452" y="1424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502" name="Line 127"/>
                <p:cNvSpPr>
                  <a:spLocks noChangeShapeType="1"/>
                </p:cNvSpPr>
                <p:nvPr/>
              </p:nvSpPr>
              <p:spPr bwMode="auto">
                <a:xfrm>
                  <a:off x="5452" y="1397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503" name="Line 128"/>
                <p:cNvSpPr>
                  <a:spLocks noChangeShapeType="1"/>
                </p:cNvSpPr>
                <p:nvPr/>
              </p:nvSpPr>
              <p:spPr bwMode="auto">
                <a:xfrm>
                  <a:off x="5452" y="1361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504" name="Line 129"/>
                <p:cNvSpPr>
                  <a:spLocks noChangeShapeType="1"/>
                </p:cNvSpPr>
                <p:nvPr/>
              </p:nvSpPr>
              <p:spPr bwMode="auto">
                <a:xfrm>
                  <a:off x="5452" y="1334"/>
                  <a:ext cx="23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15447" name="Freeform 130" descr="右下がり対角線 (太)"/>
              <p:cNvSpPr>
                <a:spLocks/>
              </p:cNvSpPr>
              <p:nvPr/>
            </p:nvSpPr>
            <p:spPr bwMode="auto">
              <a:xfrm>
                <a:off x="2032172" y="1949102"/>
                <a:ext cx="2065338" cy="865187"/>
              </a:xfrm>
              <a:custGeom>
                <a:avLst/>
                <a:gdLst>
                  <a:gd name="T0" fmla="*/ 2147483647 w 1208"/>
                  <a:gd name="T1" fmla="*/ 0 h 584"/>
                  <a:gd name="T2" fmla="*/ 2147483647 w 1208"/>
                  <a:gd name="T3" fmla="*/ 2147483647 h 584"/>
                  <a:gd name="T4" fmla="*/ 2147483647 w 1208"/>
                  <a:gd name="T5" fmla="*/ 2147483647 h 584"/>
                  <a:gd name="T6" fmla="*/ 2147483647 w 1208"/>
                  <a:gd name="T7" fmla="*/ 2147483647 h 584"/>
                  <a:gd name="T8" fmla="*/ 2147483647 w 1208"/>
                  <a:gd name="T9" fmla="*/ 2147483647 h 584"/>
                  <a:gd name="T10" fmla="*/ 0 w 1208"/>
                  <a:gd name="T11" fmla="*/ 2147483647 h 584"/>
                  <a:gd name="T12" fmla="*/ 2147483647 w 1208"/>
                  <a:gd name="T13" fmla="*/ 0 h 5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08"/>
                  <a:gd name="T22" fmla="*/ 0 h 584"/>
                  <a:gd name="T23" fmla="*/ 1208 w 1208"/>
                  <a:gd name="T24" fmla="*/ 584 h 5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08" h="584">
                    <a:moveTo>
                      <a:pt x="4" y="0"/>
                    </a:moveTo>
                    <a:lnTo>
                      <a:pt x="1208" y="4"/>
                    </a:lnTo>
                    <a:lnTo>
                      <a:pt x="1208" y="584"/>
                    </a:lnTo>
                    <a:lnTo>
                      <a:pt x="1128" y="584"/>
                    </a:lnTo>
                    <a:lnTo>
                      <a:pt x="1128" y="72"/>
                    </a:lnTo>
                    <a:lnTo>
                      <a:pt x="0" y="72"/>
                    </a:lnTo>
                    <a:lnTo>
                      <a:pt x="4" y="0"/>
                    </a:lnTo>
                    <a:close/>
                  </a:path>
                </a:pathLst>
              </a:custGeom>
              <a:pattFill prst="wdDnDiag">
                <a:fgClr>
                  <a:srgbClr val="FF99FF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kumimoji="0" lang="ja-JP" altLang="en-US">
                  <a:latin typeface="Arial"/>
                  <a:cs typeface="Arial"/>
                </a:endParaRPr>
              </a:p>
            </p:txBody>
          </p:sp>
          <p:grpSp>
            <p:nvGrpSpPr>
              <p:cNvPr id="10" name="Group 131"/>
              <p:cNvGrpSpPr>
                <a:grpSpLocks/>
              </p:cNvGrpSpPr>
              <p:nvPr/>
            </p:nvGrpSpPr>
            <p:grpSpPr bwMode="auto">
              <a:xfrm>
                <a:off x="4240385" y="3993802"/>
                <a:ext cx="80962" cy="209550"/>
                <a:chOff x="4808" y="2785"/>
                <a:chExt cx="47" cy="141"/>
              </a:xfrm>
            </p:grpSpPr>
            <p:sp>
              <p:nvSpPr>
                <p:cNvPr id="15471" name="Freeform 132"/>
                <p:cNvSpPr>
                  <a:spLocks/>
                </p:cNvSpPr>
                <p:nvPr/>
              </p:nvSpPr>
              <p:spPr bwMode="auto">
                <a:xfrm>
                  <a:off x="4808" y="2785"/>
                  <a:ext cx="47" cy="141"/>
                </a:xfrm>
                <a:custGeom>
                  <a:avLst/>
                  <a:gdLst>
                    <a:gd name="T0" fmla="*/ 14 w 47"/>
                    <a:gd name="T1" fmla="*/ 0 h 85"/>
                    <a:gd name="T2" fmla="*/ 37 w 47"/>
                    <a:gd name="T3" fmla="*/ 0 h 85"/>
                    <a:gd name="T4" fmla="*/ 33 w 47"/>
                    <a:gd name="T5" fmla="*/ 2147483647 h 85"/>
                    <a:gd name="T6" fmla="*/ 28 w 47"/>
                    <a:gd name="T7" fmla="*/ 2147483647 h 85"/>
                    <a:gd name="T8" fmla="*/ 23 w 47"/>
                    <a:gd name="T9" fmla="*/ 2147483647 h 85"/>
                    <a:gd name="T10" fmla="*/ 23 w 47"/>
                    <a:gd name="T11" fmla="*/ 2147483647 h 85"/>
                    <a:gd name="T12" fmla="*/ 33 w 47"/>
                    <a:gd name="T13" fmla="*/ 2147483647 h 85"/>
                    <a:gd name="T14" fmla="*/ 37 w 47"/>
                    <a:gd name="T15" fmla="*/ 2147483647 h 85"/>
                    <a:gd name="T16" fmla="*/ 47 w 47"/>
                    <a:gd name="T17" fmla="*/ 2147483647 h 85"/>
                    <a:gd name="T18" fmla="*/ 47 w 47"/>
                    <a:gd name="T19" fmla="*/ 2147483647 h 85"/>
                    <a:gd name="T20" fmla="*/ 47 w 47"/>
                    <a:gd name="T21" fmla="*/ 2147483647 h 85"/>
                    <a:gd name="T22" fmla="*/ 42 w 47"/>
                    <a:gd name="T23" fmla="*/ 2147483647 h 85"/>
                    <a:gd name="T24" fmla="*/ 37 w 47"/>
                    <a:gd name="T25" fmla="*/ 2147483647 h 85"/>
                    <a:gd name="T26" fmla="*/ 33 w 47"/>
                    <a:gd name="T27" fmla="*/ 2147483647 h 85"/>
                    <a:gd name="T28" fmla="*/ 5 w 47"/>
                    <a:gd name="T29" fmla="*/ 2147483647 h 85"/>
                    <a:gd name="T30" fmla="*/ 14 w 47"/>
                    <a:gd name="T31" fmla="*/ 2147483647 h 85"/>
                    <a:gd name="T32" fmla="*/ 19 w 47"/>
                    <a:gd name="T33" fmla="*/ 2147483647 h 85"/>
                    <a:gd name="T34" fmla="*/ 19 w 47"/>
                    <a:gd name="T35" fmla="*/ 2147483647 h 85"/>
                    <a:gd name="T36" fmla="*/ 19 w 47"/>
                    <a:gd name="T37" fmla="*/ 2147483647 h 85"/>
                    <a:gd name="T38" fmla="*/ 14 w 47"/>
                    <a:gd name="T39" fmla="*/ 2147483647 h 85"/>
                    <a:gd name="T40" fmla="*/ 9 w 47"/>
                    <a:gd name="T41" fmla="*/ 2147483647 h 85"/>
                    <a:gd name="T42" fmla="*/ 5 w 47"/>
                    <a:gd name="T43" fmla="*/ 2147483647 h 85"/>
                    <a:gd name="T44" fmla="*/ 0 w 47"/>
                    <a:gd name="T45" fmla="*/ 2147483647 h 85"/>
                    <a:gd name="T46" fmla="*/ 0 w 47"/>
                    <a:gd name="T47" fmla="*/ 2147483647 h 85"/>
                    <a:gd name="T48" fmla="*/ 0 w 47"/>
                    <a:gd name="T49" fmla="*/ 2147483647 h 85"/>
                    <a:gd name="T50" fmla="*/ 0 w 47"/>
                    <a:gd name="T51" fmla="*/ 2147483647 h 85"/>
                    <a:gd name="T52" fmla="*/ 5 w 47"/>
                    <a:gd name="T53" fmla="*/ 2147483647 h 85"/>
                    <a:gd name="T54" fmla="*/ 14 w 47"/>
                    <a:gd name="T55" fmla="*/ 0 h 85"/>
                    <a:gd name="T56" fmla="*/ 9 w 47"/>
                    <a:gd name="T57" fmla="*/ 0 h 85"/>
                    <a:gd name="T58" fmla="*/ 14 w 47"/>
                    <a:gd name="T59" fmla="*/ 0 h 8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47"/>
                    <a:gd name="T91" fmla="*/ 0 h 85"/>
                    <a:gd name="T92" fmla="*/ 47 w 47"/>
                    <a:gd name="T93" fmla="*/ 85 h 85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47" h="85">
                      <a:moveTo>
                        <a:pt x="14" y="0"/>
                      </a:moveTo>
                      <a:lnTo>
                        <a:pt x="37" y="0"/>
                      </a:lnTo>
                      <a:lnTo>
                        <a:pt x="33" y="4"/>
                      </a:lnTo>
                      <a:lnTo>
                        <a:pt x="28" y="13"/>
                      </a:lnTo>
                      <a:lnTo>
                        <a:pt x="23" y="22"/>
                      </a:lnTo>
                      <a:lnTo>
                        <a:pt x="23" y="31"/>
                      </a:lnTo>
                      <a:lnTo>
                        <a:pt x="33" y="40"/>
                      </a:lnTo>
                      <a:lnTo>
                        <a:pt x="37" y="45"/>
                      </a:lnTo>
                      <a:lnTo>
                        <a:pt x="47" y="58"/>
                      </a:lnTo>
                      <a:lnTo>
                        <a:pt x="47" y="63"/>
                      </a:lnTo>
                      <a:lnTo>
                        <a:pt x="47" y="67"/>
                      </a:lnTo>
                      <a:lnTo>
                        <a:pt x="42" y="76"/>
                      </a:lnTo>
                      <a:lnTo>
                        <a:pt x="37" y="81"/>
                      </a:lnTo>
                      <a:lnTo>
                        <a:pt x="33" y="85"/>
                      </a:lnTo>
                      <a:lnTo>
                        <a:pt x="5" y="85"/>
                      </a:lnTo>
                      <a:lnTo>
                        <a:pt x="14" y="76"/>
                      </a:lnTo>
                      <a:lnTo>
                        <a:pt x="19" y="72"/>
                      </a:lnTo>
                      <a:lnTo>
                        <a:pt x="19" y="67"/>
                      </a:lnTo>
                      <a:lnTo>
                        <a:pt x="19" y="58"/>
                      </a:lnTo>
                      <a:lnTo>
                        <a:pt x="14" y="54"/>
                      </a:lnTo>
                      <a:lnTo>
                        <a:pt x="9" y="45"/>
                      </a:lnTo>
                      <a:lnTo>
                        <a:pt x="5" y="40"/>
                      </a:lnTo>
                      <a:lnTo>
                        <a:pt x="0" y="31"/>
                      </a:lnTo>
                      <a:lnTo>
                        <a:pt x="0" y="27"/>
                      </a:lnTo>
                      <a:lnTo>
                        <a:pt x="0" y="18"/>
                      </a:lnTo>
                      <a:lnTo>
                        <a:pt x="0" y="13"/>
                      </a:lnTo>
                      <a:lnTo>
                        <a:pt x="5" y="4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72" name="Freeform 133"/>
                <p:cNvSpPr>
                  <a:spLocks/>
                </p:cNvSpPr>
                <p:nvPr/>
              </p:nvSpPr>
              <p:spPr bwMode="auto">
                <a:xfrm>
                  <a:off x="4808" y="2785"/>
                  <a:ext cx="19" cy="134"/>
                </a:xfrm>
                <a:custGeom>
                  <a:avLst/>
                  <a:gdLst>
                    <a:gd name="T0" fmla="*/ 14 w 19"/>
                    <a:gd name="T1" fmla="*/ 0 h 81"/>
                    <a:gd name="T2" fmla="*/ 9 w 19"/>
                    <a:gd name="T3" fmla="*/ 2147483647 h 81"/>
                    <a:gd name="T4" fmla="*/ 0 w 19"/>
                    <a:gd name="T5" fmla="*/ 2147483647 h 81"/>
                    <a:gd name="T6" fmla="*/ 0 w 19"/>
                    <a:gd name="T7" fmla="*/ 2147483647 h 81"/>
                    <a:gd name="T8" fmla="*/ 5 w 19"/>
                    <a:gd name="T9" fmla="*/ 2147483647 h 81"/>
                    <a:gd name="T10" fmla="*/ 14 w 19"/>
                    <a:gd name="T11" fmla="*/ 2147483647 h 81"/>
                    <a:gd name="T12" fmla="*/ 19 w 19"/>
                    <a:gd name="T13" fmla="*/ 2147483647 h 81"/>
                    <a:gd name="T14" fmla="*/ 5 w 19"/>
                    <a:gd name="T15" fmla="*/ 2147483647 h 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"/>
                    <a:gd name="T25" fmla="*/ 0 h 81"/>
                    <a:gd name="T26" fmla="*/ 19 w 19"/>
                    <a:gd name="T27" fmla="*/ 81 h 8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" h="81">
                      <a:moveTo>
                        <a:pt x="14" y="0"/>
                      </a:moveTo>
                      <a:lnTo>
                        <a:pt x="9" y="4"/>
                      </a:lnTo>
                      <a:lnTo>
                        <a:pt x="0" y="18"/>
                      </a:lnTo>
                      <a:lnTo>
                        <a:pt x="0" y="31"/>
                      </a:lnTo>
                      <a:lnTo>
                        <a:pt x="5" y="40"/>
                      </a:lnTo>
                      <a:lnTo>
                        <a:pt x="14" y="45"/>
                      </a:lnTo>
                      <a:lnTo>
                        <a:pt x="19" y="67"/>
                      </a:lnTo>
                      <a:lnTo>
                        <a:pt x="5" y="8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73" name="Freeform 134"/>
                <p:cNvSpPr>
                  <a:spLocks/>
                </p:cNvSpPr>
                <p:nvPr/>
              </p:nvSpPr>
              <p:spPr bwMode="auto">
                <a:xfrm>
                  <a:off x="4831" y="2785"/>
                  <a:ext cx="24" cy="134"/>
                </a:xfrm>
                <a:custGeom>
                  <a:avLst/>
                  <a:gdLst>
                    <a:gd name="T0" fmla="*/ 19 w 24"/>
                    <a:gd name="T1" fmla="*/ 0 h 81"/>
                    <a:gd name="T2" fmla="*/ 14 w 24"/>
                    <a:gd name="T3" fmla="*/ 2147483647 h 81"/>
                    <a:gd name="T4" fmla="*/ 0 w 24"/>
                    <a:gd name="T5" fmla="*/ 2147483647 h 81"/>
                    <a:gd name="T6" fmla="*/ 5 w 24"/>
                    <a:gd name="T7" fmla="*/ 2147483647 h 81"/>
                    <a:gd name="T8" fmla="*/ 5 w 24"/>
                    <a:gd name="T9" fmla="*/ 2147483647 h 81"/>
                    <a:gd name="T10" fmla="*/ 19 w 24"/>
                    <a:gd name="T11" fmla="*/ 2147483647 h 81"/>
                    <a:gd name="T12" fmla="*/ 24 w 24"/>
                    <a:gd name="T13" fmla="*/ 2147483647 h 81"/>
                    <a:gd name="T14" fmla="*/ 24 w 24"/>
                    <a:gd name="T15" fmla="*/ 2147483647 h 81"/>
                    <a:gd name="T16" fmla="*/ 10 w 24"/>
                    <a:gd name="T17" fmla="*/ 2147483647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81"/>
                    <a:gd name="T29" fmla="*/ 24 w 24"/>
                    <a:gd name="T30" fmla="*/ 81 h 8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81">
                      <a:moveTo>
                        <a:pt x="19" y="0"/>
                      </a:moveTo>
                      <a:lnTo>
                        <a:pt x="14" y="4"/>
                      </a:lnTo>
                      <a:lnTo>
                        <a:pt x="0" y="18"/>
                      </a:lnTo>
                      <a:lnTo>
                        <a:pt x="5" y="31"/>
                      </a:lnTo>
                      <a:lnTo>
                        <a:pt x="5" y="40"/>
                      </a:lnTo>
                      <a:lnTo>
                        <a:pt x="19" y="45"/>
                      </a:lnTo>
                      <a:lnTo>
                        <a:pt x="24" y="54"/>
                      </a:lnTo>
                      <a:lnTo>
                        <a:pt x="24" y="67"/>
                      </a:lnTo>
                      <a:lnTo>
                        <a:pt x="10" y="8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11" name="Group 135"/>
              <p:cNvGrpSpPr>
                <a:grpSpLocks/>
              </p:cNvGrpSpPr>
              <p:nvPr/>
            </p:nvGrpSpPr>
            <p:grpSpPr bwMode="auto">
              <a:xfrm>
                <a:off x="4726160" y="3969989"/>
                <a:ext cx="80962" cy="209550"/>
                <a:chOff x="4808" y="2785"/>
                <a:chExt cx="47" cy="141"/>
              </a:xfrm>
            </p:grpSpPr>
            <p:sp>
              <p:nvSpPr>
                <p:cNvPr id="15468" name="Freeform 136"/>
                <p:cNvSpPr>
                  <a:spLocks/>
                </p:cNvSpPr>
                <p:nvPr/>
              </p:nvSpPr>
              <p:spPr bwMode="auto">
                <a:xfrm>
                  <a:off x="4808" y="2785"/>
                  <a:ext cx="47" cy="141"/>
                </a:xfrm>
                <a:custGeom>
                  <a:avLst/>
                  <a:gdLst>
                    <a:gd name="T0" fmla="*/ 14 w 47"/>
                    <a:gd name="T1" fmla="*/ 0 h 85"/>
                    <a:gd name="T2" fmla="*/ 37 w 47"/>
                    <a:gd name="T3" fmla="*/ 0 h 85"/>
                    <a:gd name="T4" fmla="*/ 33 w 47"/>
                    <a:gd name="T5" fmla="*/ 2147483647 h 85"/>
                    <a:gd name="T6" fmla="*/ 28 w 47"/>
                    <a:gd name="T7" fmla="*/ 2147483647 h 85"/>
                    <a:gd name="T8" fmla="*/ 23 w 47"/>
                    <a:gd name="T9" fmla="*/ 2147483647 h 85"/>
                    <a:gd name="T10" fmla="*/ 23 w 47"/>
                    <a:gd name="T11" fmla="*/ 2147483647 h 85"/>
                    <a:gd name="T12" fmla="*/ 33 w 47"/>
                    <a:gd name="T13" fmla="*/ 2147483647 h 85"/>
                    <a:gd name="T14" fmla="*/ 37 w 47"/>
                    <a:gd name="T15" fmla="*/ 2147483647 h 85"/>
                    <a:gd name="T16" fmla="*/ 47 w 47"/>
                    <a:gd name="T17" fmla="*/ 2147483647 h 85"/>
                    <a:gd name="T18" fmla="*/ 47 w 47"/>
                    <a:gd name="T19" fmla="*/ 2147483647 h 85"/>
                    <a:gd name="T20" fmla="*/ 47 w 47"/>
                    <a:gd name="T21" fmla="*/ 2147483647 h 85"/>
                    <a:gd name="T22" fmla="*/ 42 w 47"/>
                    <a:gd name="T23" fmla="*/ 2147483647 h 85"/>
                    <a:gd name="T24" fmla="*/ 37 w 47"/>
                    <a:gd name="T25" fmla="*/ 2147483647 h 85"/>
                    <a:gd name="T26" fmla="*/ 33 w 47"/>
                    <a:gd name="T27" fmla="*/ 2147483647 h 85"/>
                    <a:gd name="T28" fmla="*/ 5 w 47"/>
                    <a:gd name="T29" fmla="*/ 2147483647 h 85"/>
                    <a:gd name="T30" fmla="*/ 14 w 47"/>
                    <a:gd name="T31" fmla="*/ 2147483647 h 85"/>
                    <a:gd name="T32" fmla="*/ 19 w 47"/>
                    <a:gd name="T33" fmla="*/ 2147483647 h 85"/>
                    <a:gd name="T34" fmla="*/ 19 w 47"/>
                    <a:gd name="T35" fmla="*/ 2147483647 h 85"/>
                    <a:gd name="T36" fmla="*/ 19 w 47"/>
                    <a:gd name="T37" fmla="*/ 2147483647 h 85"/>
                    <a:gd name="T38" fmla="*/ 14 w 47"/>
                    <a:gd name="T39" fmla="*/ 2147483647 h 85"/>
                    <a:gd name="T40" fmla="*/ 9 w 47"/>
                    <a:gd name="T41" fmla="*/ 2147483647 h 85"/>
                    <a:gd name="T42" fmla="*/ 5 w 47"/>
                    <a:gd name="T43" fmla="*/ 2147483647 h 85"/>
                    <a:gd name="T44" fmla="*/ 0 w 47"/>
                    <a:gd name="T45" fmla="*/ 2147483647 h 85"/>
                    <a:gd name="T46" fmla="*/ 0 w 47"/>
                    <a:gd name="T47" fmla="*/ 2147483647 h 85"/>
                    <a:gd name="T48" fmla="*/ 0 w 47"/>
                    <a:gd name="T49" fmla="*/ 2147483647 h 85"/>
                    <a:gd name="T50" fmla="*/ 0 w 47"/>
                    <a:gd name="T51" fmla="*/ 2147483647 h 85"/>
                    <a:gd name="T52" fmla="*/ 5 w 47"/>
                    <a:gd name="T53" fmla="*/ 2147483647 h 85"/>
                    <a:gd name="T54" fmla="*/ 14 w 47"/>
                    <a:gd name="T55" fmla="*/ 0 h 85"/>
                    <a:gd name="T56" fmla="*/ 9 w 47"/>
                    <a:gd name="T57" fmla="*/ 0 h 85"/>
                    <a:gd name="T58" fmla="*/ 14 w 47"/>
                    <a:gd name="T59" fmla="*/ 0 h 8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47"/>
                    <a:gd name="T91" fmla="*/ 0 h 85"/>
                    <a:gd name="T92" fmla="*/ 47 w 47"/>
                    <a:gd name="T93" fmla="*/ 85 h 85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47" h="85">
                      <a:moveTo>
                        <a:pt x="14" y="0"/>
                      </a:moveTo>
                      <a:lnTo>
                        <a:pt x="37" y="0"/>
                      </a:lnTo>
                      <a:lnTo>
                        <a:pt x="33" y="4"/>
                      </a:lnTo>
                      <a:lnTo>
                        <a:pt x="28" y="13"/>
                      </a:lnTo>
                      <a:lnTo>
                        <a:pt x="23" y="22"/>
                      </a:lnTo>
                      <a:lnTo>
                        <a:pt x="23" y="31"/>
                      </a:lnTo>
                      <a:lnTo>
                        <a:pt x="33" y="40"/>
                      </a:lnTo>
                      <a:lnTo>
                        <a:pt x="37" y="45"/>
                      </a:lnTo>
                      <a:lnTo>
                        <a:pt x="47" y="58"/>
                      </a:lnTo>
                      <a:lnTo>
                        <a:pt x="47" y="63"/>
                      </a:lnTo>
                      <a:lnTo>
                        <a:pt x="47" y="67"/>
                      </a:lnTo>
                      <a:lnTo>
                        <a:pt x="42" y="76"/>
                      </a:lnTo>
                      <a:lnTo>
                        <a:pt x="37" y="81"/>
                      </a:lnTo>
                      <a:lnTo>
                        <a:pt x="33" y="85"/>
                      </a:lnTo>
                      <a:lnTo>
                        <a:pt x="5" y="85"/>
                      </a:lnTo>
                      <a:lnTo>
                        <a:pt x="14" y="76"/>
                      </a:lnTo>
                      <a:lnTo>
                        <a:pt x="19" y="72"/>
                      </a:lnTo>
                      <a:lnTo>
                        <a:pt x="19" y="67"/>
                      </a:lnTo>
                      <a:lnTo>
                        <a:pt x="19" y="58"/>
                      </a:lnTo>
                      <a:lnTo>
                        <a:pt x="14" y="54"/>
                      </a:lnTo>
                      <a:lnTo>
                        <a:pt x="9" y="45"/>
                      </a:lnTo>
                      <a:lnTo>
                        <a:pt x="5" y="40"/>
                      </a:lnTo>
                      <a:lnTo>
                        <a:pt x="0" y="31"/>
                      </a:lnTo>
                      <a:lnTo>
                        <a:pt x="0" y="27"/>
                      </a:lnTo>
                      <a:lnTo>
                        <a:pt x="0" y="18"/>
                      </a:lnTo>
                      <a:lnTo>
                        <a:pt x="0" y="13"/>
                      </a:lnTo>
                      <a:lnTo>
                        <a:pt x="5" y="4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69" name="Freeform 137"/>
                <p:cNvSpPr>
                  <a:spLocks/>
                </p:cNvSpPr>
                <p:nvPr/>
              </p:nvSpPr>
              <p:spPr bwMode="auto">
                <a:xfrm>
                  <a:off x="4808" y="2785"/>
                  <a:ext cx="19" cy="134"/>
                </a:xfrm>
                <a:custGeom>
                  <a:avLst/>
                  <a:gdLst>
                    <a:gd name="T0" fmla="*/ 14 w 19"/>
                    <a:gd name="T1" fmla="*/ 0 h 81"/>
                    <a:gd name="T2" fmla="*/ 9 w 19"/>
                    <a:gd name="T3" fmla="*/ 2147483647 h 81"/>
                    <a:gd name="T4" fmla="*/ 0 w 19"/>
                    <a:gd name="T5" fmla="*/ 2147483647 h 81"/>
                    <a:gd name="T6" fmla="*/ 0 w 19"/>
                    <a:gd name="T7" fmla="*/ 2147483647 h 81"/>
                    <a:gd name="T8" fmla="*/ 5 w 19"/>
                    <a:gd name="T9" fmla="*/ 2147483647 h 81"/>
                    <a:gd name="T10" fmla="*/ 14 w 19"/>
                    <a:gd name="T11" fmla="*/ 2147483647 h 81"/>
                    <a:gd name="T12" fmla="*/ 19 w 19"/>
                    <a:gd name="T13" fmla="*/ 2147483647 h 81"/>
                    <a:gd name="T14" fmla="*/ 5 w 19"/>
                    <a:gd name="T15" fmla="*/ 2147483647 h 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"/>
                    <a:gd name="T25" fmla="*/ 0 h 81"/>
                    <a:gd name="T26" fmla="*/ 19 w 19"/>
                    <a:gd name="T27" fmla="*/ 81 h 8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" h="81">
                      <a:moveTo>
                        <a:pt x="14" y="0"/>
                      </a:moveTo>
                      <a:lnTo>
                        <a:pt x="9" y="4"/>
                      </a:lnTo>
                      <a:lnTo>
                        <a:pt x="0" y="18"/>
                      </a:lnTo>
                      <a:lnTo>
                        <a:pt x="0" y="31"/>
                      </a:lnTo>
                      <a:lnTo>
                        <a:pt x="5" y="40"/>
                      </a:lnTo>
                      <a:lnTo>
                        <a:pt x="14" y="45"/>
                      </a:lnTo>
                      <a:lnTo>
                        <a:pt x="19" y="67"/>
                      </a:lnTo>
                      <a:lnTo>
                        <a:pt x="5" y="8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70" name="Freeform 138"/>
                <p:cNvSpPr>
                  <a:spLocks/>
                </p:cNvSpPr>
                <p:nvPr/>
              </p:nvSpPr>
              <p:spPr bwMode="auto">
                <a:xfrm>
                  <a:off x="4831" y="2785"/>
                  <a:ext cx="24" cy="134"/>
                </a:xfrm>
                <a:custGeom>
                  <a:avLst/>
                  <a:gdLst>
                    <a:gd name="T0" fmla="*/ 19 w 24"/>
                    <a:gd name="T1" fmla="*/ 0 h 81"/>
                    <a:gd name="T2" fmla="*/ 14 w 24"/>
                    <a:gd name="T3" fmla="*/ 2147483647 h 81"/>
                    <a:gd name="T4" fmla="*/ 0 w 24"/>
                    <a:gd name="T5" fmla="*/ 2147483647 h 81"/>
                    <a:gd name="T6" fmla="*/ 5 w 24"/>
                    <a:gd name="T7" fmla="*/ 2147483647 h 81"/>
                    <a:gd name="T8" fmla="*/ 5 w 24"/>
                    <a:gd name="T9" fmla="*/ 2147483647 h 81"/>
                    <a:gd name="T10" fmla="*/ 19 w 24"/>
                    <a:gd name="T11" fmla="*/ 2147483647 h 81"/>
                    <a:gd name="T12" fmla="*/ 24 w 24"/>
                    <a:gd name="T13" fmla="*/ 2147483647 h 81"/>
                    <a:gd name="T14" fmla="*/ 24 w 24"/>
                    <a:gd name="T15" fmla="*/ 2147483647 h 81"/>
                    <a:gd name="T16" fmla="*/ 10 w 24"/>
                    <a:gd name="T17" fmla="*/ 2147483647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81"/>
                    <a:gd name="T29" fmla="*/ 24 w 24"/>
                    <a:gd name="T30" fmla="*/ 81 h 8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81">
                      <a:moveTo>
                        <a:pt x="19" y="0"/>
                      </a:moveTo>
                      <a:lnTo>
                        <a:pt x="14" y="4"/>
                      </a:lnTo>
                      <a:lnTo>
                        <a:pt x="0" y="18"/>
                      </a:lnTo>
                      <a:lnTo>
                        <a:pt x="5" y="31"/>
                      </a:lnTo>
                      <a:lnTo>
                        <a:pt x="5" y="40"/>
                      </a:lnTo>
                      <a:lnTo>
                        <a:pt x="19" y="45"/>
                      </a:lnTo>
                      <a:lnTo>
                        <a:pt x="24" y="54"/>
                      </a:lnTo>
                      <a:lnTo>
                        <a:pt x="24" y="67"/>
                      </a:lnTo>
                      <a:lnTo>
                        <a:pt x="10" y="8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81" name="Freeform 139" descr="右下がり対角線 (反転)"/>
              <p:cNvSpPr>
                <a:spLocks/>
              </p:cNvSpPr>
              <p:nvPr/>
            </p:nvSpPr>
            <p:spPr bwMode="auto">
              <a:xfrm>
                <a:off x="3884982" y="3364835"/>
                <a:ext cx="712594" cy="677739"/>
              </a:xfrm>
              <a:custGeom>
                <a:avLst/>
                <a:gdLst>
                  <a:gd name="T0" fmla="*/ 2147483647 w 417"/>
                  <a:gd name="T1" fmla="*/ 0 h 457"/>
                  <a:gd name="T2" fmla="*/ 2147483647 w 417"/>
                  <a:gd name="T3" fmla="*/ 0 h 457"/>
                  <a:gd name="T4" fmla="*/ 2147483647 w 417"/>
                  <a:gd name="T5" fmla="*/ 2147483647 h 457"/>
                  <a:gd name="T6" fmla="*/ 2147483647 w 417"/>
                  <a:gd name="T7" fmla="*/ 2147483647 h 457"/>
                  <a:gd name="T8" fmla="*/ 2147483647 w 417"/>
                  <a:gd name="T9" fmla="*/ 2147483647 h 457"/>
                  <a:gd name="T10" fmla="*/ 0 w 417"/>
                  <a:gd name="T11" fmla="*/ 2147483647 h 457"/>
                  <a:gd name="T12" fmla="*/ 2147483647 w 417"/>
                  <a:gd name="T13" fmla="*/ 0 h 4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7"/>
                  <a:gd name="T22" fmla="*/ 0 h 457"/>
                  <a:gd name="T23" fmla="*/ 417 w 417"/>
                  <a:gd name="T24" fmla="*/ 457 h 4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7" h="457">
                    <a:moveTo>
                      <a:pt x="2" y="0"/>
                    </a:moveTo>
                    <a:lnTo>
                      <a:pt x="417" y="0"/>
                    </a:lnTo>
                    <a:lnTo>
                      <a:pt x="417" y="457"/>
                    </a:lnTo>
                    <a:lnTo>
                      <a:pt x="387" y="457"/>
                    </a:lnTo>
                    <a:lnTo>
                      <a:pt x="387" y="31"/>
                    </a:lnTo>
                    <a:lnTo>
                      <a:pt x="0" y="3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kumimoji="0" lang="ja-JP" altLang="en-US">
                  <a:latin typeface="Arial"/>
                  <a:ea typeface="Arial" charset="0"/>
                  <a:cs typeface="Arial"/>
                </a:endParaRPr>
              </a:p>
            </p:txBody>
          </p:sp>
          <p:grpSp>
            <p:nvGrpSpPr>
              <p:cNvPr id="12" name="Group 140"/>
              <p:cNvGrpSpPr>
                <a:grpSpLocks/>
              </p:cNvGrpSpPr>
              <p:nvPr/>
            </p:nvGrpSpPr>
            <p:grpSpPr bwMode="auto">
              <a:xfrm>
                <a:off x="4238797" y="3317527"/>
                <a:ext cx="80963" cy="206375"/>
                <a:chOff x="4808" y="2785"/>
                <a:chExt cx="47" cy="141"/>
              </a:xfrm>
            </p:grpSpPr>
            <p:sp>
              <p:nvSpPr>
                <p:cNvPr id="15465" name="Freeform 141"/>
                <p:cNvSpPr>
                  <a:spLocks/>
                </p:cNvSpPr>
                <p:nvPr/>
              </p:nvSpPr>
              <p:spPr bwMode="auto">
                <a:xfrm>
                  <a:off x="4808" y="2785"/>
                  <a:ext cx="47" cy="141"/>
                </a:xfrm>
                <a:custGeom>
                  <a:avLst/>
                  <a:gdLst>
                    <a:gd name="T0" fmla="*/ 14 w 47"/>
                    <a:gd name="T1" fmla="*/ 0 h 85"/>
                    <a:gd name="T2" fmla="*/ 37 w 47"/>
                    <a:gd name="T3" fmla="*/ 0 h 85"/>
                    <a:gd name="T4" fmla="*/ 33 w 47"/>
                    <a:gd name="T5" fmla="*/ 2147483647 h 85"/>
                    <a:gd name="T6" fmla="*/ 28 w 47"/>
                    <a:gd name="T7" fmla="*/ 2147483647 h 85"/>
                    <a:gd name="T8" fmla="*/ 23 w 47"/>
                    <a:gd name="T9" fmla="*/ 2147483647 h 85"/>
                    <a:gd name="T10" fmla="*/ 23 w 47"/>
                    <a:gd name="T11" fmla="*/ 2147483647 h 85"/>
                    <a:gd name="T12" fmla="*/ 33 w 47"/>
                    <a:gd name="T13" fmla="*/ 2147483647 h 85"/>
                    <a:gd name="T14" fmla="*/ 37 w 47"/>
                    <a:gd name="T15" fmla="*/ 2147483647 h 85"/>
                    <a:gd name="T16" fmla="*/ 47 w 47"/>
                    <a:gd name="T17" fmla="*/ 2147483647 h 85"/>
                    <a:gd name="T18" fmla="*/ 47 w 47"/>
                    <a:gd name="T19" fmla="*/ 2147483647 h 85"/>
                    <a:gd name="T20" fmla="*/ 47 w 47"/>
                    <a:gd name="T21" fmla="*/ 2147483647 h 85"/>
                    <a:gd name="T22" fmla="*/ 42 w 47"/>
                    <a:gd name="T23" fmla="*/ 2147483647 h 85"/>
                    <a:gd name="T24" fmla="*/ 37 w 47"/>
                    <a:gd name="T25" fmla="*/ 2147483647 h 85"/>
                    <a:gd name="T26" fmla="*/ 33 w 47"/>
                    <a:gd name="T27" fmla="*/ 2147483647 h 85"/>
                    <a:gd name="T28" fmla="*/ 5 w 47"/>
                    <a:gd name="T29" fmla="*/ 2147483647 h 85"/>
                    <a:gd name="T30" fmla="*/ 14 w 47"/>
                    <a:gd name="T31" fmla="*/ 2147483647 h 85"/>
                    <a:gd name="T32" fmla="*/ 19 w 47"/>
                    <a:gd name="T33" fmla="*/ 2147483647 h 85"/>
                    <a:gd name="T34" fmla="*/ 19 w 47"/>
                    <a:gd name="T35" fmla="*/ 2147483647 h 85"/>
                    <a:gd name="T36" fmla="*/ 19 w 47"/>
                    <a:gd name="T37" fmla="*/ 2147483647 h 85"/>
                    <a:gd name="T38" fmla="*/ 14 w 47"/>
                    <a:gd name="T39" fmla="*/ 2147483647 h 85"/>
                    <a:gd name="T40" fmla="*/ 9 w 47"/>
                    <a:gd name="T41" fmla="*/ 2147483647 h 85"/>
                    <a:gd name="T42" fmla="*/ 5 w 47"/>
                    <a:gd name="T43" fmla="*/ 2147483647 h 85"/>
                    <a:gd name="T44" fmla="*/ 0 w 47"/>
                    <a:gd name="T45" fmla="*/ 2147483647 h 85"/>
                    <a:gd name="T46" fmla="*/ 0 w 47"/>
                    <a:gd name="T47" fmla="*/ 2147483647 h 85"/>
                    <a:gd name="T48" fmla="*/ 0 w 47"/>
                    <a:gd name="T49" fmla="*/ 2147483647 h 85"/>
                    <a:gd name="T50" fmla="*/ 0 w 47"/>
                    <a:gd name="T51" fmla="*/ 2147483647 h 85"/>
                    <a:gd name="T52" fmla="*/ 5 w 47"/>
                    <a:gd name="T53" fmla="*/ 2147483647 h 85"/>
                    <a:gd name="T54" fmla="*/ 14 w 47"/>
                    <a:gd name="T55" fmla="*/ 0 h 85"/>
                    <a:gd name="T56" fmla="*/ 9 w 47"/>
                    <a:gd name="T57" fmla="*/ 0 h 85"/>
                    <a:gd name="T58" fmla="*/ 14 w 47"/>
                    <a:gd name="T59" fmla="*/ 0 h 8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47"/>
                    <a:gd name="T91" fmla="*/ 0 h 85"/>
                    <a:gd name="T92" fmla="*/ 47 w 47"/>
                    <a:gd name="T93" fmla="*/ 85 h 85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47" h="85">
                      <a:moveTo>
                        <a:pt x="14" y="0"/>
                      </a:moveTo>
                      <a:lnTo>
                        <a:pt x="37" y="0"/>
                      </a:lnTo>
                      <a:lnTo>
                        <a:pt x="33" y="4"/>
                      </a:lnTo>
                      <a:lnTo>
                        <a:pt x="28" y="13"/>
                      </a:lnTo>
                      <a:lnTo>
                        <a:pt x="23" y="22"/>
                      </a:lnTo>
                      <a:lnTo>
                        <a:pt x="23" y="31"/>
                      </a:lnTo>
                      <a:lnTo>
                        <a:pt x="33" y="40"/>
                      </a:lnTo>
                      <a:lnTo>
                        <a:pt x="37" y="45"/>
                      </a:lnTo>
                      <a:lnTo>
                        <a:pt x="47" y="58"/>
                      </a:lnTo>
                      <a:lnTo>
                        <a:pt x="47" y="63"/>
                      </a:lnTo>
                      <a:lnTo>
                        <a:pt x="47" y="67"/>
                      </a:lnTo>
                      <a:lnTo>
                        <a:pt x="42" y="76"/>
                      </a:lnTo>
                      <a:lnTo>
                        <a:pt x="37" y="81"/>
                      </a:lnTo>
                      <a:lnTo>
                        <a:pt x="33" y="85"/>
                      </a:lnTo>
                      <a:lnTo>
                        <a:pt x="5" y="85"/>
                      </a:lnTo>
                      <a:lnTo>
                        <a:pt x="14" y="76"/>
                      </a:lnTo>
                      <a:lnTo>
                        <a:pt x="19" y="72"/>
                      </a:lnTo>
                      <a:lnTo>
                        <a:pt x="19" y="67"/>
                      </a:lnTo>
                      <a:lnTo>
                        <a:pt x="19" y="58"/>
                      </a:lnTo>
                      <a:lnTo>
                        <a:pt x="14" y="54"/>
                      </a:lnTo>
                      <a:lnTo>
                        <a:pt x="9" y="45"/>
                      </a:lnTo>
                      <a:lnTo>
                        <a:pt x="5" y="40"/>
                      </a:lnTo>
                      <a:lnTo>
                        <a:pt x="0" y="31"/>
                      </a:lnTo>
                      <a:lnTo>
                        <a:pt x="0" y="27"/>
                      </a:lnTo>
                      <a:lnTo>
                        <a:pt x="0" y="18"/>
                      </a:lnTo>
                      <a:lnTo>
                        <a:pt x="0" y="13"/>
                      </a:lnTo>
                      <a:lnTo>
                        <a:pt x="5" y="4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66" name="Freeform 142"/>
                <p:cNvSpPr>
                  <a:spLocks/>
                </p:cNvSpPr>
                <p:nvPr/>
              </p:nvSpPr>
              <p:spPr bwMode="auto">
                <a:xfrm>
                  <a:off x="4808" y="2785"/>
                  <a:ext cx="19" cy="134"/>
                </a:xfrm>
                <a:custGeom>
                  <a:avLst/>
                  <a:gdLst>
                    <a:gd name="T0" fmla="*/ 14 w 19"/>
                    <a:gd name="T1" fmla="*/ 0 h 81"/>
                    <a:gd name="T2" fmla="*/ 9 w 19"/>
                    <a:gd name="T3" fmla="*/ 2147483647 h 81"/>
                    <a:gd name="T4" fmla="*/ 0 w 19"/>
                    <a:gd name="T5" fmla="*/ 2147483647 h 81"/>
                    <a:gd name="T6" fmla="*/ 0 w 19"/>
                    <a:gd name="T7" fmla="*/ 2147483647 h 81"/>
                    <a:gd name="T8" fmla="*/ 5 w 19"/>
                    <a:gd name="T9" fmla="*/ 2147483647 h 81"/>
                    <a:gd name="T10" fmla="*/ 14 w 19"/>
                    <a:gd name="T11" fmla="*/ 2147483647 h 81"/>
                    <a:gd name="T12" fmla="*/ 19 w 19"/>
                    <a:gd name="T13" fmla="*/ 2147483647 h 81"/>
                    <a:gd name="T14" fmla="*/ 5 w 19"/>
                    <a:gd name="T15" fmla="*/ 2147483647 h 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"/>
                    <a:gd name="T25" fmla="*/ 0 h 81"/>
                    <a:gd name="T26" fmla="*/ 19 w 19"/>
                    <a:gd name="T27" fmla="*/ 81 h 8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" h="81">
                      <a:moveTo>
                        <a:pt x="14" y="0"/>
                      </a:moveTo>
                      <a:lnTo>
                        <a:pt x="9" y="4"/>
                      </a:lnTo>
                      <a:lnTo>
                        <a:pt x="0" y="18"/>
                      </a:lnTo>
                      <a:lnTo>
                        <a:pt x="0" y="31"/>
                      </a:lnTo>
                      <a:lnTo>
                        <a:pt x="5" y="40"/>
                      </a:lnTo>
                      <a:lnTo>
                        <a:pt x="14" y="45"/>
                      </a:lnTo>
                      <a:lnTo>
                        <a:pt x="19" y="67"/>
                      </a:lnTo>
                      <a:lnTo>
                        <a:pt x="5" y="8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67" name="Freeform 143"/>
                <p:cNvSpPr>
                  <a:spLocks/>
                </p:cNvSpPr>
                <p:nvPr/>
              </p:nvSpPr>
              <p:spPr bwMode="auto">
                <a:xfrm>
                  <a:off x="4831" y="2785"/>
                  <a:ext cx="24" cy="134"/>
                </a:xfrm>
                <a:custGeom>
                  <a:avLst/>
                  <a:gdLst>
                    <a:gd name="T0" fmla="*/ 19 w 24"/>
                    <a:gd name="T1" fmla="*/ 0 h 81"/>
                    <a:gd name="T2" fmla="*/ 14 w 24"/>
                    <a:gd name="T3" fmla="*/ 2147483647 h 81"/>
                    <a:gd name="T4" fmla="*/ 0 w 24"/>
                    <a:gd name="T5" fmla="*/ 2147483647 h 81"/>
                    <a:gd name="T6" fmla="*/ 5 w 24"/>
                    <a:gd name="T7" fmla="*/ 2147483647 h 81"/>
                    <a:gd name="T8" fmla="*/ 5 w 24"/>
                    <a:gd name="T9" fmla="*/ 2147483647 h 81"/>
                    <a:gd name="T10" fmla="*/ 19 w 24"/>
                    <a:gd name="T11" fmla="*/ 2147483647 h 81"/>
                    <a:gd name="T12" fmla="*/ 24 w 24"/>
                    <a:gd name="T13" fmla="*/ 2147483647 h 81"/>
                    <a:gd name="T14" fmla="*/ 24 w 24"/>
                    <a:gd name="T15" fmla="*/ 2147483647 h 81"/>
                    <a:gd name="T16" fmla="*/ 10 w 24"/>
                    <a:gd name="T17" fmla="*/ 2147483647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81"/>
                    <a:gd name="T29" fmla="*/ 24 w 24"/>
                    <a:gd name="T30" fmla="*/ 81 h 8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81">
                      <a:moveTo>
                        <a:pt x="19" y="0"/>
                      </a:moveTo>
                      <a:lnTo>
                        <a:pt x="14" y="4"/>
                      </a:lnTo>
                      <a:lnTo>
                        <a:pt x="0" y="18"/>
                      </a:lnTo>
                      <a:lnTo>
                        <a:pt x="5" y="31"/>
                      </a:lnTo>
                      <a:lnTo>
                        <a:pt x="5" y="40"/>
                      </a:lnTo>
                      <a:lnTo>
                        <a:pt x="19" y="45"/>
                      </a:lnTo>
                      <a:lnTo>
                        <a:pt x="24" y="54"/>
                      </a:lnTo>
                      <a:lnTo>
                        <a:pt x="24" y="67"/>
                      </a:lnTo>
                      <a:lnTo>
                        <a:pt x="10" y="8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83" name="Freeform 144" descr="右下がり対角線 (反転)"/>
              <p:cNvSpPr>
                <a:spLocks/>
              </p:cNvSpPr>
              <p:nvPr/>
            </p:nvSpPr>
            <p:spPr bwMode="auto">
              <a:xfrm>
                <a:off x="4297619" y="2731537"/>
                <a:ext cx="715768" cy="745990"/>
              </a:xfrm>
              <a:custGeom>
                <a:avLst/>
                <a:gdLst>
                  <a:gd name="T0" fmla="*/ 2147483647 w 418"/>
                  <a:gd name="T1" fmla="*/ 0 h 502"/>
                  <a:gd name="T2" fmla="*/ 2147483647 w 418"/>
                  <a:gd name="T3" fmla="*/ 0 h 502"/>
                  <a:gd name="T4" fmla="*/ 2147483647 w 418"/>
                  <a:gd name="T5" fmla="*/ 2147483647 h 502"/>
                  <a:gd name="T6" fmla="*/ 2147483647 w 418"/>
                  <a:gd name="T7" fmla="*/ 2147483647 h 502"/>
                  <a:gd name="T8" fmla="*/ 2147483647 w 418"/>
                  <a:gd name="T9" fmla="*/ 2147483647 h 502"/>
                  <a:gd name="T10" fmla="*/ 0 w 418"/>
                  <a:gd name="T11" fmla="*/ 2147483647 h 502"/>
                  <a:gd name="T12" fmla="*/ 2147483647 w 418"/>
                  <a:gd name="T13" fmla="*/ 0 h 5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8"/>
                  <a:gd name="T22" fmla="*/ 0 h 502"/>
                  <a:gd name="T23" fmla="*/ 418 w 418"/>
                  <a:gd name="T24" fmla="*/ 502 h 5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8" h="502">
                    <a:moveTo>
                      <a:pt x="2" y="0"/>
                    </a:moveTo>
                    <a:lnTo>
                      <a:pt x="417" y="0"/>
                    </a:lnTo>
                    <a:lnTo>
                      <a:pt x="418" y="502"/>
                    </a:lnTo>
                    <a:lnTo>
                      <a:pt x="388" y="502"/>
                    </a:lnTo>
                    <a:lnTo>
                      <a:pt x="387" y="31"/>
                    </a:lnTo>
                    <a:lnTo>
                      <a:pt x="0" y="3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kumimoji="0" lang="ja-JP" altLang="en-US">
                  <a:latin typeface="Arial"/>
                  <a:ea typeface="Arial" charset="0"/>
                  <a:cs typeface="Arial"/>
                </a:endParaRPr>
              </a:p>
            </p:txBody>
          </p:sp>
          <p:grpSp>
            <p:nvGrpSpPr>
              <p:cNvPr id="15" name="Group 145"/>
              <p:cNvGrpSpPr>
                <a:grpSpLocks/>
              </p:cNvGrpSpPr>
              <p:nvPr/>
            </p:nvGrpSpPr>
            <p:grpSpPr bwMode="auto">
              <a:xfrm>
                <a:off x="4626147" y="2642839"/>
                <a:ext cx="80963" cy="209550"/>
                <a:chOff x="4808" y="2785"/>
                <a:chExt cx="47" cy="141"/>
              </a:xfrm>
            </p:grpSpPr>
            <p:sp>
              <p:nvSpPr>
                <p:cNvPr id="15462" name="Freeform 146"/>
                <p:cNvSpPr>
                  <a:spLocks/>
                </p:cNvSpPr>
                <p:nvPr/>
              </p:nvSpPr>
              <p:spPr bwMode="auto">
                <a:xfrm>
                  <a:off x="4808" y="2785"/>
                  <a:ext cx="47" cy="141"/>
                </a:xfrm>
                <a:custGeom>
                  <a:avLst/>
                  <a:gdLst>
                    <a:gd name="T0" fmla="*/ 14 w 47"/>
                    <a:gd name="T1" fmla="*/ 0 h 85"/>
                    <a:gd name="T2" fmla="*/ 37 w 47"/>
                    <a:gd name="T3" fmla="*/ 0 h 85"/>
                    <a:gd name="T4" fmla="*/ 33 w 47"/>
                    <a:gd name="T5" fmla="*/ 2147483647 h 85"/>
                    <a:gd name="T6" fmla="*/ 28 w 47"/>
                    <a:gd name="T7" fmla="*/ 2147483647 h 85"/>
                    <a:gd name="T8" fmla="*/ 23 w 47"/>
                    <a:gd name="T9" fmla="*/ 2147483647 h 85"/>
                    <a:gd name="T10" fmla="*/ 23 w 47"/>
                    <a:gd name="T11" fmla="*/ 2147483647 h 85"/>
                    <a:gd name="T12" fmla="*/ 33 w 47"/>
                    <a:gd name="T13" fmla="*/ 2147483647 h 85"/>
                    <a:gd name="T14" fmla="*/ 37 w 47"/>
                    <a:gd name="T15" fmla="*/ 2147483647 h 85"/>
                    <a:gd name="T16" fmla="*/ 47 w 47"/>
                    <a:gd name="T17" fmla="*/ 2147483647 h 85"/>
                    <a:gd name="T18" fmla="*/ 47 w 47"/>
                    <a:gd name="T19" fmla="*/ 2147483647 h 85"/>
                    <a:gd name="T20" fmla="*/ 47 w 47"/>
                    <a:gd name="T21" fmla="*/ 2147483647 h 85"/>
                    <a:gd name="T22" fmla="*/ 42 w 47"/>
                    <a:gd name="T23" fmla="*/ 2147483647 h 85"/>
                    <a:gd name="T24" fmla="*/ 37 w 47"/>
                    <a:gd name="T25" fmla="*/ 2147483647 h 85"/>
                    <a:gd name="T26" fmla="*/ 33 w 47"/>
                    <a:gd name="T27" fmla="*/ 2147483647 h 85"/>
                    <a:gd name="T28" fmla="*/ 5 w 47"/>
                    <a:gd name="T29" fmla="*/ 2147483647 h 85"/>
                    <a:gd name="T30" fmla="*/ 14 w 47"/>
                    <a:gd name="T31" fmla="*/ 2147483647 h 85"/>
                    <a:gd name="T32" fmla="*/ 19 w 47"/>
                    <a:gd name="T33" fmla="*/ 2147483647 h 85"/>
                    <a:gd name="T34" fmla="*/ 19 w 47"/>
                    <a:gd name="T35" fmla="*/ 2147483647 h 85"/>
                    <a:gd name="T36" fmla="*/ 19 w 47"/>
                    <a:gd name="T37" fmla="*/ 2147483647 h 85"/>
                    <a:gd name="T38" fmla="*/ 14 w 47"/>
                    <a:gd name="T39" fmla="*/ 2147483647 h 85"/>
                    <a:gd name="T40" fmla="*/ 9 w 47"/>
                    <a:gd name="T41" fmla="*/ 2147483647 h 85"/>
                    <a:gd name="T42" fmla="*/ 5 w 47"/>
                    <a:gd name="T43" fmla="*/ 2147483647 h 85"/>
                    <a:gd name="T44" fmla="*/ 0 w 47"/>
                    <a:gd name="T45" fmla="*/ 2147483647 h 85"/>
                    <a:gd name="T46" fmla="*/ 0 w 47"/>
                    <a:gd name="T47" fmla="*/ 2147483647 h 85"/>
                    <a:gd name="T48" fmla="*/ 0 w 47"/>
                    <a:gd name="T49" fmla="*/ 2147483647 h 85"/>
                    <a:gd name="T50" fmla="*/ 0 w 47"/>
                    <a:gd name="T51" fmla="*/ 2147483647 h 85"/>
                    <a:gd name="T52" fmla="*/ 5 w 47"/>
                    <a:gd name="T53" fmla="*/ 2147483647 h 85"/>
                    <a:gd name="T54" fmla="*/ 14 w 47"/>
                    <a:gd name="T55" fmla="*/ 0 h 85"/>
                    <a:gd name="T56" fmla="*/ 9 w 47"/>
                    <a:gd name="T57" fmla="*/ 0 h 85"/>
                    <a:gd name="T58" fmla="*/ 14 w 47"/>
                    <a:gd name="T59" fmla="*/ 0 h 8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47"/>
                    <a:gd name="T91" fmla="*/ 0 h 85"/>
                    <a:gd name="T92" fmla="*/ 47 w 47"/>
                    <a:gd name="T93" fmla="*/ 85 h 85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47" h="85">
                      <a:moveTo>
                        <a:pt x="14" y="0"/>
                      </a:moveTo>
                      <a:lnTo>
                        <a:pt x="37" y="0"/>
                      </a:lnTo>
                      <a:lnTo>
                        <a:pt x="33" y="4"/>
                      </a:lnTo>
                      <a:lnTo>
                        <a:pt x="28" y="13"/>
                      </a:lnTo>
                      <a:lnTo>
                        <a:pt x="23" y="22"/>
                      </a:lnTo>
                      <a:lnTo>
                        <a:pt x="23" y="31"/>
                      </a:lnTo>
                      <a:lnTo>
                        <a:pt x="33" y="40"/>
                      </a:lnTo>
                      <a:lnTo>
                        <a:pt x="37" y="45"/>
                      </a:lnTo>
                      <a:lnTo>
                        <a:pt x="47" y="58"/>
                      </a:lnTo>
                      <a:lnTo>
                        <a:pt x="47" y="63"/>
                      </a:lnTo>
                      <a:lnTo>
                        <a:pt x="47" y="67"/>
                      </a:lnTo>
                      <a:lnTo>
                        <a:pt x="42" y="76"/>
                      </a:lnTo>
                      <a:lnTo>
                        <a:pt x="37" y="81"/>
                      </a:lnTo>
                      <a:lnTo>
                        <a:pt x="33" y="85"/>
                      </a:lnTo>
                      <a:lnTo>
                        <a:pt x="5" y="85"/>
                      </a:lnTo>
                      <a:lnTo>
                        <a:pt x="14" y="76"/>
                      </a:lnTo>
                      <a:lnTo>
                        <a:pt x="19" y="72"/>
                      </a:lnTo>
                      <a:lnTo>
                        <a:pt x="19" y="67"/>
                      </a:lnTo>
                      <a:lnTo>
                        <a:pt x="19" y="58"/>
                      </a:lnTo>
                      <a:lnTo>
                        <a:pt x="14" y="54"/>
                      </a:lnTo>
                      <a:lnTo>
                        <a:pt x="9" y="45"/>
                      </a:lnTo>
                      <a:lnTo>
                        <a:pt x="5" y="40"/>
                      </a:lnTo>
                      <a:lnTo>
                        <a:pt x="0" y="31"/>
                      </a:lnTo>
                      <a:lnTo>
                        <a:pt x="0" y="27"/>
                      </a:lnTo>
                      <a:lnTo>
                        <a:pt x="0" y="18"/>
                      </a:lnTo>
                      <a:lnTo>
                        <a:pt x="0" y="13"/>
                      </a:lnTo>
                      <a:lnTo>
                        <a:pt x="5" y="4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63" name="Freeform 147"/>
                <p:cNvSpPr>
                  <a:spLocks/>
                </p:cNvSpPr>
                <p:nvPr/>
              </p:nvSpPr>
              <p:spPr bwMode="auto">
                <a:xfrm>
                  <a:off x="4808" y="2785"/>
                  <a:ext cx="19" cy="134"/>
                </a:xfrm>
                <a:custGeom>
                  <a:avLst/>
                  <a:gdLst>
                    <a:gd name="T0" fmla="*/ 14 w 19"/>
                    <a:gd name="T1" fmla="*/ 0 h 81"/>
                    <a:gd name="T2" fmla="*/ 9 w 19"/>
                    <a:gd name="T3" fmla="*/ 2147483647 h 81"/>
                    <a:gd name="T4" fmla="*/ 0 w 19"/>
                    <a:gd name="T5" fmla="*/ 2147483647 h 81"/>
                    <a:gd name="T6" fmla="*/ 0 w 19"/>
                    <a:gd name="T7" fmla="*/ 2147483647 h 81"/>
                    <a:gd name="T8" fmla="*/ 5 w 19"/>
                    <a:gd name="T9" fmla="*/ 2147483647 h 81"/>
                    <a:gd name="T10" fmla="*/ 14 w 19"/>
                    <a:gd name="T11" fmla="*/ 2147483647 h 81"/>
                    <a:gd name="T12" fmla="*/ 19 w 19"/>
                    <a:gd name="T13" fmla="*/ 2147483647 h 81"/>
                    <a:gd name="T14" fmla="*/ 5 w 19"/>
                    <a:gd name="T15" fmla="*/ 2147483647 h 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"/>
                    <a:gd name="T25" fmla="*/ 0 h 81"/>
                    <a:gd name="T26" fmla="*/ 19 w 19"/>
                    <a:gd name="T27" fmla="*/ 81 h 8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" h="81">
                      <a:moveTo>
                        <a:pt x="14" y="0"/>
                      </a:moveTo>
                      <a:lnTo>
                        <a:pt x="9" y="4"/>
                      </a:lnTo>
                      <a:lnTo>
                        <a:pt x="0" y="18"/>
                      </a:lnTo>
                      <a:lnTo>
                        <a:pt x="0" y="31"/>
                      </a:lnTo>
                      <a:lnTo>
                        <a:pt x="5" y="40"/>
                      </a:lnTo>
                      <a:lnTo>
                        <a:pt x="14" y="45"/>
                      </a:lnTo>
                      <a:lnTo>
                        <a:pt x="19" y="67"/>
                      </a:lnTo>
                      <a:lnTo>
                        <a:pt x="5" y="8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5464" name="Freeform 148"/>
                <p:cNvSpPr>
                  <a:spLocks/>
                </p:cNvSpPr>
                <p:nvPr/>
              </p:nvSpPr>
              <p:spPr bwMode="auto">
                <a:xfrm>
                  <a:off x="4831" y="2785"/>
                  <a:ext cx="24" cy="134"/>
                </a:xfrm>
                <a:custGeom>
                  <a:avLst/>
                  <a:gdLst>
                    <a:gd name="T0" fmla="*/ 19 w 24"/>
                    <a:gd name="T1" fmla="*/ 0 h 81"/>
                    <a:gd name="T2" fmla="*/ 14 w 24"/>
                    <a:gd name="T3" fmla="*/ 2147483647 h 81"/>
                    <a:gd name="T4" fmla="*/ 0 w 24"/>
                    <a:gd name="T5" fmla="*/ 2147483647 h 81"/>
                    <a:gd name="T6" fmla="*/ 5 w 24"/>
                    <a:gd name="T7" fmla="*/ 2147483647 h 81"/>
                    <a:gd name="T8" fmla="*/ 5 w 24"/>
                    <a:gd name="T9" fmla="*/ 2147483647 h 81"/>
                    <a:gd name="T10" fmla="*/ 19 w 24"/>
                    <a:gd name="T11" fmla="*/ 2147483647 h 81"/>
                    <a:gd name="T12" fmla="*/ 24 w 24"/>
                    <a:gd name="T13" fmla="*/ 2147483647 h 81"/>
                    <a:gd name="T14" fmla="*/ 24 w 24"/>
                    <a:gd name="T15" fmla="*/ 2147483647 h 81"/>
                    <a:gd name="T16" fmla="*/ 10 w 24"/>
                    <a:gd name="T17" fmla="*/ 2147483647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81"/>
                    <a:gd name="T29" fmla="*/ 24 w 24"/>
                    <a:gd name="T30" fmla="*/ 81 h 8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81">
                      <a:moveTo>
                        <a:pt x="19" y="0"/>
                      </a:moveTo>
                      <a:lnTo>
                        <a:pt x="14" y="4"/>
                      </a:lnTo>
                      <a:lnTo>
                        <a:pt x="0" y="18"/>
                      </a:lnTo>
                      <a:lnTo>
                        <a:pt x="5" y="31"/>
                      </a:lnTo>
                      <a:lnTo>
                        <a:pt x="5" y="40"/>
                      </a:lnTo>
                      <a:lnTo>
                        <a:pt x="19" y="45"/>
                      </a:lnTo>
                      <a:lnTo>
                        <a:pt x="24" y="54"/>
                      </a:lnTo>
                      <a:lnTo>
                        <a:pt x="24" y="67"/>
                      </a:lnTo>
                      <a:lnTo>
                        <a:pt x="10" y="8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kumimoji="0" lang="ja-JP" altLang="en-US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15454" name="Rectangle 79"/>
              <p:cNvSpPr>
                <a:spLocks noChangeAspect="1" noChangeArrowheads="1"/>
              </p:cNvSpPr>
              <p:nvPr/>
            </p:nvSpPr>
            <p:spPr bwMode="auto">
              <a:xfrm>
                <a:off x="3685187" y="2790265"/>
                <a:ext cx="1220537" cy="324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000" tIns="54000" rIns="36000" bIns="54000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kumimoji="0" lang="en-US" altLang="ja-JP" sz="1400" b="1">
                    <a:latin typeface="Arial"/>
                    <a:ea typeface="Arial" charset="0"/>
                    <a:cs typeface="Arial"/>
                  </a:rPr>
                  <a:t>ITER </a:t>
                </a:r>
              </a:p>
            </p:txBody>
          </p:sp>
          <p:sp>
            <p:nvSpPr>
              <p:cNvPr id="15455" name="Rectangle 80"/>
              <p:cNvSpPr>
                <a:spLocks noChangeAspect="1" noChangeArrowheads="1"/>
              </p:cNvSpPr>
              <p:nvPr/>
            </p:nvSpPr>
            <p:spPr bwMode="auto">
              <a:xfrm>
                <a:off x="3291569" y="3485464"/>
                <a:ext cx="1155462" cy="503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36000" rIns="0" bIns="36000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kumimoji="0" lang="en-US" altLang="ja-JP" sz="1400" b="1">
                    <a:solidFill>
                      <a:srgbClr val="000000"/>
                    </a:solidFill>
                    <a:latin typeface="Arial"/>
                    <a:ea typeface="Arial" charset="0"/>
                    <a:cs typeface="Arial"/>
                  </a:rPr>
                  <a:t>ITER </a:t>
                </a:r>
              </a:p>
              <a:p>
                <a:pPr algn="r"/>
                <a:endParaRPr kumimoji="0" lang="en-GB" altLang="ja-JP" sz="1400" b="1">
                  <a:solidFill>
                    <a:srgbClr val="000000"/>
                  </a:solidFill>
                  <a:latin typeface="Arial"/>
                  <a:ea typeface="Arial" charset="0"/>
                  <a:cs typeface="Arial"/>
                </a:endParaRPr>
              </a:p>
            </p:txBody>
          </p:sp>
          <p:grpSp>
            <p:nvGrpSpPr>
              <p:cNvPr id="16" name="図形グループ 431"/>
              <p:cNvGrpSpPr/>
              <p:nvPr/>
            </p:nvGrpSpPr>
            <p:grpSpPr>
              <a:xfrm>
                <a:off x="1627070" y="2187830"/>
                <a:ext cx="761182" cy="1229957"/>
                <a:chOff x="6024273" y="4215416"/>
                <a:chExt cx="761182" cy="1229957"/>
              </a:xfrm>
              <a:solidFill>
                <a:srgbClr val="FF0000"/>
              </a:solidFill>
            </p:grpSpPr>
            <p:sp>
              <p:nvSpPr>
                <p:cNvPr id="93" name="円/楕円 92"/>
                <p:cNvSpPr/>
                <p:nvPr/>
              </p:nvSpPr>
              <p:spPr bwMode="auto">
                <a:xfrm>
                  <a:off x="6029729" y="4215416"/>
                  <a:ext cx="62751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94" name="円/楕円 93"/>
                <p:cNvSpPr/>
                <p:nvPr/>
              </p:nvSpPr>
              <p:spPr bwMode="auto">
                <a:xfrm>
                  <a:off x="6057011" y="4660146"/>
                  <a:ext cx="62751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95" name="円/楕円 94"/>
                <p:cNvSpPr/>
                <p:nvPr/>
              </p:nvSpPr>
              <p:spPr bwMode="auto">
                <a:xfrm>
                  <a:off x="6024273" y="4660146"/>
                  <a:ext cx="62751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96" name="円/楕円 95"/>
                <p:cNvSpPr/>
                <p:nvPr/>
              </p:nvSpPr>
              <p:spPr bwMode="auto">
                <a:xfrm>
                  <a:off x="6027002" y="4740060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97" name="円/楕円 96"/>
                <p:cNvSpPr/>
                <p:nvPr/>
              </p:nvSpPr>
              <p:spPr bwMode="auto">
                <a:xfrm>
                  <a:off x="6084294" y="4917256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98" name="円/楕円 97"/>
                <p:cNvSpPr/>
                <p:nvPr/>
              </p:nvSpPr>
              <p:spPr bwMode="auto">
                <a:xfrm>
                  <a:off x="6147045" y="4910307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99" name="円/楕円 98"/>
                <p:cNvSpPr/>
                <p:nvPr/>
              </p:nvSpPr>
              <p:spPr bwMode="auto">
                <a:xfrm>
                  <a:off x="6111576" y="4885987"/>
                  <a:ext cx="65478" cy="86859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00" name="円/楕円 99"/>
                <p:cNvSpPr/>
                <p:nvPr/>
              </p:nvSpPr>
              <p:spPr bwMode="auto">
                <a:xfrm>
                  <a:off x="6136131" y="4969374"/>
                  <a:ext cx="62750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01" name="円/楕円 100"/>
                <p:cNvSpPr/>
                <p:nvPr/>
              </p:nvSpPr>
              <p:spPr bwMode="auto">
                <a:xfrm>
                  <a:off x="6108849" y="5077081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02" name="円/楕円 101"/>
                <p:cNvSpPr/>
                <p:nvPr/>
              </p:nvSpPr>
              <p:spPr bwMode="auto">
                <a:xfrm>
                  <a:off x="6193423" y="4979796"/>
                  <a:ext cx="62751" cy="86861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03" name="円/楕円 102"/>
                <p:cNvSpPr/>
                <p:nvPr/>
              </p:nvSpPr>
              <p:spPr bwMode="auto">
                <a:xfrm>
                  <a:off x="6234348" y="4948526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04" name="円/楕円 103"/>
                <p:cNvSpPr/>
                <p:nvPr/>
              </p:nvSpPr>
              <p:spPr bwMode="auto">
                <a:xfrm>
                  <a:off x="6198881" y="4948526"/>
                  <a:ext cx="65478" cy="86859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05" name="円/楕円 104"/>
                <p:cNvSpPr/>
                <p:nvPr/>
              </p:nvSpPr>
              <p:spPr bwMode="auto">
                <a:xfrm>
                  <a:off x="6215250" y="5000641"/>
                  <a:ext cx="65478" cy="86861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06" name="円/楕円 105"/>
                <p:cNvSpPr/>
                <p:nvPr/>
              </p:nvSpPr>
              <p:spPr bwMode="auto">
                <a:xfrm>
                  <a:off x="6215250" y="5094453"/>
                  <a:ext cx="62751" cy="86859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07" name="円/楕円 106"/>
                <p:cNvSpPr/>
                <p:nvPr/>
              </p:nvSpPr>
              <p:spPr bwMode="auto">
                <a:xfrm>
                  <a:off x="6272544" y="5056234"/>
                  <a:ext cx="62750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08" name="円/楕円 107"/>
                <p:cNvSpPr/>
                <p:nvPr/>
              </p:nvSpPr>
              <p:spPr bwMode="auto">
                <a:xfrm>
                  <a:off x="6250718" y="5028437"/>
                  <a:ext cx="65478" cy="86861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09" name="円/楕円 108"/>
                <p:cNvSpPr/>
                <p:nvPr/>
              </p:nvSpPr>
              <p:spPr bwMode="auto">
                <a:xfrm>
                  <a:off x="6278000" y="5129199"/>
                  <a:ext cx="62750" cy="86859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10" name="円/楕円 109"/>
                <p:cNvSpPr/>
                <p:nvPr/>
              </p:nvSpPr>
              <p:spPr bwMode="auto">
                <a:xfrm>
                  <a:off x="6362576" y="5018016"/>
                  <a:ext cx="62751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11" name="円/楕円 110"/>
                <p:cNvSpPr/>
                <p:nvPr/>
              </p:nvSpPr>
              <p:spPr bwMode="auto">
                <a:xfrm>
                  <a:off x="6340750" y="5094453"/>
                  <a:ext cx="62751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12" name="円/楕円 111"/>
                <p:cNvSpPr/>
                <p:nvPr/>
              </p:nvSpPr>
              <p:spPr bwMode="auto">
                <a:xfrm>
                  <a:off x="6327108" y="5090980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13" name="円/楕円 112"/>
                <p:cNvSpPr/>
                <p:nvPr/>
              </p:nvSpPr>
              <p:spPr bwMode="auto">
                <a:xfrm>
                  <a:off x="6351663" y="5170892"/>
                  <a:ext cx="62751" cy="86859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14" name="円/楕円 113"/>
                <p:cNvSpPr/>
                <p:nvPr/>
              </p:nvSpPr>
              <p:spPr bwMode="auto">
                <a:xfrm>
                  <a:off x="6389858" y="5132670"/>
                  <a:ext cx="62751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15" name="円/楕円 114"/>
                <p:cNvSpPr/>
                <p:nvPr/>
              </p:nvSpPr>
              <p:spPr bwMode="auto">
                <a:xfrm>
                  <a:off x="6384400" y="5209110"/>
                  <a:ext cx="62751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16" name="円/楕円 115"/>
                <p:cNvSpPr/>
                <p:nvPr/>
              </p:nvSpPr>
              <p:spPr bwMode="auto">
                <a:xfrm>
                  <a:off x="6400772" y="5101403"/>
                  <a:ext cx="65478" cy="86859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17" name="円/楕円 116"/>
                <p:cNvSpPr/>
                <p:nvPr/>
              </p:nvSpPr>
              <p:spPr bwMode="auto">
                <a:xfrm>
                  <a:off x="6395314" y="5097927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18" name="円/楕円 117"/>
                <p:cNvSpPr/>
                <p:nvPr/>
              </p:nvSpPr>
              <p:spPr bwMode="auto">
                <a:xfrm>
                  <a:off x="6422597" y="5094453"/>
                  <a:ext cx="65478" cy="86859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19" name="円/楕円 118"/>
                <p:cNvSpPr/>
                <p:nvPr/>
              </p:nvSpPr>
              <p:spPr bwMode="auto">
                <a:xfrm>
                  <a:off x="6490804" y="5056234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20" name="円/楕円 119"/>
                <p:cNvSpPr/>
                <p:nvPr/>
              </p:nvSpPr>
              <p:spPr bwMode="auto">
                <a:xfrm>
                  <a:off x="6452608" y="5087505"/>
                  <a:ext cx="62750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21" name="円/楕円 120"/>
                <p:cNvSpPr/>
                <p:nvPr/>
              </p:nvSpPr>
              <p:spPr bwMode="auto">
                <a:xfrm>
                  <a:off x="6485348" y="5129199"/>
                  <a:ext cx="62750" cy="86859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22" name="円/楕円 121"/>
                <p:cNvSpPr/>
                <p:nvPr/>
              </p:nvSpPr>
              <p:spPr bwMode="auto">
                <a:xfrm>
                  <a:off x="6436239" y="5202161"/>
                  <a:ext cx="62750" cy="86861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23" name="円/楕円 122"/>
                <p:cNvSpPr/>
                <p:nvPr/>
              </p:nvSpPr>
              <p:spPr bwMode="auto">
                <a:xfrm>
                  <a:off x="6498988" y="5170892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24" name="円/楕円 123"/>
                <p:cNvSpPr/>
                <p:nvPr/>
              </p:nvSpPr>
              <p:spPr bwMode="auto">
                <a:xfrm>
                  <a:off x="6441697" y="5146568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25" name="円/楕円 124"/>
                <p:cNvSpPr/>
                <p:nvPr/>
              </p:nvSpPr>
              <p:spPr bwMode="auto">
                <a:xfrm>
                  <a:off x="6463522" y="5243854"/>
                  <a:ext cx="62750" cy="86861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26" name="円/楕円 125"/>
                <p:cNvSpPr/>
                <p:nvPr/>
              </p:nvSpPr>
              <p:spPr bwMode="auto">
                <a:xfrm>
                  <a:off x="6447152" y="5289024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27" name="円/楕円 126"/>
                <p:cNvSpPr/>
                <p:nvPr/>
              </p:nvSpPr>
              <p:spPr bwMode="auto">
                <a:xfrm>
                  <a:off x="6458065" y="5254278"/>
                  <a:ext cx="62750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28" name="円/楕円 127"/>
                <p:cNvSpPr/>
                <p:nvPr/>
              </p:nvSpPr>
              <p:spPr bwMode="auto">
                <a:xfrm>
                  <a:off x="6414413" y="5143096"/>
                  <a:ext cx="65478" cy="86859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29" name="円/楕円 128"/>
                <p:cNvSpPr/>
                <p:nvPr/>
              </p:nvSpPr>
              <p:spPr bwMode="auto">
                <a:xfrm>
                  <a:off x="6518087" y="5243854"/>
                  <a:ext cx="65478" cy="86861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30" name="円/楕円 129"/>
                <p:cNvSpPr/>
                <p:nvPr/>
              </p:nvSpPr>
              <p:spPr bwMode="auto">
                <a:xfrm>
                  <a:off x="6498988" y="5302921"/>
                  <a:ext cx="65478" cy="86859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31" name="円/楕円 130"/>
                <p:cNvSpPr/>
                <p:nvPr/>
              </p:nvSpPr>
              <p:spPr bwMode="auto">
                <a:xfrm>
                  <a:off x="6556282" y="5327241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32" name="円/楕円 132"/>
                <p:cNvSpPr/>
                <p:nvPr/>
              </p:nvSpPr>
              <p:spPr bwMode="auto">
                <a:xfrm>
                  <a:off x="6531727" y="5292495"/>
                  <a:ext cx="62751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33" name="円/楕円 132"/>
                <p:cNvSpPr/>
                <p:nvPr/>
              </p:nvSpPr>
              <p:spPr bwMode="auto">
                <a:xfrm>
                  <a:off x="6567195" y="5174364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34" name="円/楕円 133"/>
                <p:cNvSpPr/>
                <p:nvPr/>
              </p:nvSpPr>
              <p:spPr bwMode="auto">
                <a:xfrm>
                  <a:off x="6548097" y="5184789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35" name="円/楕円 134"/>
                <p:cNvSpPr/>
                <p:nvPr/>
              </p:nvSpPr>
              <p:spPr bwMode="auto">
                <a:xfrm>
                  <a:off x="6564467" y="5250805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36" name="円/楕円 135"/>
                <p:cNvSpPr/>
                <p:nvPr/>
              </p:nvSpPr>
              <p:spPr bwMode="auto">
                <a:xfrm>
                  <a:off x="6610847" y="5327241"/>
                  <a:ext cx="62750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37" name="円/楕円 136"/>
                <p:cNvSpPr/>
                <p:nvPr/>
              </p:nvSpPr>
              <p:spPr bwMode="auto">
                <a:xfrm>
                  <a:off x="6662683" y="5361986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38" name="円/楕円 137"/>
                <p:cNvSpPr/>
                <p:nvPr/>
              </p:nvSpPr>
              <p:spPr bwMode="auto">
                <a:xfrm>
                  <a:off x="6659956" y="5282073"/>
                  <a:ext cx="62750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39" name="円/楕円 138"/>
                <p:cNvSpPr/>
                <p:nvPr/>
              </p:nvSpPr>
              <p:spPr bwMode="auto">
                <a:xfrm>
                  <a:off x="6602662" y="5323768"/>
                  <a:ext cx="65478" cy="86859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40" name="円/楕円 139"/>
                <p:cNvSpPr/>
                <p:nvPr/>
              </p:nvSpPr>
              <p:spPr bwMode="auto">
                <a:xfrm>
                  <a:off x="6610847" y="5223008"/>
                  <a:ext cx="65478" cy="86861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41" name="円/楕円 140"/>
                <p:cNvSpPr/>
                <p:nvPr/>
              </p:nvSpPr>
              <p:spPr bwMode="auto">
                <a:xfrm>
                  <a:off x="6613574" y="5090980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42" name="円/楕円 141"/>
                <p:cNvSpPr/>
                <p:nvPr/>
              </p:nvSpPr>
              <p:spPr bwMode="auto">
                <a:xfrm>
                  <a:off x="6605391" y="5136146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43" name="円/楕円 142"/>
                <p:cNvSpPr/>
                <p:nvPr/>
              </p:nvSpPr>
              <p:spPr bwMode="auto">
                <a:xfrm>
                  <a:off x="6698152" y="5170892"/>
                  <a:ext cx="65478" cy="86859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44" name="円/楕円 143"/>
                <p:cNvSpPr/>
                <p:nvPr/>
              </p:nvSpPr>
              <p:spPr bwMode="auto">
                <a:xfrm>
                  <a:off x="6717248" y="5257752"/>
                  <a:ext cx="65478" cy="86861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45" name="円/楕円 144"/>
                <p:cNvSpPr/>
                <p:nvPr/>
              </p:nvSpPr>
              <p:spPr bwMode="auto">
                <a:xfrm>
                  <a:off x="6714521" y="5170892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46" name="円/楕円 145"/>
                <p:cNvSpPr/>
                <p:nvPr/>
              </p:nvSpPr>
              <p:spPr bwMode="auto">
                <a:xfrm>
                  <a:off x="6719977" y="5108351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47" name="円/楕円 146"/>
                <p:cNvSpPr/>
                <p:nvPr/>
              </p:nvSpPr>
              <p:spPr bwMode="auto">
                <a:xfrm>
                  <a:off x="6706334" y="5049285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48" name="円/楕円 147"/>
                <p:cNvSpPr/>
                <p:nvPr/>
              </p:nvSpPr>
              <p:spPr bwMode="auto">
                <a:xfrm>
                  <a:off x="6610847" y="5184789"/>
                  <a:ext cx="65478" cy="83387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15457" name="Text Box 7"/>
              <p:cNvSpPr txBox="1">
                <a:spLocks noChangeArrowheads="1"/>
              </p:cNvSpPr>
              <p:nvPr/>
            </p:nvSpPr>
            <p:spPr bwMode="auto">
              <a:xfrm rot="-5400000">
                <a:off x="995717" y="2722814"/>
                <a:ext cx="487274" cy="3967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sz="2000" b="1" dirty="0" err="1">
                    <a:latin typeface="Symbol" charset="2"/>
                    <a:cs typeface="Symbol" charset="2"/>
                  </a:rPr>
                  <a:t>b</a:t>
                </a:r>
                <a:r>
                  <a:rPr lang="en-US" altLang="ja-JP" sz="2000" b="1" baseline="-25000" dirty="0" err="1">
                    <a:latin typeface="Arial"/>
                    <a:ea typeface="Arial" charset="0"/>
                    <a:cs typeface="Arial"/>
                  </a:rPr>
                  <a:t>N</a:t>
                </a:r>
                <a:endParaRPr lang="en-US" altLang="ja-JP" sz="2000" dirty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5458" name="テキスト ボックス 434"/>
              <p:cNvSpPr txBox="1">
                <a:spLocks noChangeArrowheads="1"/>
              </p:cNvSpPr>
              <p:nvPr/>
            </p:nvSpPr>
            <p:spPr bwMode="auto">
              <a:xfrm>
                <a:off x="1702808" y="3385470"/>
                <a:ext cx="1164985" cy="523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sz="1400" b="1">
                    <a:latin typeface="Arial"/>
                    <a:ea typeface="Arial" charset="0"/>
                    <a:cs typeface="Arial"/>
                  </a:rPr>
                  <a:t>Existing Tokamaks</a:t>
                </a:r>
                <a:endParaRPr lang="ja-JP" altLang="en-US" sz="1400" b="1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5459" name="テキスト ボックス 437"/>
              <p:cNvSpPr txBox="1">
                <a:spLocks noChangeArrowheads="1"/>
              </p:cNvSpPr>
              <p:nvPr/>
            </p:nvSpPr>
            <p:spPr bwMode="auto">
              <a:xfrm>
                <a:off x="2229240" y="3144736"/>
                <a:ext cx="1014205" cy="336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sz="1600" b="1">
                    <a:solidFill>
                      <a:srgbClr val="FF0000"/>
                    </a:solidFill>
                    <a:latin typeface="Arial"/>
                    <a:ea typeface="Arial" charset="0"/>
                    <a:cs typeface="Arial"/>
                  </a:rPr>
                  <a:t>JT-60U</a:t>
                </a:r>
                <a:endParaRPr lang="ja-JP" altLang="en-US" sz="1600" b="1">
                  <a:solidFill>
                    <a:srgbClr val="FF0000"/>
                  </a:solidFill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5460" name="正方形/長方形 92"/>
              <p:cNvSpPr>
                <a:spLocks noChangeArrowheads="1"/>
              </p:cNvSpPr>
              <p:nvPr/>
            </p:nvSpPr>
            <p:spPr bwMode="auto">
              <a:xfrm>
                <a:off x="3771190" y="2977556"/>
                <a:ext cx="1251986" cy="3077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kumimoji="0" lang="en-US" altLang="ja-JP" sz="1400" b="1">
                    <a:latin typeface="Arial"/>
                    <a:ea typeface="Arial" charset="0"/>
                    <a:cs typeface="Arial"/>
                  </a:rPr>
                  <a:t>Steady-state</a:t>
                </a:r>
                <a:endParaRPr kumimoji="0" lang="en-GB" altLang="ja-JP" sz="1400" b="1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5461" name="正方形/長方形 93"/>
              <p:cNvSpPr>
                <a:spLocks noChangeArrowheads="1"/>
              </p:cNvSpPr>
              <p:nvPr/>
            </p:nvSpPr>
            <p:spPr bwMode="auto">
              <a:xfrm>
                <a:off x="3566843" y="3634661"/>
                <a:ext cx="979488" cy="3077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kumimoji="0" lang="en-US" altLang="ja-JP" sz="1400" b="1">
                    <a:solidFill>
                      <a:srgbClr val="000000"/>
                    </a:solidFill>
                    <a:latin typeface="Arial"/>
                    <a:ea typeface="Arial" charset="0"/>
                    <a:cs typeface="Arial"/>
                  </a:rPr>
                  <a:t>Inductive</a:t>
                </a:r>
                <a:endParaRPr kumimoji="0" lang="ja-JP" altLang="en-US" sz="1400">
                  <a:latin typeface="Arial"/>
                  <a:ea typeface="Arial" charset="0"/>
                  <a:cs typeface="Arial"/>
                </a:endParaRPr>
              </a:p>
            </p:txBody>
          </p:sp>
        </p:grpSp>
        <p:sp>
          <p:nvSpPr>
            <p:cNvPr id="15378" name="テキスト ボックス 217"/>
            <p:cNvSpPr txBox="1">
              <a:spLocks noChangeArrowheads="1"/>
            </p:cNvSpPr>
            <p:nvPr/>
          </p:nvSpPr>
          <p:spPr bwMode="auto">
            <a:xfrm>
              <a:off x="2148529" y="4908391"/>
              <a:ext cx="153554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 dirty="0">
                  <a:latin typeface="Arial"/>
                  <a:ea typeface="Arial" charset="0"/>
                  <a:cs typeface="Arial"/>
                </a:rPr>
                <a:t>FB ideal MHD limit</a:t>
              </a:r>
              <a:endParaRPr lang="ja-JP" altLang="en-US" sz="1200" b="1" dirty="0">
                <a:latin typeface="Arial"/>
                <a:ea typeface="Arial" charset="0"/>
                <a:cs typeface="Arial"/>
              </a:endParaRPr>
            </a:p>
          </p:txBody>
        </p:sp>
      </p:grpSp>
      <p:sp>
        <p:nvSpPr>
          <p:cNvPr id="223" name="テキスト ボックス 5"/>
          <p:cNvSpPr txBox="1">
            <a:spLocks noChangeArrowheads="1"/>
          </p:cNvSpPr>
          <p:nvPr/>
        </p:nvSpPr>
        <p:spPr bwMode="auto">
          <a:xfrm>
            <a:off x="273694" y="5731932"/>
            <a:ext cx="5833192" cy="111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kumimoji="0" lang="en-US" altLang="ja-JP" sz="2000" b="1" dirty="0">
                <a:solidFill>
                  <a:srgbClr val="C00000"/>
                </a:solidFill>
                <a:cs typeface="Arial" panose="020B0604020202020204" pitchFamily="34" charset="0"/>
              </a:rPr>
              <a:t>Utilizing the ITER- and DEMO-relevant plasma regimes and DEMO-equivalent plasma shapes, JT-60SA contributes to all the main issues of ITER and DEMO. </a:t>
            </a:r>
          </a:p>
        </p:txBody>
      </p:sp>
      <p:grpSp>
        <p:nvGrpSpPr>
          <p:cNvPr id="224" name="図形グループ 226"/>
          <p:cNvGrpSpPr>
            <a:grpSpLocks/>
          </p:cNvGrpSpPr>
          <p:nvPr/>
        </p:nvGrpSpPr>
        <p:grpSpPr bwMode="auto">
          <a:xfrm>
            <a:off x="5962784" y="3821486"/>
            <a:ext cx="3509962" cy="2940050"/>
            <a:chOff x="5482173" y="3672287"/>
            <a:chExt cx="3509827" cy="2940181"/>
          </a:xfrm>
        </p:grpSpPr>
        <p:pic>
          <p:nvPicPr>
            <p:cNvPr id="225" name="図 22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82173" y="3703476"/>
              <a:ext cx="3509827" cy="290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6" name="テキスト ボックス 224"/>
            <p:cNvSpPr txBox="1">
              <a:spLocks noChangeArrowheads="1"/>
            </p:cNvSpPr>
            <p:nvPr/>
          </p:nvSpPr>
          <p:spPr bwMode="auto">
            <a:xfrm>
              <a:off x="6297804" y="3672287"/>
              <a:ext cx="77767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>
                  <a:latin typeface="Arial"/>
                  <a:ea typeface="Arial" charset="0"/>
                  <a:cs typeface="Arial"/>
                </a:rPr>
                <a:t>5.5MA</a:t>
              </a:r>
              <a:endParaRPr lang="ja-JP" altLang="en-US" sz="1600">
                <a:latin typeface="Arial"/>
                <a:ea typeface="Arial" charset="0"/>
                <a:cs typeface="Arial"/>
              </a:endParaRPr>
            </a:p>
          </p:txBody>
        </p:sp>
        <p:sp>
          <p:nvSpPr>
            <p:cNvPr id="227" name="テキスト ボックス 225"/>
            <p:cNvSpPr txBox="1">
              <a:spLocks noChangeArrowheads="1"/>
            </p:cNvSpPr>
            <p:nvPr/>
          </p:nvSpPr>
          <p:spPr bwMode="auto">
            <a:xfrm>
              <a:off x="7578874" y="3684588"/>
              <a:ext cx="77767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>
                  <a:latin typeface="Arial"/>
                  <a:ea typeface="Arial" charset="0"/>
                  <a:cs typeface="Arial"/>
                </a:rPr>
                <a:t>4.6MA</a:t>
              </a:r>
              <a:endParaRPr lang="ja-JP" altLang="en-US" sz="1600">
                <a:latin typeface="Arial"/>
                <a:ea typeface="Arial" charset="0"/>
                <a:cs typeface="Arial"/>
              </a:endParaRPr>
            </a:p>
          </p:txBody>
        </p:sp>
      </p:grp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7619999" y="6470470"/>
            <a:ext cx="2228850" cy="365125"/>
          </a:xfrm>
        </p:spPr>
        <p:txBody>
          <a:bodyPr/>
          <a:lstStyle/>
          <a:p>
            <a:fld id="{9137C64A-87BE-A94C-AD62-757607B39295}" type="slidenum">
              <a:rPr lang="ja-JP" altLang="en-US" sz="1800" smtClean="0">
                <a:solidFill>
                  <a:schemeClr val="tx1"/>
                </a:solidFill>
              </a:rPr>
              <a:pPr/>
              <a:t>7</a:t>
            </a:fld>
            <a:endParaRPr lang="ja-JP" altLang="en-US" sz="1800" dirty="0">
              <a:solidFill>
                <a:schemeClr val="tx1"/>
              </a:solidFill>
            </a:endParaRPr>
          </a:p>
        </p:txBody>
      </p:sp>
      <p:pic>
        <p:nvPicPr>
          <p:cNvPr id="228" name="Object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38"/>
            <a:ext cx="112236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905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273" y="2407504"/>
            <a:ext cx="2733921" cy="233187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890" y="836712"/>
            <a:ext cx="3625455" cy="300814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054" y="3933056"/>
            <a:ext cx="3760474" cy="2767141"/>
          </a:xfrm>
          <a:prstGeom prst="rect">
            <a:avLst/>
          </a:prstGeom>
        </p:spPr>
      </p:pic>
      <p:sp>
        <p:nvSpPr>
          <p:cNvPr id="16388" name="テキスト ボックス 9"/>
          <p:cNvSpPr txBox="1">
            <a:spLocks noChangeArrowheads="1"/>
          </p:cNvSpPr>
          <p:nvPr/>
        </p:nvSpPr>
        <p:spPr bwMode="auto">
          <a:xfrm>
            <a:off x="2347380" y="48108"/>
            <a:ext cx="60952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Status of JT-60SA Construction </a:t>
            </a:r>
            <a:endParaRPr lang="ja-JP" alt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92" name="図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25" y="95441"/>
            <a:ext cx="896937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テキスト ボックス 6"/>
          <p:cNvSpPr txBox="1">
            <a:spLocks noChangeArrowheads="1"/>
          </p:cNvSpPr>
          <p:nvPr/>
        </p:nvSpPr>
        <p:spPr bwMode="auto">
          <a:xfrm>
            <a:off x="-24383" y="971868"/>
            <a:ext cx="617143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>
                <a:latin typeface="Helvetica" panose="020B0604020202020204" pitchFamily="34" charset="0"/>
                <a:cs typeface="Helvetica" panose="020B0604020202020204" pitchFamily="34" charset="0"/>
              </a:rPr>
              <a:t>Temporary  installation  of EF4,5 &amp; 6 on CB:</a:t>
            </a:r>
          </a:p>
          <a:p>
            <a:pPr>
              <a:buFont typeface="Symbol" charset="0"/>
              <a:buChar char=""/>
            </a:pPr>
            <a:r>
              <a:rPr lang="en-US" altLang="ja-JP" dirty="0">
                <a:latin typeface="Helvetica" panose="020B0604020202020204" pitchFamily="34" charset="0"/>
                <a:cs typeface="Helvetica" panose="020B0604020202020204" pitchFamily="34" charset="0"/>
              </a:rPr>
              <a:t>Assembly Frame  </a:t>
            </a:r>
            <a:r>
              <a:rPr lang="en-US" altLang="ja-JP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was set up. </a:t>
            </a:r>
            <a:endParaRPr lang="en-US" altLang="ja-JP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Symbol" charset="0"/>
              <a:buChar char=""/>
            </a:pPr>
            <a:r>
              <a:rPr lang="en-US" altLang="ja-JP" dirty="0">
                <a:latin typeface="Helvetica" panose="020B0604020202020204" pitchFamily="34" charset="0"/>
                <a:cs typeface="Helvetica" panose="020B0604020202020204" pitchFamily="34" charset="0"/>
              </a:rPr>
              <a:t>VV assembly </a:t>
            </a:r>
            <a:r>
              <a:rPr lang="en-US" altLang="ja-JP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was started </a:t>
            </a:r>
            <a:r>
              <a:rPr lang="en-US" altLang="ja-JP" dirty="0">
                <a:latin typeface="Helvetica" panose="020B0604020202020204" pitchFamily="34" charset="0"/>
                <a:cs typeface="Helvetica" panose="020B0604020202020204" pitchFamily="34" charset="0"/>
              </a:rPr>
              <a:t>in </a:t>
            </a:r>
            <a:r>
              <a:rPr lang="en-US" altLang="ja-JP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May 2014.</a:t>
            </a:r>
            <a:endParaRPr lang="en-US" altLang="ja-JP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396" name="テキスト ボックス 44"/>
          <p:cNvSpPr txBox="1">
            <a:spLocks noChangeArrowheads="1"/>
          </p:cNvSpPr>
          <p:nvPr/>
        </p:nvSpPr>
        <p:spPr bwMode="auto">
          <a:xfrm>
            <a:off x="3141111" y="2001578"/>
            <a:ext cx="252253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1607" tIns="10804" rIns="21607" bIns="1080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1" dirty="0">
                <a:solidFill>
                  <a:srgbClr val="0000FF"/>
                </a:solidFill>
                <a:cs typeface="Arial" charset="0"/>
              </a:rPr>
              <a:t>Lower 3 EF Coils</a:t>
            </a:r>
            <a:endParaRPr lang="ja-JP" altLang="en-US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8049344" y="3512392"/>
            <a:ext cx="1662349" cy="31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ja-JP" sz="1600" b="1" dirty="0" smtClean="0">
                <a:solidFill>
                  <a:schemeClr val="bg1"/>
                </a:solidFill>
              </a:rPr>
              <a:t>2  Jun </a:t>
            </a:r>
            <a:r>
              <a:rPr lang="en-US" altLang="ja-JP" sz="16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7977863" y="6423332"/>
            <a:ext cx="1675482" cy="31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ja-JP" sz="1600" b="1" dirty="0" smtClean="0">
                <a:solidFill>
                  <a:schemeClr val="bg1"/>
                </a:solidFill>
              </a:rPr>
              <a:t>4</a:t>
            </a:r>
            <a:r>
              <a:rPr lang="en-US" altLang="ja-JP" sz="1600" b="1" baseline="30000" dirty="0" smtClean="0">
                <a:solidFill>
                  <a:schemeClr val="bg1"/>
                </a:solidFill>
              </a:rPr>
              <a:t>th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  Jun </a:t>
            </a:r>
            <a:r>
              <a:rPr lang="en-US" altLang="ja-JP" sz="16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25" name="右矢印 24"/>
          <p:cNvSpPr/>
          <p:nvPr/>
        </p:nvSpPr>
        <p:spPr>
          <a:xfrm>
            <a:off x="5395020" y="3128587"/>
            <a:ext cx="647700" cy="431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9" name="テキスト ボックス 44"/>
          <p:cNvSpPr txBox="1">
            <a:spLocks noChangeArrowheads="1"/>
          </p:cNvSpPr>
          <p:nvPr/>
        </p:nvSpPr>
        <p:spPr bwMode="auto">
          <a:xfrm>
            <a:off x="4250063" y="4242704"/>
            <a:ext cx="1371600" cy="26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607" tIns="10804" rIns="21607" bIns="1080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600" b="1" dirty="0">
                <a:solidFill>
                  <a:schemeClr val="bg1"/>
                </a:solidFill>
                <a:cs typeface="Arial" charset="0"/>
              </a:rPr>
              <a:t>Jan. 2014</a:t>
            </a:r>
            <a:endParaRPr kumimoji="0" lang="ja-JP" alt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-29399" y="4968154"/>
            <a:ext cx="28228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00FF"/>
                </a:solidFill>
                <a:latin typeface="Arial"/>
                <a:cs typeface="Arial"/>
              </a:rPr>
              <a:t>Vacuum </a:t>
            </a:r>
            <a:r>
              <a:rPr lang="en-US" altLang="ja-JP" sz="2400" b="1" dirty="0" smtClean="0">
                <a:solidFill>
                  <a:srgbClr val="0000FF"/>
                </a:solidFill>
                <a:latin typeface="Arial"/>
                <a:cs typeface="Arial"/>
              </a:rPr>
              <a:t>Vessel </a:t>
            </a:r>
            <a:r>
              <a:rPr lang="en-US" altLang="ja-JP" sz="2400" b="1" dirty="0" smtClean="0">
                <a:solidFill>
                  <a:srgbClr val="0000FF"/>
                </a:solidFill>
                <a:latin typeface="Arial"/>
                <a:cs typeface="Arial"/>
                <a:sym typeface="Wingdings" panose="05000000000000000000" pitchFamily="2" charset="2"/>
              </a:rPr>
              <a:t></a:t>
            </a:r>
            <a:endParaRPr lang="ja-JP" alt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36122" y="5360119"/>
            <a:ext cx="26538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All sectors (40deg</a:t>
            </a:r>
            <a:r>
              <a:rPr lang="en-US" altLang="ja-JP" sz="2400" dirty="0">
                <a:latin typeface="Helvetica" panose="020B0604020202020204" pitchFamily="34" charset="0"/>
                <a:cs typeface="Helvetica" panose="020B0604020202020204" pitchFamily="34" charset="0"/>
              </a:rPr>
              <a:t>. X 7 + </a:t>
            </a:r>
            <a:r>
              <a:rPr lang="en-US" altLang="ja-JP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30deg. X 2 + 20deg.) have </a:t>
            </a:r>
            <a:r>
              <a:rPr lang="en-US" altLang="ja-JP" sz="2400" dirty="0">
                <a:latin typeface="Helvetica" panose="020B0604020202020204" pitchFamily="34" charset="0"/>
                <a:cs typeface="Helvetica" panose="020B0604020202020204" pitchFamily="34" charset="0"/>
              </a:rPr>
              <a:t>been </a:t>
            </a:r>
            <a:r>
              <a:rPr lang="en-US" altLang="ja-JP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completed. on site.</a:t>
            </a:r>
            <a:endParaRPr lang="ja-JP" alt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1" name="図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811" y="2412013"/>
            <a:ext cx="2409333" cy="216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テキスト ボックス 44"/>
          <p:cNvSpPr txBox="1">
            <a:spLocks noChangeArrowheads="1"/>
          </p:cNvSpPr>
          <p:nvPr/>
        </p:nvSpPr>
        <p:spPr bwMode="auto">
          <a:xfrm>
            <a:off x="1487488" y="4242704"/>
            <a:ext cx="1244600" cy="26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607" tIns="10804" rIns="21607" bIns="1080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altLang="ja-JP" sz="1600" dirty="0">
                <a:solidFill>
                  <a:schemeClr val="bg1"/>
                </a:solidFill>
                <a:cs typeface="Arial" charset="0"/>
              </a:rPr>
              <a:t>Mar., 2013</a:t>
            </a:r>
            <a:endParaRPr kumimoji="0" lang="ja-JP" alt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4" name="テキスト ボックス 44"/>
          <p:cNvSpPr txBox="1">
            <a:spLocks noChangeArrowheads="1"/>
          </p:cNvSpPr>
          <p:nvPr/>
        </p:nvSpPr>
        <p:spPr bwMode="auto">
          <a:xfrm>
            <a:off x="344488" y="2032682"/>
            <a:ext cx="2697569" cy="39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607" tIns="10804" rIns="21607" bIns="1080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1" dirty="0" smtClean="0">
                <a:solidFill>
                  <a:srgbClr val="0000FF"/>
                </a:solidFill>
                <a:cs typeface="Arial" charset="0"/>
              </a:rPr>
              <a:t>Cryostat Base</a:t>
            </a:r>
            <a:endParaRPr lang="ja-JP" altLang="en-US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35" name="右矢印 34"/>
          <p:cNvSpPr/>
          <p:nvPr/>
        </p:nvSpPr>
        <p:spPr>
          <a:xfrm>
            <a:off x="2468911" y="3263606"/>
            <a:ext cx="647700" cy="431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36" name="図 9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488" y="2510458"/>
            <a:ext cx="387350" cy="25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8273" y="4802849"/>
            <a:ext cx="2579938" cy="2011133"/>
          </a:xfrm>
          <a:prstGeom prst="rect">
            <a:avLst/>
          </a:prstGeom>
        </p:spPr>
      </p:pic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7594600" y="6484237"/>
            <a:ext cx="2311400" cy="365125"/>
          </a:xfrm>
        </p:spPr>
        <p:txBody>
          <a:bodyPr/>
          <a:lstStyle/>
          <a:p>
            <a:fld id="{9137C64A-87BE-A94C-AD62-757607B39295}" type="slidenum">
              <a:rPr lang="ja-JP" altLang="en-US" sz="1800" b="1" smtClean="0">
                <a:solidFill>
                  <a:schemeClr val="tx1"/>
                </a:solidFill>
              </a:rPr>
              <a:pPr/>
              <a:t>8</a:t>
            </a:fld>
            <a:endParaRPr lang="ja-JP" altLang="en-US" sz="1800" b="1" dirty="0">
              <a:solidFill>
                <a:schemeClr val="tx1"/>
              </a:solidFill>
            </a:endParaRPr>
          </a:p>
        </p:txBody>
      </p:sp>
      <p:sp>
        <p:nvSpPr>
          <p:cNvPr id="26" name="テキスト ボックス 9"/>
          <p:cNvSpPr txBox="1">
            <a:spLocks noChangeArrowheads="1"/>
          </p:cNvSpPr>
          <p:nvPr/>
        </p:nvSpPr>
        <p:spPr bwMode="auto">
          <a:xfrm>
            <a:off x="-4745" y="577351"/>
            <a:ext cx="60952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1" dirty="0" smtClean="0"/>
              <a:t> JT-60SA Torus Assembly </a:t>
            </a:r>
            <a:r>
              <a:rPr lang="en-US" altLang="ja-JP" b="1" dirty="0" smtClean="0"/>
              <a:t>was started</a:t>
            </a:r>
            <a:r>
              <a:rPr lang="en-US" altLang="ja-JP" b="1" dirty="0" smtClean="0"/>
              <a:t>: </a:t>
            </a:r>
            <a:endParaRPr lang="ja-JP" altLang="en-US" b="1" dirty="0"/>
          </a:p>
        </p:txBody>
      </p:sp>
      <p:sp>
        <p:nvSpPr>
          <p:cNvPr id="27" name="右矢印 26"/>
          <p:cNvSpPr/>
          <p:nvPr/>
        </p:nvSpPr>
        <p:spPr>
          <a:xfrm rot="5400000">
            <a:off x="7429766" y="3673058"/>
            <a:ext cx="647700" cy="431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919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図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2887663"/>
            <a:ext cx="5843588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 Box 81"/>
          <p:cNvSpPr txBox="1">
            <a:spLocks noChangeArrowheads="1"/>
          </p:cNvSpPr>
          <p:nvPr/>
        </p:nvSpPr>
        <p:spPr bwMode="auto">
          <a:xfrm>
            <a:off x="804355" y="88823"/>
            <a:ext cx="78919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/>
            <a:r>
              <a:rPr lang="en-US" altLang="ja-JP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40-deg. VV sectors </a:t>
            </a:r>
            <a:r>
              <a:rPr lang="en-US" altLang="ja-JP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will be</a:t>
            </a:r>
            <a:r>
              <a:rPr lang="en-US" altLang="ja-JP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ja-JP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assembled up to 340-deg. </a:t>
            </a:r>
          </a:p>
          <a:p>
            <a:pPr algn="r" eaLnBrk="1" hangingPunct="1"/>
            <a:r>
              <a:rPr lang="en-US" altLang="ja-JP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ready for the TFC installation.</a:t>
            </a:r>
            <a:endParaRPr lang="ja-JP" alt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2227" name="正方形/長方形 8"/>
          <p:cNvSpPr>
            <a:spLocks noChangeArrowheads="1"/>
          </p:cNvSpPr>
          <p:nvPr/>
        </p:nvSpPr>
        <p:spPr bwMode="auto">
          <a:xfrm>
            <a:off x="6425659" y="2944535"/>
            <a:ext cx="3216816" cy="137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2500"/>
              </a:lnSpc>
            </a:pPr>
            <a:r>
              <a:rPr kumimoji="0" lang="en-US" altLang="ja-JP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Now, </a:t>
            </a:r>
            <a:r>
              <a:rPr kumimoji="0" lang="en-US" altLang="ja-JP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</a:t>
            </a:r>
            <a:r>
              <a:rPr kumimoji="0" lang="en-US" altLang="ja-JP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even 40-deg. sectors (= 280 deg.) </a:t>
            </a:r>
            <a:r>
              <a:rPr kumimoji="0" lang="en-US" altLang="ja-JP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</a:t>
            </a:r>
            <a:r>
              <a:rPr kumimoji="0" lang="en-US" altLang="ja-JP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ave been </a:t>
            </a:r>
            <a:r>
              <a:rPr kumimoji="0" lang="en-US" altLang="ja-JP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placed </a:t>
            </a:r>
            <a:r>
              <a:rPr kumimoji="0" lang="en-US" altLang="ja-JP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 </a:t>
            </a:r>
            <a:r>
              <a:rPr kumimoji="0" lang="en-US" altLang="ja-JP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c</a:t>
            </a:r>
            <a:r>
              <a:rPr kumimoji="0" lang="en-US" altLang="ja-JP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ryostat </a:t>
            </a:r>
            <a:r>
              <a:rPr kumimoji="0" lang="en-US" altLang="ja-JP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  <a:r>
              <a:rPr kumimoji="0" lang="en-US" altLang="ja-JP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ase.</a:t>
            </a:r>
            <a:endParaRPr kumimoji="0" lang="ja-JP" altLang="ja-JP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2229" name="正方形/長方形 10"/>
          <p:cNvSpPr>
            <a:spLocks noChangeArrowheads="1"/>
          </p:cNvSpPr>
          <p:nvPr/>
        </p:nvSpPr>
        <p:spPr bwMode="auto">
          <a:xfrm>
            <a:off x="3203576" y="887007"/>
            <a:ext cx="6773115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2500"/>
              </a:lnSpc>
            </a:pPr>
            <a:r>
              <a:rPr kumimoji="0" lang="en-US" altLang="ja-JP" dirty="0">
                <a:latin typeface="Helvetica" panose="020B0604020202020204" pitchFamily="34" charset="0"/>
                <a:cs typeface="Helvetica" panose="020B0604020202020204" pitchFamily="34" charset="0"/>
              </a:rPr>
              <a:t>The joint-welding of the first two </a:t>
            </a:r>
            <a:r>
              <a:rPr kumimoji="0" lang="en-US" altLang="ja-JP" dirty="0" smtClean="0">
                <a:latin typeface="Helvetica" panose="020B0604020202020204" pitchFamily="34" charset="0"/>
                <a:cs typeface="Helvetica" panose="020B0604020202020204" pitchFamily="34" charset="0"/>
              </a:rPr>
              <a:t>40-deg. VV sectors was started </a:t>
            </a:r>
            <a:r>
              <a:rPr kumimoji="0" lang="en-US" altLang="ja-JP" dirty="0">
                <a:latin typeface="Helvetica" panose="020B0604020202020204" pitchFamily="34" charset="0"/>
                <a:cs typeface="Helvetica" panose="020B0604020202020204" pitchFamily="34" charset="0"/>
              </a:rPr>
              <a:t>in July 2014, </a:t>
            </a:r>
            <a:r>
              <a:rPr kumimoji="0" lang="en-US" altLang="ja-JP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kumimoji="0" lang="en-US" altLang="ja-JP" dirty="0">
                <a:latin typeface="Helvetica" panose="020B0604020202020204" pitchFamily="34" charset="0"/>
                <a:cs typeface="Helvetica" panose="020B0604020202020204" pitchFamily="34" charset="0"/>
              </a:rPr>
              <a:t>will continue until the end of Sep. 2015 to form the 340-deg. VV torus. </a:t>
            </a:r>
            <a:endParaRPr kumimoji="0" lang="en-US" altLang="ja-JP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kumimoji="0" lang="en-US" altLang="ja-JP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kumimoji="0" lang="en-US" altLang="ja-JP" dirty="0">
                <a:latin typeface="Helvetica" panose="020B0604020202020204" pitchFamily="34" charset="0"/>
                <a:cs typeface="Helvetica" panose="020B0604020202020204" pitchFamily="34" charset="0"/>
              </a:rPr>
              <a:t>final 20-deg. sector will be set at the right position with the last TFC</a:t>
            </a:r>
            <a:r>
              <a:rPr kumimoji="0" lang="en-US" altLang="ja-JP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kumimoji="0" lang="ja-JP" altLang="ja-JP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2230" name="スライド番号プレースホルダ 11"/>
          <p:cNvSpPr>
            <a:spLocks noGrp="1"/>
          </p:cNvSpPr>
          <p:nvPr>
            <p:ph type="sldNum" sz="quarter" idx="12"/>
          </p:nvPr>
        </p:nvSpPr>
        <p:spPr bwMode="auto">
          <a:xfrm>
            <a:off x="9353550" y="6401254"/>
            <a:ext cx="5778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D082F36E-79CB-4AAD-AF81-F5F96C73CE65}" type="slidenum">
              <a:rPr lang="ja-JP" altLang="en-US" sz="1800" b="1">
                <a:latin typeface="Helvetica" panose="020B0604020202020204" pitchFamily="34" charset="0"/>
              </a:rPr>
              <a:pPr/>
              <a:t>9</a:t>
            </a:fld>
            <a:endParaRPr lang="ja-JP" altLang="en-US" sz="1800" b="1" dirty="0">
              <a:latin typeface="Helvetica" panose="020B0604020202020204" pitchFamily="34" charset="0"/>
            </a:endParaRPr>
          </a:p>
        </p:txBody>
      </p:sp>
      <p:pic>
        <p:nvPicPr>
          <p:cNvPr id="5223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801688"/>
            <a:ext cx="29733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図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4573588"/>
            <a:ext cx="302577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テキスト ボックス 20"/>
          <p:cNvSpPr txBox="1">
            <a:spLocks noChangeArrowheads="1"/>
          </p:cNvSpPr>
          <p:nvPr/>
        </p:nvSpPr>
        <p:spPr bwMode="auto">
          <a:xfrm>
            <a:off x="6859588" y="4360863"/>
            <a:ext cx="281359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800" dirty="0"/>
              <a:t>Joint-welding by </a:t>
            </a:r>
            <a:r>
              <a:rPr lang="en-US" altLang="ja-JP" sz="1800" dirty="0" smtClean="0"/>
              <a:t>the robot</a:t>
            </a:r>
            <a:endParaRPr lang="ja-JP" altLang="en-US" sz="1800" dirty="0"/>
          </a:p>
        </p:txBody>
      </p:sp>
      <p:sp>
        <p:nvSpPr>
          <p:cNvPr id="52235" name="テキスト ボックス 21"/>
          <p:cNvSpPr txBox="1">
            <a:spLocks noChangeArrowheads="1"/>
          </p:cNvSpPr>
          <p:nvPr/>
        </p:nvSpPr>
        <p:spPr bwMode="auto">
          <a:xfrm>
            <a:off x="53975" y="2649538"/>
            <a:ext cx="30749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400"/>
              <a:t>The third and fourth sectors on CB</a:t>
            </a:r>
            <a:endParaRPr lang="ja-JP" altLang="en-US" sz="1400"/>
          </a:p>
        </p:txBody>
      </p:sp>
      <p:sp>
        <p:nvSpPr>
          <p:cNvPr id="52236" name="テキスト ボックス 8"/>
          <p:cNvSpPr txBox="1">
            <a:spLocks noChangeArrowheads="1"/>
          </p:cNvSpPr>
          <p:nvPr/>
        </p:nvSpPr>
        <p:spPr bwMode="auto">
          <a:xfrm>
            <a:off x="4560888" y="2922588"/>
            <a:ext cx="1895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600" b="1">
                <a:solidFill>
                  <a:schemeClr val="bg1"/>
                </a:solidFill>
                <a:cs typeface="Arial" panose="020B0604020202020204" pitchFamily="34" charset="0"/>
              </a:rPr>
              <a:t>Nov.28th. 2014</a:t>
            </a:r>
            <a:endParaRPr lang="ja-JP" altLang="en-US" sz="16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52237" name="図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28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0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1575</TotalTime>
  <Words>2585</Words>
  <Application>Microsoft Office PowerPoint</Application>
  <PresentationFormat>A4 210 x 297 mm</PresentationFormat>
  <Paragraphs>624</Paragraphs>
  <Slides>30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49" baseType="lpstr">
      <vt:lpstr>ＤＦＰ太丸ゴシック体</vt:lpstr>
      <vt:lpstr>HGPｺﾞｼｯｸE</vt:lpstr>
      <vt:lpstr>HGP創英角ﾎﾟｯﾌﾟ体</vt:lpstr>
      <vt:lpstr>HGP明朝E</vt:lpstr>
      <vt:lpstr>ＭＳ Ｐゴシック</vt:lpstr>
      <vt:lpstr>ＭＳ Ｐ明朝</vt:lpstr>
      <vt:lpstr>ＭＳ 明朝</vt:lpstr>
      <vt:lpstr>Osaka</vt:lpstr>
      <vt:lpstr>ヒラギノ角ゴ Pro W6</vt:lpstr>
      <vt:lpstr>Arial</vt:lpstr>
      <vt:lpstr>Calibri</vt:lpstr>
      <vt:lpstr>Calibri Light</vt:lpstr>
      <vt:lpstr>Helvetica</vt:lpstr>
      <vt:lpstr>Symbol</vt:lpstr>
      <vt:lpstr>Times</vt:lpstr>
      <vt:lpstr>Times New Roman</vt:lpstr>
      <vt:lpstr>Trebuchet MS</vt:lpstr>
      <vt:lpstr>Wingdings</vt:lpstr>
      <vt:lpstr>Office テーマ</vt:lpstr>
      <vt:lpstr>PowerPoint プレゼンテーション</vt:lpstr>
      <vt:lpstr>PowerPoint プレゼンテーション</vt:lpstr>
      <vt:lpstr>ITER Project - In-Kind Procurement Activities -</vt:lpstr>
      <vt:lpstr>PowerPoint プレゼンテーション</vt:lpstr>
      <vt:lpstr>JT-60SA Project</vt:lpstr>
      <vt:lpstr>JT-60SA (JT-60 Super Advanced) Project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MHD stability control (as an example)</vt:lpstr>
      <vt:lpstr>PowerPoint プレゼンテーション</vt:lpstr>
      <vt:lpstr>IFMIF/EVEDA Project</vt:lpstr>
      <vt:lpstr>PowerPoint プレゼンテーション</vt:lpstr>
      <vt:lpstr>IFMIF EVEDA Project</vt:lpstr>
      <vt:lpstr>PowerPoint プレゼンテーション</vt:lpstr>
      <vt:lpstr>International Fusion Energy Research Center (IFERC) Project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DEMO Design Activities in Japan</vt:lpstr>
      <vt:lpstr>Fusion Community for DEMO Design in Japan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Kurik</dc:creator>
  <cp:lastModifiedBy>Kurik</cp:lastModifiedBy>
  <cp:revision>127</cp:revision>
  <cp:lastPrinted>2014-12-15T06:07:20Z</cp:lastPrinted>
  <dcterms:created xsi:type="dcterms:W3CDTF">2014-12-13T09:00:51Z</dcterms:created>
  <dcterms:modified xsi:type="dcterms:W3CDTF">2014-12-16T07:48:55Z</dcterms:modified>
</cp:coreProperties>
</file>