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5" r:id="rId2"/>
    <p:sldId id="337" r:id="rId3"/>
    <p:sldId id="329" r:id="rId4"/>
    <p:sldId id="326" r:id="rId5"/>
    <p:sldId id="327" r:id="rId6"/>
    <p:sldId id="328" r:id="rId7"/>
    <p:sldId id="330" r:id="rId8"/>
    <p:sldId id="331" r:id="rId9"/>
    <p:sldId id="332" r:id="rId10"/>
    <p:sldId id="333" r:id="rId11"/>
    <p:sldId id="339" r:id="rId12"/>
    <p:sldId id="336" r:id="rId13"/>
    <p:sldId id="338" r:id="rId14"/>
    <p:sldId id="334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93" autoAdjust="0"/>
  </p:normalViewPr>
  <p:slideViewPr>
    <p:cSldViewPr snapToGrid="0" snapToObjects="1">
      <p:cViewPr varScale="1">
        <p:scale>
          <a:sx n="94" d="100"/>
          <a:sy n="94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139D9-C46D-8144-9828-F75C89733C5C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F2A41-E89D-FF43-993C-756CF92D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1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3433B-F483-F347-A42A-968F58AA0AF1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722DD-8223-894E-99D7-9AC6DF61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33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7827-CB43-D94F-BCE7-69035D70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7827-CB43-D94F-BCE7-69035D70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7827-CB43-D94F-BCE7-69035D70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5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274-3CF5-AB40-942B-822BBDDC0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4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7827-CB43-D94F-BCE7-69035D70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7827-CB43-D94F-BCE7-69035D70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7827-CB43-D94F-BCE7-69035D70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7827-CB43-D94F-BCE7-69035D70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5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7827-CB43-D94F-BCE7-69035D70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7827-CB43-D94F-BCE7-69035D70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7827-CB43-D94F-BCE7-69035D70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7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7827-CB43-D94F-BCE7-69035D70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6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2401"/>
            <a:ext cx="8229600" cy="698080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Perspectives on 10-Year Planning for the Fusion Energy Sciences Program</a:t>
            </a:r>
            <a:endParaRPr lang="en-US" sz="36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1549" y="762581"/>
            <a:ext cx="8229600" cy="58032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Presented to Public Meeting of the </a:t>
            </a:r>
          </a:p>
          <a:p>
            <a:pPr marL="0" indent="0" algn="ctr">
              <a:buNone/>
            </a:pPr>
            <a:r>
              <a:rPr lang="en-US" sz="2400" i="1" dirty="0" smtClean="0"/>
              <a:t>2014 </a:t>
            </a:r>
            <a:r>
              <a:rPr lang="en-US" sz="2400" i="1" dirty="0"/>
              <a:t>FESAC Strategic Planning </a:t>
            </a:r>
            <a:r>
              <a:rPr lang="en-US" sz="2400" i="1" dirty="0" smtClean="0"/>
              <a:t>Subpanel</a:t>
            </a:r>
          </a:p>
          <a:p>
            <a:pPr marL="0" indent="0" algn="ctr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Gaithersburg, MD June 3, 2014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	</a:t>
            </a:r>
            <a:r>
              <a:rPr lang="en-US" sz="2000" dirty="0" smtClean="0">
                <a:solidFill>
                  <a:srgbClr val="0000FF"/>
                </a:solidFill>
              </a:rPr>
              <a:t>Dylan Brennan, </a:t>
            </a:r>
            <a:r>
              <a:rPr lang="en-US" sz="2000" dirty="0">
                <a:solidFill>
                  <a:srgbClr val="0000FF"/>
                </a:solidFill>
              </a:rPr>
              <a:t>University Fusion Association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	Phil Ferguson, ORNL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	</a:t>
            </a:r>
            <a:r>
              <a:rPr lang="en-US" sz="2100" dirty="0">
                <a:solidFill>
                  <a:srgbClr val="0000FF"/>
                </a:solidFill>
              </a:rPr>
              <a:t>Raymond Fonck, </a:t>
            </a:r>
            <a:r>
              <a:rPr lang="en-US" sz="2100" dirty="0" err="1">
                <a:solidFill>
                  <a:srgbClr val="0000FF"/>
                </a:solidFill>
              </a:rPr>
              <a:t>Univ</a:t>
            </a:r>
            <a:r>
              <a:rPr lang="en-US" sz="2100" dirty="0">
                <a:solidFill>
                  <a:srgbClr val="0000FF"/>
                </a:solidFill>
              </a:rPr>
              <a:t> of Wisconsin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	</a:t>
            </a:r>
            <a:r>
              <a:rPr lang="en-US" sz="2000" dirty="0" err="1">
                <a:solidFill>
                  <a:srgbClr val="0000FF"/>
                </a:solidFill>
              </a:rPr>
              <a:t>Miklos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Porkolab</a:t>
            </a:r>
            <a:r>
              <a:rPr lang="en-US" sz="2000" dirty="0">
                <a:solidFill>
                  <a:srgbClr val="0000FF"/>
                </a:solidFill>
              </a:rPr>
              <a:t>, MIT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	Stewart Prager, PPPL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	Ned </a:t>
            </a:r>
            <a:r>
              <a:rPr lang="en-US" sz="2000" dirty="0" err="1">
                <a:solidFill>
                  <a:srgbClr val="0000FF"/>
                </a:solidFill>
              </a:rPr>
              <a:t>Sauthoff</a:t>
            </a:r>
            <a:r>
              <a:rPr lang="en-US" sz="2000" dirty="0">
                <a:solidFill>
                  <a:srgbClr val="0000FF"/>
                </a:solidFill>
              </a:rPr>
              <a:t>, US ITER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	Tony Taylor, GA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	Mark Haynes, </a:t>
            </a:r>
            <a:r>
              <a:rPr lang="en-US" sz="2000" dirty="0" smtClean="0">
                <a:solidFill>
                  <a:srgbClr val="0000FF"/>
                </a:solidFill>
              </a:rPr>
              <a:t>group administrator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smtClean="0">
                <a:solidFill>
                  <a:srgbClr val="0000FF"/>
                </a:solidFill>
              </a:rPr>
              <a:t>facilitator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		(</a:t>
            </a:r>
            <a:r>
              <a:rPr lang="en-US" sz="2400" i="1" dirty="0" smtClean="0">
                <a:solidFill>
                  <a:srgbClr val="0000FF"/>
                </a:solidFill>
              </a:rPr>
              <a:t>in consultation with sub-groups at each institution)</a:t>
            </a:r>
            <a:endParaRPr lang="en-US" sz="24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		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7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883"/>
            <a:ext cx="8229600" cy="767090"/>
          </a:xfrm>
        </p:spPr>
        <p:txBody>
          <a:bodyPr>
            <a:normAutofit fontScale="90000"/>
          </a:bodyPr>
          <a:lstStyle/>
          <a:p>
            <a:r>
              <a:rPr lang="en-US" sz="3200" u="sng" dirty="0" smtClean="0"/>
              <a:t>Effective Program Planning Requires Continuous and Broad Research Community Involvement</a:t>
            </a:r>
            <a:endParaRPr lang="en-US" sz="32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82382"/>
            <a:ext cx="8229600" cy="4935928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Nurturing an excellent, engaged research community to produce the best research for the taxpayers’ dollars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Assuring technical soundness of all program activities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Acquiring accurate status, needs, and opportunities from experts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Establishing broad buy-in to major new initiatives, without which they will not succeed politically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Developing new leadership for multi-generational program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This FESAC Subpanel is an excellent beginning for engaging community input in program planning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We encourage this committee to recommend more opportunities and requirements 	   for continuing community engagement over the next decade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80" y="1073130"/>
            <a:ext cx="8229600" cy="57966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This Subpanel can recommend a set of processes – including broad stakeholder participation – for establishing a clear set of goals for the next 10 years to guide the evolution of the program to achieve those goals.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Consistent with the vision, principles, and deliverables discussed here, this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leads to a very different mix of program elements than we have now.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Also guides reasonably smooth evolution of the program activities.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Year </a:t>
            </a:r>
            <a:r>
              <a:rPr lang="en-US" sz="2000" dirty="0"/>
              <a:t>1 (2015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Develop technical contract </a:t>
            </a:r>
            <a:r>
              <a:rPr lang="en-US" sz="2000" dirty="0" smtClean="0">
                <a:solidFill>
                  <a:srgbClr val="0000FF"/>
                </a:solidFill>
              </a:rPr>
              <a:t>within research community that </a:t>
            </a:r>
            <a:r>
              <a:rPr lang="en-US" sz="2000" dirty="0">
                <a:solidFill>
                  <a:srgbClr val="0000FF"/>
                </a:solidFill>
              </a:rPr>
              <a:t>will need to be </a:t>
            </a:r>
            <a:r>
              <a:rPr lang="en-US" sz="2000" dirty="0" smtClean="0">
                <a:solidFill>
                  <a:srgbClr val="0000FF"/>
                </a:solidFill>
              </a:rPr>
              <a:t>met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to </a:t>
            </a:r>
            <a:r>
              <a:rPr lang="en-US" sz="2000" dirty="0">
                <a:solidFill>
                  <a:srgbClr val="0000FF"/>
                </a:solidFill>
              </a:rPr>
              <a:t>justify enlargement </a:t>
            </a:r>
            <a:r>
              <a:rPr lang="en-US" sz="2000" dirty="0" smtClean="0">
                <a:solidFill>
                  <a:srgbClr val="0000FF"/>
                </a:solidFill>
              </a:rPr>
              <a:t>of the US fusion research enterprise in </a:t>
            </a:r>
            <a:r>
              <a:rPr lang="en-US" sz="2000" dirty="0">
                <a:solidFill>
                  <a:srgbClr val="0000FF"/>
                </a:solidFill>
              </a:rPr>
              <a:t>ten years to 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include an energy development program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Define the future role of universities in the fusion </a:t>
            </a:r>
            <a:r>
              <a:rPr lang="en-US" sz="2000" dirty="0" smtClean="0">
                <a:solidFill>
                  <a:srgbClr val="0000FF"/>
                </a:solidFill>
              </a:rPr>
              <a:t>program.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Define and begin a new </a:t>
            </a:r>
            <a:r>
              <a:rPr lang="en-US" sz="2000" dirty="0">
                <a:solidFill>
                  <a:srgbClr val="0000FF"/>
                </a:solidFill>
              </a:rPr>
              <a:t>community process on future of plasma </a:t>
            </a:r>
            <a:r>
              <a:rPr lang="en-US" sz="2000" dirty="0" smtClean="0">
                <a:solidFill>
                  <a:srgbClr val="0000FF"/>
                </a:solidFill>
              </a:rPr>
              <a:t>science.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Year 2 (2016)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Define </a:t>
            </a:r>
            <a:r>
              <a:rPr lang="en-US" sz="2000" dirty="0">
                <a:solidFill>
                  <a:srgbClr val="0000FF"/>
                </a:solidFill>
              </a:rPr>
              <a:t>opportunities in PMI, first wall materials, and FNS if there is a growing wedge of </a:t>
            </a:r>
            <a:r>
              <a:rPr lang="en-US" sz="2000" dirty="0" smtClean="0">
                <a:solidFill>
                  <a:srgbClr val="0000FF"/>
                </a:solidFill>
              </a:rPr>
              <a:t>funding.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Define </a:t>
            </a:r>
            <a:r>
              <a:rPr lang="en-US" sz="2000" dirty="0">
                <a:solidFill>
                  <a:srgbClr val="0000FF"/>
                </a:solidFill>
              </a:rPr>
              <a:t>opportunities for </a:t>
            </a:r>
            <a:r>
              <a:rPr lang="en-US" sz="2000" dirty="0" err="1">
                <a:solidFill>
                  <a:srgbClr val="0000FF"/>
                </a:solidFill>
              </a:rPr>
              <a:t>stellarator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research.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883"/>
            <a:ext cx="8229600" cy="767090"/>
          </a:xfrm>
        </p:spPr>
        <p:txBody>
          <a:bodyPr>
            <a:normAutofit fontScale="90000"/>
          </a:bodyPr>
          <a:lstStyle/>
          <a:p>
            <a:r>
              <a:rPr lang="en-US" sz="3200" u="sng" dirty="0" smtClean="0"/>
              <a:t>Planning actions and technical assessments required to guide choice of activities and resource allocations</a:t>
            </a:r>
            <a:endParaRPr lang="en-US" sz="32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03" y="685344"/>
            <a:ext cx="8229600" cy="57582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 smtClean="0"/>
              <a:t>Year 3 (2017)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Determine the placement of the FNSF in the U.S. roadmap based on ongoing scoping studies. 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Year </a:t>
            </a:r>
            <a:r>
              <a:rPr lang="en-US" dirty="0"/>
              <a:t>4 (2018)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Define the role </a:t>
            </a:r>
            <a:r>
              <a:rPr lang="en-US" dirty="0" smtClean="0">
                <a:solidFill>
                  <a:srgbClr val="0000FF"/>
                </a:solidFill>
              </a:rPr>
              <a:t>major operating US fusion facilities.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Year </a:t>
            </a:r>
            <a:r>
              <a:rPr lang="en-US" dirty="0"/>
              <a:t>5 (2019)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Define major experimental components for the next several </a:t>
            </a:r>
            <a:r>
              <a:rPr lang="en-US" dirty="0" smtClean="0">
                <a:solidFill>
                  <a:srgbClr val="0000FF"/>
                </a:solidFill>
              </a:rPr>
              <a:t>years.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Year 6 </a:t>
            </a:r>
            <a:r>
              <a:rPr lang="en-US" dirty="0"/>
              <a:t>(2020)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Begin evolution toward the chosen set of </a:t>
            </a:r>
            <a:r>
              <a:rPr lang="en-US" dirty="0" smtClean="0">
                <a:solidFill>
                  <a:srgbClr val="0000FF"/>
                </a:solidFill>
              </a:rPr>
              <a:t>facilities.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Year 7 (2021)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If FNSF is a selected next step, complete community process that will lead to the needed reviews (NAS/NRC) and CD-0 approval of mission need, so that preliminary design is ready to begin in year 10 or before.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 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2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82" y="274638"/>
            <a:ext cx="8740142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An example of notional resource allocations illustrates strong program evolution over 10 years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12470"/>
            <a:ext cx="8229600" cy="84140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An </a:t>
            </a:r>
            <a:r>
              <a:rPr lang="en-US" sz="2800" i="1" dirty="0" smtClean="0">
                <a:solidFill>
                  <a:srgbClr val="0000FF"/>
                </a:solidFill>
              </a:rPr>
              <a:t>example only</a:t>
            </a:r>
            <a:r>
              <a:rPr lang="en-US" sz="2800" dirty="0" smtClean="0">
                <a:solidFill>
                  <a:srgbClr val="0000FF"/>
                </a:solidFill>
              </a:rPr>
              <a:t>, do not take exact fractions literally</a:t>
            </a:r>
          </a:p>
        </p:txBody>
      </p:sp>
      <p:pic>
        <p:nvPicPr>
          <p:cNvPr id="4" name="Picture 3" descr="Pies_0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9" y="1651000"/>
            <a:ext cx="7670800" cy="3556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7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 conclusion of planning activity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53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can evolve to a substantially altered program, with world leadership in selected areas, in an orderly manner that maintains and grows our skills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 series of assessment and planning studies is required to map the path to realize an aggressive 10-year vision           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6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628" y="894932"/>
            <a:ext cx="8701494" cy="5826543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2400" dirty="0" smtClean="0"/>
              <a:t>Over past year, an informal </a:t>
            </a:r>
            <a:r>
              <a:rPr lang="en-US" sz="2400" smtClean="0"/>
              <a:t>group </a:t>
            </a:r>
            <a:r>
              <a:rPr lang="en-US" sz="2400" smtClean="0"/>
              <a:t>of program </a:t>
            </a:r>
            <a:r>
              <a:rPr lang="en-US" sz="2400" dirty="0" smtClean="0"/>
              <a:t>managers, spanning most major areas of the fusion program, has been drafting a ten-year perspective on the FES program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•	This presents the views of the authors, developed with input 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	from their subgroups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•</a:t>
            </a:r>
            <a:r>
              <a:rPr lang="en-US" sz="2400" dirty="0">
                <a:solidFill>
                  <a:srgbClr val="0000FF"/>
                </a:solidFill>
              </a:rPr>
              <a:t>	Useful for input to likely FESAC panel(s)….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endParaRPr lang="en-US" sz="2400" dirty="0" smtClean="0"/>
          </a:p>
          <a:p>
            <a:r>
              <a:rPr lang="en-US" sz="2400" i="1" u="sng" dirty="0" smtClean="0"/>
              <a:t>Issues</a:t>
            </a:r>
            <a:r>
              <a:rPr lang="en-US" sz="2400" dirty="0" smtClean="0"/>
              <a:t> for fusion and plasma sciences described by previous reports </a:t>
            </a:r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	•	</a:t>
            </a:r>
            <a:r>
              <a:rPr lang="en-US" sz="2400" dirty="0" smtClean="0">
                <a:solidFill>
                  <a:srgbClr val="0000FF"/>
                </a:solidFill>
              </a:rPr>
              <a:t>National Academies Physics 2010: Plasma Science report (2007)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•	</a:t>
            </a:r>
            <a:r>
              <a:rPr lang="en-US" sz="2400" dirty="0" smtClean="0">
                <a:solidFill>
                  <a:srgbClr val="0000FF"/>
                </a:solidFill>
              </a:rPr>
              <a:t>FESAC Gaps and Opportunities Report (</a:t>
            </a:r>
            <a:r>
              <a:rPr lang="en-US" sz="2400" dirty="0">
                <a:solidFill>
                  <a:srgbClr val="0000FF"/>
                </a:solidFill>
              </a:rPr>
              <a:t>2007)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•	</a:t>
            </a:r>
            <a:r>
              <a:rPr lang="en-US" sz="2400" dirty="0" smtClean="0">
                <a:solidFill>
                  <a:srgbClr val="0000FF"/>
                </a:solidFill>
              </a:rPr>
              <a:t>MFE Science </a:t>
            </a:r>
            <a:r>
              <a:rPr lang="en-US" sz="2400" dirty="0" err="1" smtClean="0">
                <a:solidFill>
                  <a:srgbClr val="0000FF"/>
                </a:solidFill>
              </a:rPr>
              <a:t>ReNew</a:t>
            </a:r>
            <a:r>
              <a:rPr lang="en-US" sz="2400" dirty="0" smtClean="0">
                <a:solidFill>
                  <a:srgbClr val="0000FF"/>
                </a:solidFill>
              </a:rPr>
              <a:t> Workshop (2009)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/>
              <a:t>	</a:t>
            </a:r>
          </a:p>
          <a:p>
            <a:r>
              <a:rPr lang="en-US" sz="2400" i="1" u="sng" dirty="0" smtClean="0">
                <a:solidFill>
                  <a:srgbClr val="000000"/>
                </a:solidFill>
              </a:rPr>
              <a:t>Metrics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needed to evaluate merits of activities, given limited resources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•	</a:t>
            </a:r>
            <a:r>
              <a:rPr lang="en-US" sz="2400" dirty="0" smtClean="0">
                <a:solidFill>
                  <a:srgbClr val="0000FF"/>
                </a:solidFill>
              </a:rPr>
              <a:t>Decadal Study, and follow-on studies, can guide review of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plasma science and applications not tied to the fusion goal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	•	</a:t>
            </a:r>
            <a:r>
              <a:rPr lang="en-US" sz="2400" dirty="0" smtClean="0">
                <a:solidFill>
                  <a:srgbClr val="0000FF"/>
                </a:solidFill>
              </a:rPr>
              <a:t>A 10-year strategic plan is needed for evaluation of fusion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science activities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968"/>
            <a:ext cx="8229600" cy="698080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Magnetic fusion program leaders group approach to plan development</a:t>
            </a:r>
            <a:endParaRPr lang="en-US" sz="36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Ten Year Perspective of MFPL Group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02" y="11430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Assume flat domestic budget (~ $300M) plus ITER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Mission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Vision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Principles/Values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Strategic objectives/deliverables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Potential program elements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Evolving the program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Guidelines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	Action items for community planning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3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865" y="343980"/>
            <a:ext cx="8739459" cy="651401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700" u="sng" dirty="0">
                <a:latin typeface="+mj-lt"/>
                <a:ea typeface="+mj-ea"/>
                <a:cs typeface="+mj-cs"/>
              </a:rPr>
              <a:t>Elements of a Ten-Year Plan for MFE Program</a:t>
            </a:r>
          </a:p>
          <a:p>
            <a:pPr marL="0" indent="0" algn="ctr">
              <a:buNone/>
            </a:pPr>
            <a:r>
              <a:rPr lang="en-US" sz="3800" u="sng" dirty="0">
                <a:latin typeface="+mj-lt"/>
                <a:ea typeface="+mj-ea"/>
                <a:cs typeface="+mj-cs"/>
              </a:rPr>
              <a:t>(next decade only – not to fusion energy)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4100" dirty="0" smtClean="0"/>
              <a:t>Mission</a:t>
            </a:r>
            <a:endParaRPr lang="en-US" sz="4100" dirty="0"/>
          </a:p>
          <a:p>
            <a:pPr marL="0" indent="0">
              <a:buNone/>
            </a:pPr>
            <a:r>
              <a:rPr lang="en-US" sz="3400" dirty="0">
                <a:solidFill>
                  <a:srgbClr val="0000FF"/>
                </a:solidFill>
              </a:rPr>
              <a:t>Develop the science and technology to enable fusion </a:t>
            </a:r>
            <a:r>
              <a:rPr lang="en-US" sz="3400" dirty="0" smtClean="0">
                <a:solidFill>
                  <a:srgbClr val="0000FF"/>
                </a:solidFill>
              </a:rPr>
              <a:t>energy, and </a:t>
            </a:r>
            <a:r>
              <a:rPr lang="en-US" sz="3400" dirty="0">
                <a:solidFill>
                  <a:srgbClr val="0000FF"/>
                </a:solidFill>
              </a:rPr>
              <a:t>advance the fundamental understanding of plasma science and its applications.  </a:t>
            </a:r>
            <a:endParaRPr lang="en-US" sz="3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31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100" dirty="0"/>
              <a:t>Vision</a:t>
            </a:r>
          </a:p>
          <a:p>
            <a:pPr lvl="0"/>
            <a:r>
              <a:rPr lang="en-US" sz="3400" dirty="0">
                <a:solidFill>
                  <a:srgbClr val="0000FF"/>
                </a:solidFill>
              </a:rPr>
              <a:t>The U.S. is prepared to play a leading role in the scientific exploration of burning plasmas as ITER begins operations</a:t>
            </a:r>
          </a:p>
          <a:p>
            <a:pPr lvl="0">
              <a:spcBef>
                <a:spcPts val="1800"/>
              </a:spcBef>
            </a:pPr>
            <a:r>
              <a:rPr lang="en-US" sz="3400" dirty="0">
                <a:solidFill>
                  <a:srgbClr val="0000FF"/>
                </a:solidFill>
              </a:rPr>
              <a:t>The U.S. </a:t>
            </a:r>
            <a:r>
              <a:rPr lang="en-US" sz="3400" dirty="0" smtClean="0">
                <a:solidFill>
                  <a:srgbClr val="0000FF"/>
                </a:solidFill>
              </a:rPr>
              <a:t>is ready to move into a </a:t>
            </a:r>
            <a:r>
              <a:rPr lang="en-US" sz="3400" dirty="0">
                <a:solidFill>
                  <a:srgbClr val="0000FF"/>
                </a:solidFill>
              </a:rPr>
              <a:t>fusion energy development program</a:t>
            </a:r>
          </a:p>
          <a:p>
            <a:pPr lvl="0">
              <a:spcBef>
                <a:spcPts val="1800"/>
              </a:spcBef>
            </a:pPr>
            <a:r>
              <a:rPr lang="en-US" sz="3400" dirty="0">
                <a:solidFill>
                  <a:srgbClr val="0000FF"/>
                </a:solidFill>
              </a:rPr>
              <a:t>The U.S. has an established steward of plasma science in the federal </a:t>
            </a:r>
            <a:r>
              <a:rPr lang="en-US" sz="3400" dirty="0" smtClean="0">
                <a:solidFill>
                  <a:srgbClr val="0000FF"/>
                </a:solidFill>
              </a:rPr>
              <a:t>complex</a:t>
            </a:r>
            <a:endParaRPr lang="en-US" sz="34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4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13" y="784696"/>
            <a:ext cx="9021100" cy="607330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7200" dirty="0" smtClean="0"/>
              <a:t>Scientific </a:t>
            </a:r>
            <a:r>
              <a:rPr lang="en-US" sz="7200" dirty="0"/>
              <a:t>excellence: </a:t>
            </a:r>
            <a:r>
              <a:rPr lang="en-US" sz="7200" dirty="0" smtClean="0">
                <a:solidFill>
                  <a:srgbClr val="0000FF"/>
                </a:solidFill>
              </a:rPr>
              <a:t>All </a:t>
            </a:r>
            <a:r>
              <a:rPr lang="en-US" sz="7200" dirty="0">
                <a:solidFill>
                  <a:srgbClr val="0000FF"/>
                </a:solidFill>
              </a:rPr>
              <a:t>elements of </a:t>
            </a:r>
            <a:r>
              <a:rPr lang="en-US" sz="7200" dirty="0" smtClean="0">
                <a:solidFill>
                  <a:srgbClr val="0000FF"/>
                </a:solidFill>
              </a:rPr>
              <a:t>the </a:t>
            </a:r>
            <a:r>
              <a:rPr lang="en-US" sz="7200" dirty="0">
                <a:solidFill>
                  <a:srgbClr val="0000FF"/>
                </a:solidFill>
              </a:rPr>
              <a:t>program should be peer reviewed and held to the highest standards of scientific excellence</a:t>
            </a:r>
            <a:r>
              <a:rPr lang="en-US" sz="7200" dirty="0" smtClean="0">
                <a:solidFill>
                  <a:srgbClr val="0000FF"/>
                </a:solidFill>
              </a:rPr>
              <a:t>.</a:t>
            </a:r>
          </a:p>
          <a:p>
            <a:pPr marL="0" lvl="0" indent="0">
              <a:buNone/>
            </a:pPr>
            <a:endParaRPr lang="en-US" sz="7200" dirty="0">
              <a:solidFill>
                <a:srgbClr val="0000FF"/>
              </a:solidFill>
            </a:endParaRPr>
          </a:p>
          <a:p>
            <a:pPr marL="0" lvl="0" indent="0">
              <a:spcBef>
                <a:spcPts val="1176"/>
              </a:spcBef>
              <a:buNone/>
            </a:pPr>
            <a:r>
              <a:rPr lang="en-US" sz="7200" dirty="0"/>
              <a:t>Innovation: </a:t>
            </a:r>
            <a:r>
              <a:rPr lang="en-US" sz="7200" dirty="0" smtClean="0">
                <a:solidFill>
                  <a:srgbClr val="0000FF"/>
                </a:solidFill>
              </a:rPr>
              <a:t>Stress </a:t>
            </a:r>
            <a:r>
              <a:rPr lang="en-US" sz="7200" dirty="0">
                <a:solidFill>
                  <a:srgbClr val="0000FF"/>
                </a:solidFill>
              </a:rPr>
              <a:t>innovation in all areas of research and development to enhance the attractiveness of fusion energy systems</a:t>
            </a:r>
            <a:r>
              <a:rPr lang="en-US" sz="7200" dirty="0" smtClean="0">
                <a:solidFill>
                  <a:srgbClr val="0000FF"/>
                </a:solidFill>
              </a:rPr>
              <a:t>.</a:t>
            </a:r>
          </a:p>
          <a:p>
            <a:pPr marL="0" lvl="0" indent="0">
              <a:spcBef>
                <a:spcPts val="1176"/>
              </a:spcBef>
              <a:buNone/>
            </a:pPr>
            <a:endParaRPr lang="en-US" sz="7200" dirty="0">
              <a:solidFill>
                <a:srgbClr val="0000FF"/>
              </a:solidFill>
            </a:endParaRPr>
          </a:p>
          <a:p>
            <a:pPr marL="0" lvl="0" indent="0">
              <a:spcBef>
                <a:spcPts val="1176"/>
              </a:spcBef>
              <a:buNone/>
            </a:pPr>
            <a:r>
              <a:rPr lang="en-US" sz="7200" dirty="0"/>
              <a:t>Leadership in key areas: </a:t>
            </a:r>
            <a:r>
              <a:rPr lang="en-US" sz="7200" dirty="0">
                <a:solidFill>
                  <a:srgbClr val="0000FF"/>
                </a:solidFill>
              </a:rPr>
              <a:t>Focus on those important areas where the U.S. can be world-leading.  </a:t>
            </a:r>
            <a:r>
              <a:rPr lang="en-US" sz="7200" dirty="0" smtClean="0">
                <a:solidFill>
                  <a:srgbClr val="0000FF"/>
                </a:solidFill>
              </a:rPr>
              <a:t>In the context of a world-wide, integrated fusion program, have a set </a:t>
            </a:r>
            <a:r>
              <a:rPr lang="en-US" sz="7200" dirty="0">
                <a:solidFill>
                  <a:srgbClr val="0000FF"/>
                </a:solidFill>
              </a:rPr>
              <a:t>of world leading user facilities and </a:t>
            </a:r>
            <a:r>
              <a:rPr lang="en-US" sz="7200" dirty="0" smtClean="0">
                <a:solidFill>
                  <a:srgbClr val="0000FF"/>
                </a:solidFill>
              </a:rPr>
              <a:t>capabilities in the U.S.</a:t>
            </a:r>
          </a:p>
          <a:p>
            <a:pPr marL="0" lvl="0" indent="0">
              <a:spcBef>
                <a:spcPts val="1176"/>
              </a:spcBef>
              <a:buNone/>
            </a:pPr>
            <a:endParaRPr lang="en-US" sz="72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1176"/>
              </a:spcBef>
              <a:buNone/>
            </a:pPr>
            <a:r>
              <a:rPr lang="en-US" sz="7200" dirty="0" smtClean="0"/>
              <a:t>High </a:t>
            </a:r>
            <a:r>
              <a:rPr lang="en-US" sz="7200" dirty="0"/>
              <a:t>impact:  </a:t>
            </a:r>
            <a:r>
              <a:rPr lang="en-US" sz="7200" dirty="0">
                <a:solidFill>
                  <a:srgbClr val="0000FF"/>
                </a:solidFill>
              </a:rPr>
              <a:t>Emphasize research topics with the greatest impact on the ultimate commercialization of fusion energy and on plasma science. </a:t>
            </a:r>
            <a:endParaRPr lang="en-US" sz="72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1176"/>
              </a:spcBef>
              <a:buNone/>
            </a:pPr>
            <a:endParaRPr lang="en-US" sz="72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1176"/>
              </a:spcBef>
              <a:buNone/>
            </a:pPr>
            <a:r>
              <a:rPr lang="en-US" sz="7200" dirty="0" smtClean="0"/>
              <a:t>Training </a:t>
            </a:r>
            <a:r>
              <a:rPr lang="en-US" sz="7200" dirty="0"/>
              <a:t>the next generation</a:t>
            </a:r>
            <a:r>
              <a:rPr lang="en-US" sz="7200" dirty="0">
                <a:solidFill>
                  <a:srgbClr val="0000FF"/>
                </a:solidFill>
              </a:rPr>
              <a:t>: </a:t>
            </a:r>
            <a:r>
              <a:rPr lang="en-US" sz="7200" dirty="0" smtClean="0">
                <a:solidFill>
                  <a:srgbClr val="0000FF"/>
                </a:solidFill>
              </a:rPr>
              <a:t>A </a:t>
            </a:r>
            <a:r>
              <a:rPr lang="en-US" sz="7200" dirty="0">
                <a:solidFill>
                  <a:srgbClr val="0000FF"/>
                </a:solidFill>
              </a:rPr>
              <a:t>talented </a:t>
            </a:r>
            <a:r>
              <a:rPr lang="en-US" sz="7200" dirty="0" smtClean="0">
                <a:solidFill>
                  <a:srgbClr val="0000FF"/>
                </a:solidFill>
              </a:rPr>
              <a:t>U.S. workforce </a:t>
            </a:r>
            <a:r>
              <a:rPr lang="en-US" sz="7200" dirty="0">
                <a:solidFill>
                  <a:srgbClr val="0000FF"/>
                </a:solidFill>
              </a:rPr>
              <a:t>of scientists and engineers is needed to gain maximum benefit from our investments in ITER, and to develop fusion energy and plasma science for the U.S. and the world</a:t>
            </a:r>
            <a:r>
              <a:rPr lang="en-US" sz="7200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spcBef>
                <a:spcPts val="1176"/>
              </a:spcBef>
              <a:buNone/>
            </a:pPr>
            <a:endParaRPr lang="en-US" sz="7200" dirty="0">
              <a:solidFill>
                <a:srgbClr val="0000FF"/>
              </a:solidFill>
            </a:endParaRPr>
          </a:p>
          <a:p>
            <a:pPr marL="0" lvl="0" indent="0">
              <a:spcBef>
                <a:spcPts val="1176"/>
              </a:spcBef>
              <a:buNone/>
            </a:pPr>
            <a:r>
              <a:rPr lang="en-US" sz="7200" dirty="0"/>
              <a:t>Performance as an international partner:  </a:t>
            </a:r>
            <a:r>
              <a:rPr lang="en-US" sz="7200" dirty="0">
                <a:solidFill>
                  <a:srgbClr val="0000FF"/>
                </a:solidFill>
              </a:rPr>
              <a:t>International cooperation is essential in ensuring the necessary scientific, technical, and financial resources required to develop fusion energy.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68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Principles/Values</a:t>
            </a:r>
            <a:endParaRPr lang="en-US" sz="32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5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35" y="2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 smtClean="0"/>
              <a:t>Strategic Objectives/Deliverables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35" y="1327109"/>
            <a:ext cx="8850665" cy="4525963"/>
          </a:xfrm>
        </p:spPr>
        <p:txBody>
          <a:bodyPr>
            <a:normAutofit/>
          </a:bodyPr>
          <a:lstStyle/>
          <a:p>
            <a:pPr lvl="0"/>
            <a:r>
              <a:rPr lang="en-US" sz="2600" dirty="0">
                <a:solidFill>
                  <a:srgbClr val="0000FF"/>
                </a:solidFill>
              </a:rPr>
              <a:t>Position the U.S. to play a leading role in the scientific exploration of burning plasmas through the </a:t>
            </a:r>
            <a:r>
              <a:rPr lang="en-US" sz="2600" dirty="0">
                <a:solidFill>
                  <a:srgbClr val="FF0000"/>
                </a:solidFill>
              </a:rPr>
              <a:t>ITER experiment</a:t>
            </a:r>
            <a:r>
              <a:rPr lang="en-US" sz="2600" dirty="0">
                <a:solidFill>
                  <a:srgbClr val="0000FF"/>
                </a:solidFill>
              </a:rPr>
              <a:t>. </a:t>
            </a:r>
          </a:p>
          <a:p>
            <a:pPr lvl="0">
              <a:spcBef>
                <a:spcPts val="1824"/>
              </a:spcBef>
            </a:pPr>
            <a:r>
              <a:rPr lang="en-US" sz="2600" dirty="0">
                <a:solidFill>
                  <a:srgbClr val="0000FF"/>
                </a:solidFill>
              </a:rPr>
              <a:t>Establish the scientific basis for </a:t>
            </a:r>
            <a:r>
              <a:rPr lang="en-US" sz="2600" dirty="0">
                <a:solidFill>
                  <a:srgbClr val="FF0000"/>
                </a:solidFill>
              </a:rPr>
              <a:t>high performance, steady-state operation </a:t>
            </a:r>
          </a:p>
          <a:p>
            <a:pPr lvl="0">
              <a:spcBef>
                <a:spcPts val="1824"/>
              </a:spcBef>
            </a:pPr>
            <a:r>
              <a:rPr lang="en-US" sz="2600" dirty="0">
                <a:solidFill>
                  <a:srgbClr val="0000FF"/>
                </a:solidFill>
              </a:rPr>
              <a:t>Produce solutions for the </a:t>
            </a:r>
            <a:r>
              <a:rPr lang="en-US" sz="2600" dirty="0">
                <a:solidFill>
                  <a:srgbClr val="FF0000"/>
                </a:solidFill>
              </a:rPr>
              <a:t>plasma material interface </a:t>
            </a:r>
            <a:r>
              <a:rPr lang="en-US" sz="2600" dirty="0">
                <a:solidFill>
                  <a:srgbClr val="0000FF"/>
                </a:solidFill>
              </a:rPr>
              <a:t>suitable for entry into a fusion energy development program.  </a:t>
            </a:r>
          </a:p>
          <a:p>
            <a:pPr lvl="0">
              <a:spcBef>
                <a:spcPts val="1824"/>
              </a:spcBef>
            </a:pPr>
            <a:r>
              <a:rPr lang="en-US" sz="2600" dirty="0">
                <a:solidFill>
                  <a:srgbClr val="0000FF"/>
                </a:solidFill>
              </a:rPr>
              <a:t>Assess </a:t>
            </a:r>
            <a:r>
              <a:rPr lang="en-US" sz="2600" dirty="0">
                <a:solidFill>
                  <a:srgbClr val="FF0000"/>
                </a:solidFill>
              </a:rPr>
              <a:t>structural materials and nuclear technologies </a:t>
            </a:r>
            <a:r>
              <a:rPr lang="en-US" sz="2600" dirty="0">
                <a:solidFill>
                  <a:srgbClr val="0000FF"/>
                </a:solidFill>
              </a:rPr>
              <a:t>for initial experiments in a fusion nuclear environment.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3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8034"/>
            <a:ext cx="8229600" cy="619996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dirty="0" smtClean="0"/>
              <a:t>ITER support		</a:t>
            </a:r>
            <a:r>
              <a:rPr lang="en-US" sz="4500" dirty="0" err="1" smtClean="0">
                <a:solidFill>
                  <a:srgbClr val="0000FF"/>
                </a:solidFill>
              </a:rPr>
              <a:t>Tokamak</a:t>
            </a:r>
            <a:r>
              <a:rPr lang="en-US" sz="4500" dirty="0">
                <a:solidFill>
                  <a:srgbClr val="0000FF"/>
                </a:solidFill>
              </a:rPr>
              <a:t> experiments in US and international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0000FF"/>
                </a:solidFill>
              </a:rPr>
              <a:t>				 </a:t>
            </a:r>
            <a:r>
              <a:rPr lang="en-US" sz="4500" dirty="0">
                <a:solidFill>
                  <a:srgbClr val="0000FF"/>
                </a:solidFill>
              </a:rPr>
              <a:t>Integrated simulation program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0000FF"/>
                </a:solidFill>
              </a:rPr>
              <a:t>				 </a:t>
            </a:r>
            <a:r>
              <a:rPr lang="en-US" sz="4500" dirty="0">
                <a:solidFill>
                  <a:srgbClr val="0000FF"/>
                </a:solidFill>
              </a:rPr>
              <a:t>Preparation of US ITER research team and collaboration </a:t>
            </a:r>
            <a:r>
              <a:rPr lang="en-US" sz="4500" dirty="0" smtClean="0">
                <a:solidFill>
                  <a:srgbClr val="0000FF"/>
                </a:solidFill>
              </a:rPr>
              <a:t>protocols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4500" dirty="0" smtClean="0"/>
              <a:t>Steady State	 	</a:t>
            </a:r>
            <a:r>
              <a:rPr lang="en-US" sz="4500" dirty="0" smtClean="0">
                <a:solidFill>
                  <a:srgbClr val="0000FF"/>
                </a:solidFill>
              </a:rPr>
              <a:t>AT</a:t>
            </a:r>
            <a:r>
              <a:rPr lang="en-US" sz="4500" dirty="0">
                <a:solidFill>
                  <a:srgbClr val="0000FF"/>
                </a:solidFill>
              </a:rPr>
              <a:t>, ST </a:t>
            </a:r>
            <a:r>
              <a:rPr lang="en-US" sz="4500" dirty="0" smtClean="0">
                <a:solidFill>
                  <a:srgbClr val="0000FF"/>
                </a:solidFill>
              </a:rPr>
              <a:t>and </a:t>
            </a:r>
            <a:r>
              <a:rPr lang="en-US" sz="4500" dirty="0" err="1">
                <a:solidFill>
                  <a:srgbClr val="0000FF"/>
                </a:solidFill>
              </a:rPr>
              <a:t>Stellarator</a:t>
            </a:r>
            <a:r>
              <a:rPr lang="en-US" sz="4500" dirty="0">
                <a:solidFill>
                  <a:srgbClr val="0000FF"/>
                </a:solidFill>
              </a:rPr>
              <a:t> domestic </a:t>
            </a:r>
            <a:r>
              <a:rPr lang="en-US" sz="4500" dirty="0" smtClean="0">
                <a:solidFill>
                  <a:srgbClr val="0000FF"/>
                </a:solidFill>
              </a:rPr>
              <a:t>research programs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0000FF"/>
                </a:solidFill>
              </a:rPr>
              <a:t> 				Participation </a:t>
            </a:r>
            <a:r>
              <a:rPr lang="en-US" sz="4500" dirty="0">
                <a:solidFill>
                  <a:srgbClr val="0000FF"/>
                </a:solidFill>
              </a:rPr>
              <a:t>in SS research and experiments </a:t>
            </a:r>
            <a:r>
              <a:rPr lang="en-US" sz="4500" dirty="0" smtClean="0">
                <a:solidFill>
                  <a:srgbClr val="0000FF"/>
                </a:solidFill>
              </a:rPr>
              <a:t>internationally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0000FF"/>
                </a:solidFill>
              </a:rPr>
              <a:t> 				Current </a:t>
            </a:r>
            <a:r>
              <a:rPr lang="en-US" sz="4500" dirty="0">
                <a:solidFill>
                  <a:srgbClr val="0000FF"/>
                </a:solidFill>
              </a:rPr>
              <a:t>Drive optimization and related technologies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4500" dirty="0" smtClean="0"/>
              <a:t>PMI</a:t>
            </a:r>
            <a:r>
              <a:rPr lang="en-US" sz="4500" dirty="0"/>
              <a:t>	</a:t>
            </a:r>
            <a:r>
              <a:rPr lang="en-US" sz="4500" dirty="0" smtClean="0"/>
              <a:t>			</a:t>
            </a:r>
            <a:r>
              <a:rPr lang="en-US" sz="4500" dirty="0" smtClean="0">
                <a:solidFill>
                  <a:srgbClr val="0000FF"/>
                </a:solidFill>
              </a:rPr>
              <a:t>High</a:t>
            </a:r>
            <a:r>
              <a:rPr lang="en-US" sz="4500" dirty="0">
                <a:solidFill>
                  <a:srgbClr val="0000FF"/>
                </a:solidFill>
              </a:rPr>
              <a:t> plasma </a:t>
            </a:r>
            <a:r>
              <a:rPr lang="en-US" sz="4500" dirty="0" err="1">
                <a:solidFill>
                  <a:srgbClr val="0000FF"/>
                </a:solidFill>
              </a:rPr>
              <a:t>fluence</a:t>
            </a:r>
            <a:r>
              <a:rPr lang="en-US" sz="4500" dirty="0">
                <a:solidFill>
                  <a:srgbClr val="0000FF"/>
                </a:solidFill>
              </a:rPr>
              <a:t> test </a:t>
            </a:r>
            <a:r>
              <a:rPr lang="en-US" sz="4500" dirty="0" smtClean="0">
                <a:solidFill>
                  <a:srgbClr val="0000FF"/>
                </a:solidFill>
              </a:rPr>
              <a:t>stands, </a:t>
            </a:r>
            <a:r>
              <a:rPr lang="en-US" sz="4500" dirty="0" err="1" smtClean="0">
                <a:solidFill>
                  <a:srgbClr val="0000FF"/>
                </a:solidFill>
              </a:rPr>
              <a:t>toroidal</a:t>
            </a:r>
            <a:r>
              <a:rPr lang="en-US" sz="4500" dirty="0" smtClean="0">
                <a:solidFill>
                  <a:srgbClr val="0000FF"/>
                </a:solidFill>
              </a:rPr>
              <a:t> or linear</a:t>
            </a:r>
            <a:endParaRPr lang="en-US" sz="45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500" dirty="0" smtClean="0">
                <a:solidFill>
                  <a:srgbClr val="0000FF"/>
                </a:solidFill>
              </a:rPr>
              <a:t>				Advanced </a:t>
            </a:r>
            <a:r>
              <a:rPr lang="en-US" sz="4500" dirty="0">
                <a:solidFill>
                  <a:srgbClr val="0000FF"/>
                </a:solidFill>
              </a:rPr>
              <a:t>magnetic </a:t>
            </a:r>
            <a:r>
              <a:rPr lang="en-US" sz="4500" dirty="0" err="1">
                <a:solidFill>
                  <a:srgbClr val="0000FF"/>
                </a:solidFill>
              </a:rPr>
              <a:t>divertors</a:t>
            </a:r>
            <a:r>
              <a:rPr lang="en-US" sz="4500" dirty="0">
                <a:solidFill>
                  <a:srgbClr val="0000FF"/>
                </a:solidFill>
              </a:rPr>
              <a:t> (radiation, geometry, detachment)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0000FF"/>
                </a:solidFill>
              </a:rPr>
              <a:t>				Liquid metal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0000FF"/>
                </a:solidFill>
              </a:rPr>
              <a:t> 				Solid </a:t>
            </a:r>
            <a:r>
              <a:rPr lang="en-US" sz="4500" dirty="0">
                <a:solidFill>
                  <a:srgbClr val="0000FF"/>
                </a:solidFill>
              </a:rPr>
              <a:t>metal wall development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4500" dirty="0" smtClean="0"/>
              <a:t>Nuclear sciences	</a:t>
            </a:r>
            <a:r>
              <a:rPr lang="en-US" sz="4500" dirty="0" smtClean="0">
                <a:solidFill>
                  <a:srgbClr val="0000FF"/>
                </a:solidFill>
              </a:rPr>
              <a:t> Neutron </a:t>
            </a:r>
            <a:r>
              <a:rPr lang="en-US" sz="4500" dirty="0">
                <a:solidFill>
                  <a:srgbClr val="0000FF"/>
                </a:solidFill>
              </a:rPr>
              <a:t>irradiation experiments</a:t>
            </a:r>
          </a:p>
          <a:p>
            <a:pPr marL="0" indent="0">
              <a:buNone/>
            </a:pPr>
            <a:r>
              <a:rPr lang="en-US" sz="4500" dirty="0">
                <a:solidFill>
                  <a:srgbClr val="0000FF"/>
                </a:solidFill>
              </a:rPr>
              <a:t> </a:t>
            </a:r>
            <a:r>
              <a:rPr lang="en-US" sz="4500" dirty="0" smtClean="0">
                <a:solidFill>
                  <a:srgbClr val="0000FF"/>
                </a:solidFill>
              </a:rPr>
              <a:t>				Nuclear </a:t>
            </a:r>
            <a:r>
              <a:rPr lang="en-US" sz="4500" dirty="0">
                <a:solidFill>
                  <a:srgbClr val="0000FF"/>
                </a:solidFill>
              </a:rPr>
              <a:t>materials development</a:t>
            </a:r>
          </a:p>
          <a:p>
            <a:pPr marL="0" indent="0">
              <a:buNone/>
            </a:pPr>
            <a:r>
              <a:rPr lang="en-US" sz="4500" dirty="0">
                <a:solidFill>
                  <a:srgbClr val="0000FF"/>
                </a:solidFill>
              </a:rPr>
              <a:t> </a:t>
            </a:r>
            <a:r>
              <a:rPr lang="en-US" sz="4500" dirty="0" smtClean="0">
                <a:solidFill>
                  <a:srgbClr val="0000FF"/>
                </a:solidFill>
              </a:rPr>
              <a:t>				Engineering </a:t>
            </a:r>
            <a:r>
              <a:rPr lang="en-US" sz="4500" dirty="0">
                <a:solidFill>
                  <a:srgbClr val="0000FF"/>
                </a:solidFill>
              </a:rPr>
              <a:t>sciences of fusion heat and fuel management</a:t>
            </a:r>
          </a:p>
          <a:p>
            <a:pPr marL="0" indent="0">
              <a:buNone/>
            </a:pPr>
            <a:r>
              <a:rPr lang="en-US" sz="4500" dirty="0">
                <a:solidFill>
                  <a:srgbClr val="0000FF"/>
                </a:solidFill>
              </a:rPr>
              <a:t> </a:t>
            </a:r>
            <a:r>
              <a:rPr lang="en-US" sz="4500" dirty="0" smtClean="0">
                <a:solidFill>
                  <a:srgbClr val="0000FF"/>
                </a:solidFill>
              </a:rPr>
              <a:t>				</a:t>
            </a:r>
            <a:r>
              <a:rPr lang="en-US" sz="4500" dirty="0" err="1" smtClean="0">
                <a:solidFill>
                  <a:srgbClr val="0000FF"/>
                </a:solidFill>
              </a:rPr>
              <a:t>Tokamak</a:t>
            </a:r>
            <a:r>
              <a:rPr lang="en-US" sz="4500" dirty="0">
                <a:solidFill>
                  <a:srgbClr val="0000FF"/>
                </a:solidFill>
              </a:rPr>
              <a:t> development for integrated fusion facility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4500" dirty="0" smtClean="0"/>
              <a:t>Underlying 		</a:t>
            </a:r>
            <a:r>
              <a:rPr lang="en-US" sz="4500" dirty="0" smtClean="0">
                <a:solidFill>
                  <a:srgbClr val="0000FF"/>
                </a:solidFill>
              </a:rPr>
              <a:t>Theory and simulation</a:t>
            </a:r>
          </a:p>
          <a:p>
            <a:pPr marL="0" indent="0">
              <a:buNone/>
            </a:pPr>
            <a:r>
              <a:rPr lang="en-US" sz="4500" dirty="0" smtClean="0"/>
              <a:t>Program elements</a:t>
            </a:r>
            <a:r>
              <a:rPr lang="en-US" sz="4500" dirty="0">
                <a:solidFill>
                  <a:srgbClr val="0000FF"/>
                </a:solidFill>
              </a:rPr>
              <a:t>	</a:t>
            </a:r>
            <a:r>
              <a:rPr lang="en-US" sz="4500" dirty="0" smtClean="0">
                <a:solidFill>
                  <a:srgbClr val="0000FF"/>
                </a:solidFill>
              </a:rPr>
              <a:t>Attractiveness </a:t>
            </a:r>
            <a:r>
              <a:rPr lang="en-US" sz="4500" dirty="0">
                <a:solidFill>
                  <a:srgbClr val="0000FF"/>
                </a:solidFill>
              </a:rPr>
              <a:t>enhancement activities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0000FF"/>
                </a:solidFill>
              </a:rPr>
              <a:t>				Hi</a:t>
            </a:r>
            <a:r>
              <a:rPr lang="en-US" sz="4500" dirty="0">
                <a:solidFill>
                  <a:srgbClr val="0000FF"/>
                </a:solidFill>
              </a:rPr>
              <a:t> </a:t>
            </a:r>
            <a:r>
              <a:rPr lang="en-US" sz="4500" dirty="0" err="1">
                <a:solidFill>
                  <a:srgbClr val="0000FF"/>
                </a:solidFill>
              </a:rPr>
              <a:t>Tc</a:t>
            </a:r>
            <a:r>
              <a:rPr lang="en-US" sz="4500" dirty="0">
                <a:solidFill>
                  <a:srgbClr val="0000FF"/>
                </a:solidFill>
              </a:rPr>
              <a:t> superconductors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0000FF"/>
                </a:solidFill>
              </a:rPr>
              <a:t>				Low </a:t>
            </a:r>
            <a:r>
              <a:rPr lang="en-US" sz="4500" dirty="0">
                <a:solidFill>
                  <a:srgbClr val="0000FF"/>
                </a:solidFill>
              </a:rPr>
              <a:t>field and compact confinement concepts</a:t>
            </a:r>
          </a:p>
          <a:p>
            <a:pPr marL="0" indent="0">
              <a:buNone/>
            </a:pPr>
            <a:r>
              <a:rPr lang="en-US" sz="4500" dirty="0">
                <a:solidFill>
                  <a:srgbClr val="0000FF"/>
                </a:solidFill>
              </a:rPr>
              <a:t> </a:t>
            </a:r>
            <a:r>
              <a:rPr lang="en-US" sz="4500" dirty="0" smtClean="0">
                <a:solidFill>
                  <a:srgbClr val="0000FF"/>
                </a:solidFill>
              </a:rPr>
              <a:t>				Li </a:t>
            </a:r>
            <a:r>
              <a:rPr lang="en-US" sz="4500" dirty="0">
                <a:solidFill>
                  <a:srgbClr val="0000FF"/>
                </a:solidFill>
              </a:rPr>
              <a:t>wall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0000FF"/>
                </a:solidFill>
              </a:rPr>
              <a:t> 				Advanced </a:t>
            </a:r>
            <a:r>
              <a:rPr lang="en-US" sz="4500" dirty="0">
                <a:solidFill>
                  <a:srgbClr val="0000FF"/>
                </a:solidFill>
              </a:rPr>
              <a:t>manufacturing technologies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91564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Potential Program </a:t>
            </a:r>
            <a:r>
              <a:rPr lang="en-US" u="sng" dirty="0"/>
              <a:t>E</a:t>
            </a:r>
            <a:r>
              <a:rPr lang="en-US" u="sng" dirty="0" smtClean="0"/>
              <a:t>lements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8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58" y="1008563"/>
            <a:ext cx="8760198" cy="5327149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Expect substantial evolution, including new or substantially upgraded facilities, even on a flat budget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Include increased emphasis on engineering science, materials, computation, international collaboration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Anticipate orderly transition of facilities to new activities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Resources will come from turnover of current facilities; existing facilities with current capabilities will not keep the US world-leading in ten years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 strong university program is crucial – for scientific vitality of US fusion and for workforce development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Stakeholder participation at key decision points to ensure sound scientific/technical decisions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Ensure buy-in and support for new initiatives, especially large ones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Help grow next generation of community leaders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880"/>
            <a:ext cx="8229600" cy="845035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Guidelines for an Evolving </a:t>
            </a:r>
            <a:r>
              <a:rPr lang="en-US" sz="3600" u="sng" dirty="0"/>
              <a:t>P</a:t>
            </a:r>
            <a:r>
              <a:rPr lang="en-US" sz="3600" u="sng" dirty="0" smtClean="0"/>
              <a:t>rogram</a:t>
            </a:r>
            <a:endParaRPr lang="en-US" sz="36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90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Capability in fusion nuclear </a:t>
            </a:r>
            <a:r>
              <a:rPr lang="en-US" sz="2800" dirty="0" smtClean="0">
                <a:solidFill>
                  <a:srgbClr val="0000FF"/>
                </a:solidFill>
              </a:rPr>
              <a:t>science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Major upgrade </a:t>
            </a:r>
            <a:r>
              <a:rPr lang="en-US" sz="2800" dirty="0">
                <a:solidFill>
                  <a:srgbClr val="0000FF"/>
                </a:solidFill>
              </a:rPr>
              <a:t>to the remaining </a:t>
            </a:r>
            <a:r>
              <a:rPr lang="en-US" sz="2800" dirty="0" smtClean="0">
                <a:solidFill>
                  <a:srgbClr val="0000FF"/>
                </a:solidFill>
              </a:rPr>
              <a:t>facility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err="1">
                <a:solidFill>
                  <a:srgbClr val="0000FF"/>
                </a:solidFill>
              </a:rPr>
              <a:t>Stellarator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facility  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PMI </a:t>
            </a:r>
            <a:r>
              <a:rPr lang="en-US" sz="2800" dirty="0" smtClean="0">
                <a:solidFill>
                  <a:srgbClr val="0000FF"/>
                </a:solidFill>
              </a:rPr>
              <a:t>facility – </a:t>
            </a:r>
            <a:r>
              <a:rPr lang="en-US" sz="2800" dirty="0" err="1" smtClean="0">
                <a:solidFill>
                  <a:srgbClr val="0000FF"/>
                </a:solidFill>
              </a:rPr>
              <a:t>toroidal</a:t>
            </a:r>
            <a:r>
              <a:rPr lang="en-US" sz="2800" dirty="0" smtClean="0">
                <a:solidFill>
                  <a:srgbClr val="0000FF"/>
                </a:solidFill>
              </a:rPr>
              <a:t> or linear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>Examples of Possible Major Program Additions </a:t>
            </a:r>
            <a:br>
              <a:rPr lang="en-US" sz="3200" u="sng" dirty="0" smtClean="0"/>
            </a:br>
            <a:r>
              <a:rPr lang="en-US" sz="3200" u="sng" dirty="0" smtClean="0"/>
              <a:t>in Second Five-year Term</a:t>
            </a:r>
            <a:endParaRPr lang="en-US" sz="32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2743-8E1E-DE45-BEB4-693CB632A7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6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924</Words>
  <Application>Microsoft Macintosh PowerPoint</Application>
  <PresentationFormat>On-screen Show (4:3)</PresentationFormat>
  <Paragraphs>182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Perspectives on 10-Year Planning for the Fusion Energy Sciences Program</vt:lpstr>
      <vt:lpstr>Magnetic fusion program leaders group approach to plan development</vt:lpstr>
      <vt:lpstr>Ten Year Perspective of MFPL Group</vt:lpstr>
      <vt:lpstr>PowerPoint Presentation</vt:lpstr>
      <vt:lpstr>Principles/Values</vt:lpstr>
      <vt:lpstr>Strategic Objectives/Deliverables</vt:lpstr>
      <vt:lpstr>Potential Program Elements</vt:lpstr>
      <vt:lpstr>Guidelines for an Evolving Program</vt:lpstr>
      <vt:lpstr>Examples of Possible Major Program Additions  in Second Five-year Term</vt:lpstr>
      <vt:lpstr>Effective Program Planning Requires Continuous and Broad Research Community Involvement</vt:lpstr>
      <vt:lpstr>Planning actions and technical assessments required to guide choice of activities and resource allocations</vt:lpstr>
      <vt:lpstr>PowerPoint Presentation</vt:lpstr>
      <vt:lpstr>An example of notional resource allocations illustrates strong program evolution over 10 years</vt:lpstr>
      <vt:lpstr>A conclusion of planning activity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NSTX-U status</dc:title>
  <dc:creator>Stewart Prager</dc:creator>
  <cp:lastModifiedBy>Raymond Fonck</cp:lastModifiedBy>
  <cp:revision>101</cp:revision>
  <cp:lastPrinted>2014-06-03T03:25:41Z</cp:lastPrinted>
  <dcterms:created xsi:type="dcterms:W3CDTF">2014-05-02T00:28:10Z</dcterms:created>
  <dcterms:modified xsi:type="dcterms:W3CDTF">2014-06-03T10:45:26Z</dcterms:modified>
</cp:coreProperties>
</file>