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F11"/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>
        <p:scale>
          <a:sx n="100" d="100"/>
          <a:sy n="100" d="100"/>
        </p:scale>
        <p:origin x="-159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6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220E1-517C-4B4B-B3D8-63F7E9010271}" type="datetimeFigureOut">
              <a:rPr lang="en-US" smtClean="0"/>
              <a:t>6/23/14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2A2F3-0A6D-4721-8458-D606EE9049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84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2A2F3-0A6D-4721-8458-D606EE90496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25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0E07-3200-40A7-AFE0-F824EB45D752}" type="datetimeFigureOut">
              <a:rPr lang="en-US" smtClean="0"/>
              <a:t>6/23/14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2E1-A6F7-48D2-B721-F170BE1E2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33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0E07-3200-40A7-AFE0-F824EB45D752}" type="datetimeFigureOut">
              <a:rPr lang="en-US" smtClean="0"/>
              <a:t>6/23/14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2E1-A6F7-48D2-B721-F170BE1E2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0E07-3200-40A7-AFE0-F824EB45D752}" type="datetimeFigureOut">
              <a:rPr lang="en-US" smtClean="0"/>
              <a:t>6/23/14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2E1-A6F7-48D2-B721-F170BE1E2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6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0E07-3200-40A7-AFE0-F824EB45D752}" type="datetimeFigureOut">
              <a:rPr lang="en-US" smtClean="0"/>
              <a:t>6/23/14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2E1-A6F7-48D2-B721-F170BE1E2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9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0E07-3200-40A7-AFE0-F824EB45D752}" type="datetimeFigureOut">
              <a:rPr lang="en-US" smtClean="0"/>
              <a:t>6/23/14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2E1-A6F7-48D2-B721-F170BE1E2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4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0E07-3200-40A7-AFE0-F824EB45D752}" type="datetimeFigureOut">
              <a:rPr lang="en-US" smtClean="0"/>
              <a:t>6/23/14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2E1-A6F7-48D2-B721-F170BE1E2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4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0E07-3200-40A7-AFE0-F824EB45D752}" type="datetimeFigureOut">
              <a:rPr lang="en-US" smtClean="0"/>
              <a:t>6/23/14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2E1-A6F7-48D2-B721-F170BE1E2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69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0E07-3200-40A7-AFE0-F824EB45D752}" type="datetimeFigureOut">
              <a:rPr lang="en-US" smtClean="0"/>
              <a:t>6/23/14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2E1-A6F7-48D2-B721-F170BE1E2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0E07-3200-40A7-AFE0-F824EB45D752}" type="datetimeFigureOut">
              <a:rPr lang="en-US" smtClean="0"/>
              <a:t>6/23/14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2E1-A6F7-48D2-B721-F170BE1E2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8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0E07-3200-40A7-AFE0-F824EB45D752}" type="datetimeFigureOut">
              <a:rPr lang="en-US" smtClean="0"/>
              <a:t>6/23/14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2E1-A6F7-48D2-B721-F170BE1E2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0E07-3200-40A7-AFE0-F824EB45D752}" type="datetimeFigureOut">
              <a:rPr lang="en-US" smtClean="0"/>
              <a:t>6/23/14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2E1-A6F7-48D2-B721-F170BE1E2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10E07-3200-40A7-AFE0-F824EB45D752}" type="datetimeFigureOut">
              <a:rPr lang="en-US" smtClean="0"/>
              <a:t>6/23/14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BD2E1-A6F7-48D2-B721-F170BE1E2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8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838200"/>
            <a:ext cx="8686800" cy="2895599"/>
          </a:xfrm>
          <a:solidFill>
            <a:srgbClr val="FF6600"/>
          </a:solidFill>
        </p:spPr>
        <p:txBody>
          <a:bodyPr>
            <a:normAutofit/>
          </a:bodyPr>
          <a:lstStyle/>
          <a:p>
            <a:r>
              <a:rPr lang="en-US" dirty="0" smtClean="0"/>
              <a:t>Tritium Handling and Management in MFE</a:t>
            </a:r>
            <a:br>
              <a:rPr lang="en-US" dirty="0" smtClean="0"/>
            </a:br>
            <a:r>
              <a:rPr lang="en-US" dirty="0" smtClean="0"/>
              <a:t>- What We Learned from TFTR 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        C. A. Gentile</a:t>
            </a:r>
          </a:p>
          <a:p>
            <a:endParaRPr lang="en-US" dirty="0"/>
          </a:p>
          <a:p>
            <a:r>
              <a:rPr lang="en-US" dirty="0" smtClean="0"/>
              <a:t>             June 24, 2014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PPPL / ITER Workshop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593" y="6448425"/>
            <a:ext cx="12001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upload.wikimedia.org/wikipedia/commons/f/fc/TFTR_198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62400"/>
            <a:ext cx="3079564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358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Ground Water Contamination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Down wash from stack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eleases can get into the ground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several months of operation increased levels of tritium was found in site ground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to locate rain gutters and down sprouts to locations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do not direct rainwater to ground soil in / and around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facility.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to direct local rain water to storm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drains.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A/C condensate should be monitored for tritium prior to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release.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summer months 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TFTR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&gt;10,000 gallons / month of low level HTO  water was from air conditioning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condensate.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8194" name="Picture 2" descr="http://www-local.pppl.gov/images/PPPL-LOGO-FNLWH-GRADIENT_300px_WEB_126_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6448425"/>
            <a:ext cx="12001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41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Tritium Operator Training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Certification or  Qualification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for operators of nuclear systems. Requires testing, including oral boards.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Qualification useful for non-nuclear and secondary  operations (i.e., I&amp;C technicians, Motor Generator Operators, etc. ). Some testing / no oral board.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 need to have a strong conduct of operations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be competent in following detailed procedures.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with military-type backgrounds (i.e., the US Nuclear Navy) are well suited for this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work. Particularly for shift work in support of 24/7 operations.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pic>
        <p:nvPicPr>
          <p:cNvPr id="9218" name="Picture 2" descr="http://www-local.pppl.gov/images/PPPL-LOGO-FNLWH-GRADIENT_300px_WEB_126_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6448425"/>
            <a:ext cx="12001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13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large investment in detailed procedures &amp; safety documentation costing several million dollars used during TFTR.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controlled documentation highly effective in ensuring that the best / correct  information was available to the operators. Ensuring appropriate operational outcome.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operator aids highly useful if appropriately controlled.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 used as a tool for ensuring positive control and safe configuration.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pic>
        <p:nvPicPr>
          <p:cNvPr id="9218" name="Picture 2" descr="http://www-local.pppl.gov/images/PPPL-LOGO-FNLWH-GRADIENT_300px_WEB_126_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6448425"/>
            <a:ext cx="12001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78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From 1993 to 1997 the TFTR Project processed ~ 99 grams of </a:t>
            </a:r>
            <a:r>
              <a:rPr lang="en-US" dirty="0" smtClean="0"/>
              <a:t>tritium in support of D-T operations.</a:t>
            </a:r>
            <a:endParaRPr lang="en-US" dirty="0" smtClean="0"/>
          </a:p>
          <a:p>
            <a:r>
              <a:rPr lang="en-US" dirty="0" smtClean="0"/>
              <a:t>Tritium for TFTR mostly came from the Savanna River National Laboratory (SRNL) located in Aiken, </a:t>
            </a:r>
            <a:r>
              <a:rPr lang="en-US" dirty="0" smtClean="0"/>
              <a:t>SC.</a:t>
            </a:r>
            <a:endParaRPr lang="en-US" dirty="0" smtClean="0"/>
          </a:p>
          <a:p>
            <a:r>
              <a:rPr lang="en-US" dirty="0" smtClean="0"/>
              <a:t>During 1997, the Tritium Purification System was successfully commissioned, </a:t>
            </a:r>
            <a:r>
              <a:rPr lang="en-US" dirty="0" smtClean="0"/>
              <a:t>closing </a:t>
            </a:r>
            <a:r>
              <a:rPr lang="en-US" dirty="0" smtClean="0"/>
              <a:t>the D-T fusion fuel cycle at the </a:t>
            </a:r>
            <a:r>
              <a:rPr lang="en-US" dirty="0" smtClean="0"/>
              <a:t>site. First to achieve this in the USA.</a:t>
            </a:r>
            <a:endParaRPr lang="en-US" dirty="0" smtClean="0"/>
          </a:p>
          <a:p>
            <a:r>
              <a:rPr lang="en-US" dirty="0" smtClean="0"/>
              <a:t>During the TFTR D-T campaign, &gt; 1,000 D-T shots were </a:t>
            </a:r>
            <a:r>
              <a:rPr lang="en-US" dirty="0" smtClean="0"/>
              <a:t>performed.</a:t>
            </a:r>
            <a:endParaRPr lang="en-US" dirty="0" smtClean="0"/>
          </a:p>
          <a:p>
            <a:r>
              <a:rPr lang="en-US" dirty="0" smtClean="0"/>
              <a:t>Tritium is expensive. Being a National </a:t>
            </a:r>
            <a:r>
              <a:rPr lang="en-US" dirty="0"/>
              <a:t>L</a:t>
            </a:r>
            <a:r>
              <a:rPr lang="en-US" dirty="0" smtClean="0"/>
              <a:t>aboratory, we were </a:t>
            </a:r>
            <a:r>
              <a:rPr lang="en-US" dirty="0" smtClean="0"/>
              <a:t>supplied </a:t>
            </a:r>
            <a:r>
              <a:rPr lang="en-US" dirty="0" smtClean="0"/>
              <a:t>tritium from the DOE.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593" y="6448425"/>
            <a:ext cx="12001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5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Tritium Monitoring – Real time/ Passive – Process, Area, Occupational, </a:t>
            </a:r>
            <a:r>
              <a:rPr lang="en-US" dirty="0" smtClean="0"/>
              <a:t>Environmental.</a:t>
            </a:r>
            <a:endParaRPr lang="en-US" dirty="0" smtClean="0"/>
          </a:p>
          <a:p>
            <a:r>
              <a:rPr lang="en-US" dirty="0" smtClean="0"/>
              <a:t>Tritium Accounting – Material Control &amp; Accounting </a:t>
            </a:r>
            <a:r>
              <a:rPr lang="en-US" dirty="0" smtClean="0"/>
              <a:t>Program.</a:t>
            </a:r>
            <a:endParaRPr lang="en-US" dirty="0" smtClean="0"/>
          </a:p>
          <a:p>
            <a:r>
              <a:rPr lang="en-US" dirty="0" smtClean="0"/>
              <a:t>Tritium Contamination Control – Containment / </a:t>
            </a:r>
            <a:r>
              <a:rPr lang="en-US" dirty="0" smtClean="0"/>
              <a:t>Confinement. Action limits.</a:t>
            </a:r>
            <a:endParaRPr lang="en-US" dirty="0" smtClean="0"/>
          </a:p>
          <a:p>
            <a:r>
              <a:rPr lang="en-US" dirty="0" smtClean="0"/>
              <a:t>Tritium Ground Water Contamination – Down </a:t>
            </a:r>
            <a:r>
              <a:rPr lang="en-US" dirty="0" smtClean="0"/>
              <a:t>wash-from stack releases.</a:t>
            </a:r>
            <a:endParaRPr lang="en-US" dirty="0" smtClean="0"/>
          </a:p>
          <a:p>
            <a:r>
              <a:rPr lang="en-US" dirty="0" smtClean="0"/>
              <a:t>Tritium Operator Training – Qualification Program/ Certification </a:t>
            </a:r>
            <a:r>
              <a:rPr lang="en-US" dirty="0" smtClean="0"/>
              <a:t>Program</a:t>
            </a:r>
          </a:p>
          <a:p>
            <a:r>
              <a:rPr lang="en-US" dirty="0" smtClean="0"/>
              <a:t>Documentation.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pic>
        <p:nvPicPr>
          <p:cNvPr id="2050" name="Picture 2" descr="http://www-local.pppl.gov/images/PPPL-LOGO-FNLWH-GRADIENT_300px_WEB_126_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879" y="6448425"/>
            <a:ext cx="12001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314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r>
              <a:rPr lang="en-US" dirty="0" smtClean="0"/>
              <a:t>Tritium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Fusion energy research facilities </a:t>
            </a:r>
            <a:r>
              <a:rPr lang="en-US" sz="1800" dirty="0" smtClean="0"/>
              <a:t>(where </a:t>
            </a:r>
            <a:r>
              <a:rPr lang="en-US" sz="1800" dirty="0" smtClean="0"/>
              <a:t>there is a fusion </a:t>
            </a:r>
            <a:r>
              <a:rPr lang="en-US" sz="1800" dirty="0" smtClean="0"/>
              <a:t>machine) </a:t>
            </a:r>
            <a:r>
              <a:rPr lang="en-US" sz="1800" dirty="0" smtClean="0"/>
              <a:t>have more challenging requirements than tritium </a:t>
            </a:r>
            <a:r>
              <a:rPr lang="en-US" sz="1800" dirty="0" smtClean="0"/>
              <a:t>facilities.</a:t>
            </a:r>
            <a:endParaRPr lang="en-US" sz="1800" dirty="0" smtClean="0"/>
          </a:p>
          <a:p>
            <a:r>
              <a:rPr lang="en-US" sz="1800" dirty="0" smtClean="0"/>
              <a:t>Real time tritium monitors </a:t>
            </a:r>
            <a:r>
              <a:rPr lang="en-US" sz="1800" dirty="0" smtClean="0"/>
              <a:t>should </a:t>
            </a:r>
            <a:r>
              <a:rPr lang="en-US" sz="1800" dirty="0" smtClean="0"/>
              <a:t>be gamma-compensated. In some processes a heat mantle may be required to reduce internal tritium.</a:t>
            </a:r>
          </a:p>
          <a:p>
            <a:r>
              <a:rPr lang="en-US" sz="1800" dirty="0" smtClean="0"/>
              <a:t>In some locations</a:t>
            </a:r>
            <a:r>
              <a:rPr lang="en-US" sz="1800" dirty="0"/>
              <a:t>,</a:t>
            </a:r>
            <a:r>
              <a:rPr lang="en-US" sz="1800" dirty="0" smtClean="0"/>
              <a:t> should be magnetically shielded with mu </a:t>
            </a:r>
            <a:r>
              <a:rPr lang="en-US" sz="1800" dirty="0" smtClean="0"/>
              <a:t>metal.</a:t>
            </a:r>
            <a:endParaRPr lang="en-US" sz="1800" dirty="0" smtClean="0"/>
          </a:p>
          <a:p>
            <a:r>
              <a:rPr lang="en-US" sz="1800" dirty="0" smtClean="0"/>
              <a:t>Near machine locations should have to output “frozen” during shot(s</a:t>
            </a:r>
            <a:r>
              <a:rPr lang="en-US" sz="1800" dirty="0" smtClean="0"/>
              <a:t>).</a:t>
            </a:r>
            <a:endParaRPr lang="en-US" sz="1800" dirty="0" smtClean="0"/>
          </a:p>
          <a:p>
            <a:r>
              <a:rPr lang="en-US" sz="1800" dirty="0" smtClean="0"/>
              <a:t>Need to determine the appropriate range of the detector </a:t>
            </a:r>
            <a:r>
              <a:rPr lang="en-US" sz="1800" dirty="0" smtClean="0"/>
              <a:t>application.</a:t>
            </a:r>
            <a:endParaRPr lang="en-US" sz="1800" dirty="0" smtClean="0"/>
          </a:p>
          <a:p>
            <a:r>
              <a:rPr lang="en-US" sz="1800" dirty="0" smtClean="0"/>
              <a:t>Do not </a:t>
            </a:r>
            <a:r>
              <a:rPr lang="en-US" sz="1800" dirty="0" smtClean="0"/>
              <a:t>locate</a:t>
            </a:r>
            <a:r>
              <a:rPr lang="en-US" sz="1800" dirty="0" smtClean="0"/>
              <a:t> </a:t>
            </a:r>
            <a:r>
              <a:rPr lang="en-US" sz="1800" dirty="0" smtClean="0"/>
              <a:t>action / alarm set points close to internal range changes.</a:t>
            </a:r>
          </a:p>
          <a:p>
            <a:r>
              <a:rPr lang="en-US" sz="1800" dirty="0" smtClean="0"/>
              <a:t>Internal check sources are valuable for daily (automated ) monitor responses.</a:t>
            </a:r>
          </a:p>
          <a:p>
            <a:r>
              <a:rPr lang="en-US" sz="1800" dirty="0" smtClean="0"/>
              <a:t>Several vendors in the market for the supply of tritium monitor equipment including Femto-Tech, Overhoff Technology Corporation, </a:t>
            </a:r>
            <a:r>
              <a:rPr lang="en-US" sz="1800" dirty="0" smtClean="0"/>
              <a:t>Scintrex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 smtClean="0"/>
              <a:t>For hand held real time tritium monitors, appropriate dust filters should be </a:t>
            </a:r>
            <a:r>
              <a:rPr lang="en-US" sz="1800" dirty="0" smtClean="0"/>
              <a:t>used.</a:t>
            </a:r>
            <a:endParaRPr lang="en-US" sz="1800" dirty="0" smtClean="0"/>
          </a:p>
          <a:p>
            <a:r>
              <a:rPr lang="en-US" sz="1800" dirty="0" smtClean="0"/>
              <a:t>Length of tubing for external monitoring should to be limited to shortest length </a:t>
            </a:r>
            <a:r>
              <a:rPr lang="en-US" sz="1800" dirty="0" smtClean="0"/>
              <a:t>possible.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pic>
        <p:nvPicPr>
          <p:cNvPr id="3074" name="Picture 2" descr="http://www-local.pppl.gov/images/PPPL-LOGO-FNLWH-GRADIENT_300px_WEB_126_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6448425"/>
            <a:ext cx="12001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50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r>
              <a:rPr lang="en-US" dirty="0" smtClean="0"/>
              <a:t>Tritium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Tritium accounting is difficult, particularly when starting up a new </a:t>
            </a:r>
            <a:r>
              <a:rPr lang="en-US" dirty="0" smtClean="0"/>
              <a:t>system.</a:t>
            </a:r>
            <a:endParaRPr lang="en-US" dirty="0" smtClean="0"/>
          </a:p>
          <a:p>
            <a:r>
              <a:rPr lang="en-US" dirty="0" smtClean="0"/>
              <a:t>Tritium tends to be “sticky”. </a:t>
            </a:r>
            <a:r>
              <a:rPr lang="en-US" dirty="0" smtClean="0"/>
              <a:t>Coats </a:t>
            </a:r>
            <a:r>
              <a:rPr lang="en-US" dirty="0" smtClean="0"/>
              <a:t>many internal </a:t>
            </a:r>
            <a:r>
              <a:rPr lang="en-US" dirty="0" smtClean="0"/>
              <a:t>surfaces. </a:t>
            </a:r>
            <a:r>
              <a:rPr lang="en-US" dirty="0" smtClean="0"/>
              <a:t>Consider “pre-wetting” process lines prior to full start </a:t>
            </a:r>
            <a:r>
              <a:rPr lang="en-US" dirty="0" smtClean="0"/>
              <a:t>up.</a:t>
            </a:r>
            <a:endParaRPr lang="en-US" dirty="0" smtClean="0"/>
          </a:p>
          <a:p>
            <a:r>
              <a:rPr lang="en-US" b="1" dirty="0" smtClean="0"/>
              <a:t>When measuring tritium in different process gases (i.e. Ar, N2, He) independent monitor response curves need to be developed to get best measurements of tritium in the stream</a:t>
            </a:r>
          </a:p>
          <a:p>
            <a:r>
              <a:rPr lang="en-US" dirty="0" smtClean="0"/>
              <a:t>Tritium accounting needs to be a real-time </a:t>
            </a:r>
            <a:r>
              <a:rPr lang="en-US" dirty="0" smtClean="0"/>
              <a:t>activity.</a:t>
            </a:r>
            <a:endParaRPr lang="en-US" dirty="0" smtClean="0"/>
          </a:p>
          <a:p>
            <a:r>
              <a:rPr lang="en-US" dirty="0" smtClean="0"/>
              <a:t>During TFTR D-T operations &gt;8,000 tritium transfers were performed. These were all recorded in real time and reviewed on a daily &amp; weekly basis by a committee consisting of project technical cogs.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pic>
        <p:nvPicPr>
          <p:cNvPr id="4098" name="Picture 2" descr="http://www-local.pppl.gov/images/PPPL-LOGO-FNLWH-GRADIENT_300px_WEB_126_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6448425"/>
            <a:ext cx="12001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024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Tritium Contamination Control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Contamination is relatively easy to detect. Not always easy to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control.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vacuum vessels lined with graphite, tritium tends to co-deposit on graphite surfaces. Additionally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tritiated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dust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Easily migrates. 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Glove boxes to contain process lines is highly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recommended.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pressure (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less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HTO in box ) v. Negative pressure (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less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T2 into local rooms) glove boxes. TFTR operated glove boxes at negative pressure.</a:t>
            </a:r>
          </a:p>
          <a:p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Blanket gases in glove boxes can suppress the formation of HTO, but can increase heat loads on equipment in the glove box – leading to premature failures of motors and heat sensitive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equipment.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some areas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(around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valves) an over-pressurized blanket gas can be useful in attenuating tritium leakage.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blanketing technique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very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around seals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Pushes gas into the system.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pic>
        <p:nvPicPr>
          <p:cNvPr id="5122" name="Picture 2" descr="http://www-local.pppl.gov/images/PPPL-LOGO-FNLWH-GRADIENT_300px_WEB_126_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6448425"/>
            <a:ext cx="12001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644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Tritium Control Action Levels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PPPL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surface removal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tritium contamination level 1,000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dpm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/100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cm2.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surface removal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tritium contamination level = 10,000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dpm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/100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cm2.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ANSI proposed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surface tritium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contamination level = 100,000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dpm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/100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cm2.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PPPL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(liquid) release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 to the municipal sanitary system = 1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per calendar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PPPL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gaseous)release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 to the station stack = 500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PPPL airborne limit in work areas = 20 micro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/m3.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PPPL tritium site limit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50,000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  <p:pic>
        <p:nvPicPr>
          <p:cNvPr id="5122" name="Picture 2" descr="http://www-local.pppl.gov/images/PPPL-LOGO-FNLWH-GRADIENT_300px_WEB_126_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6448425"/>
            <a:ext cx="12001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397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Glove Boxes –</a:t>
            </a:r>
          </a:p>
          <a:p>
            <a:pPr marL="0" indent="0"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Glove boxes work very well as secondary and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tertiary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containments.</a:t>
            </a:r>
          </a:p>
          <a:p>
            <a:pPr marL="0" indent="0"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some deployments internal box heat buildup can be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problematic.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Gloves and glove box seals often degrade due to ozone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interactions.</a:t>
            </a:r>
          </a:p>
          <a:p>
            <a:pPr marL="0" indent="0"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opportunity for using various “blanket” gases.</a:t>
            </a:r>
          </a:p>
          <a:p>
            <a:pPr marL="0" indent="0"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time to respond to process leaks in lines and tanks.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  <p:pic>
        <p:nvPicPr>
          <p:cNvPr id="6146" name="Picture 2" descr="http://www-local.pppl.gov/images/PPPL-LOGO-FNLWH-GRADIENT_300px_WEB_126_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6448425"/>
            <a:ext cx="12001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495800"/>
            <a:ext cx="48260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30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Confinement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Elephant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portable negative ) trunks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excellent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localized negative pressure.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easily configured to exhaust to stack ventilation system.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plant construction, elephant trunk stations should be installed to provide for elephant trunk use in controlled areas.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provide 100 LFM flows.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9</a:t>
            </a:r>
          </a:p>
        </p:txBody>
      </p:sp>
      <p:pic>
        <p:nvPicPr>
          <p:cNvPr id="7170" name="Picture 2" descr="http://www-local.pppl.gov/images/PPPL-LOGO-FNLWH-GRADIENT_300px_WEB_126_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821" y="6390141"/>
            <a:ext cx="12001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876800"/>
            <a:ext cx="19304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330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1135</Words>
  <Application>Microsoft Macintosh PowerPoint</Application>
  <PresentationFormat>On-screen Show (4:3)</PresentationFormat>
  <Paragraphs>94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Tritium Handling and Management in MFE - What We Learned from TFTR -</vt:lpstr>
      <vt:lpstr>Parameters</vt:lpstr>
      <vt:lpstr>Topics</vt:lpstr>
      <vt:lpstr>Tritium Monitoring</vt:lpstr>
      <vt:lpstr>Tritium Accounting</vt:lpstr>
      <vt:lpstr>Tritium Contamination Control</vt:lpstr>
      <vt:lpstr>Tritium Control Action Levels</vt:lpstr>
      <vt:lpstr>Containment</vt:lpstr>
      <vt:lpstr>Confinement</vt:lpstr>
      <vt:lpstr>Ground Water Contamination</vt:lpstr>
      <vt:lpstr>Tritium Operator Training</vt:lpstr>
      <vt:lpstr>Documentation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“Tritium Handling and Management in MFE, What We Learned from TFTR”</dc:title>
  <dc:creator>Phillip Efthimion</dc:creator>
  <cp:lastModifiedBy>Charles Gentile</cp:lastModifiedBy>
  <cp:revision>33</cp:revision>
  <cp:lastPrinted>2014-06-23T15:43:19Z</cp:lastPrinted>
  <dcterms:created xsi:type="dcterms:W3CDTF">2014-03-26T14:49:55Z</dcterms:created>
  <dcterms:modified xsi:type="dcterms:W3CDTF">2014-06-23T19:06:38Z</dcterms:modified>
</cp:coreProperties>
</file>