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755" r:id="rId2"/>
  </p:sldMasterIdLst>
  <p:notesMasterIdLst>
    <p:notesMasterId r:id="rId15"/>
  </p:notesMasterIdLst>
  <p:handoutMasterIdLst>
    <p:handoutMasterId r:id="rId16"/>
  </p:handoutMasterIdLst>
  <p:sldIdLst>
    <p:sldId id="506" r:id="rId3"/>
    <p:sldId id="507" r:id="rId4"/>
    <p:sldId id="517" r:id="rId5"/>
    <p:sldId id="502" r:id="rId6"/>
    <p:sldId id="532" r:id="rId7"/>
    <p:sldId id="514" r:id="rId8"/>
    <p:sldId id="504" r:id="rId9"/>
    <p:sldId id="528" r:id="rId10"/>
    <p:sldId id="534" r:id="rId11"/>
    <p:sldId id="535" r:id="rId12"/>
    <p:sldId id="355" r:id="rId13"/>
    <p:sldId id="524"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00"/>
    <a:srgbClr val="A3DF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1" autoAdjust="0"/>
    <p:restoredTop sz="95883" autoAdjust="0"/>
  </p:normalViewPr>
  <p:slideViewPr>
    <p:cSldViewPr snapToGrid="0" snapToObjects="1">
      <p:cViewPr>
        <p:scale>
          <a:sx n="90" d="100"/>
          <a:sy n="90" d="100"/>
        </p:scale>
        <p:origin x="-2080" y="-600"/>
      </p:cViewPr>
      <p:guideLst>
        <p:guide orient="horz" pos="2160"/>
        <p:guide pos="2880"/>
      </p:guideLst>
    </p:cSldViewPr>
  </p:slideViewPr>
  <p:outlineViewPr>
    <p:cViewPr>
      <p:scale>
        <a:sx n="33" d="100"/>
        <a:sy n="33" d="100"/>
      </p:scale>
      <p:origin x="0" y="266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ill\Desktop\new%20th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ill\Desktop\new%20th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v>Helion</c:v>
          </c:tx>
          <c:spPr>
            <a:ln w="50800">
              <a:solidFill>
                <a:srgbClr val="00B050"/>
              </a:solidFill>
              <a:tailEnd type="triangle"/>
            </a:ln>
          </c:spPr>
          <c:marker>
            <c:symbol val="none"/>
          </c:marker>
          <c:xVal>
            <c:numRef>
              <c:f>'n-T with lines - final'!$A$4:$A$6</c:f>
              <c:numCache>
                <c:formatCode>0.00E+00</c:formatCode>
                <c:ptCount val="3"/>
                <c:pt idx="0">
                  <c:v>5.4E19</c:v>
                </c:pt>
                <c:pt idx="1">
                  <c:v>9.0E15</c:v>
                </c:pt>
                <c:pt idx="2">
                  <c:v>3.0E16</c:v>
                </c:pt>
              </c:numCache>
            </c:numRef>
          </c:xVal>
          <c:yVal>
            <c:numRef>
              <c:f>'n-T with lines - final'!$B$4:$B$6</c:f>
              <c:numCache>
                <c:formatCode>General</c:formatCode>
                <c:ptCount val="3"/>
              </c:numCache>
            </c:numRef>
          </c:yVal>
          <c:smooth val="1"/>
        </c:ser>
        <c:ser>
          <c:idx val="0"/>
          <c:order val="1"/>
          <c:tx>
            <c:v>ITER</c:v>
          </c:tx>
          <c:marker>
            <c:symbol val="none"/>
          </c:marker>
          <c:xVal>
            <c:numRef>
              <c:f>'n-T with lines - final'!$A$2:$A$3</c:f>
              <c:numCache>
                <c:formatCode>0.00E+00</c:formatCode>
                <c:ptCount val="2"/>
                <c:pt idx="0">
                  <c:v>1.0E14</c:v>
                </c:pt>
                <c:pt idx="1">
                  <c:v>1.1E14</c:v>
                </c:pt>
              </c:numCache>
            </c:numRef>
          </c:xVal>
          <c:yVal>
            <c:numRef>
              <c:f>'n-T with lines - final'!$B$2:$B$3</c:f>
              <c:numCache>
                <c:formatCode>0.00E+00</c:formatCode>
                <c:ptCount val="2"/>
                <c:pt idx="0">
                  <c:v>1.0</c:v>
                </c:pt>
                <c:pt idx="1">
                  <c:v>1.0</c:v>
                </c:pt>
              </c:numCache>
            </c:numRef>
          </c:yVal>
          <c:smooth val="1"/>
        </c:ser>
        <c:ser>
          <c:idx val="2"/>
          <c:order val="2"/>
          <c:tx>
            <c:v>Gen Fusion</c:v>
          </c:tx>
          <c:spPr>
            <a:ln w="50800">
              <a:solidFill>
                <a:srgbClr val="7030A0"/>
              </a:solidFill>
              <a:tailEnd type="triangle"/>
            </a:ln>
          </c:spPr>
          <c:marker>
            <c:symbol val="none"/>
          </c:marker>
          <c:xVal>
            <c:numRef>
              <c:f>'n-T with lines - final'!$A$7:$A$9</c:f>
              <c:numCache>
                <c:formatCode>0.00E+00</c:formatCode>
                <c:ptCount val="3"/>
                <c:pt idx="0">
                  <c:v>5.4E19</c:v>
                </c:pt>
                <c:pt idx="1">
                  <c:v>1.0E16</c:v>
                </c:pt>
                <c:pt idx="2">
                  <c:v>1.0E19</c:v>
                </c:pt>
              </c:numCache>
            </c:numRef>
          </c:xVal>
          <c:yVal>
            <c:numRef>
              <c:f>'n-T with lines - final'!$B$7:$B$9</c:f>
              <c:numCache>
                <c:formatCode>General</c:formatCode>
                <c:ptCount val="3"/>
              </c:numCache>
            </c:numRef>
          </c:yVal>
          <c:smooth val="1"/>
        </c:ser>
        <c:ser>
          <c:idx val="4"/>
          <c:order val="3"/>
          <c:tx>
            <c:v>MagLIF</c:v>
          </c:tx>
          <c:spPr>
            <a:ln w="50800">
              <a:solidFill>
                <a:srgbClr val="C00000"/>
              </a:solidFill>
              <a:tailEnd type="triangle"/>
            </a:ln>
          </c:spPr>
          <c:marker>
            <c:symbol val="none"/>
          </c:marker>
          <c:xVal>
            <c:numRef>
              <c:f>'n-T with lines - final'!$A$13:$A$15</c:f>
              <c:numCache>
                <c:formatCode>0.00E+00</c:formatCode>
                <c:ptCount val="3"/>
                <c:pt idx="0">
                  <c:v>5.13991199036278E22</c:v>
                </c:pt>
                <c:pt idx="1">
                  <c:v>7.18580085750557E20</c:v>
                </c:pt>
                <c:pt idx="2">
                  <c:v>1.19763347625093E23</c:v>
                </c:pt>
              </c:numCache>
            </c:numRef>
          </c:xVal>
          <c:yVal>
            <c:numRef>
              <c:f>'n-T with lines - final'!$B$13:$B$15</c:f>
              <c:numCache>
                <c:formatCode>General</c:formatCode>
                <c:ptCount val="3"/>
              </c:numCache>
            </c:numRef>
          </c:yVal>
          <c:smooth val="1"/>
        </c:ser>
        <c:ser>
          <c:idx val="5"/>
          <c:order val="4"/>
          <c:tx>
            <c:v>Sethian dense Z fiber</c:v>
          </c:tx>
          <c:spPr>
            <a:ln w="50800">
              <a:solidFill>
                <a:srgbClr val="00B050"/>
              </a:solidFill>
              <a:tailEnd type="triangle"/>
            </a:ln>
          </c:spPr>
          <c:marker>
            <c:symbol val="none"/>
          </c:marker>
          <c:xVal>
            <c:numRef>
              <c:f>'n-T with lines - final'!$A$18:$A$21</c:f>
              <c:numCache>
                <c:formatCode>0.00E+00</c:formatCode>
                <c:ptCount val="4"/>
                <c:pt idx="0">
                  <c:v>5.13991199036278E22</c:v>
                </c:pt>
                <c:pt idx="1">
                  <c:v>2.05596479614511E21</c:v>
                </c:pt>
                <c:pt idx="2">
                  <c:v>5.13991199036278E22</c:v>
                </c:pt>
                <c:pt idx="3">
                  <c:v>2.05596479614511E21</c:v>
                </c:pt>
              </c:numCache>
            </c:numRef>
          </c:xVal>
          <c:yVal>
            <c:numRef>
              <c:f>'n-T with lines - final'!$B$18:$B$21</c:f>
              <c:numCache>
                <c:formatCode>General</c:formatCode>
                <c:ptCount val="4"/>
              </c:numCache>
            </c:numRef>
          </c:yVal>
          <c:smooth val="1"/>
        </c:ser>
        <c:ser>
          <c:idx val="6"/>
          <c:order val="5"/>
          <c:tx>
            <c:v>super DPF</c:v>
          </c:tx>
          <c:spPr>
            <a:ln w="50800">
              <a:solidFill>
                <a:srgbClr val="0070C0"/>
              </a:solidFill>
              <a:tailEnd type="triangle"/>
            </a:ln>
          </c:spPr>
          <c:marker>
            <c:symbol val="none"/>
          </c:marker>
          <c:xVal>
            <c:numRef>
              <c:f>'n-T with lines - final'!$A$22:$A$24</c:f>
              <c:numCache>
                <c:formatCode>0.00E+00</c:formatCode>
                <c:ptCount val="3"/>
                <c:pt idx="0">
                  <c:v>5.4E19</c:v>
                </c:pt>
                <c:pt idx="1">
                  <c:v>1.0E20</c:v>
                </c:pt>
                <c:pt idx="2">
                  <c:v>1.0E23</c:v>
                </c:pt>
              </c:numCache>
            </c:numRef>
          </c:xVal>
          <c:yVal>
            <c:numRef>
              <c:f>'n-T with lines - final'!$B$22:$B$24</c:f>
              <c:numCache>
                <c:formatCode>General</c:formatCode>
                <c:ptCount val="3"/>
              </c:numCache>
            </c:numRef>
          </c:yVal>
          <c:smooth val="1"/>
        </c:ser>
        <c:ser>
          <c:idx val="7"/>
          <c:order val="6"/>
          <c:tx>
            <c:v>NIF</c:v>
          </c:tx>
          <c:spPr>
            <a:ln w="50800">
              <a:solidFill>
                <a:srgbClr val="FF0000"/>
              </a:solidFill>
              <a:tailEnd type="triangle"/>
            </a:ln>
          </c:spPr>
          <c:marker>
            <c:symbol val="none"/>
          </c:marker>
          <c:xVal>
            <c:numRef>
              <c:f>'n-T with lines - final'!$A$25:$A$26</c:f>
              <c:numCache>
                <c:formatCode>0.00E+00</c:formatCode>
                <c:ptCount val="2"/>
                <c:pt idx="0">
                  <c:v>5.13991199036278E22</c:v>
                </c:pt>
                <c:pt idx="1">
                  <c:v>2.39526695250186E26</c:v>
                </c:pt>
              </c:numCache>
            </c:numRef>
          </c:xVal>
          <c:yVal>
            <c:numRef>
              <c:f>'n-T with lines - final'!$B$25:$B$26</c:f>
              <c:numCache>
                <c:formatCode>General</c:formatCode>
                <c:ptCount val="2"/>
              </c:numCache>
            </c:numRef>
          </c:yVal>
          <c:smooth val="1"/>
        </c:ser>
        <c:ser>
          <c:idx val="8"/>
          <c:order val="7"/>
          <c:tx>
            <c:v>gas at STP</c:v>
          </c:tx>
          <c:marker>
            <c:symbol val="none"/>
          </c:marker>
          <c:xVal>
            <c:numRef>
              <c:f>'n-T with lines - final'!$A$16:$A$17</c:f>
              <c:numCache>
                <c:formatCode>0.00E+00</c:formatCode>
                <c:ptCount val="2"/>
                <c:pt idx="0">
                  <c:v>5.37897766433315E19</c:v>
                </c:pt>
                <c:pt idx="1">
                  <c:v>5.5E19</c:v>
                </c:pt>
              </c:numCache>
            </c:numRef>
          </c:xVal>
          <c:yVal>
            <c:numRef>
              <c:f>'n-T with lines - final'!$B$16:$B$17</c:f>
              <c:numCache>
                <c:formatCode>General</c:formatCode>
                <c:ptCount val="2"/>
              </c:numCache>
            </c:numRef>
          </c:yVal>
          <c:smooth val="1"/>
        </c:ser>
        <c:ser>
          <c:idx val="3"/>
          <c:order val="8"/>
          <c:tx>
            <c:v>PJMIF</c:v>
          </c:tx>
          <c:spPr>
            <a:ln w="50800">
              <a:solidFill>
                <a:schemeClr val="tx1"/>
              </a:solidFill>
              <a:tailEnd type="triangle"/>
            </a:ln>
          </c:spPr>
          <c:marker>
            <c:symbol val="none"/>
          </c:marker>
          <c:xVal>
            <c:numRef>
              <c:f>'n-T with lines - final'!$A$10:$A$12</c:f>
              <c:numCache>
                <c:formatCode>0.00E+00</c:formatCode>
                <c:ptCount val="3"/>
                <c:pt idx="0">
                  <c:v>5.4E19</c:v>
                </c:pt>
                <c:pt idx="1">
                  <c:v>1.0E18</c:v>
                </c:pt>
                <c:pt idx="2">
                  <c:v>5.0E21</c:v>
                </c:pt>
              </c:numCache>
            </c:numRef>
          </c:xVal>
          <c:yVal>
            <c:numRef>
              <c:f>'n-T with lines - final'!$B$10:$B$12</c:f>
              <c:numCache>
                <c:formatCode>General</c:formatCode>
                <c:ptCount val="3"/>
              </c:numCache>
            </c:numRef>
          </c:yVal>
          <c:smooth val="1"/>
        </c:ser>
        <c:dLbls>
          <c:showLegendKey val="0"/>
          <c:showVal val="0"/>
          <c:showCatName val="0"/>
          <c:showSerName val="0"/>
          <c:showPercent val="0"/>
          <c:showBubbleSize val="0"/>
        </c:dLbls>
        <c:axId val="-2123875992"/>
        <c:axId val="-2127334312"/>
      </c:scatterChart>
      <c:valAx>
        <c:axId val="-2123875992"/>
        <c:scaling>
          <c:logBase val="10.0"/>
          <c:orientation val="minMax"/>
          <c:max val="1.0E24"/>
          <c:min val="1.0E17"/>
        </c:scaling>
        <c:delete val="0"/>
        <c:axPos val="b"/>
        <c:title>
          <c:tx>
            <c:rich>
              <a:bodyPr/>
              <a:lstStyle/>
              <a:p>
                <a:pPr>
                  <a:defRPr/>
                </a:pPr>
                <a:r>
                  <a:rPr lang="en-US" dirty="0" err="1" smtClean="0"/>
                  <a:t>n</a:t>
                </a:r>
                <a:r>
                  <a:rPr lang="en-US" baseline="-25000" dirty="0" err="1" smtClean="0"/>
                  <a:t>i</a:t>
                </a:r>
                <a:r>
                  <a:rPr lang="en-US" dirty="0" smtClean="0"/>
                  <a:t> (cm</a:t>
                </a:r>
                <a:r>
                  <a:rPr lang="en-US" baseline="30000" dirty="0" smtClean="0"/>
                  <a:t>-3</a:t>
                </a:r>
                <a:r>
                  <a:rPr lang="en-US" dirty="0" smtClean="0"/>
                  <a:t>)</a:t>
                </a:r>
                <a:endParaRPr lang="en-US" dirty="0"/>
              </a:p>
            </c:rich>
          </c:tx>
          <c:layout/>
          <c:overlay val="0"/>
        </c:title>
        <c:numFmt formatCode="0E+00" sourceLinked="0"/>
        <c:majorTickMark val="in"/>
        <c:minorTickMark val="in"/>
        <c:tickLblPos val="low"/>
        <c:spPr>
          <a:ln w="25400">
            <a:solidFill>
              <a:schemeClr val="tx1"/>
            </a:solidFill>
          </a:ln>
        </c:spPr>
        <c:txPr>
          <a:bodyPr rot="2700000" vert="horz"/>
          <a:lstStyle/>
          <a:p>
            <a:pPr>
              <a:defRPr/>
            </a:pPr>
            <a:endParaRPr lang="en-US"/>
          </a:p>
        </c:txPr>
        <c:crossAx val="-2127334312"/>
        <c:crossesAt val="1.0E-11"/>
        <c:crossBetween val="midCat"/>
      </c:valAx>
      <c:valAx>
        <c:axId val="-2127334312"/>
        <c:scaling>
          <c:logBase val="10.0"/>
          <c:orientation val="minMax"/>
          <c:max val="0.01"/>
          <c:min val="1.0E-9"/>
        </c:scaling>
        <c:delete val="0"/>
        <c:axPos val="l"/>
        <c:majorGridlines>
          <c:spPr>
            <a:ln>
              <a:noFill/>
            </a:ln>
          </c:spPr>
        </c:majorGridlines>
        <c:title>
          <c:tx>
            <c:rich>
              <a:bodyPr rot="-5400000" vert="horz"/>
              <a:lstStyle/>
              <a:p>
                <a:pPr>
                  <a:defRPr/>
                </a:pPr>
                <a:r>
                  <a:rPr lang="en-US" dirty="0" smtClean="0">
                    <a:latin typeface="Symbol" charset="2"/>
                    <a:cs typeface="Symbol" charset="2"/>
                  </a:rPr>
                  <a:t>t </a:t>
                </a:r>
                <a:r>
                  <a:rPr lang="en-US" dirty="0"/>
                  <a:t>[s]</a:t>
                </a:r>
              </a:p>
            </c:rich>
          </c:tx>
          <c:layout>
            <c:manualLayout>
              <c:xMode val="edge"/>
              <c:yMode val="edge"/>
              <c:x val="0.0201395435857815"/>
              <c:y val="0.443057649543978"/>
            </c:manualLayout>
          </c:layout>
          <c:overlay val="0"/>
        </c:title>
        <c:numFmt formatCode="0.E+0" sourceLinked="0"/>
        <c:majorTickMark val="in"/>
        <c:minorTickMark val="in"/>
        <c:tickLblPos val="nextTo"/>
        <c:spPr>
          <a:ln w="25400">
            <a:solidFill>
              <a:schemeClr val="tx1"/>
            </a:solidFill>
          </a:ln>
        </c:spPr>
        <c:txPr>
          <a:bodyPr rot="-2700000"/>
          <a:lstStyle/>
          <a:p>
            <a:pPr>
              <a:defRPr/>
            </a:pPr>
            <a:endParaRPr lang="en-US"/>
          </a:p>
        </c:txPr>
        <c:crossAx val="-2123875992"/>
        <c:crosses val="autoZero"/>
        <c:crossBetween val="midCat"/>
        <c:majorUnit val="10.0"/>
      </c:valAx>
    </c:plotArea>
    <c:plotVisOnly val="1"/>
    <c:dispBlanksAs val="gap"/>
    <c:showDLblsOverMax val="0"/>
  </c:chart>
  <c:spPr>
    <a:solidFill>
      <a:schemeClr val="bg1"/>
    </a:solidFill>
  </c:spPr>
  <c:txPr>
    <a:bodyPr/>
    <a:lstStyle/>
    <a:p>
      <a:pPr marL="0" algn="l" defTabSz="914400" rtl="0" eaLnBrk="1" latinLnBrk="0" hangingPunct="1">
        <a:defRPr lang="en-US" sz="1800" kern="1200">
          <a:solidFill>
            <a:schemeClr val="tx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v>Helion</c:v>
          </c:tx>
          <c:spPr>
            <a:ln w="50800">
              <a:solidFill>
                <a:srgbClr val="00B050"/>
              </a:solidFill>
              <a:tailEnd type="triangle"/>
            </a:ln>
          </c:spPr>
          <c:marker>
            <c:symbol val="none"/>
          </c:marker>
          <c:xVal>
            <c:numRef>
              <c:f>'n-T with lines - final'!$A$4:$A$6</c:f>
              <c:numCache>
                <c:formatCode>0.00E+00</c:formatCode>
                <c:ptCount val="3"/>
                <c:pt idx="0">
                  <c:v>5.4E19</c:v>
                </c:pt>
                <c:pt idx="1">
                  <c:v>9.0E15</c:v>
                </c:pt>
                <c:pt idx="2">
                  <c:v>3.0E16</c:v>
                </c:pt>
              </c:numCache>
            </c:numRef>
          </c:xVal>
          <c:yVal>
            <c:numRef>
              <c:f>'n-T with lines - final'!$B$4:$B$6</c:f>
              <c:numCache>
                <c:formatCode>General</c:formatCode>
                <c:ptCount val="3"/>
              </c:numCache>
            </c:numRef>
          </c:yVal>
          <c:smooth val="1"/>
        </c:ser>
        <c:ser>
          <c:idx val="0"/>
          <c:order val="1"/>
          <c:tx>
            <c:v>ITER</c:v>
          </c:tx>
          <c:marker>
            <c:symbol val="none"/>
          </c:marker>
          <c:xVal>
            <c:numRef>
              <c:f>'n-T with lines - final'!$A$2:$A$3</c:f>
              <c:numCache>
                <c:formatCode>0.00E+00</c:formatCode>
                <c:ptCount val="2"/>
                <c:pt idx="0">
                  <c:v>1.0E14</c:v>
                </c:pt>
                <c:pt idx="1">
                  <c:v>1.1E14</c:v>
                </c:pt>
              </c:numCache>
            </c:numRef>
          </c:xVal>
          <c:yVal>
            <c:numRef>
              <c:f>'n-T with lines - final'!$B$2:$B$3</c:f>
              <c:numCache>
                <c:formatCode>0.00E+00</c:formatCode>
                <c:ptCount val="2"/>
                <c:pt idx="0">
                  <c:v>1.0</c:v>
                </c:pt>
                <c:pt idx="1">
                  <c:v>1.0</c:v>
                </c:pt>
              </c:numCache>
            </c:numRef>
          </c:yVal>
          <c:smooth val="1"/>
        </c:ser>
        <c:ser>
          <c:idx val="2"/>
          <c:order val="2"/>
          <c:tx>
            <c:v>Gen Fusion</c:v>
          </c:tx>
          <c:spPr>
            <a:ln w="50800">
              <a:solidFill>
                <a:srgbClr val="7030A0"/>
              </a:solidFill>
              <a:tailEnd type="triangle"/>
            </a:ln>
          </c:spPr>
          <c:marker>
            <c:symbol val="none"/>
          </c:marker>
          <c:xVal>
            <c:numRef>
              <c:f>'n-T with lines - final'!$A$7:$A$9</c:f>
              <c:numCache>
                <c:formatCode>0.00E+00</c:formatCode>
                <c:ptCount val="3"/>
                <c:pt idx="0">
                  <c:v>5.4E19</c:v>
                </c:pt>
                <c:pt idx="1">
                  <c:v>1.0E16</c:v>
                </c:pt>
                <c:pt idx="2">
                  <c:v>1.0E19</c:v>
                </c:pt>
              </c:numCache>
            </c:numRef>
          </c:xVal>
          <c:yVal>
            <c:numRef>
              <c:f>'n-T with lines - final'!$B$7:$B$9</c:f>
              <c:numCache>
                <c:formatCode>General</c:formatCode>
                <c:ptCount val="3"/>
              </c:numCache>
            </c:numRef>
          </c:yVal>
          <c:smooth val="1"/>
        </c:ser>
        <c:ser>
          <c:idx val="4"/>
          <c:order val="3"/>
          <c:tx>
            <c:v>MagLIF</c:v>
          </c:tx>
          <c:spPr>
            <a:ln w="50800">
              <a:solidFill>
                <a:srgbClr val="C00000"/>
              </a:solidFill>
              <a:tailEnd type="triangle"/>
            </a:ln>
          </c:spPr>
          <c:marker>
            <c:symbol val="none"/>
          </c:marker>
          <c:xVal>
            <c:numRef>
              <c:f>'n-T with lines - final'!$A$13:$A$15</c:f>
              <c:numCache>
                <c:formatCode>0.00E+00</c:formatCode>
                <c:ptCount val="3"/>
                <c:pt idx="0">
                  <c:v>5.13991199036278E22</c:v>
                </c:pt>
                <c:pt idx="1">
                  <c:v>7.18580085750557E20</c:v>
                </c:pt>
                <c:pt idx="2">
                  <c:v>1.19763347625093E23</c:v>
                </c:pt>
              </c:numCache>
            </c:numRef>
          </c:xVal>
          <c:yVal>
            <c:numRef>
              <c:f>'n-T with lines - final'!$B$13:$B$15</c:f>
              <c:numCache>
                <c:formatCode>General</c:formatCode>
                <c:ptCount val="3"/>
              </c:numCache>
            </c:numRef>
          </c:yVal>
          <c:smooth val="1"/>
        </c:ser>
        <c:ser>
          <c:idx val="5"/>
          <c:order val="4"/>
          <c:tx>
            <c:v>Sethian dense Z fiber</c:v>
          </c:tx>
          <c:spPr>
            <a:ln w="50800">
              <a:solidFill>
                <a:srgbClr val="00B050"/>
              </a:solidFill>
              <a:tailEnd type="triangle"/>
            </a:ln>
          </c:spPr>
          <c:marker>
            <c:symbol val="none"/>
          </c:marker>
          <c:xVal>
            <c:numRef>
              <c:f>'n-T with lines - final'!$A$18:$A$21</c:f>
              <c:numCache>
                <c:formatCode>0.00E+00</c:formatCode>
                <c:ptCount val="4"/>
                <c:pt idx="0">
                  <c:v>5.13991199036278E22</c:v>
                </c:pt>
                <c:pt idx="1">
                  <c:v>2.05596479614511E21</c:v>
                </c:pt>
                <c:pt idx="2">
                  <c:v>5.13991199036278E22</c:v>
                </c:pt>
                <c:pt idx="3">
                  <c:v>2.05596479614511E21</c:v>
                </c:pt>
              </c:numCache>
            </c:numRef>
          </c:xVal>
          <c:yVal>
            <c:numRef>
              <c:f>'n-T with lines - final'!$B$18:$B$21</c:f>
              <c:numCache>
                <c:formatCode>General</c:formatCode>
                <c:ptCount val="4"/>
              </c:numCache>
            </c:numRef>
          </c:yVal>
          <c:smooth val="1"/>
        </c:ser>
        <c:ser>
          <c:idx val="6"/>
          <c:order val="5"/>
          <c:tx>
            <c:v>super DPF</c:v>
          </c:tx>
          <c:spPr>
            <a:ln w="50800">
              <a:solidFill>
                <a:srgbClr val="0070C0"/>
              </a:solidFill>
              <a:tailEnd type="triangle"/>
            </a:ln>
          </c:spPr>
          <c:marker>
            <c:symbol val="none"/>
          </c:marker>
          <c:xVal>
            <c:numRef>
              <c:f>'n-T with lines - final'!$A$22:$A$24</c:f>
              <c:numCache>
                <c:formatCode>0.00E+00</c:formatCode>
                <c:ptCount val="3"/>
                <c:pt idx="0">
                  <c:v>5.4E19</c:v>
                </c:pt>
                <c:pt idx="1">
                  <c:v>1.0E20</c:v>
                </c:pt>
                <c:pt idx="2">
                  <c:v>1.0E23</c:v>
                </c:pt>
              </c:numCache>
            </c:numRef>
          </c:xVal>
          <c:yVal>
            <c:numRef>
              <c:f>'n-T with lines - final'!$B$22:$B$24</c:f>
              <c:numCache>
                <c:formatCode>General</c:formatCode>
                <c:ptCount val="3"/>
              </c:numCache>
            </c:numRef>
          </c:yVal>
          <c:smooth val="1"/>
        </c:ser>
        <c:ser>
          <c:idx val="7"/>
          <c:order val="6"/>
          <c:tx>
            <c:v>NIF</c:v>
          </c:tx>
          <c:spPr>
            <a:ln w="50800">
              <a:solidFill>
                <a:srgbClr val="FF0000"/>
              </a:solidFill>
              <a:tailEnd type="triangle"/>
            </a:ln>
          </c:spPr>
          <c:marker>
            <c:symbol val="none"/>
          </c:marker>
          <c:xVal>
            <c:numRef>
              <c:f>'n-T with lines - final'!$A$25:$A$26</c:f>
              <c:numCache>
                <c:formatCode>0.00E+00</c:formatCode>
                <c:ptCount val="2"/>
                <c:pt idx="0">
                  <c:v>5.13991199036278E22</c:v>
                </c:pt>
                <c:pt idx="1">
                  <c:v>2.39526695250186E26</c:v>
                </c:pt>
              </c:numCache>
            </c:numRef>
          </c:xVal>
          <c:yVal>
            <c:numRef>
              <c:f>'n-T with lines - final'!$B$25:$B$26</c:f>
              <c:numCache>
                <c:formatCode>General</c:formatCode>
                <c:ptCount val="2"/>
              </c:numCache>
            </c:numRef>
          </c:yVal>
          <c:smooth val="1"/>
        </c:ser>
        <c:ser>
          <c:idx val="8"/>
          <c:order val="7"/>
          <c:tx>
            <c:v>gas at STP</c:v>
          </c:tx>
          <c:marker>
            <c:symbol val="none"/>
          </c:marker>
          <c:xVal>
            <c:numRef>
              <c:f>'n-T with lines - final'!$A$16:$A$17</c:f>
              <c:numCache>
                <c:formatCode>0.00E+00</c:formatCode>
                <c:ptCount val="2"/>
                <c:pt idx="0">
                  <c:v>5.37897766433315E19</c:v>
                </c:pt>
                <c:pt idx="1">
                  <c:v>5.5E19</c:v>
                </c:pt>
              </c:numCache>
            </c:numRef>
          </c:xVal>
          <c:yVal>
            <c:numRef>
              <c:f>'n-T with lines - final'!$B$16:$B$17</c:f>
              <c:numCache>
                <c:formatCode>General</c:formatCode>
                <c:ptCount val="2"/>
              </c:numCache>
            </c:numRef>
          </c:yVal>
          <c:smooth val="1"/>
        </c:ser>
        <c:ser>
          <c:idx val="3"/>
          <c:order val="8"/>
          <c:tx>
            <c:v>PJMIF</c:v>
          </c:tx>
          <c:spPr>
            <a:ln w="50800">
              <a:solidFill>
                <a:schemeClr val="tx1"/>
              </a:solidFill>
              <a:tailEnd type="triangle"/>
            </a:ln>
          </c:spPr>
          <c:marker>
            <c:symbol val="none"/>
          </c:marker>
          <c:xVal>
            <c:numRef>
              <c:f>'n-T with lines - final'!$A$10:$A$12</c:f>
              <c:numCache>
                <c:formatCode>0.00E+00</c:formatCode>
                <c:ptCount val="3"/>
                <c:pt idx="0">
                  <c:v>5.4E19</c:v>
                </c:pt>
                <c:pt idx="1">
                  <c:v>1.0E18</c:v>
                </c:pt>
                <c:pt idx="2">
                  <c:v>5.0E21</c:v>
                </c:pt>
              </c:numCache>
            </c:numRef>
          </c:xVal>
          <c:yVal>
            <c:numRef>
              <c:f>'n-T with lines - final'!$B$10:$B$12</c:f>
              <c:numCache>
                <c:formatCode>General</c:formatCode>
                <c:ptCount val="3"/>
              </c:numCache>
            </c:numRef>
          </c:yVal>
          <c:smooth val="1"/>
        </c:ser>
        <c:dLbls>
          <c:showLegendKey val="0"/>
          <c:showVal val="0"/>
          <c:showCatName val="0"/>
          <c:showSerName val="0"/>
          <c:showPercent val="0"/>
          <c:showBubbleSize val="0"/>
        </c:dLbls>
        <c:axId val="-2142864888"/>
        <c:axId val="-2098879480"/>
      </c:scatterChart>
      <c:valAx>
        <c:axId val="-2142864888"/>
        <c:scaling>
          <c:logBase val="10.0"/>
          <c:orientation val="minMax"/>
          <c:max val="1.0E24"/>
          <c:min val="1.0E17"/>
        </c:scaling>
        <c:delete val="0"/>
        <c:axPos val="b"/>
        <c:title>
          <c:tx>
            <c:rich>
              <a:bodyPr/>
              <a:lstStyle/>
              <a:p>
                <a:pPr>
                  <a:defRPr/>
                </a:pPr>
                <a:r>
                  <a:rPr lang="en-US" dirty="0" err="1" smtClean="0"/>
                  <a:t>n</a:t>
                </a:r>
                <a:r>
                  <a:rPr lang="en-US" baseline="-25000" dirty="0" err="1" smtClean="0"/>
                  <a:t>i</a:t>
                </a:r>
                <a:r>
                  <a:rPr lang="en-US" dirty="0" smtClean="0"/>
                  <a:t> (cm</a:t>
                </a:r>
                <a:r>
                  <a:rPr lang="en-US" baseline="30000" dirty="0" smtClean="0"/>
                  <a:t>-3</a:t>
                </a:r>
                <a:r>
                  <a:rPr lang="en-US" dirty="0" smtClean="0"/>
                  <a:t>)</a:t>
                </a:r>
                <a:endParaRPr lang="en-US" dirty="0"/>
              </a:p>
            </c:rich>
          </c:tx>
          <c:layout/>
          <c:overlay val="0"/>
        </c:title>
        <c:numFmt formatCode="0E+00" sourceLinked="0"/>
        <c:majorTickMark val="in"/>
        <c:minorTickMark val="in"/>
        <c:tickLblPos val="low"/>
        <c:spPr>
          <a:ln w="25400">
            <a:solidFill>
              <a:schemeClr val="tx1"/>
            </a:solidFill>
          </a:ln>
        </c:spPr>
        <c:txPr>
          <a:bodyPr rot="2700000" vert="horz"/>
          <a:lstStyle/>
          <a:p>
            <a:pPr>
              <a:defRPr/>
            </a:pPr>
            <a:endParaRPr lang="en-US"/>
          </a:p>
        </c:txPr>
        <c:crossAx val="-2098879480"/>
        <c:crossesAt val="1.0E-11"/>
        <c:crossBetween val="midCat"/>
      </c:valAx>
      <c:valAx>
        <c:axId val="-2098879480"/>
        <c:scaling>
          <c:logBase val="10.0"/>
          <c:orientation val="minMax"/>
          <c:max val="0.01"/>
          <c:min val="1.0E-9"/>
        </c:scaling>
        <c:delete val="0"/>
        <c:axPos val="l"/>
        <c:majorGridlines>
          <c:spPr>
            <a:ln>
              <a:noFill/>
            </a:ln>
          </c:spPr>
        </c:majorGridlines>
        <c:title>
          <c:tx>
            <c:rich>
              <a:bodyPr rot="-5400000" vert="horz"/>
              <a:lstStyle/>
              <a:p>
                <a:pPr>
                  <a:defRPr/>
                </a:pPr>
                <a:r>
                  <a:rPr lang="en-US" dirty="0" smtClean="0">
                    <a:latin typeface="Symbol" charset="2"/>
                    <a:cs typeface="Symbol" charset="2"/>
                  </a:rPr>
                  <a:t>t </a:t>
                </a:r>
                <a:r>
                  <a:rPr lang="en-US" dirty="0"/>
                  <a:t>[s]</a:t>
                </a:r>
              </a:p>
            </c:rich>
          </c:tx>
          <c:layout>
            <c:manualLayout>
              <c:xMode val="edge"/>
              <c:yMode val="edge"/>
              <c:x val="0.0201395435857815"/>
              <c:y val="0.443057649543978"/>
            </c:manualLayout>
          </c:layout>
          <c:overlay val="0"/>
        </c:title>
        <c:numFmt formatCode="0.E+0" sourceLinked="0"/>
        <c:majorTickMark val="in"/>
        <c:minorTickMark val="in"/>
        <c:tickLblPos val="nextTo"/>
        <c:spPr>
          <a:ln w="25400">
            <a:solidFill>
              <a:schemeClr val="tx1"/>
            </a:solidFill>
          </a:ln>
        </c:spPr>
        <c:txPr>
          <a:bodyPr rot="-2700000"/>
          <a:lstStyle/>
          <a:p>
            <a:pPr>
              <a:defRPr/>
            </a:pPr>
            <a:endParaRPr lang="en-US"/>
          </a:p>
        </c:txPr>
        <c:crossAx val="-2142864888"/>
        <c:crosses val="autoZero"/>
        <c:crossBetween val="midCat"/>
        <c:majorUnit val="10.0"/>
      </c:valAx>
    </c:plotArea>
    <c:plotVisOnly val="1"/>
    <c:dispBlanksAs val="gap"/>
    <c:showDLblsOverMax val="0"/>
  </c:chart>
  <c:spPr>
    <a:solidFill>
      <a:schemeClr val="bg1"/>
    </a:solidFill>
  </c:spPr>
  <c:txPr>
    <a:bodyPr/>
    <a:lstStyle/>
    <a:p>
      <a:pPr marL="0" algn="l" defTabSz="914400" rtl="0" eaLnBrk="1" latinLnBrk="0" hangingPunct="1">
        <a:defRPr lang="en-US" sz="1800" kern="1200">
          <a:solidFill>
            <a:schemeClr val="tx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7B61DFB-2448-4BA2-ABA9-2FB19C5CD95E}" type="datetimeFigureOut">
              <a:rPr lang="en-US" smtClean="0"/>
              <a:t>12/14/15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DF7EA10-2AFF-4309-BE3F-C3680E3AB8AB}" type="slidenum">
              <a:rPr lang="en-US" smtClean="0"/>
              <a:t>‹#›</a:t>
            </a:fld>
            <a:endParaRPr lang="en-US"/>
          </a:p>
        </p:txBody>
      </p:sp>
    </p:spTree>
    <p:extLst>
      <p:ext uri="{BB962C8B-B14F-4D97-AF65-F5344CB8AC3E}">
        <p14:creationId xmlns:p14="http://schemas.microsoft.com/office/powerpoint/2010/main" val="2711199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AC6A27F-0C10-EF4E-A49C-0B1CB9682B99}" type="datetimeFigureOut">
              <a:rPr lang="en-US" smtClean="0"/>
              <a:pPr/>
              <a:t>12/14/15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7570191-4E77-954C-95F4-95E0D736DA23}" type="slidenum">
              <a:rPr lang="en-US" smtClean="0"/>
              <a:pPr/>
              <a:t>‹#›</a:t>
            </a:fld>
            <a:endParaRPr lang="en-US"/>
          </a:p>
        </p:txBody>
      </p:sp>
    </p:spTree>
    <p:extLst>
      <p:ext uri="{BB962C8B-B14F-4D97-AF65-F5344CB8AC3E}">
        <p14:creationId xmlns:p14="http://schemas.microsoft.com/office/powerpoint/2010/main" val="15900583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ergy.gov/sites/prod/files/FY11Orgsum.pdf" TargetMode="External"/><Relationship Id="rId4" Type="http://schemas.openxmlformats.org/officeDocument/2006/relationships/hyperlink" Target="http://energy.gov/sites/prod/files/FY13Volume4.pdf%20(p.%20401)" TargetMode="External"/><Relationship Id="rId5" Type="http://schemas.openxmlformats.org/officeDocument/2006/relationships/hyperlink" Target="http://energy.gov/sites/prod/files/2013/04/f0/orgsum.pdf" TargetMode="External"/><Relationship Id="rId6" Type="http://schemas.openxmlformats.org/officeDocument/2006/relationships/hyperlink" Target="http://energy.gov/sites/prod/files/2014/04/f14/FY%202015%20DOE%20Budget%20by%20Organization.pdf" TargetMode="External"/><Relationship Id="rId7" Type="http://schemas.openxmlformats.org/officeDocument/2006/relationships/hyperlink" Target="http://energy.gov/sites/prod/files/2015/01/f19/FY2016BudgetSummaryTableByOrg_0.pdf"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to reflect 2015</a:t>
            </a:r>
            <a:r>
              <a:rPr lang="en-US" baseline="0" dirty="0" smtClean="0"/>
              <a:t> numbers</a:t>
            </a:r>
          </a:p>
          <a:p>
            <a:endParaRPr lang="en-US" baseline="0" dirty="0" smtClean="0"/>
          </a:p>
          <a:p>
            <a:r>
              <a:rPr lang="en-US" baseline="0" dirty="0" smtClean="0"/>
              <a:t>Budget (Million) Data Source:</a:t>
            </a:r>
          </a:p>
          <a:p>
            <a:r>
              <a:rPr lang="en-US" dirty="0"/>
              <a:t>FY2009: $15,000</a:t>
            </a:r>
            <a:r>
              <a:rPr lang="en-US" dirty="0" smtClean="0"/>
              <a:t> </a:t>
            </a:r>
            <a:r>
              <a:rPr lang="en-US" u="sng" dirty="0">
                <a:hlinkClick r:id="rId3"/>
              </a:rPr>
              <a:t>http://energy.gov/sites/prod/files/FY11Orgsum.pdf</a:t>
            </a:r>
            <a:r>
              <a:rPr lang="en-US" dirty="0" smtClean="0"/>
              <a:t> </a:t>
            </a:r>
            <a:r>
              <a:rPr lang="en-US" dirty="0" err="1"/>
              <a:t>ARRA</a:t>
            </a:r>
            <a:r>
              <a:rPr lang="en-US" dirty="0" smtClean="0"/>
              <a:t> </a:t>
            </a:r>
            <a:r>
              <a:rPr lang="en-US" dirty="0"/>
              <a:t> $388,856</a:t>
            </a:r>
            <a:r>
              <a:rPr lang="en-US" dirty="0" smtClean="0"/>
              <a:t> </a:t>
            </a:r>
            <a:r>
              <a:rPr lang="en-US" u="sng" dirty="0">
                <a:hlinkClick r:id="rId3"/>
              </a:rPr>
              <a:t>http://energy.gov/sites/prod/files/FY11Orgsum.pdf</a:t>
            </a:r>
            <a:r>
              <a:rPr lang="en-US" dirty="0" smtClean="0"/>
              <a:t>  (Note: rounded to $400 million in all public documents, did so here to maintain</a:t>
            </a:r>
            <a:r>
              <a:rPr lang="en-US" baseline="0" dirty="0" smtClean="0"/>
              <a:t> consistency.)</a:t>
            </a:r>
            <a:endParaRPr lang="en-US" dirty="0" smtClean="0"/>
          </a:p>
          <a:p>
            <a:r>
              <a:rPr lang="en-US" dirty="0"/>
              <a:t>FY2010</a:t>
            </a:r>
            <a:r>
              <a:rPr lang="en-US" dirty="0" smtClean="0"/>
              <a:t> </a:t>
            </a:r>
            <a:r>
              <a:rPr lang="en-US" dirty="0"/>
              <a:t> </a:t>
            </a:r>
            <a:r>
              <a:rPr lang="en-US" dirty="0" smtClean="0"/>
              <a:t> $</a:t>
            </a:r>
            <a:r>
              <a:rPr lang="en-US" dirty="0"/>
              <a:t>0</a:t>
            </a:r>
            <a:r>
              <a:rPr lang="en-US" dirty="0" smtClean="0"/>
              <a:t> </a:t>
            </a:r>
            <a:r>
              <a:rPr lang="en-US" u="sng" dirty="0">
                <a:hlinkClick r:id="rId3"/>
              </a:rPr>
              <a:t>http://energy.gov/sites/prod/files/FY11Orgsum.pdf</a:t>
            </a:r>
            <a:r>
              <a:rPr lang="en-US" dirty="0" smtClean="0"/>
              <a:t> </a:t>
            </a:r>
          </a:p>
          <a:p>
            <a:r>
              <a:rPr lang="en-US" dirty="0"/>
              <a:t>FY2011</a:t>
            </a:r>
            <a:r>
              <a:rPr lang="en-US" dirty="0" smtClean="0"/>
              <a:t> </a:t>
            </a:r>
            <a:r>
              <a:rPr lang="en-US" dirty="0"/>
              <a:t> </a:t>
            </a:r>
            <a:r>
              <a:rPr lang="en-US" dirty="0" smtClean="0"/>
              <a:t> $</a:t>
            </a:r>
            <a:r>
              <a:rPr lang="en-US" dirty="0"/>
              <a:t>179,640</a:t>
            </a:r>
            <a:r>
              <a:rPr lang="en-US" dirty="0" smtClean="0"/>
              <a:t> </a:t>
            </a:r>
            <a:r>
              <a:rPr lang="en-US" u="sng" dirty="0">
                <a:hlinkClick r:id="rId4"/>
              </a:rPr>
              <a:t>http</a:t>
            </a:r>
            <a:r>
              <a:rPr lang="en-US" u="sng">
                <a:hlinkClick r:id="rId4"/>
              </a:rPr>
              <a:t>://energy.gov/sites/prod/files/FY13Volume4.pdf</a:t>
            </a:r>
            <a:r>
              <a:rPr lang="en-US" u="sng"/>
              <a:t> </a:t>
            </a:r>
            <a:r>
              <a:rPr lang="en-US" smtClean="0"/>
              <a:t>(p</a:t>
            </a:r>
            <a:r>
              <a:rPr lang="en-US" dirty="0" smtClean="0"/>
              <a:t>.</a:t>
            </a:r>
            <a:r>
              <a:rPr lang="en-US" baseline="0" dirty="0" smtClean="0"/>
              <a:t> 401)</a:t>
            </a:r>
            <a:endParaRPr lang="en-US" dirty="0" smtClean="0"/>
          </a:p>
          <a:p>
            <a:r>
              <a:rPr lang="en-US" dirty="0"/>
              <a:t>FY2012</a:t>
            </a:r>
            <a:r>
              <a:rPr lang="en-US" dirty="0" smtClean="0"/>
              <a:t> </a:t>
            </a:r>
            <a:r>
              <a:rPr lang="en-US" dirty="0"/>
              <a:t> </a:t>
            </a:r>
            <a:r>
              <a:rPr lang="en-US" dirty="0" smtClean="0"/>
              <a:t> $</a:t>
            </a:r>
            <a:r>
              <a:rPr lang="en-US" dirty="0"/>
              <a:t>275,000</a:t>
            </a:r>
            <a:r>
              <a:rPr lang="en-US" dirty="0" smtClean="0"/>
              <a:t> </a:t>
            </a:r>
            <a:r>
              <a:rPr lang="en-US" u="sng" dirty="0">
                <a:hlinkClick r:id="rId5"/>
              </a:rPr>
              <a:t>http://energy.gov/sites/prod/files/2013/04/f0/orgsum.pdf</a:t>
            </a:r>
            <a:r>
              <a:rPr lang="en-US" dirty="0" smtClean="0"/>
              <a:t> </a:t>
            </a:r>
          </a:p>
          <a:p>
            <a:r>
              <a:rPr lang="en-US" dirty="0"/>
              <a:t>FY2013</a:t>
            </a:r>
            <a:r>
              <a:rPr lang="en-US" dirty="0" smtClean="0"/>
              <a:t> </a:t>
            </a:r>
            <a:r>
              <a:rPr lang="en-US" dirty="0"/>
              <a:t> </a:t>
            </a:r>
            <a:r>
              <a:rPr lang="en-US" dirty="0" smtClean="0"/>
              <a:t> $</a:t>
            </a:r>
            <a:r>
              <a:rPr lang="en-US" dirty="0"/>
              <a:t>250,636</a:t>
            </a:r>
            <a:r>
              <a:rPr lang="en-US" dirty="0" smtClean="0"/>
              <a:t> </a:t>
            </a:r>
            <a:r>
              <a:rPr lang="en-US" u="sng" dirty="0">
                <a:hlinkClick r:id="rId6"/>
              </a:rPr>
              <a:t>http://energy.gov/sites/prod/files/2014/04/f14/FY%202015%20DOE%20Budget%20by%20Organization.pdf</a:t>
            </a:r>
            <a:r>
              <a:rPr lang="en-US" dirty="0" smtClean="0"/>
              <a:t> </a:t>
            </a:r>
          </a:p>
          <a:p>
            <a:r>
              <a:rPr lang="en-US" dirty="0"/>
              <a:t>FY2014</a:t>
            </a:r>
            <a:r>
              <a:rPr lang="en-US" dirty="0" smtClean="0"/>
              <a:t> </a:t>
            </a:r>
            <a:r>
              <a:rPr lang="en-US" dirty="0"/>
              <a:t> </a:t>
            </a:r>
            <a:r>
              <a:rPr lang="en-US" dirty="0" smtClean="0"/>
              <a:t> $</a:t>
            </a:r>
            <a:r>
              <a:rPr lang="en-US" dirty="0"/>
              <a:t>280,000</a:t>
            </a:r>
            <a:r>
              <a:rPr lang="en-US" dirty="0" smtClean="0"/>
              <a:t> </a:t>
            </a:r>
            <a:r>
              <a:rPr lang="en-US" u="sng" dirty="0">
                <a:hlinkClick r:id="rId7"/>
              </a:rPr>
              <a:t>http://energy.gov/sites/prod/files/2015/01/f19/FY2016BudgetSummaryTableByOrg_0.pdf</a:t>
            </a:r>
            <a:r>
              <a:rPr lang="en-US" dirty="0" smtClean="0"/>
              <a:t> </a:t>
            </a:r>
          </a:p>
          <a:p>
            <a:r>
              <a:rPr lang="en-US" dirty="0"/>
              <a:t>F2015</a:t>
            </a:r>
            <a:r>
              <a:rPr lang="en-US" dirty="0" smtClean="0"/>
              <a:t> </a:t>
            </a:r>
            <a:r>
              <a:rPr lang="en-US" dirty="0"/>
              <a:t> </a:t>
            </a:r>
            <a:r>
              <a:rPr lang="en-US" dirty="0" smtClean="0"/>
              <a:t> $</a:t>
            </a:r>
            <a:r>
              <a:rPr lang="en-US" dirty="0"/>
              <a:t>279,982</a:t>
            </a:r>
            <a:r>
              <a:rPr lang="en-US" dirty="0" smtClean="0"/>
              <a:t> </a:t>
            </a:r>
            <a:r>
              <a:rPr lang="en-US" u="sng" dirty="0">
                <a:hlinkClick r:id="rId7"/>
              </a:rPr>
              <a:t>http://energy.gov/sites/prod/files/2015/01/f19/FY2016BudgetSummaryTableByOrg_0.pdf</a:t>
            </a:r>
            <a:r>
              <a:rPr lang="en-US" dirty="0" smtClean="0"/>
              <a:t> </a:t>
            </a:r>
          </a:p>
          <a:p>
            <a:r>
              <a:rPr lang="en-US" dirty="0"/>
              <a:t>FY2016 (Requested)</a:t>
            </a:r>
            <a:r>
              <a:rPr lang="en-US" dirty="0" smtClean="0"/>
              <a:t> </a:t>
            </a:r>
            <a:r>
              <a:rPr lang="en-US" dirty="0"/>
              <a:t> </a:t>
            </a:r>
            <a:r>
              <a:rPr lang="en-US" dirty="0" smtClean="0"/>
              <a:t> </a:t>
            </a:r>
            <a:r>
              <a:rPr lang="en-US" dirty="0"/>
              <a:t>325,000</a:t>
            </a:r>
            <a:r>
              <a:rPr lang="en-US" dirty="0" smtClean="0"/>
              <a:t> </a:t>
            </a:r>
            <a:r>
              <a:rPr lang="en-US" u="sng" dirty="0">
                <a:hlinkClick r:id="rId7"/>
              </a:rPr>
              <a:t>http://energy.gov/sites/prod/files/2015/01/f19/FY2016BudgetSummaryTableByOrg_0.pdf</a:t>
            </a:r>
            <a:r>
              <a:rPr lang="en-US" dirty="0" smtClean="0"/>
              <a:t> </a:t>
            </a:r>
            <a:endParaRPr lang="en-US" dirty="0"/>
          </a:p>
        </p:txBody>
      </p:sp>
      <p:sp>
        <p:nvSpPr>
          <p:cNvPr id="4" name="Slide Number Placeholder 3"/>
          <p:cNvSpPr>
            <a:spLocks noGrp="1"/>
          </p:cNvSpPr>
          <p:nvPr>
            <p:ph type="sldNum" sz="quarter" idx="10"/>
          </p:nvPr>
        </p:nvSpPr>
        <p:spPr/>
        <p:txBody>
          <a:bodyPr/>
          <a:lstStyle/>
          <a:p>
            <a:fld id="{7626A861-09C9-544C-ADA9-11F72305784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12350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70191-4E77-954C-95F4-95E0D736DA2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7925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0EA105-5A21-4A79-81D8-530BB03EB67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2722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0EA105-5A21-4A79-81D8-530BB03EB67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2722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685800" y="2130425"/>
            <a:ext cx="7772400" cy="1470025"/>
          </a:xfrm>
        </p:spPr>
        <p:txBody>
          <a:bodyPr lIns="0" tIns="0" rIns="0" bIns="0">
            <a:normAutofit/>
          </a:bodyPr>
          <a:lstStyle>
            <a:lvl1pPr algn="l">
              <a:defRPr sz="3200" b="1" i="0">
                <a:latin typeface="+mn-lt"/>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772400" cy="964381"/>
          </a:xfrm>
        </p:spPr>
        <p:txBody>
          <a:bodyPr lIns="0" tIns="0" rIns="0" bIns="0">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85800" y="5053572"/>
            <a:ext cx="2689942" cy="365125"/>
          </a:xfrm>
          <a:prstGeom prst="rect">
            <a:avLst/>
          </a:prstGeom>
        </p:spPr>
        <p:txBody>
          <a:bodyPr lIns="0" tIns="0" rIns="0" bIns="0"/>
          <a:lstStyle>
            <a:lvl1pPr>
              <a:defRPr sz="1600"/>
            </a:lvl1pPr>
          </a:lstStyle>
          <a:p>
            <a:fld id="{169A6192-71DD-164E-9ED0-2A7A546A9DED}" type="datetime4">
              <a:rPr lang="en-US" smtClean="0">
                <a:solidFill>
                  <a:prstClr val="black"/>
                </a:solidFill>
              </a:rPr>
              <a:pPr/>
              <a:t>December 14, 2015</a:t>
            </a:fld>
            <a:endParaRPr lang="en-US" dirty="0">
              <a:solidFill>
                <a:prstClr val="black"/>
              </a:solidFill>
            </a:endParaRPr>
          </a:p>
        </p:txBody>
      </p:sp>
    </p:spTree>
    <p:extLst>
      <p:ext uri="{BB962C8B-B14F-4D97-AF65-F5344CB8AC3E}">
        <p14:creationId xmlns:p14="http://schemas.microsoft.com/office/powerpoint/2010/main" val="139824548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06428A-09CD-364C-AE09-0CD2992B2FAC}" type="datetime4">
              <a:rPr lang="en-US" smtClean="0">
                <a:solidFill>
                  <a:prstClr val="black"/>
                </a:solidFill>
              </a:rPr>
              <a:pPr/>
              <a:t>December 14, 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612134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A25E7F-AC0A-D84A-A7E2-BA0E92419464}" type="datetime4">
              <a:rPr lang="en-US" smtClean="0">
                <a:solidFill>
                  <a:prstClr val="black"/>
                </a:solidFill>
              </a:rPr>
              <a:pPr/>
              <a:t>December 14, 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462426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ide-by-Side Bullets">
    <p:spTree>
      <p:nvGrpSpPr>
        <p:cNvPr id="1" name=""/>
        <p:cNvGrpSpPr/>
        <p:nvPr/>
      </p:nvGrpSpPr>
      <p:grpSpPr>
        <a:xfrm>
          <a:off x="0" y="0"/>
          <a:ext cx="0" cy="0"/>
          <a:chOff x="0" y="0"/>
          <a:chExt cx="0" cy="0"/>
        </a:xfrm>
      </p:grpSpPr>
      <p:sp>
        <p:nvSpPr>
          <p:cNvPr id="14" name="Title 1"/>
          <p:cNvSpPr>
            <a:spLocks noGrp="1"/>
          </p:cNvSpPr>
          <p:nvPr>
            <p:ph type="title"/>
          </p:nvPr>
        </p:nvSpPr>
        <p:spPr>
          <a:xfrm>
            <a:off x="228598" y="228600"/>
            <a:ext cx="8686800" cy="782960"/>
          </a:xfrm>
          <a:prstGeom prst="rect">
            <a:avLst/>
          </a:prstGeom>
        </p:spPr>
        <p:txBody>
          <a:bodyPr/>
          <a:lstStyle>
            <a:lvl1pPr algn="l">
              <a:defRPr sz="32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3"/>
          </p:nvPr>
        </p:nvSpPr>
        <p:spPr>
          <a:xfrm>
            <a:off x="228600" y="1143000"/>
            <a:ext cx="4267200" cy="4876799"/>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4648200" y="1143000"/>
            <a:ext cx="4267200" cy="4876799"/>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935" y="67341"/>
            <a:ext cx="8488517" cy="824352"/>
          </a:xfrm>
        </p:spPr>
        <p:txBody>
          <a:bodyPr lIns="0" tIns="0" rIns="0" bIns="0">
            <a:normAutofit/>
          </a:bodyPr>
          <a:lstStyle>
            <a:lvl1pPr algn="l">
              <a:defRPr sz="3000" b="1" i="0">
                <a:latin typeface="+mn-lt"/>
                <a:cs typeface="Arial Narrow"/>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136194" y="6318383"/>
            <a:ext cx="688258" cy="365125"/>
          </a:xfrm>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335935" y="926888"/>
            <a:ext cx="8488517"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44452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685800" y="2130425"/>
            <a:ext cx="7772400" cy="1470025"/>
          </a:xfrm>
        </p:spPr>
        <p:txBody>
          <a:bodyPr lIns="0" tIns="0" rIns="0" bIns="0">
            <a:normAutofit/>
          </a:bodyPr>
          <a:lstStyle>
            <a:lvl1pPr algn="l">
              <a:defRPr sz="3200" b="1" i="0">
                <a:latin typeface="+mn-lt"/>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772400" cy="964381"/>
          </a:xfrm>
        </p:spPr>
        <p:txBody>
          <a:bodyPr lIns="0" tIns="0" rIns="0" bIns="0">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85800" y="5053572"/>
            <a:ext cx="2689942" cy="365125"/>
          </a:xfrm>
          <a:prstGeom prst="rect">
            <a:avLst/>
          </a:prstGeom>
        </p:spPr>
        <p:txBody>
          <a:bodyPr lIns="0" tIns="0" rIns="0" bIns="0"/>
          <a:lstStyle>
            <a:lvl1pPr>
              <a:defRPr sz="1600"/>
            </a:lvl1pPr>
          </a:lstStyle>
          <a:p>
            <a:fld id="{FF49A367-3545-834D-9B0B-3A6F4B298203}" type="datetime4">
              <a:rPr lang="en-US" smtClean="0"/>
              <a:pPr/>
              <a:t>December 14, 2015</a:t>
            </a:fld>
            <a:endParaRPr lang="en-US" dirty="0"/>
          </a:p>
        </p:txBody>
      </p:sp>
    </p:spTree>
    <p:extLst>
      <p:ext uri="{BB962C8B-B14F-4D97-AF65-F5344CB8AC3E}">
        <p14:creationId xmlns:p14="http://schemas.microsoft.com/office/powerpoint/2010/main" val="149334435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935" y="67341"/>
            <a:ext cx="8488517" cy="824352"/>
          </a:xfrm>
        </p:spPr>
        <p:txBody>
          <a:bodyPr lIns="0" tIns="0" rIns="0" bIns="0">
            <a:normAutofit/>
          </a:bodyPr>
          <a:lstStyle>
            <a:lvl1pPr algn="l">
              <a:defRPr sz="3200" b="1" i="0">
                <a:latin typeface="+mn-lt"/>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935" y="1062182"/>
            <a:ext cx="8488517" cy="4811307"/>
          </a:xfrm>
        </p:spPr>
        <p:txBody>
          <a:bodyPr lIns="0" tIns="0" rIns="0" bIns="0">
            <a:normAutofit/>
          </a:bodyPr>
          <a:lstStyle>
            <a:lvl1pPr marL="256032" indent="-256032">
              <a:spcBef>
                <a:spcPts val="600"/>
              </a:spcBef>
              <a:buClr>
                <a:schemeClr val="accent2"/>
              </a:buClr>
              <a:buSzPct val="120000"/>
              <a:buFont typeface="Lucida Grande"/>
              <a:buChar char="‣"/>
              <a:defRPr sz="2400"/>
            </a:lvl1pPr>
            <a:lvl2pPr>
              <a:buClr>
                <a:schemeClr val="accent2"/>
              </a:buClr>
              <a:defRPr sz="2400"/>
            </a:lvl2pPr>
            <a:lvl3pPr>
              <a:buClr>
                <a:schemeClr val="accent2"/>
              </a:buCl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335935" y="926888"/>
            <a:ext cx="8488517"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4"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5"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81BFCF98-C7E3-D241-9D83-73EB768AC38E}" type="datetime4">
              <a:rPr lang="en-US" smtClean="0"/>
              <a:pPr/>
              <a:t>December 14, 2015</a:t>
            </a:fld>
            <a:endParaRPr lang="en-US" dirty="0"/>
          </a:p>
        </p:txBody>
      </p:sp>
    </p:spTree>
    <p:extLst>
      <p:ext uri="{BB962C8B-B14F-4D97-AF65-F5344CB8AC3E}">
        <p14:creationId xmlns:p14="http://schemas.microsoft.com/office/powerpoint/2010/main" val="3599245601"/>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516" y="4406900"/>
            <a:ext cx="8326284"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0516" y="2906714"/>
            <a:ext cx="8326284" cy="13012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Rectangle 4"/>
          <p:cNvSpPr/>
          <p:nvPr userDrawn="1"/>
        </p:nvSpPr>
        <p:spPr>
          <a:xfrm>
            <a:off x="279400" y="889000"/>
            <a:ext cx="8619067" cy="4571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3"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4"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6F49A48F-9E6C-9D42-8ECB-257279844604}" type="datetime4">
              <a:rPr lang="en-US" smtClean="0"/>
              <a:pPr/>
              <a:t>December 14, 2015</a:t>
            </a:fld>
            <a:endParaRPr lang="en-US" dirty="0"/>
          </a:p>
        </p:txBody>
      </p:sp>
    </p:spTree>
    <p:extLst>
      <p:ext uri="{BB962C8B-B14F-4D97-AF65-F5344CB8AC3E}">
        <p14:creationId xmlns:p14="http://schemas.microsoft.com/office/powerpoint/2010/main" val="1426607273"/>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516" y="93133"/>
            <a:ext cx="8390194" cy="770468"/>
          </a:xfrm>
        </p:spPr>
        <p:txBody>
          <a:bodyPr lIns="0" tIns="0" rIns="0" bIns="0">
            <a:normAutofit/>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60516" y="1016000"/>
            <a:ext cx="4186464" cy="5110164"/>
          </a:xfrm>
        </p:spPr>
        <p:txBody>
          <a:bodyPr lIns="0" tIns="0" rIns="0" bIns="0">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2967" y="1016000"/>
            <a:ext cx="4211483" cy="5110164"/>
          </a:xfrm>
        </p:spPr>
        <p:txBody>
          <a:bodyPr lIns="0" tIns="0" rIns="0" bIns="0">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4"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5" name="Date Placeholder 3"/>
          <p:cNvSpPr>
            <a:spLocks noGrp="1"/>
          </p:cNvSpPr>
          <p:nvPr>
            <p:ph type="dt" sz="half" idx="10"/>
          </p:nvPr>
        </p:nvSpPr>
        <p:spPr>
          <a:xfrm>
            <a:off x="1981200" y="6357403"/>
            <a:ext cx="1744134" cy="365125"/>
          </a:xfrm>
          <a:prstGeom prst="rect">
            <a:avLst/>
          </a:prstGeom>
        </p:spPr>
        <p:txBody>
          <a:bodyPr lIns="0" rIns="0" anchor="ctr"/>
          <a:lstStyle>
            <a:lvl1pPr>
              <a:defRPr sz="1100">
                <a:solidFill>
                  <a:srgbClr val="9DA0A3"/>
                </a:solidFill>
              </a:defRPr>
            </a:lvl1pPr>
          </a:lstStyle>
          <a:p>
            <a:fld id="{D37A6962-EF73-BB4E-8680-BBE3744B9DB6}" type="datetime4">
              <a:rPr lang="en-US" smtClean="0"/>
              <a:pPr/>
              <a:t>December 14, 2015</a:t>
            </a:fld>
            <a:endParaRPr lang="en-US" dirty="0"/>
          </a:p>
        </p:txBody>
      </p:sp>
    </p:spTree>
    <p:extLst>
      <p:ext uri="{BB962C8B-B14F-4D97-AF65-F5344CB8AC3E}">
        <p14:creationId xmlns:p14="http://schemas.microsoft.com/office/powerpoint/2010/main" val="323441505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35935" y="1035580"/>
            <a:ext cx="4187826" cy="7047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35934" y="1888067"/>
            <a:ext cx="4187827" cy="4140199"/>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4936" y="1035580"/>
            <a:ext cx="4189515" cy="7047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4936" y="1888067"/>
            <a:ext cx="4189516" cy="4140199"/>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Slide Number Placeholder 5"/>
          <p:cNvSpPr>
            <a:spLocks noGrp="1"/>
          </p:cNvSpPr>
          <p:nvPr>
            <p:ph type="sldNum" sz="quarter" idx="10"/>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7" name="Footer Placeholder 3"/>
          <p:cNvSpPr>
            <a:spLocks noGrp="1"/>
          </p:cNvSpPr>
          <p:nvPr>
            <p:ph type="ftr" sz="quarter" idx="11"/>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8" name="Date Placeholder 3"/>
          <p:cNvSpPr>
            <a:spLocks noGrp="1"/>
          </p:cNvSpPr>
          <p:nvPr>
            <p:ph type="dt" sz="half" idx="12"/>
          </p:nvPr>
        </p:nvSpPr>
        <p:spPr>
          <a:xfrm>
            <a:off x="1981200" y="6357403"/>
            <a:ext cx="1744134" cy="365125"/>
          </a:xfrm>
          <a:prstGeom prst="rect">
            <a:avLst/>
          </a:prstGeom>
        </p:spPr>
        <p:txBody>
          <a:bodyPr lIns="0" rIns="0" anchor="ctr"/>
          <a:lstStyle>
            <a:lvl1pPr>
              <a:defRPr sz="1100">
                <a:solidFill>
                  <a:srgbClr val="9DA0A3"/>
                </a:solidFill>
              </a:defRPr>
            </a:lvl1pPr>
          </a:lstStyle>
          <a:p>
            <a:fld id="{9F7C02EC-36C1-344F-878E-797FAB67BBAD}" type="datetime4">
              <a:rPr lang="en-US" smtClean="0"/>
              <a:pPr/>
              <a:t>December 14, 2015</a:t>
            </a:fld>
            <a:endParaRPr lang="en-US" dirty="0"/>
          </a:p>
        </p:txBody>
      </p:sp>
    </p:spTree>
    <p:extLst>
      <p:ext uri="{BB962C8B-B14F-4D97-AF65-F5344CB8AC3E}">
        <p14:creationId xmlns:p14="http://schemas.microsoft.com/office/powerpoint/2010/main" val="2230250850"/>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1"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2"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6B4AB91E-8B11-8B47-B8DF-05A90EC63E41}" type="datetime4">
              <a:rPr lang="en-US" smtClean="0"/>
              <a:pPr/>
              <a:t>December 14, 2015</a:t>
            </a:fld>
            <a:endParaRPr lang="en-US" dirty="0"/>
          </a:p>
        </p:txBody>
      </p:sp>
    </p:spTree>
    <p:extLst>
      <p:ext uri="{BB962C8B-B14F-4D97-AF65-F5344CB8AC3E}">
        <p14:creationId xmlns:p14="http://schemas.microsoft.com/office/powerpoint/2010/main" val="272904054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935" y="67341"/>
            <a:ext cx="8488517" cy="824352"/>
          </a:xfrm>
        </p:spPr>
        <p:txBody>
          <a:bodyPr lIns="0" tIns="0" rIns="0" bIns="0">
            <a:normAutofit/>
          </a:bodyPr>
          <a:lstStyle>
            <a:lvl1pPr algn="l">
              <a:defRPr sz="3200" b="1" i="0">
                <a:latin typeface="+mn-lt"/>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935" y="1062182"/>
            <a:ext cx="8488517" cy="4811307"/>
          </a:xfrm>
        </p:spPr>
        <p:txBody>
          <a:bodyPr lIns="0" tIns="0" rIns="0" bIns="0">
            <a:normAutofit/>
          </a:bodyPr>
          <a:lstStyle>
            <a:lvl1pPr marL="256032" indent="-256032">
              <a:spcBef>
                <a:spcPts val="600"/>
              </a:spcBef>
              <a:buClr>
                <a:schemeClr val="accent2"/>
              </a:buClr>
              <a:buSzPct val="120000"/>
              <a:buFont typeface="Lucida Grande"/>
              <a:buChar char="‣"/>
              <a:defRPr sz="2400"/>
            </a:lvl1pPr>
            <a:lvl2pPr>
              <a:buClr>
                <a:schemeClr val="accent2"/>
              </a:buClr>
              <a:defRPr sz="2400"/>
            </a:lvl2pPr>
            <a:lvl3pPr>
              <a:buClr>
                <a:schemeClr val="accent2"/>
              </a:buCl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136194" y="6318383"/>
            <a:ext cx="688258" cy="365125"/>
          </a:xfrm>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335935" y="926888"/>
            <a:ext cx="8488517"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55684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304800" y="880533"/>
            <a:ext cx="8559800"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2"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3"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A3DE3210-1D1C-6742-ACF7-9CC2B9CF5B02}" type="datetime4">
              <a:rPr lang="en-US" smtClean="0"/>
              <a:pPr/>
              <a:t>December 14, 2015</a:t>
            </a:fld>
            <a:endParaRPr lang="en-US" dirty="0"/>
          </a:p>
        </p:txBody>
      </p:sp>
    </p:spTree>
    <p:extLst>
      <p:ext uri="{BB962C8B-B14F-4D97-AF65-F5344CB8AC3E}">
        <p14:creationId xmlns:p14="http://schemas.microsoft.com/office/powerpoint/2010/main" val="1131134172"/>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388533"/>
            <a:ext cx="3008313" cy="47376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7"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8" name="Date Placeholder 3"/>
          <p:cNvSpPr>
            <a:spLocks noGrp="1"/>
          </p:cNvSpPr>
          <p:nvPr>
            <p:ph type="dt" sz="half" idx="10"/>
          </p:nvPr>
        </p:nvSpPr>
        <p:spPr>
          <a:xfrm>
            <a:off x="1981200" y="6357403"/>
            <a:ext cx="1744134" cy="365125"/>
          </a:xfrm>
          <a:prstGeom prst="rect">
            <a:avLst/>
          </a:prstGeom>
        </p:spPr>
        <p:txBody>
          <a:bodyPr lIns="0" rIns="0" anchor="ctr"/>
          <a:lstStyle>
            <a:lvl1pPr>
              <a:defRPr sz="1100">
                <a:solidFill>
                  <a:srgbClr val="9DA0A3"/>
                </a:solidFill>
              </a:defRPr>
            </a:lvl1pPr>
          </a:lstStyle>
          <a:p>
            <a:fld id="{1FDDF80F-6736-6543-AAED-4CCA522432E4}" type="datetime4">
              <a:rPr lang="en-US" smtClean="0"/>
              <a:pPr/>
              <a:t>December 14, 2015</a:t>
            </a:fld>
            <a:endParaRPr lang="en-US" dirty="0"/>
          </a:p>
        </p:txBody>
      </p:sp>
      <p:sp>
        <p:nvSpPr>
          <p:cNvPr id="19" name="Rectangle 18"/>
          <p:cNvSpPr/>
          <p:nvPr userDrawn="1"/>
        </p:nvSpPr>
        <p:spPr>
          <a:xfrm>
            <a:off x="304800" y="880533"/>
            <a:ext cx="8559800"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575049" y="372534"/>
            <a:ext cx="5249401" cy="5753630"/>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372535"/>
            <a:ext cx="3008313" cy="888998"/>
          </a:xfrm>
        </p:spPr>
        <p:txBody>
          <a:bodyPr anchor="t"/>
          <a:lstStyle>
            <a:lvl1pPr algn="l">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1439809726"/>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5333" y="4800600"/>
            <a:ext cx="6841067" cy="482600"/>
          </a:xfrm>
        </p:spPr>
        <p:txBody>
          <a:bodyPr anchor="b"/>
          <a:lstStyle>
            <a:lvl1pPr algn="l">
              <a:defRPr sz="20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185333" y="5367338"/>
            <a:ext cx="684106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Rectangle 14"/>
          <p:cNvSpPr/>
          <p:nvPr userDrawn="1"/>
        </p:nvSpPr>
        <p:spPr>
          <a:xfrm>
            <a:off x="304800" y="880533"/>
            <a:ext cx="8559800"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7"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8" name="Date Placeholder 3"/>
          <p:cNvSpPr>
            <a:spLocks noGrp="1"/>
          </p:cNvSpPr>
          <p:nvPr>
            <p:ph type="dt" sz="half" idx="10"/>
          </p:nvPr>
        </p:nvSpPr>
        <p:spPr>
          <a:xfrm>
            <a:off x="1981200" y="6357403"/>
            <a:ext cx="1744134" cy="365125"/>
          </a:xfrm>
          <a:prstGeom prst="rect">
            <a:avLst/>
          </a:prstGeom>
        </p:spPr>
        <p:txBody>
          <a:bodyPr lIns="0" rIns="0" anchor="ctr"/>
          <a:lstStyle>
            <a:lvl1pPr>
              <a:defRPr sz="1100">
                <a:solidFill>
                  <a:srgbClr val="9DA0A3"/>
                </a:solidFill>
              </a:defRPr>
            </a:lvl1pPr>
          </a:lstStyle>
          <a:p>
            <a:fld id="{BCB4324B-3BBC-824D-8A97-013CBDD18AB2}" type="datetime4">
              <a:rPr lang="en-US" smtClean="0"/>
              <a:pPr/>
              <a:t>December 14, 2015</a:t>
            </a:fld>
            <a:endParaRPr lang="en-US" dirty="0"/>
          </a:p>
        </p:txBody>
      </p:sp>
      <p:sp>
        <p:nvSpPr>
          <p:cNvPr id="3" name="Picture Placeholder 2"/>
          <p:cNvSpPr>
            <a:spLocks noGrp="1"/>
          </p:cNvSpPr>
          <p:nvPr>
            <p:ph type="pic" idx="1"/>
          </p:nvPr>
        </p:nvSpPr>
        <p:spPr>
          <a:xfrm>
            <a:off x="1185333" y="338667"/>
            <a:ext cx="6841067" cy="43889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865284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47472" indent="-347472">
              <a:buFont typeface="Lucida Grande"/>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5"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6"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EC69038E-EED4-7343-85AE-E5F739460A7B}" type="datetime4">
              <a:rPr lang="en-US" smtClean="0"/>
              <a:pPr/>
              <a:t>December 14, 2015</a:t>
            </a:fld>
            <a:endParaRPr lang="en-US" dirty="0"/>
          </a:p>
        </p:txBody>
      </p:sp>
    </p:spTree>
    <p:extLst>
      <p:ext uri="{BB962C8B-B14F-4D97-AF65-F5344CB8AC3E}">
        <p14:creationId xmlns:p14="http://schemas.microsoft.com/office/powerpoint/2010/main" val="3817201608"/>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userDrawn="1"/>
        </p:nvSpPr>
        <p:spPr>
          <a:xfrm>
            <a:off x="304800" y="880533"/>
            <a:ext cx="8559800"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35800" y="330200"/>
            <a:ext cx="1651000" cy="5621867"/>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199" y="330200"/>
            <a:ext cx="6341533" cy="5621867"/>
          </a:xfrm>
        </p:spPr>
        <p:txBody>
          <a:bodyPr vert="eaVert"/>
          <a:lstStyle>
            <a:lvl1pPr marL="347472" indent="-347472">
              <a:buFont typeface="Lucida Grande"/>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6934201" y="330200"/>
            <a:ext cx="0" cy="5621867"/>
          </a:xfrm>
          <a:prstGeom prst="line">
            <a:avLst/>
          </a:prstGeom>
          <a:ln w="12700" cmpd="sng">
            <a:solidFill>
              <a:srgbClr val="E79B38"/>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20"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21"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A0500C59-A687-4045-A4D2-B0D9D262B3FE}" type="datetime4">
              <a:rPr lang="en-US" smtClean="0"/>
              <a:pPr/>
              <a:t>December 14, 2015</a:t>
            </a:fld>
            <a:endParaRPr lang="en-US" dirty="0"/>
          </a:p>
        </p:txBody>
      </p:sp>
    </p:spTree>
    <p:extLst>
      <p:ext uri="{BB962C8B-B14F-4D97-AF65-F5344CB8AC3E}">
        <p14:creationId xmlns:p14="http://schemas.microsoft.com/office/powerpoint/2010/main" val="3442357620"/>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ide-by-Side Bullets">
    <p:spTree>
      <p:nvGrpSpPr>
        <p:cNvPr id="1" name=""/>
        <p:cNvGrpSpPr/>
        <p:nvPr/>
      </p:nvGrpSpPr>
      <p:grpSpPr>
        <a:xfrm>
          <a:off x="0" y="0"/>
          <a:ext cx="0" cy="0"/>
          <a:chOff x="0" y="0"/>
          <a:chExt cx="0" cy="0"/>
        </a:xfrm>
      </p:grpSpPr>
      <p:sp>
        <p:nvSpPr>
          <p:cNvPr id="14" name="Title 1"/>
          <p:cNvSpPr>
            <a:spLocks noGrp="1"/>
          </p:cNvSpPr>
          <p:nvPr>
            <p:ph type="title"/>
          </p:nvPr>
        </p:nvSpPr>
        <p:spPr>
          <a:xfrm>
            <a:off x="228598" y="228600"/>
            <a:ext cx="8686800" cy="782960"/>
          </a:xfrm>
          <a:prstGeom prst="rect">
            <a:avLst/>
          </a:prstGeom>
        </p:spPr>
        <p:txBody>
          <a:bodyPr/>
          <a:lstStyle>
            <a:lvl1pPr algn="l">
              <a:defRPr sz="32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3"/>
          </p:nvPr>
        </p:nvSpPr>
        <p:spPr>
          <a:xfrm>
            <a:off x="228600" y="1143000"/>
            <a:ext cx="4267200" cy="4876799"/>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4648200" y="1143000"/>
            <a:ext cx="4267200" cy="4876799"/>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6416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and_Title_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01539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6925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516" y="4406900"/>
            <a:ext cx="8326284"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0516" y="2906713"/>
            <a:ext cx="832628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D1E66E-6098-0047-9B3B-57E40AD7E34C}" type="datetime4">
              <a:rPr lang="en-US" smtClean="0">
                <a:solidFill>
                  <a:prstClr val="black"/>
                </a:solidFill>
              </a:rPr>
              <a:pPr/>
              <a:t>December 14, 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497879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516" y="274638"/>
            <a:ext cx="8390194" cy="1143000"/>
          </a:xfrm>
        </p:spPr>
        <p:txBody>
          <a:bodyPr lIns="0" tIns="0" rIns="0" bIns="0">
            <a:norm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60516" y="1600200"/>
            <a:ext cx="4113161" cy="4525963"/>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2968" y="1600200"/>
            <a:ext cx="4137742" cy="4525963"/>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97510" cy="365125"/>
          </a:xfrm>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470503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11E6469-1CA9-E747-A59C-E9BDF690280D}" type="datetime4">
              <a:rPr lang="en-US" smtClean="0">
                <a:solidFill>
                  <a:prstClr val="black"/>
                </a:solidFill>
              </a:rPr>
              <a:pPr/>
              <a:t>December 14, 2015</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246532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E2A634-2E46-2346-A1F4-60B3891F9544}" type="datetime4">
              <a:rPr lang="en-US" smtClean="0">
                <a:solidFill>
                  <a:prstClr val="black"/>
                </a:solidFill>
              </a:rPr>
              <a:pPr/>
              <a:t>December 14, 2015</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ARPA-E Template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307191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6E24C2-81E2-A24E-9E89-644074EF84A6}" type="datetime4">
              <a:rPr lang="en-US" smtClean="0">
                <a:solidFill>
                  <a:prstClr val="black"/>
                </a:solidFill>
              </a:rPr>
              <a:pPr/>
              <a:t>December 14, 2015</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261606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F0798C-2D51-AC4F-B370-F9B16728B207}" type="datetime4">
              <a:rPr lang="en-US" smtClean="0">
                <a:solidFill>
                  <a:prstClr val="black"/>
                </a:solidFill>
              </a:rPr>
              <a:pPr/>
              <a:t>December 14, 2015</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804689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1B8516-7D11-9747-B20B-0FBB1408ED0E}" type="datetime4">
              <a:rPr lang="en-US" smtClean="0">
                <a:solidFill>
                  <a:prstClr val="black"/>
                </a:solidFill>
              </a:rPr>
              <a:pPr/>
              <a:t>December 14, 2015</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ARPA-E Template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37286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theme" Target="../theme/theme2.xml"/><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T_Subpage-02.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609" y="6086899"/>
            <a:ext cx="9143391" cy="694898"/>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3997" cy="253593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488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002825" y="6357403"/>
            <a:ext cx="445750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Presentation Design Workshop</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740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95280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796"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T_Subpage-02.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09" y="6086899"/>
            <a:ext cx="9143391" cy="694898"/>
          </a:xfrm>
          <a:prstGeom prst="rect">
            <a:avLst/>
          </a:prstGeom>
        </p:spPr>
      </p:pic>
      <p:pic>
        <p:nvPicPr>
          <p:cNvPr id="7" name="Picture 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0"/>
            <a:ext cx="9143997" cy="2535935"/>
          </a:xfrm>
          <a:prstGeom prst="rect">
            <a:avLst/>
          </a:prstGeom>
        </p:spPr>
      </p:pic>
      <p:sp>
        <p:nvSpPr>
          <p:cNvPr id="2" name="Title Placeholder 1"/>
          <p:cNvSpPr>
            <a:spLocks noGrp="1"/>
          </p:cNvSpPr>
          <p:nvPr>
            <p:ph type="title"/>
          </p:nvPr>
        </p:nvSpPr>
        <p:spPr>
          <a:xfrm>
            <a:off x="335935" y="84667"/>
            <a:ext cx="8488517" cy="778933"/>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5935" y="1049867"/>
            <a:ext cx="8488517" cy="479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335935" y="926888"/>
            <a:ext cx="8488517"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3"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4"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E78B6CEC-D6DC-2644-BB24-51C08BB09F1C}" type="datetime4">
              <a:rPr lang="en-US" smtClean="0"/>
              <a:pPr/>
              <a:t>December 14, 2015</a:t>
            </a:fld>
            <a:endParaRPr lang="en-US" dirty="0"/>
          </a:p>
        </p:txBody>
      </p:sp>
    </p:spTree>
    <p:extLst>
      <p:ext uri="{BB962C8B-B14F-4D97-AF65-F5344CB8AC3E}">
        <p14:creationId xmlns:p14="http://schemas.microsoft.com/office/powerpoint/2010/main" val="8513133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2"/>
        </a:buClr>
        <a:buSzPct val="120000"/>
        <a:buFont typeface="Lucida Grande"/>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gif"/><Relationship Id="rId5" Type="http://schemas.openxmlformats.org/officeDocument/2006/relationships/image" Target="../media/image43.png"/><Relationship Id="rId6" Type="http://schemas.openxmlformats.org/officeDocument/2006/relationships/image" Target="../media/image44.gif"/><Relationship Id="rId7" Type="http://schemas.openxmlformats.org/officeDocument/2006/relationships/image" Target="../media/image45.gif"/><Relationship Id="rId8" Type="http://schemas.openxmlformats.org/officeDocument/2006/relationships/image" Target="../media/image46.jpeg"/><Relationship Id="rId9" Type="http://schemas.openxmlformats.org/officeDocument/2006/relationships/image" Target="../media/image47.png"/><Relationship Id="rId10" Type="http://schemas.openxmlformats.org/officeDocument/2006/relationships/image" Target="../media/image48.png"/><Relationship Id="rId1" Type="http://schemas.openxmlformats.org/officeDocument/2006/relationships/slideLayout" Target="../slideLayouts/slideLayout15.xml"/><Relationship Id="rId2" Type="http://schemas.openxmlformats.org/officeDocument/2006/relationships/image" Target="../media/image4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image" Target="../media/image26.png"/><Relationship Id="rId21" Type="http://schemas.openxmlformats.org/officeDocument/2006/relationships/image" Target="../media/image27.png"/><Relationship Id="rId22" Type="http://schemas.openxmlformats.org/officeDocument/2006/relationships/image" Target="../media/image28.png"/><Relationship Id="rId23" Type="http://schemas.openxmlformats.org/officeDocument/2006/relationships/image" Target="../media/image29.png"/><Relationship Id="rId24" Type="http://schemas.openxmlformats.org/officeDocument/2006/relationships/image" Target="../media/image30.png"/><Relationship Id="rId25" Type="http://schemas.openxmlformats.org/officeDocument/2006/relationships/image" Target="../media/image31.png"/><Relationship Id="rId26" Type="http://schemas.openxmlformats.org/officeDocument/2006/relationships/image" Target="../media/image32.png"/><Relationship Id="rId27" Type="http://schemas.openxmlformats.org/officeDocument/2006/relationships/image" Target="../media/image33.png"/><Relationship Id="rId28" Type="http://schemas.openxmlformats.org/officeDocument/2006/relationships/image" Target="../media/image34.png"/><Relationship Id="rId29" Type="http://schemas.openxmlformats.org/officeDocument/2006/relationships/image" Target="../media/image35.png"/><Relationship Id="rId30" Type="http://schemas.openxmlformats.org/officeDocument/2006/relationships/image" Target="../media/image36.png"/><Relationship Id="rId31" Type="http://schemas.openxmlformats.org/officeDocument/2006/relationships/image" Target="../media/image37.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gif"/><Relationship Id="rId5" Type="http://schemas.openxmlformats.org/officeDocument/2006/relationships/image" Target="../media/image43.png"/><Relationship Id="rId6" Type="http://schemas.openxmlformats.org/officeDocument/2006/relationships/image" Target="../media/image44.gif"/><Relationship Id="rId7" Type="http://schemas.openxmlformats.org/officeDocument/2006/relationships/image" Target="../media/image45.gif"/><Relationship Id="rId8" Type="http://schemas.openxmlformats.org/officeDocument/2006/relationships/image" Target="../media/image46.jpeg"/><Relationship Id="rId9" Type="http://schemas.openxmlformats.org/officeDocument/2006/relationships/image" Target="../media/image47.png"/><Relationship Id="rId10" Type="http://schemas.openxmlformats.org/officeDocument/2006/relationships/image" Target="../media/image48.png"/><Relationship Id="rId1" Type="http://schemas.openxmlformats.org/officeDocument/2006/relationships/slideLayout" Target="../slideLayouts/slideLayout15.xml"/><Relationship Id="rId2"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emf"/><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jpe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1" Type="http://schemas.openxmlformats.org/officeDocument/2006/relationships/image" Target="../media/image41.jpeg"/><Relationship Id="rId12" Type="http://schemas.openxmlformats.org/officeDocument/2006/relationships/image" Target="../media/image46.jpeg"/><Relationship Id="rId13" Type="http://schemas.openxmlformats.org/officeDocument/2006/relationships/image" Target="../media/image44.gif"/><Relationship Id="rId14" Type="http://schemas.openxmlformats.org/officeDocument/2006/relationships/image" Target="../media/image40.jpeg"/><Relationship Id="rId15" Type="http://schemas.openxmlformats.org/officeDocument/2006/relationships/image" Target="../media/image43.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2.gif"/><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chart" Target="../charts/chart2.xml"/><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emf"/><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894" y="1657350"/>
            <a:ext cx="8364610" cy="2323284"/>
          </a:xfrm>
        </p:spPr>
        <p:txBody>
          <a:bodyPr>
            <a:normAutofit fontScale="90000"/>
          </a:bodyPr>
          <a:lstStyle/>
          <a:p>
            <a:r>
              <a:rPr lang="en-US" sz="3100" dirty="0" smtClean="0"/>
              <a:t>ALPHA: Accelerating Low-Cost Plasma Heating and Assembly </a:t>
            </a:r>
            <a:r>
              <a:rPr lang="en-US" sz="2800" dirty="0" smtClean="0"/>
              <a:t/>
            </a:r>
            <a:br>
              <a:rPr lang="en-US" sz="2800" dirty="0" smtClean="0"/>
            </a:br>
            <a:r>
              <a:rPr lang="en-US" sz="2400" dirty="0" smtClean="0"/>
              <a:t/>
            </a:r>
            <a:br>
              <a:rPr lang="en-US" sz="2400" dirty="0" smtClean="0"/>
            </a:br>
            <a:r>
              <a:rPr lang="en-US" sz="2400" dirty="0" smtClean="0">
                <a:solidFill>
                  <a:schemeClr val="bg1">
                    <a:lumMod val="50000"/>
                  </a:schemeClr>
                </a:solidFill>
              </a:rPr>
              <a:t>Fusion Power Associates 36</a:t>
            </a:r>
            <a:r>
              <a:rPr lang="en-US" sz="2400" baseline="30000" dirty="0" smtClean="0">
                <a:solidFill>
                  <a:schemeClr val="bg1">
                    <a:lumMod val="50000"/>
                  </a:schemeClr>
                </a:solidFill>
              </a:rPr>
              <a:t>th</a:t>
            </a:r>
            <a:r>
              <a:rPr lang="en-US" sz="2400" dirty="0" smtClean="0">
                <a:solidFill>
                  <a:schemeClr val="bg1">
                    <a:lumMod val="50000"/>
                  </a:schemeClr>
                </a:solidFill>
              </a:rPr>
              <a:t> Annual Meeting and Symposium</a:t>
            </a:r>
            <a:br>
              <a:rPr lang="en-US" sz="2400" dirty="0" smtClean="0">
                <a:solidFill>
                  <a:schemeClr val="bg1">
                    <a:lumMod val="50000"/>
                  </a:schemeClr>
                </a:solidFill>
              </a:rPr>
            </a:br>
            <a:r>
              <a:rPr lang="en-US" sz="2400" dirty="0" smtClean="0">
                <a:solidFill>
                  <a:schemeClr val="bg1">
                    <a:lumMod val="50000"/>
                  </a:schemeClr>
                </a:solidFill>
              </a:rPr>
              <a:t>Strategies to Fusion Power </a:t>
            </a:r>
            <a:endParaRPr lang="en-US" sz="2400" b="0" dirty="0">
              <a:solidFill>
                <a:schemeClr val="bg1">
                  <a:lumMod val="50000"/>
                </a:schemeClr>
              </a:solidFill>
            </a:endParaRPr>
          </a:p>
        </p:txBody>
      </p:sp>
      <p:sp>
        <p:nvSpPr>
          <p:cNvPr id="4" name="Date Placeholder 3"/>
          <p:cNvSpPr>
            <a:spLocks noGrp="1"/>
          </p:cNvSpPr>
          <p:nvPr>
            <p:ph type="dt" sz="half" idx="10"/>
          </p:nvPr>
        </p:nvSpPr>
        <p:spPr>
          <a:xfrm>
            <a:off x="394283" y="5177397"/>
            <a:ext cx="2689942" cy="365125"/>
          </a:xfrm>
        </p:spPr>
        <p:txBody>
          <a:bodyPr/>
          <a:lstStyle/>
          <a:p>
            <a:r>
              <a:rPr lang="en-US" dirty="0" smtClean="0">
                <a:solidFill>
                  <a:schemeClr val="bg1">
                    <a:lumMod val="50000"/>
                  </a:schemeClr>
                </a:solidFill>
              </a:rPr>
              <a:t>December 16</a:t>
            </a:r>
            <a:r>
              <a:rPr lang="en-US" baseline="30000" dirty="0" smtClean="0">
                <a:solidFill>
                  <a:schemeClr val="bg1">
                    <a:lumMod val="50000"/>
                  </a:schemeClr>
                </a:solidFill>
              </a:rPr>
              <a:t>th</a:t>
            </a:r>
            <a:r>
              <a:rPr lang="en-US" dirty="0" smtClean="0">
                <a:solidFill>
                  <a:schemeClr val="bg1">
                    <a:lumMod val="50000"/>
                  </a:schemeClr>
                </a:solidFill>
              </a:rPr>
              <a:t>, 2015</a:t>
            </a:r>
            <a:endParaRPr lang="en-US" dirty="0">
              <a:solidFill>
                <a:schemeClr val="bg1">
                  <a:lumMod val="50000"/>
                </a:schemeClr>
              </a:solidFill>
            </a:endParaRPr>
          </a:p>
        </p:txBody>
      </p:sp>
      <p:sp>
        <p:nvSpPr>
          <p:cNvPr id="6" name="Date Placeholder 3"/>
          <p:cNvSpPr txBox="1">
            <a:spLocks/>
          </p:cNvSpPr>
          <p:nvPr/>
        </p:nvSpPr>
        <p:spPr>
          <a:xfrm>
            <a:off x="394283" y="4237809"/>
            <a:ext cx="6724974" cy="595209"/>
          </a:xfrm>
          <a:prstGeom prst="rect">
            <a:avLst/>
          </a:prstGeom>
        </p:spPr>
        <p:txBody>
          <a:bodyPr lIns="0" tIns="0" rIns="0" bIns="0"/>
          <a:lstStyle/>
          <a:p>
            <a:r>
              <a:rPr lang="en-US" sz="2400" dirty="0" smtClean="0"/>
              <a:t>Dr. Patrick McGrath, Program Director, ARPA-E</a:t>
            </a:r>
          </a:p>
          <a:p>
            <a:endParaRPr lang="en-US" sz="2000" dirty="0" smtClean="0"/>
          </a:p>
          <a:p>
            <a:endParaRPr lang="en-US" sz="2000" dirty="0"/>
          </a:p>
        </p:txBody>
      </p:sp>
    </p:spTree>
    <p:extLst>
      <p:ext uri="{BB962C8B-B14F-4D97-AF65-F5344CB8AC3E}">
        <p14:creationId xmlns:p14="http://schemas.microsoft.com/office/powerpoint/2010/main" val="18415429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35" y="56579"/>
            <a:ext cx="8667522" cy="824352"/>
          </a:xfrm>
        </p:spPr>
        <p:txBody>
          <a:bodyPr>
            <a:noAutofit/>
          </a:bodyPr>
          <a:lstStyle/>
          <a:p>
            <a:r>
              <a:rPr lang="en-US" sz="2400" dirty="0" smtClean="0"/>
              <a:t>Building the ALPHA community: </a:t>
            </a:r>
            <a:br>
              <a:rPr lang="en-US" sz="2400" dirty="0" smtClean="0"/>
            </a:br>
            <a:r>
              <a:rPr lang="en-US" sz="2400" dirty="0" smtClean="0"/>
              <a:t>A </a:t>
            </a:r>
            <a:r>
              <a:rPr lang="en-US" sz="2400" dirty="0" smtClean="0"/>
              <a:t>portfolio of intermediate density approaches</a:t>
            </a:r>
            <a:endParaRPr lang="en-US" sz="2400" dirty="0"/>
          </a:p>
        </p:txBody>
      </p:sp>
      <p:sp>
        <p:nvSpPr>
          <p:cNvPr id="4" name="Slide Number Placeholder 3"/>
          <p:cNvSpPr>
            <a:spLocks noGrp="1"/>
          </p:cNvSpPr>
          <p:nvPr>
            <p:ph type="sldNum" sz="quarter" idx="4"/>
          </p:nvPr>
        </p:nvSpPr>
        <p:spPr/>
        <p:txBody>
          <a:bodyPr/>
          <a:lstStyle/>
          <a:p>
            <a:fld id="{F49B8720-E526-BD45-92D7-B4028BF31DDE}" type="slidenum">
              <a:rPr lang="en-US" smtClean="0"/>
              <a:pPr/>
              <a:t>10</a:t>
            </a:fld>
            <a:endParaRPr lang="en-US" dirty="0"/>
          </a:p>
        </p:txBody>
      </p:sp>
      <p:pic>
        <p:nvPicPr>
          <p:cNvPr id="11" name="Picture 44" descr="http://cnls.lanl.gov/%7Echertkov/lalr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283" y="1006730"/>
            <a:ext cx="1749227" cy="6763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5"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5453" y="1196506"/>
            <a:ext cx="2151369" cy="4044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2" descr="http://www.arcus.org/files/witness-the-arctic/2012/3/images/Image1_SNL_Logo.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085" y="4082799"/>
            <a:ext cx="1637623" cy="6305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5" descr="http://cso.lbl.gov/assets/docs/downloads/LBNL_Full_Logo_Fina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7757" y="2431761"/>
            <a:ext cx="1124073" cy="958267"/>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 descr="Image result for caltech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Image result for caltech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eb.gps.caltech.edu/%7Eclay/Caltech_Logo.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94846" y="4128157"/>
            <a:ext cx="819499" cy="82593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3411283" y="2518194"/>
            <a:ext cx="1659709" cy="759430"/>
            <a:chOff x="3378773" y="1053278"/>
            <a:chExt cx="1879027" cy="878064"/>
          </a:xfrm>
        </p:grpSpPr>
        <p:sp>
          <p:nvSpPr>
            <p:cNvPr id="18" name="Rectangle 9"/>
            <p:cNvSpPr>
              <a:spLocks noChangeArrowheads="1"/>
            </p:cNvSpPr>
            <p:nvPr/>
          </p:nvSpPr>
          <p:spPr bwMode="auto">
            <a:xfrm>
              <a:off x="3378773" y="1053278"/>
              <a:ext cx="1879027" cy="46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err="1" smtClean="0">
                  <a:ln>
                    <a:noFill/>
                  </a:ln>
                  <a:solidFill>
                    <a:srgbClr val="005152"/>
                  </a:solidFill>
                  <a:effectLst/>
                  <a:latin typeface="Arial Black" pitchFamily="34" charset="0"/>
                  <a:cs typeface="Arial" pitchFamily="34" charset="0"/>
                </a:rPr>
                <a:t>NumerEx</a:t>
              </a:r>
              <a:r>
                <a:rPr kumimoji="0" lang="en-US" altLang="en-US" sz="2000" b="1" i="1" u="none" strike="noStrike" cap="none" normalizeH="0" baseline="0" dirty="0" smtClean="0">
                  <a:ln>
                    <a:noFill/>
                  </a:ln>
                  <a:solidFill>
                    <a:srgbClr val="005152"/>
                  </a:solidFill>
                  <a:effectLst/>
                  <a:latin typeface="Arial Black" pitchFamily="34" charset="0"/>
                  <a:cs typeface="Arial" pitchFamily="34" charset="0"/>
                </a:rPr>
                <a:t> </a:t>
              </a:r>
              <a:r>
                <a:rPr kumimoji="0" lang="en-US" altLang="en-US" sz="400" b="0" i="0" u="none" strike="noStrike" cap="none" normalizeH="0" baseline="0" dirty="0" smtClean="0">
                  <a:ln>
                    <a:noFill/>
                  </a:ln>
                  <a:solidFill>
                    <a:schemeClr val="tx1"/>
                  </a:solidFill>
                  <a:effectLst/>
                  <a:latin typeface="Arial" pitchFamily="34" charset="0"/>
                  <a:cs typeface="Arial" pitchFamily="34" charset="0"/>
                </a:rPr>
                <a:t>  </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4" name="Picture 10" descr="NumerEx Hom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98091" y="1521767"/>
              <a:ext cx="1457325" cy="40957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swarthmore.edu/sites/default/files/assets/images/communications-office/swarthmore_log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95861" y="2466103"/>
            <a:ext cx="1417469" cy="8636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washington.edu/brand/files/2014/09/Signature_Stacked_Purple_Hex.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10467" y="958380"/>
            <a:ext cx="1689234" cy="8310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20535" y="4080325"/>
            <a:ext cx="1241205" cy="63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7409" y="5554798"/>
            <a:ext cx="8488516" cy="800219"/>
          </a:xfrm>
          <a:prstGeom prst="rect">
            <a:avLst/>
          </a:prstGeom>
        </p:spPr>
        <p:txBody>
          <a:bodyPr wrap="square">
            <a:spAutoFit/>
          </a:bodyPr>
          <a:lstStyle/>
          <a:p>
            <a:pPr algn="ctr"/>
            <a:r>
              <a:rPr lang="en-US" i="1" dirty="0" smtClean="0"/>
              <a:t>ALPHA kicked </a:t>
            </a:r>
            <a:r>
              <a:rPr lang="en-US" i="1" dirty="0"/>
              <a:t>off in October </a:t>
            </a:r>
            <a:r>
              <a:rPr lang="en-US" i="1" dirty="0" smtClean="0"/>
              <a:t>2015 </a:t>
            </a:r>
          </a:p>
          <a:p>
            <a:pPr algn="ctr"/>
            <a:r>
              <a:rPr lang="en-US" i="1" dirty="0" smtClean="0"/>
              <a:t>All teams </a:t>
            </a:r>
            <a:r>
              <a:rPr lang="en-US" i="1" dirty="0"/>
              <a:t>have </a:t>
            </a:r>
            <a:r>
              <a:rPr lang="en-US" i="1" dirty="0" smtClean="0"/>
              <a:t>major go/no-go </a:t>
            </a:r>
            <a:r>
              <a:rPr lang="en-US" i="1" dirty="0"/>
              <a:t>points at 12-18 months (Fall 2016-Spring 2017</a:t>
            </a:r>
            <a:r>
              <a:rPr lang="en-US" i="1" dirty="0" smtClean="0"/>
              <a:t>)</a:t>
            </a:r>
          </a:p>
          <a:p>
            <a:pPr algn="ctr"/>
            <a:endParaRPr lang="en-US" sz="1000" i="1" dirty="0"/>
          </a:p>
        </p:txBody>
      </p:sp>
      <p:sp>
        <p:nvSpPr>
          <p:cNvPr id="20" name="Rectangle 19"/>
          <p:cNvSpPr/>
          <p:nvPr/>
        </p:nvSpPr>
        <p:spPr>
          <a:xfrm>
            <a:off x="26707" y="4749672"/>
            <a:ext cx="2756379" cy="646331"/>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Compression </a:t>
            </a:r>
            <a:r>
              <a:rPr lang="en-US" sz="1200" dirty="0">
                <a:solidFill>
                  <a:srgbClr val="000000"/>
                </a:solidFill>
                <a:latin typeface="Arial" panose="020B0604020202020204" pitchFamily="34" charset="0"/>
              </a:rPr>
              <a:t>and heating of high energy density, magnetized plasmas at fusion relevant </a:t>
            </a:r>
            <a:r>
              <a:rPr lang="en-US" sz="1200" dirty="0" smtClean="0">
                <a:solidFill>
                  <a:srgbClr val="000000"/>
                </a:solidFill>
                <a:latin typeface="Arial" panose="020B0604020202020204" pitchFamily="34" charset="0"/>
              </a:rPr>
              <a:t>conditions</a:t>
            </a:r>
            <a:endParaRPr lang="en-US" sz="1200" dirty="0"/>
          </a:p>
        </p:txBody>
      </p:sp>
      <p:sp>
        <p:nvSpPr>
          <p:cNvPr id="21" name="Rectangle 20"/>
          <p:cNvSpPr/>
          <p:nvPr/>
        </p:nvSpPr>
        <p:spPr>
          <a:xfrm>
            <a:off x="5854911" y="3303163"/>
            <a:ext cx="3078409"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“Plasma rope” plumes as a </a:t>
            </a:r>
            <a:br>
              <a:rPr lang="en-US" sz="1200" dirty="0" smtClean="0">
                <a:solidFill>
                  <a:srgbClr val="000000"/>
                </a:solidFill>
                <a:latin typeface="Arial" panose="020B0604020202020204" pitchFamily="34" charset="0"/>
              </a:rPr>
            </a:br>
            <a:r>
              <a:rPr lang="en-US" sz="1200" dirty="0" smtClean="0">
                <a:solidFill>
                  <a:srgbClr val="000000"/>
                </a:solidFill>
                <a:latin typeface="Arial" panose="020B0604020202020204" pitchFamily="34" charset="0"/>
              </a:rPr>
              <a:t>potential magneto-inertial fusion target. </a:t>
            </a:r>
            <a:endParaRPr lang="en-US" sz="1200" dirty="0"/>
          </a:p>
        </p:txBody>
      </p:sp>
      <p:sp>
        <p:nvSpPr>
          <p:cNvPr id="23" name="Rectangle 22"/>
          <p:cNvSpPr/>
          <p:nvPr/>
        </p:nvSpPr>
        <p:spPr>
          <a:xfrm>
            <a:off x="2865899" y="1815921"/>
            <a:ext cx="2750477"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Staged </a:t>
            </a:r>
            <a:r>
              <a:rPr lang="en-US" sz="1200" dirty="0">
                <a:solidFill>
                  <a:srgbClr val="000000"/>
                </a:solidFill>
                <a:latin typeface="Arial" panose="020B0604020202020204" pitchFamily="34" charset="0"/>
              </a:rPr>
              <a:t>magnetic compression of field-reversed configuration </a:t>
            </a:r>
            <a:r>
              <a:rPr lang="en-US" sz="1200" dirty="0" smtClean="0">
                <a:solidFill>
                  <a:srgbClr val="000000"/>
                </a:solidFill>
                <a:latin typeface="Arial" panose="020B0604020202020204" pitchFamily="34" charset="0"/>
              </a:rPr>
              <a:t>plasmas. </a:t>
            </a:r>
            <a:endParaRPr lang="en-US" sz="1200" dirty="0"/>
          </a:p>
        </p:txBody>
      </p:sp>
      <p:sp>
        <p:nvSpPr>
          <p:cNvPr id="24" name="Rectangle 23"/>
          <p:cNvSpPr/>
          <p:nvPr/>
        </p:nvSpPr>
        <p:spPr>
          <a:xfrm>
            <a:off x="5751348" y="4938935"/>
            <a:ext cx="3252109"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Investigate </a:t>
            </a:r>
            <a:r>
              <a:rPr lang="en-US" sz="1200" dirty="0">
                <a:solidFill>
                  <a:srgbClr val="000000"/>
                </a:solidFill>
                <a:latin typeface="Arial" panose="020B0604020202020204" pitchFamily="34" charset="0"/>
              </a:rPr>
              <a:t>collisions of plasma jets and targets </a:t>
            </a:r>
            <a:r>
              <a:rPr lang="en-US" sz="1200" dirty="0" smtClean="0">
                <a:solidFill>
                  <a:srgbClr val="000000"/>
                </a:solidFill>
                <a:latin typeface="Arial" panose="020B0604020202020204" pitchFamily="34" charset="0"/>
              </a:rPr>
              <a:t>to </a:t>
            </a:r>
            <a:r>
              <a:rPr lang="en-US" sz="1200" dirty="0">
                <a:solidFill>
                  <a:srgbClr val="000000"/>
                </a:solidFill>
                <a:latin typeface="Arial" panose="020B0604020202020204" pitchFamily="34" charset="0"/>
              </a:rPr>
              <a:t>characterize </a:t>
            </a:r>
            <a:r>
              <a:rPr lang="en-US" sz="1200" dirty="0" smtClean="0">
                <a:solidFill>
                  <a:srgbClr val="000000"/>
                </a:solidFill>
                <a:latin typeface="Arial" panose="020B0604020202020204" pitchFamily="34" charset="0"/>
              </a:rPr>
              <a:t>fusion scaling laws</a:t>
            </a:r>
            <a:endParaRPr lang="en-US" sz="1200" dirty="0"/>
          </a:p>
        </p:txBody>
      </p:sp>
      <p:sp>
        <p:nvSpPr>
          <p:cNvPr id="25" name="Rectangle 24"/>
          <p:cNvSpPr/>
          <p:nvPr/>
        </p:nvSpPr>
        <p:spPr>
          <a:xfrm>
            <a:off x="5751348" y="1826683"/>
            <a:ext cx="3252109"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Shear-flow </a:t>
            </a:r>
            <a:r>
              <a:rPr lang="en-US" sz="1200" dirty="0">
                <a:solidFill>
                  <a:srgbClr val="000000"/>
                </a:solidFill>
                <a:latin typeface="Arial" panose="020B0604020202020204" pitchFamily="34" charset="0"/>
              </a:rPr>
              <a:t>stabilized Z-pinch </a:t>
            </a:r>
            <a:r>
              <a:rPr lang="en-US" sz="1200" dirty="0" smtClean="0">
                <a:solidFill>
                  <a:srgbClr val="000000"/>
                </a:solidFill>
                <a:latin typeface="Arial" panose="020B0604020202020204" pitchFamily="34" charset="0"/>
              </a:rPr>
              <a:t>pushed to higher density and fusion conditions</a:t>
            </a:r>
            <a:endParaRPr lang="en-US" sz="1200" dirty="0"/>
          </a:p>
        </p:txBody>
      </p:sp>
      <p:sp>
        <p:nvSpPr>
          <p:cNvPr id="26" name="Rectangle 25"/>
          <p:cNvSpPr/>
          <p:nvPr/>
        </p:nvSpPr>
        <p:spPr>
          <a:xfrm>
            <a:off x="188707" y="1805159"/>
            <a:ext cx="2432378"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Plasma</a:t>
            </a:r>
            <a:r>
              <a:rPr lang="en-US" sz="1200" dirty="0">
                <a:solidFill>
                  <a:srgbClr val="000000"/>
                </a:solidFill>
                <a:latin typeface="Arial" panose="020B0604020202020204" pitchFamily="34" charset="0"/>
              </a:rPr>
              <a:t> </a:t>
            </a:r>
            <a:r>
              <a:rPr lang="en-US" sz="1200" dirty="0" smtClean="0">
                <a:solidFill>
                  <a:srgbClr val="000000"/>
                </a:solidFill>
                <a:latin typeface="Arial" panose="020B0604020202020204" pitchFamily="34" charset="0"/>
              </a:rPr>
              <a:t>liner implosion by </a:t>
            </a:r>
            <a:r>
              <a:rPr lang="en-US" sz="1200" dirty="0">
                <a:solidFill>
                  <a:srgbClr val="000000"/>
                </a:solidFill>
                <a:latin typeface="Arial" panose="020B0604020202020204" pitchFamily="34" charset="0"/>
              </a:rPr>
              <a:t>merging supersonic plasma </a:t>
            </a:r>
            <a:r>
              <a:rPr lang="en-US" sz="1200" dirty="0" smtClean="0">
                <a:solidFill>
                  <a:srgbClr val="000000"/>
                </a:solidFill>
                <a:latin typeface="Arial" panose="020B0604020202020204" pitchFamily="34" charset="0"/>
              </a:rPr>
              <a:t>jets </a:t>
            </a:r>
            <a:endParaRPr lang="en-US" sz="1200" dirty="0"/>
          </a:p>
        </p:txBody>
      </p:sp>
      <p:sp>
        <p:nvSpPr>
          <p:cNvPr id="27" name="Rectangle 26"/>
          <p:cNvSpPr/>
          <p:nvPr/>
        </p:nvSpPr>
        <p:spPr>
          <a:xfrm>
            <a:off x="-49208" y="3363123"/>
            <a:ext cx="2908208" cy="646331"/>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Scalable </a:t>
            </a:r>
            <a:r>
              <a:rPr lang="en-US" sz="1200" dirty="0">
                <a:solidFill>
                  <a:srgbClr val="000000"/>
                </a:solidFill>
                <a:latin typeface="Arial" panose="020B0604020202020204" pitchFamily="34" charset="0"/>
              </a:rPr>
              <a:t>ion beam driver based on </a:t>
            </a:r>
            <a:r>
              <a:rPr lang="en-US" sz="1200" dirty="0" err="1">
                <a:solidFill>
                  <a:srgbClr val="000000"/>
                </a:solidFill>
                <a:latin typeface="Arial" panose="020B0604020202020204" pitchFamily="34" charset="0"/>
              </a:rPr>
              <a:t>microelectromechanical</a:t>
            </a:r>
            <a:r>
              <a:rPr lang="en-US" sz="1200" dirty="0">
                <a:solidFill>
                  <a:srgbClr val="000000"/>
                </a:solidFill>
                <a:latin typeface="Arial" panose="020B0604020202020204" pitchFamily="34" charset="0"/>
              </a:rPr>
              <a:t> systems (MEMS</a:t>
            </a:r>
            <a:r>
              <a:rPr lang="en-US" sz="1200" dirty="0" smtClean="0">
                <a:solidFill>
                  <a:srgbClr val="000000"/>
                </a:solidFill>
                <a:latin typeface="Arial" panose="020B0604020202020204" pitchFamily="34" charset="0"/>
              </a:rPr>
              <a:t>) technology</a:t>
            </a:r>
            <a:endParaRPr lang="en-US" sz="1200" dirty="0"/>
          </a:p>
        </p:txBody>
      </p:sp>
      <p:sp>
        <p:nvSpPr>
          <p:cNvPr id="28" name="Rectangle 27"/>
          <p:cNvSpPr/>
          <p:nvPr/>
        </p:nvSpPr>
        <p:spPr>
          <a:xfrm>
            <a:off x="2730926" y="4738910"/>
            <a:ext cx="3020422"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Staged </a:t>
            </a:r>
            <a:r>
              <a:rPr lang="en-US" sz="1200" dirty="0">
                <a:solidFill>
                  <a:srgbClr val="000000"/>
                </a:solidFill>
                <a:latin typeface="Arial" panose="020B0604020202020204" pitchFamily="34" charset="0"/>
              </a:rPr>
              <a:t>Z-pinch </a:t>
            </a:r>
            <a:r>
              <a:rPr lang="en-US" sz="1200" dirty="0" smtClean="0">
                <a:solidFill>
                  <a:srgbClr val="000000"/>
                </a:solidFill>
                <a:latin typeface="Arial" panose="020B0604020202020204" pitchFamily="34" charset="0"/>
              </a:rPr>
              <a:t>– a </a:t>
            </a:r>
            <a:r>
              <a:rPr lang="en-US" sz="1200" dirty="0">
                <a:solidFill>
                  <a:srgbClr val="000000"/>
                </a:solidFill>
                <a:latin typeface="Arial" panose="020B0604020202020204" pitchFamily="34" charset="0"/>
              </a:rPr>
              <a:t>radially-</a:t>
            </a:r>
            <a:r>
              <a:rPr lang="en-US" sz="1200" dirty="0" smtClean="0">
                <a:solidFill>
                  <a:srgbClr val="000000"/>
                </a:solidFill>
                <a:latin typeface="Arial" panose="020B0604020202020204" pitchFamily="34" charset="0"/>
              </a:rPr>
              <a:t>imploding</a:t>
            </a:r>
            <a:br>
              <a:rPr lang="en-US" sz="1200" dirty="0" smtClean="0">
                <a:solidFill>
                  <a:srgbClr val="000000"/>
                </a:solidFill>
                <a:latin typeface="Arial" panose="020B0604020202020204" pitchFamily="34" charset="0"/>
              </a:rPr>
            </a:br>
            <a:r>
              <a:rPr lang="en-US" sz="1200" dirty="0" smtClean="0">
                <a:solidFill>
                  <a:srgbClr val="000000"/>
                </a:solidFill>
                <a:latin typeface="Arial" panose="020B0604020202020204" pitchFamily="34" charset="0"/>
              </a:rPr>
              <a:t> </a:t>
            </a:r>
            <a:r>
              <a:rPr lang="en-US" sz="1200" dirty="0">
                <a:solidFill>
                  <a:srgbClr val="000000"/>
                </a:solidFill>
                <a:latin typeface="Arial" panose="020B0604020202020204" pitchFamily="34" charset="0"/>
              </a:rPr>
              <a:t>liner </a:t>
            </a:r>
            <a:r>
              <a:rPr lang="en-US" sz="1200" dirty="0" smtClean="0">
                <a:solidFill>
                  <a:srgbClr val="000000"/>
                </a:solidFill>
                <a:latin typeface="Arial" panose="020B0604020202020204" pitchFamily="34" charset="0"/>
              </a:rPr>
              <a:t>on </a:t>
            </a:r>
            <a:r>
              <a:rPr lang="en-US" sz="1200" dirty="0">
                <a:solidFill>
                  <a:srgbClr val="000000"/>
                </a:solidFill>
                <a:latin typeface="Arial" panose="020B0604020202020204" pitchFamily="34" charset="0"/>
              </a:rPr>
              <a:t>a target </a:t>
            </a:r>
            <a:r>
              <a:rPr lang="en-US" sz="1200" dirty="0" smtClean="0">
                <a:solidFill>
                  <a:srgbClr val="000000"/>
                </a:solidFill>
                <a:latin typeface="Arial" panose="020B0604020202020204" pitchFamily="34" charset="0"/>
              </a:rPr>
              <a:t>plasma</a:t>
            </a:r>
            <a:endParaRPr lang="en-US" sz="1200" dirty="0"/>
          </a:p>
        </p:txBody>
      </p:sp>
      <p:sp>
        <p:nvSpPr>
          <p:cNvPr id="29" name="Rectangle 28"/>
          <p:cNvSpPr/>
          <p:nvPr/>
        </p:nvSpPr>
        <p:spPr>
          <a:xfrm>
            <a:off x="2752780" y="3303163"/>
            <a:ext cx="2899080"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Piston-</a:t>
            </a:r>
            <a:r>
              <a:rPr lang="en-US" sz="1200" dirty="0" smtClean="0">
                <a:solidFill>
                  <a:srgbClr val="000000"/>
                </a:solidFill>
                <a:latin typeface="Arial" panose="020B0604020202020204" pitchFamily="34" charset="0"/>
              </a:rPr>
              <a:t>driven </a:t>
            </a:r>
            <a:r>
              <a:rPr lang="en-US" sz="1200" dirty="0" smtClean="0">
                <a:solidFill>
                  <a:srgbClr val="000000"/>
                </a:solidFill>
                <a:latin typeface="Arial" panose="020B0604020202020204" pitchFamily="34" charset="0"/>
              </a:rPr>
              <a:t>implosion of rotating </a:t>
            </a:r>
            <a:br>
              <a:rPr lang="en-US" sz="1200" dirty="0" smtClean="0">
                <a:solidFill>
                  <a:srgbClr val="000000"/>
                </a:solidFill>
                <a:latin typeface="Arial" panose="020B0604020202020204" pitchFamily="34" charset="0"/>
              </a:rPr>
            </a:br>
            <a:r>
              <a:rPr lang="en-US" sz="1200" dirty="0" smtClean="0">
                <a:solidFill>
                  <a:srgbClr val="000000"/>
                </a:solidFill>
                <a:latin typeface="Arial" panose="020B0604020202020204" pitchFamily="34" charset="0"/>
              </a:rPr>
              <a:t>liquid </a:t>
            </a:r>
            <a:r>
              <a:rPr lang="en-US" sz="1200" dirty="0">
                <a:solidFill>
                  <a:srgbClr val="000000"/>
                </a:solidFill>
                <a:latin typeface="Arial" panose="020B0604020202020204" pitchFamily="34" charset="0"/>
              </a:rPr>
              <a:t>metal </a:t>
            </a:r>
            <a:r>
              <a:rPr lang="en-US" sz="1200" dirty="0" smtClean="0">
                <a:solidFill>
                  <a:srgbClr val="000000"/>
                </a:solidFill>
                <a:latin typeface="Arial" panose="020B0604020202020204" pitchFamily="34" charset="0"/>
              </a:rPr>
              <a:t>liner as fusion driver</a:t>
            </a:r>
            <a:endParaRPr lang="en-US" sz="1200" dirty="0"/>
          </a:p>
        </p:txBody>
      </p:sp>
      <p:cxnSp>
        <p:nvCxnSpPr>
          <p:cNvPr id="9" name="Straight Connector 8"/>
          <p:cNvCxnSpPr/>
          <p:nvPr/>
        </p:nvCxnSpPr>
        <p:spPr>
          <a:xfrm>
            <a:off x="243191" y="2301040"/>
            <a:ext cx="870625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27065" y="3974838"/>
            <a:ext cx="870625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743652" y="980486"/>
            <a:ext cx="0" cy="4505914"/>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724052" y="990011"/>
            <a:ext cx="0" cy="450591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5839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8A48D1F-3091-4E9B-A3E8-931923804DD4}" type="slidenum">
              <a:rPr lang="en-US" smtClean="0"/>
              <a:pPr>
                <a:defRPr/>
              </a:pPr>
              <a:t>11</a:t>
            </a:fld>
            <a:endParaRPr lang="en-US" dirty="0"/>
          </a:p>
        </p:txBody>
      </p:sp>
      <p:pic>
        <p:nvPicPr>
          <p:cNvPr id="11" name="Content Placeholder 10" descr="ARPA-E_Logo_graydot.png"/>
          <p:cNvPicPr>
            <a:picLocks noGrp="1" noChangeAspect="1"/>
          </p:cNvPicPr>
          <p:nvPr>
            <p:ph idx="13"/>
          </p:nvPr>
        </p:nvPicPr>
        <p:blipFill>
          <a:blip r:embed="rId2" cstate="email">
            <a:extLst>
              <a:ext uri="{28A0092B-C50C-407E-A947-70E740481C1C}">
                <a14:useLocalDpi xmlns:a14="http://schemas.microsoft.com/office/drawing/2010/main"/>
              </a:ext>
            </a:extLst>
          </a:blip>
          <a:stretch>
            <a:fillRect/>
          </a:stretch>
        </p:blipFill>
        <p:spPr>
          <a:xfrm>
            <a:off x="2824040" y="2977199"/>
            <a:ext cx="3270738" cy="731533"/>
          </a:xfrm>
        </p:spPr>
      </p:pic>
      <p:sp>
        <p:nvSpPr>
          <p:cNvPr id="12" name="Rectangle 11"/>
          <p:cNvSpPr/>
          <p:nvPr/>
        </p:nvSpPr>
        <p:spPr bwMode="auto">
          <a:xfrm>
            <a:off x="-17585" y="5767754"/>
            <a:ext cx="9144000" cy="109024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www.arpa-e.energy.gov</a:t>
            </a:r>
          </a:p>
        </p:txBody>
      </p:sp>
    </p:spTree>
    <p:extLst>
      <p:ext uri="{BB962C8B-B14F-4D97-AF65-F5344CB8AC3E}">
        <p14:creationId xmlns:p14="http://schemas.microsoft.com/office/powerpoint/2010/main" val="3676539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time to make a push</a:t>
            </a:r>
            <a:endParaRPr lang="en-US" dirty="0"/>
          </a:p>
        </p:txBody>
      </p:sp>
      <p:sp>
        <p:nvSpPr>
          <p:cNvPr id="3" name="Content Placeholder 2"/>
          <p:cNvSpPr>
            <a:spLocks noGrp="1"/>
          </p:cNvSpPr>
          <p:nvPr>
            <p:ph idx="1"/>
          </p:nvPr>
        </p:nvSpPr>
        <p:spPr>
          <a:xfrm>
            <a:off x="251269" y="1062182"/>
            <a:ext cx="8488517" cy="4811307"/>
          </a:xfrm>
        </p:spPr>
        <p:txBody>
          <a:bodyPr>
            <a:noAutofit/>
          </a:bodyPr>
          <a:lstStyle/>
          <a:p>
            <a:pPr marL="0" indent="0">
              <a:buNone/>
            </a:pPr>
            <a:r>
              <a:rPr lang="en-US" sz="2200" b="1" dirty="0" smtClean="0"/>
              <a:t>Scientific opportunity</a:t>
            </a:r>
          </a:p>
          <a:p>
            <a:pPr lvl="1"/>
            <a:r>
              <a:rPr lang="en-US" sz="1800" dirty="0" smtClean="0"/>
              <a:t>Promising early results from </a:t>
            </a:r>
            <a:r>
              <a:rPr lang="en-US" sz="1800" dirty="0" err="1" smtClean="0"/>
              <a:t>MagLIF</a:t>
            </a:r>
            <a:r>
              <a:rPr lang="en-US" sz="1800" dirty="0" smtClean="0"/>
              <a:t>, other approaches poised to contribute</a:t>
            </a:r>
          </a:p>
          <a:p>
            <a:pPr lvl="1"/>
            <a:endParaRPr lang="en-US" dirty="0" smtClean="0"/>
          </a:p>
          <a:p>
            <a:pPr marL="0" indent="0">
              <a:buNone/>
            </a:pPr>
            <a:r>
              <a:rPr lang="en-US" sz="2200" b="1" dirty="0"/>
              <a:t>Appetite for new options</a:t>
            </a:r>
          </a:p>
          <a:p>
            <a:pPr lvl="1"/>
            <a:r>
              <a:rPr lang="en-US" sz="1800" dirty="0"/>
              <a:t>“Existence proof” of privately financed fusion development</a:t>
            </a:r>
          </a:p>
          <a:p>
            <a:pPr lvl="1"/>
            <a:endParaRPr lang="en-US" dirty="0" smtClean="0"/>
          </a:p>
          <a:p>
            <a:pPr marL="0" indent="0">
              <a:buNone/>
            </a:pPr>
            <a:r>
              <a:rPr lang="en-US" sz="2200" b="1" dirty="0"/>
              <a:t>Urgent need</a:t>
            </a:r>
          </a:p>
          <a:p>
            <a:pPr lvl="1"/>
            <a:r>
              <a:rPr lang="en-US" sz="1800" dirty="0"/>
              <a:t>Today ~15% carbon-</a:t>
            </a:r>
            <a:r>
              <a:rPr lang="en-US" sz="1800" dirty="0" smtClean="0"/>
              <a:t>free electricity, </a:t>
            </a:r>
            <a:r>
              <a:rPr lang="en-US" sz="1800" dirty="0"/>
              <a:t>need ~90% by mid-century</a:t>
            </a:r>
          </a:p>
          <a:p>
            <a:pPr lvl="1"/>
            <a:r>
              <a:rPr lang="en-US" sz="1800" dirty="0"/>
              <a:t>~100 GW carbon-free base load scheduled to retire by mid-</a:t>
            </a:r>
            <a:r>
              <a:rPr lang="en-US" sz="1800" dirty="0" smtClean="0"/>
              <a:t>century</a:t>
            </a:r>
          </a:p>
          <a:p>
            <a:pPr lvl="1"/>
            <a:endParaRPr lang="en-US" dirty="0"/>
          </a:p>
          <a:p>
            <a:pPr marL="0" indent="0">
              <a:buNone/>
            </a:pPr>
            <a:r>
              <a:rPr lang="en-US" sz="2200" b="1" dirty="0" smtClean="0"/>
              <a:t>…but tough competition</a:t>
            </a:r>
          </a:p>
          <a:p>
            <a:pPr lvl="1"/>
            <a:r>
              <a:rPr lang="en-US" sz="1800" dirty="0" smtClean="0"/>
              <a:t>~17-25 ¢/kWh carbon-free electricity possible with </a:t>
            </a:r>
            <a:r>
              <a:rPr lang="en-US" sz="1800" dirty="0" err="1" smtClean="0"/>
              <a:t>renewables+storage</a:t>
            </a:r>
            <a:r>
              <a:rPr lang="en-US" sz="1800" dirty="0" smtClean="0"/>
              <a:t> </a:t>
            </a:r>
            <a:br>
              <a:rPr lang="en-US" sz="1800" dirty="0" smtClean="0"/>
            </a:br>
            <a:r>
              <a:rPr lang="en-US" sz="1800" dirty="0" smtClean="0"/>
              <a:t>(</a:t>
            </a:r>
            <a:r>
              <a:rPr lang="en-US" sz="1800" dirty="0" err="1" smtClean="0"/>
              <a:t>Budischak</a:t>
            </a:r>
            <a:r>
              <a:rPr lang="en-US" sz="1800" dirty="0" smtClean="0"/>
              <a:t> et al., </a:t>
            </a:r>
            <a:r>
              <a:rPr lang="en-US" sz="1800" i="1" dirty="0" smtClean="0"/>
              <a:t>J. Power Sources, 2013</a:t>
            </a:r>
            <a:r>
              <a:rPr lang="en-US" sz="1800" dirty="0" smtClean="0"/>
              <a:t> )</a:t>
            </a:r>
          </a:p>
          <a:p>
            <a:pPr lvl="1"/>
            <a:endParaRPr lang="en-US" dirty="0"/>
          </a:p>
        </p:txBody>
      </p:sp>
      <p:sp>
        <p:nvSpPr>
          <p:cNvPr id="4" name="Slide Number Placeholder 3"/>
          <p:cNvSpPr>
            <a:spLocks noGrp="1"/>
          </p:cNvSpPr>
          <p:nvPr>
            <p:ph type="sldNum" sz="quarter" idx="12"/>
          </p:nvPr>
        </p:nvSpPr>
        <p:spPr/>
        <p:txBody>
          <a:bodyPr/>
          <a:lstStyle/>
          <a:p>
            <a:fld id="{F49B8720-E526-BD45-92D7-B4028BF31DDE}"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67016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4929" y="3405934"/>
            <a:ext cx="9139071" cy="2358124"/>
          </a:xfrm>
          <a:prstGeom prst="rect">
            <a:avLst/>
          </a:prstGeom>
          <a:solidFill>
            <a:schemeClr val="bg2">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t>Introduction to ARPA-E</a:t>
            </a:r>
            <a:endParaRPr lang="en-US" b="1" dirty="0"/>
          </a:p>
        </p:txBody>
      </p:sp>
      <p:sp>
        <p:nvSpPr>
          <p:cNvPr id="43" name="Title 1"/>
          <p:cNvSpPr txBox="1">
            <a:spLocks/>
          </p:cNvSpPr>
          <p:nvPr/>
        </p:nvSpPr>
        <p:spPr>
          <a:xfrm>
            <a:off x="240091" y="884711"/>
            <a:ext cx="8799999" cy="903277"/>
          </a:xfrm>
          <a:prstGeom prst="rect">
            <a:avLst/>
          </a:prstGeom>
        </p:spPr>
        <p:txBody>
          <a:bodyPr anchor="ctr"/>
          <a:lstStyle/>
          <a:p>
            <a:pPr fontAlgn="base">
              <a:spcBef>
                <a:spcPct val="0"/>
              </a:spcBef>
              <a:spcAft>
                <a:spcPct val="0"/>
              </a:spcAft>
              <a:defRPr/>
            </a:pPr>
            <a:r>
              <a:rPr lang="en-US" sz="2000" kern="0" dirty="0">
                <a:solidFill>
                  <a:prstClr val="black"/>
                </a:solidFill>
              </a:rPr>
              <a:t>In 2007, The National Academies recommended Congress establish an Advanced Research Projects Agency within the U.S. Department of </a:t>
            </a:r>
            <a:r>
              <a:rPr lang="en-US" sz="2000" kern="0" dirty="0" smtClean="0">
                <a:solidFill>
                  <a:prstClr val="black"/>
                </a:solidFill>
              </a:rPr>
              <a:t>Energy </a:t>
            </a:r>
            <a:endParaRPr lang="en-US" sz="2000" kern="0" dirty="0">
              <a:solidFill>
                <a:prstClr val="black"/>
              </a:solidFill>
            </a:endParaRPr>
          </a:p>
        </p:txBody>
      </p:sp>
      <p:sp>
        <p:nvSpPr>
          <p:cNvPr id="4" name="Rectangle 3"/>
          <p:cNvSpPr/>
          <p:nvPr/>
        </p:nvSpPr>
        <p:spPr>
          <a:xfrm>
            <a:off x="2057898" y="1676400"/>
            <a:ext cx="6083590" cy="1477328"/>
          </a:xfrm>
          <a:prstGeom prst="rect">
            <a:avLst/>
          </a:prstGeom>
        </p:spPr>
        <p:txBody>
          <a:bodyPr wrap="square">
            <a:spAutoFit/>
          </a:bodyPr>
          <a:lstStyle/>
          <a:p>
            <a:r>
              <a:rPr lang="en-US" sz="1500" i="1" dirty="0">
                <a:solidFill>
                  <a:prstClr val="black"/>
                </a:solidFill>
              </a:rPr>
              <a:t>…“The new agency proposed herein [ARPA-E] is patterned after that model [of DARPA] and would sponsor creative, out-of-the-box, transformational, generic energy research in those areas where industry by itself cannot or will not undertake such sponsorship, where risks and potential payoffs are high, and where success could provide dramatic benefits for the nation.”…</a:t>
            </a:r>
          </a:p>
        </p:txBody>
      </p:sp>
      <p:pic>
        <p:nvPicPr>
          <p:cNvPr id="38" name="Picture 37"/>
          <p:cNvPicPr>
            <a:picLocks noChangeAspect="1"/>
          </p:cNvPicPr>
          <p:nvPr/>
        </p:nvPicPr>
        <p:blipFill>
          <a:blip r:embed="rId3"/>
          <a:stretch>
            <a:fillRect/>
          </a:stretch>
        </p:blipFill>
        <p:spPr>
          <a:xfrm>
            <a:off x="335935" y="1739205"/>
            <a:ext cx="1408452" cy="1308795"/>
          </a:xfrm>
          <a:prstGeom prst="rect">
            <a:avLst/>
          </a:prstGeom>
        </p:spPr>
      </p:pic>
      <p:sp>
        <p:nvSpPr>
          <p:cNvPr id="53" name="TextBox 52"/>
          <p:cNvSpPr txBox="1"/>
          <p:nvPr/>
        </p:nvSpPr>
        <p:spPr>
          <a:xfrm>
            <a:off x="496777" y="5800682"/>
            <a:ext cx="8179626" cy="369332"/>
          </a:xfrm>
          <a:prstGeom prst="rect">
            <a:avLst/>
          </a:prstGeom>
          <a:noFill/>
        </p:spPr>
        <p:txBody>
          <a:bodyPr wrap="square" rtlCol="0">
            <a:spAutoFit/>
          </a:bodyPr>
          <a:lstStyle/>
          <a:p>
            <a:pPr algn="ctr"/>
            <a:r>
              <a:rPr lang="en-US" i="1" dirty="0" smtClean="0">
                <a:solidFill>
                  <a:schemeClr val="accent2"/>
                </a:solidFill>
              </a:rPr>
              <a:t>Over 400 projects funded, &gt;$1.6 B of funding since agency inception in 2009</a:t>
            </a:r>
            <a:endParaRPr lang="en-US" i="1" dirty="0">
              <a:solidFill>
                <a:schemeClr val="accent2"/>
              </a:solidFill>
            </a:endParaRPr>
          </a:p>
        </p:txBody>
      </p:sp>
      <p:sp>
        <p:nvSpPr>
          <p:cNvPr id="56" name="Content Placeholder 9"/>
          <p:cNvSpPr>
            <a:spLocks noGrp="1"/>
          </p:cNvSpPr>
          <p:nvPr>
            <p:ph idx="4294967295"/>
          </p:nvPr>
        </p:nvSpPr>
        <p:spPr>
          <a:xfrm>
            <a:off x="335935" y="4124225"/>
            <a:ext cx="8704155" cy="1882166"/>
          </a:xfrm>
          <a:prstGeom prst="rect">
            <a:avLst/>
          </a:prstGeom>
        </p:spPr>
        <p:txBody>
          <a:bodyPr anchor="t">
            <a:normAutofit/>
          </a:bodyPr>
          <a:lstStyle/>
          <a:p>
            <a:pPr marL="457200" indent="-457200">
              <a:spcBef>
                <a:spcPts val="1200"/>
              </a:spcBef>
              <a:buNone/>
            </a:pPr>
            <a:r>
              <a:rPr lang="en-US" sz="1600" b="1" dirty="0" smtClean="0">
                <a:solidFill>
                  <a:schemeClr val="accent1">
                    <a:lumMod val="75000"/>
                  </a:schemeClr>
                </a:solidFill>
              </a:rPr>
              <a:t>Means:</a:t>
            </a:r>
            <a:endParaRPr lang="en-US" sz="1600" dirty="0" smtClean="0"/>
          </a:p>
          <a:p>
            <a:pPr marL="223838" indent="-182563">
              <a:spcBef>
                <a:spcPts val="600"/>
              </a:spcBef>
            </a:pPr>
            <a:r>
              <a:rPr lang="en-US" sz="1600" dirty="0"/>
              <a:t>Identify and promote revolutionary advances in fundamental and applied sciences </a:t>
            </a:r>
          </a:p>
          <a:p>
            <a:pPr marL="223838" indent="-182563">
              <a:spcBef>
                <a:spcPts val="600"/>
              </a:spcBef>
            </a:pPr>
            <a:r>
              <a:rPr lang="en-US" sz="1600" dirty="0"/>
              <a:t>Translate scientific discoveries and cutting-edge inventions into technological innovations </a:t>
            </a:r>
          </a:p>
          <a:p>
            <a:pPr marL="223838" indent="-182563">
              <a:spcBef>
                <a:spcPts val="600"/>
              </a:spcBef>
            </a:pPr>
            <a:r>
              <a:rPr lang="en-US" sz="1600" dirty="0"/>
              <a:t>Accelerate transformational technological advances in areas that industry by itself is not likely to undertake because of technical and financial uncertainty </a:t>
            </a:r>
          </a:p>
        </p:txBody>
      </p:sp>
      <p:sp>
        <p:nvSpPr>
          <p:cNvPr id="57" name="Title 1"/>
          <p:cNvSpPr txBox="1">
            <a:spLocks/>
          </p:cNvSpPr>
          <p:nvPr/>
        </p:nvSpPr>
        <p:spPr>
          <a:xfrm>
            <a:off x="335935" y="3379779"/>
            <a:ext cx="8680624" cy="728226"/>
          </a:xfrm>
          <a:prstGeom prst="rect">
            <a:avLst/>
          </a:prstGeom>
        </p:spPr>
        <p:txBody>
          <a:bodyPr anchor="ctr"/>
          <a:lstStyle/>
          <a:p>
            <a:pPr defTabSz="914400" fontAlgn="base">
              <a:spcBef>
                <a:spcPct val="0"/>
              </a:spcBef>
              <a:spcAft>
                <a:spcPct val="0"/>
              </a:spcAft>
              <a:defRPr/>
            </a:pPr>
            <a:r>
              <a:rPr lang="en-US" sz="1600" b="1" dirty="0" smtClean="0">
                <a:solidFill>
                  <a:schemeClr val="accent1">
                    <a:lumMod val="75000"/>
                  </a:schemeClr>
                </a:solidFill>
              </a:rPr>
              <a:t>Mission:  </a:t>
            </a:r>
            <a:r>
              <a:rPr lang="en-US" sz="1600" dirty="0" smtClean="0">
                <a:solidFill>
                  <a:prstClr val="black"/>
                </a:solidFill>
              </a:rPr>
              <a:t>To </a:t>
            </a:r>
            <a:r>
              <a:rPr lang="en-US" sz="1600" dirty="0">
                <a:solidFill>
                  <a:prstClr val="black"/>
                </a:solidFill>
              </a:rPr>
              <a:t>overcome </a:t>
            </a:r>
            <a:r>
              <a:rPr lang="en-US" sz="1600" dirty="0" smtClean="0">
                <a:solidFill>
                  <a:prstClr val="black"/>
                </a:solidFill>
              </a:rPr>
              <a:t>long</a:t>
            </a:r>
            <a:r>
              <a:rPr lang="en-US" sz="1600" dirty="0">
                <a:solidFill>
                  <a:prstClr val="black"/>
                </a:solidFill>
              </a:rPr>
              <a:t>-term and high-risk technological barriers in the development of energy technologies </a:t>
            </a:r>
            <a:endParaRPr lang="en-US" sz="1600" kern="0" dirty="0">
              <a:solidFill>
                <a:prstClr val="black"/>
              </a:solidFill>
            </a:endParaRPr>
          </a:p>
        </p:txBody>
      </p:sp>
    </p:spTree>
    <p:extLst>
      <p:ext uri="{BB962C8B-B14F-4D97-AF65-F5344CB8AC3E}">
        <p14:creationId xmlns:p14="http://schemas.microsoft.com/office/powerpoint/2010/main" val="21457116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E_ARPAE-DELTA_0610blan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990600"/>
            <a:ext cx="9144000" cy="5029200"/>
          </a:xfrm>
          <a:prstGeom prst="rect">
            <a:avLst/>
          </a:prstGeom>
        </p:spPr>
      </p:pic>
      <p:sp>
        <p:nvSpPr>
          <p:cNvPr id="39" name="Rectangle 38"/>
          <p:cNvSpPr/>
          <p:nvPr/>
        </p:nvSpPr>
        <p:spPr>
          <a:xfrm>
            <a:off x="7909134" y="1620683"/>
            <a:ext cx="762000" cy="63334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ARPA-E Portfolio</a:t>
            </a:r>
            <a:endParaRPr lang="en-US" dirty="0"/>
          </a:p>
        </p:txBody>
      </p:sp>
      <p:sp>
        <p:nvSpPr>
          <p:cNvPr id="5" name="TextBox 4"/>
          <p:cNvSpPr txBox="1"/>
          <p:nvPr/>
        </p:nvSpPr>
        <p:spPr>
          <a:xfrm>
            <a:off x="-228600" y="1066800"/>
            <a:ext cx="1524000" cy="685800"/>
          </a:xfrm>
          <a:prstGeom prst="rect">
            <a:avLst/>
          </a:prstGeom>
          <a:noFill/>
        </p:spPr>
        <p:txBody>
          <a:bodyPr wrap="square" lIns="0" tIns="0" bIns="0" rtlCol="0" anchor="ctr" anchorCtr="0">
            <a:noAutofit/>
          </a:bodyPr>
          <a:lstStyle/>
          <a:p>
            <a:pPr algn="r"/>
            <a:r>
              <a:rPr lang="en-US" sz="1200" cap="all" dirty="0" smtClean="0">
                <a:solidFill>
                  <a:srgbClr val="9DA0A3"/>
                </a:solidFill>
                <a:latin typeface="Arial Narrow"/>
                <a:cs typeface="Arial Narrow"/>
              </a:rPr>
              <a:t>Electricity Generation</a:t>
            </a:r>
            <a:endParaRPr lang="en-US" sz="1200" cap="all" dirty="0">
              <a:solidFill>
                <a:srgbClr val="9DA0A3"/>
              </a:solidFill>
              <a:latin typeface="Arial Narrow"/>
              <a:cs typeface="Arial Narrow"/>
            </a:endParaRPr>
          </a:p>
        </p:txBody>
      </p:sp>
      <p:sp>
        <p:nvSpPr>
          <p:cNvPr id="6" name="TextBox 5"/>
          <p:cNvSpPr txBox="1"/>
          <p:nvPr/>
        </p:nvSpPr>
        <p:spPr>
          <a:xfrm>
            <a:off x="-228600" y="1905000"/>
            <a:ext cx="1524000" cy="1066800"/>
          </a:xfrm>
          <a:prstGeom prst="rect">
            <a:avLst/>
          </a:prstGeom>
          <a:noFill/>
        </p:spPr>
        <p:txBody>
          <a:bodyPr wrap="square" lIns="0" tIns="0" bIns="0" rtlCol="0" anchor="ctr" anchorCtr="0">
            <a:noAutofit/>
          </a:bodyPr>
          <a:lstStyle/>
          <a:p>
            <a:pPr algn="r"/>
            <a:r>
              <a:rPr lang="en-US" sz="1200" cap="all" dirty="0" smtClean="0">
                <a:solidFill>
                  <a:srgbClr val="E79B38"/>
                </a:solidFill>
                <a:latin typeface="Arial Narrow"/>
                <a:cs typeface="Arial Narrow"/>
              </a:rPr>
              <a:t>Electrical Grid </a:t>
            </a:r>
            <a:br>
              <a:rPr lang="en-US" sz="1200" cap="all" dirty="0" smtClean="0">
                <a:solidFill>
                  <a:srgbClr val="E79B38"/>
                </a:solidFill>
                <a:latin typeface="Arial Narrow"/>
                <a:cs typeface="Arial Narrow"/>
              </a:rPr>
            </a:br>
            <a:r>
              <a:rPr lang="en-US" sz="1200" cap="all" dirty="0" smtClean="0">
                <a:solidFill>
                  <a:srgbClr val="E79B38"/>
                </a:solidFill>
                <a:latin typeface="Arial Narrow"/>
                <a:cs typeface="Arial Narrow"/>
              </a:rPr>
              <a:t>&amp; Storage</a:t>
            </a:r>
            <a:endParaRPr lang="en-US" sz="1200" cap="all" dirty="0">
              <a:solidFill>
                <a:srgbClr val="E79B38"/>
              </a:solidFill>
              <a:latin typeface="Arial Narrow"/>
              <a:cs typeface="Arial Narrow"/>
            </a:endParaRPr>
          </a:p>
        </p:txBody>
      </p:sp>
      <p:sp>
        <p:nvSpPr>
          <p:cNvPr id="7" name="TextBox 6"/>
          <p:cNvSpPr txBox="1"/>
          <p:nvPr/>
        </p:nvSpPr>
        <p:spPr>
          <a:xfrm>
            <a:off x="-228600" y="3200400"/>
            <a:ext cx="1524000" cy="1066800"/>
          </a:xfrm>
          <a:prstGeom prst="rect">
            <a:avLst/>
          </a:prstGeom>
          <a:noFill/>
        </p:spPr>
        <p:txBody>
          <a:bodyPr wrap="square" lIns="0" tIns="0" bIns="0" rtlCol="0" anchor="ctr" anchorCtr="0">
            <a:noAutofit/>
          </a:bodyPr>
          <a:lstStyle/>
          <a:p>
            <a:pPr algn="r"/>
            <a:r>
              <a:rPr lang="en-US" sz="1200" cap="all" dirty="0" smtClean="0">
                <a:solidFill>
                  <a:srgbClr val="1AB0E9"/>
                </a:solidFill>
                <a:latin typeface="Arial Narrow"/>
                <a:cs typeface="Arial Narrow"/>
              </a:rPr>
              <a:t>Efficiency</a:t>
            </a:r>
            <a:endParaRPr lang="en-US" sz="1200" cap="all" dirty="0">
              <a:solidFill>
                <a:srgbClr val="1AB0E9"/>
              </a:solidFill>
              <a:latin typeface="Arial Narrow"/>
              <a:cs typeface="Arial Narrow"/>
            </a:endParaRPr>
          </a:p>
        </p:txBody>
      </p:sp>
      <p:sp>
        <p:nvSpPr>
          <p:cNvPr id="8" name="TextBox 7"/>
          <p:cNvSpPr txBox="1"/>
          <p:nvPr/>
        </p:nvSpPr>
        <p:spPr>
          <a:xfrm>
            <a:off x="-228600" y="4439712"/>
            <a:ext cx="1524000" cy="914400"/>
          </a:xfrm>
          <a:prstGeom prst="rect">
            <a:avLst/>
          </a:prstGeom>
          <a:noFill/>
        </p:spPr>
        <p:txBody>
          <a:bodyPr wrap="square" lIns="0" tIns="0" bIns="0" rtlCol="0" anchor="ctr" anchorCtr="0">
            <a:noAutofit/>
          </a:bodyPr>
          <a:lstStyle/>
          <a:p>
            <a:pPr algn="r"/>
            <a:r>
              <a:rPr lang="en-US" sz="1200" cap="all" dirty="0" smtClean="0">
                <a:solidFill>
                  <a:srgbClr val="106D96"/>
                </a:solidFill>
                <a:latin typeface="Arial Narrow"/>
                <a:cs typeface="Arial Narrow"/>
              </a:rPr>
              <a:t>Transportation </a:t>
            </a:r>
            <a:br>
              <a:rPr lang="en-US" sz="1200" cap="all" dirty="0" smtClean="0">
                <a:solidFill>
                  <a:srgbClr val="106D96"/>
                </a:solidFill>
                <a:latin typeface="Arial Narrow"/>
                <a:cs typeface="Arial Narrow"/>
              </a:rPr>
            </a:br>
            <a:r>
              <a:rPr lang="en-US" sz="1200" cap="all" dirty="0" smtClean="0">
                <a:solidFill>
                  <a:srgbClr val="106D96"/>
                </a:solidFill>
                <a:latin typeface="Arial Narrow"/>
                <a:cs typeface="Arial Narrow"/>
              </a:rPr>
              <a:t>&amp; Storage</a:t>
            </a:r>
            <a:endParaRPr lang="en-US" sz="1200" cap="all" dirty="0">
              <a:solidFill>
                <a:srgbClr val="106D96"/>
              </a:solidFill>
              <a:latin typeface="Arial Narrow"/>
              <a:cs typeface="Arial Narrow"/>
            </a:endParaRPr>
          </a:p>
        </p:txBody>
      </p:sp>
      <p:sp>
        <p:nvSpPr>
          <p:cNvPr id="9" name="TextBox 8"/>
          <p:cNvSpPr txBox="1"/>
          <p:nvPr/>
        </p:nvSpPr>
        <p:spPr>
          <a:xfrm>
            <a:off x="12954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2010</a:t>
            </a:r>
            <a:endParaRPr lang="en-US" sz="1400" b="1" cap="all" dirty="0">
              <a:solidFill>
                <a:prstClr val="white"/>
              </a:solidFill>
              <a:cs typeface="Arial"/>
            </a:endParaRPr>
          </a:p>
        </p:txBody>
      </p:sp>
      <p:sp>
        <p:nvSpPr>
          <p:cNvPr id="10" name="TextBox 9"/>
          <p:cNvSpPr txBox="1"/>
          <p:nvPr/>
        </p:nvSpPr>
        <p:spPr>
          <a:xfrm>
            <a:off x="25908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2011</a:t>
            </a:r>
            <a:endParaRPr lang="en-US" sz="1400" b="1" cap="all" dirty="0">
              <a:solidFill>
                <a:prstClr val="white"/>
              </a:solidFill>
              <a:cs typeface="Arial"/>
            </a:endParaRPr>
          </a:p>
        </p:txBody>
      </p:sp>
      <p:sp>
        <p:nvSpPr>
          <p:cNvPr id="11" name="TextBox 10"/>
          <p:cNvSpPr txBox="1"/>
          <p:nvPr/>
        </p:nvSpPr>
        <p:spPr>
          <a:xfrm>
            <a:off x="38100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2012</a:t>
            </a:r>
            <a:endParaRPr lang="en-US" sz="1400" b="1" cap="all" dirty="0">
              <a:solidFill>
                <a:prstClr val="white"/>
              </a:solidFill>
              <a:cs typeface="Arial"/>
            </a:endParaRPr>
          </a:p>
        </p:txBody>
      </p:sp>
      <p:sp>
        <p:nvSpPr>
          <p:cNvPr id="12" name="TextBox 11"/>
          <p:cNvSpPr txBox="1"/>
          <p:nvPr/>
        </p:nvSpPr>
        <p:spPr>
          <a:xfrm>
            <a:off x="51054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2013</a:t>
            </a:r>
            <a:endParaRPr lang="en-US" sz="1400" b="1" cap="all" dirty="0">
              <a:solidFill>
                <a:prstClr val="white"/>
              </a:solidFill>
              <a:cs typeface="Arial"/>
            </a:endParaRPr>
          </a:p>
        </p:txBody>
      </p:sp>
      <p:sp>
        <p:nvSpPr>
          <p:cNvPr id="13" name="TextBox 12"/>
          <p:cNvSpPr txBox="1"/>
          <p:nvPr/>
        </p:nvSpPr>
        <p:spPr>
          <a:xfrm>
            <a:off x="64008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2014</a:t>
            </a:r>
            <a:endParaRPr lang="en-US" sz="1400" b="1" cap="all" dirty="0">
              <a:solidFill>
                <a:prstClr val="white"/>
              </a:solidFill>
              <a:cs typeface="Arial"/>
            </a:endParaRPr>
          </a:p>
        </p:txBody>
      </p:sp>
      <p:sp>
        <p:nvSpPr>
          <p:cNvPr id="14" name="TextBox 13"/>
          <p:cNvSpPr txBox="1"/>
          <p:nvPr/>
        </p:nvSpPr>
        <p:spPr>
          <a:xfrm>
            <a:off x="76962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2015</a:t>
            </a:r>
            <a:endParaRPr lang="en-US" sz="1400" b="1" cap="all" dirty="0">
              <a:solidFill>
                <a:prstClr val="white"/>
              </a:solidFill>
              <a:cs typeface="Arial"/>
            </a:endParaRPr>
          </a:p>
        </p:txBody>
      </p:sp>
      <p:grpSp>
        <p:nvGrpSpPr>
          <p:cNvPr id="48" name="Group 47"/>
          <p:cNvGrpSpPr/>
          <p:nvPr/>
        </p:nvGrpSpPr>
        <p:grpSpPr>
          <a:xfrm>
            <a:off x="1219200" y="2691889"/>
            <a:ext cx="685800" cy="737111"/>
            <a:chOff x="1447800" y="712177"/>
            <a:chExt cx="685800" cy="737111"/>
          </a:xfrm>
        </p:grpSpPr>
        <p:pic>
          <p:nvPicPr>
            <p:cNvPr id="15" name="Picture 14" descr="DOE_ARPAE-DELTA_0610_adep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712177"/>
              <a:ext cx="685800" cy="685800"/>
            </a:xfrm>
            <a:prstGeom prst="rect">
              <a:avLst/>
            </a:prstGeom>
          </p:spPr>
        </p:pic>
        <p:sp>
          <p:nvSpPr>
            <p:cNvPr id="26" name="TextBox 25"/>
            <p:cNvSpPr txBox="1"/>
            <p:nvPr/>
          </p:nvSpPr>
          <p:spPr>
            <a:xfrm>
              <a:off x="14478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Adept</a:t>
              </a:r>
              <a:endParaRPr lang="en-US" sz="1000" b="1" cap="all" dirty="0">
                <a:solidFill>
                  <a:srgbClr val="727272"/>
                </a:solidFill>
                <a:latin typeface="Arial Narrow"/>
                <a:cs typeface="Arial Narrow"/>
              </a:endParaRPr>
            </a:p>
          </p:txBody>
        </p:sp>
      </p:grpSp>
      <p:grpSp>
        <p:nvGrpSpPr>
          <p:cNvPr id="47" name="Group 46"/>
          <p:cNvGrpSpPr/>
          <p:nvPr/>
        </p:nvGrpSpPr>
        <p:grpSpPr>
          <a:xfrm>
            <a:off x="7543800" y="914400"/>
            <a:ext cx="686484" cy="737111"/>
            <a:chOff x="2133600" y="712177"/>
            <a:chExt cx="686484" cy="737111"/>
          </a:xfrm>
          <a:solidFill>
            <a:srgbClr val="FFFF00"/>
          </a:solidFill>
        </p:grpSpPr>
        <p:pic>
          <p:nvPicPr>
            <p:cNvPr id="16" name="Picture 15" descr="DOE_ARPAE-DELTA_0610_alph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284" y="712177"/>
              <a:ext cx="685800" cy="685800"/>
            </a:xfrm>
            <a:prstGeom prst="rect">
              <a:avLst/>
            </a:prstGeom>
            <a:grpFill/>
          </p:spPr>
        </p:pic>
        <p:sp>
          <p:nvSpPr>
            <p:cNvPr id="27" name="TextBox 26"/>
            <p:cNvSpPr txBox="1"/>
            <p:nvPr/>
          </p:nvSpPr>
          <p:spPr>
            <a:xfrm>
              <a:off x="2133600" y="1295400"/>
              <a:ext cx="685800" cy="153888"/>
            </a:xfrm>
            <a:prstGeom prst="rect">
              <a:avLst/>
            </a:prstGeom>
            <a:grp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alpha</a:t>
              </a:r>
              <a:endParaRPr lang="en-US" sz="1000" b="1" cap="all" dirty="0">
                <a:solidFill>
                  <a:srgbClr val="727272"/>
                </a:solidFill>
                <a:latin typeface="Arial Narrow"/>
                <a:cs typeface="Arial Narrow"/>
              </a:endParaRPr>
            </a:p>
          </p:txBody>
        </p:sp>
      </p:grpSp>
      <p:grpSp>
        <p:nvGrpSpPr>
          <p:cNvPr id="46" name="Group 45"/>
          <p:cNvGrpSpPr/>
          <p:nvPr/>
        </p:nvGrpSpPr>
        <p:grpSpPr>
          <a:xfrm>
            <a:off x="4331789" y="4215889"/>
            <a:ext cx="687168" cy="737111"/>
            <a:chOff x="2819400" y="712177"/>
            <a:chExt cx="687168" cy="737111"/>
          </a:xfrm>
        </p:grpSpPr>
        <p:pic>
          <p:nvPicPr>
            <p:cNvPr id="17" name="Picture 16" descr="DOE_ARPAE-DELTA_0610_amp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0768" y="712177"/>
              <a:ext cx="685800" cy="685800"/>
            </a:xfrm>
            <a:prstGeom prst="rect">
              <a:avLst/>
            </a:prstGeom>
          </p:spPr>
        </p:pic>
        <p:sp>
          <p:nvSpPr>
            <p:cNvPr id="28" name="TextBox 27"/>
            <p:cNvSpPr txBox="1"/>
            <p:nvPr/>
          </p:nvSpPr>
          <p:spPr>
            <a:xfrm>
              <a:off x="28194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amped</a:t>
              </a:r>
              <a:endParaRPr lang="en-US" sz="1000" b="1" cap="all" dirty="0">
                <a:solidFill>
                  <a:srgbClr val="727272"/>
                </a:solidFill>
                <a:latin typeface="Arial Narrow"/>
                <a:cs typeface="Arial Narrow"/>
              </a:endParaRPr>
            </a:p>
          </p:txBody>
        </p:sp>
      </p:grpSp>
      <p:grpSp>
        <p:nvGrpSpPr>
          <p:cNvPr id="45" name="Group 44"/>
          <p:cNvGrpSpPr/>
          <p:nvPr/>
        </p:nvGrpSpPr>
        <p:grpSpPr>
          <a:xfrm>
            <a:off x="7696200" y="3758689"/>
            <a:ext cx="687852" cy="737111"/>
            <a:chOff x="3505200" y="712177"/>
            <a:chExt cx="687852" cy="737111"/>
          </a:xfrm>
          <a:noFill/>
        </p:grpSpPr>
        <p:pic>
          <p:nvPicPr>
            <p:cNvPr id="18" name="Picture 17" descr="DOE_ARPAE-DELTA_0610_ari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7252" y="712177"/>
              <a:ext cx="685800" cy="685800"/>
            </a:xfrm>
            <a:prstGeom prst="rect">
              <a:avLst/>
            </a:prstGeom>
            <a:grpFill/>
          </p:spPr>
        </p:pic>
        <p:sp>
          <p:nvSpPr>
            <p:cNvPr id="29" name="TextBox 28"/>
            <p:cNvSpPr txBox="1"/>
            <p:nvPr/>
          </p:nvSpPr>
          <p:spPr>
            <a:xfrm>
              <a:off x="3505200" y="1295400"/>
              <a:ext cx="685800" cy="153888"/>
            </a:xfrm>
            <a:prstGeom prst="rect">
              <a:avLst/>
            </a:prstGeom>
            <a:grp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arid</a:t>
              </a:r>
              <a:endParaRPr lang="en-US" sz="1000" b="1" cap="all" dirty="0">
                <a:solidFill>
                  <a:srgbClr val="727272"/>
                </a:solidFill>
                <a:latin typeface="Arial Narrow"/>
                <a:cs typeface="Arial Narrow"/>
              </a:endParaRPr>
            </a:p>
          </p:txBody>
        </p:sp>
      </p:grpSp>
      <p:grpSp>
        <p:nvGrpSpPr>
          <p:cNvPr id="44" name="Group 43"/>
          <p:cNvGrpSpPr/>
          <p:nvPr/>
        </p:nvGrpSpPr>
        <p:grpSpPr>
          <a:xfrm>
            <a:off x="1828800" y="4244419"/>
            <a:ext cx="688536" cy="710069"/>
            <a:chOff x="4191000" y="712177"/>
            <a:chExt cx="688536" cy="710069"/>
          </a:xfrm>
        </p:grpSpPr>
        <p:pic>
          <p:nvPicPr>
            <p:cNvPr id="19" name="Picture 18" descr="DOE_ARPAE-DELTA_0610_bees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3736" y="712177"/>
              <a:ext cx="685800" cy="685800"/>
            </a:xfrm>
            <a:prstGeom prst="rect">
              <a:avLst/>
            </a:prstGeom>
          </p:spPr>
        </p:pic>
        <p:sp>
          <p:nvSpPr>
            <p:cNvPr id="30" name="TextBox 29"/>
            <p:cNvSpPr txBox="1"/>
            <p:nvPr/>
          </p:nvSpPr>
          <p:spPr>
            <a:xfrm>
              <a:off x="4191000" y="1268358"/>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beest</a:t>
              </a:r>
              <a:endParaRPr lang="en-US" sz="1000" b="1" cap="all" dirty="0">
                <a:solidFill>
                  <a:srgbClr val="727272"/>
                </a:solidFill>
                <a:latin typeface="Arial Narrow"/>
                <a:cs typeface="Arial Narrow"/>
              </a:endParaRPr>
            </a:p>
          </p:txBody>
        </p:sp>
      </p:grpSp>
      <p:grpSp>
        <p:nvGrpSpPr>
          <p:cNvPr id="43" name="Group 42"/>
          <p:cNvGrpSpPr/>
          <p:nvPr/>
        </p:nvGrpSpPr>
        <p:grpSpPr>
          <a:xfrm>
            <a:off x="1219200" y="3758689"/>
            <a:ext cx="689220" cy="737111"/>
            <a:chOff x="4876800" y="712177"/>
            <a:chExt cx="689220" cy="737111"/>
          </a:xfrm>
        </p:grpSpPr>
        <p:pic>
          <p:nvPicPr>
            <p:cNvPr id="20" name="Picture 19" descr="DOE_ARPAE-DELTA_0610_beeti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0220" y="712177"/>
              <a:ext cx="685800" cy="685800"/>
            </a:xfrm>
            <a:prstGeom prst="rect">
              <a:avLst/>
            </a:prstGeom>
          </p:spPr>
        </p:pic>
        <p:sp>
          <p:nvSpPr>
            <p:cNvPr id="31" name="TextBox 30"/>
            <p:cNvSpPr txBox="1"/>
            <p:nvPr/>
          </p:nvSpPr>
          <p:spPr>
            <a:xfrm>
              <a:off x="48768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beetit</a:t>
              </a:r>
              <a:endParaRPr lang="en-US" sz="1000" b="1" cap="all" dirty="0">
                <a:solidFill>
                  <a:srgbClr val="727272"/>
                </a:solidFill>
                <a:latin typeface="Arial Narrow"/>
                <a:cs typeface="Arial Narrow"/>
              </a:endParaRPr>
            </a:p>
          </p:txBody>
        </p:sp>
      </p:grpSp>
      <p:grpSp>
        <p:nvGrpSpPr>
          <p:cNvPr id="41" name="Group 40"/>
          <p:cNvGrpSpPr/>
          <p:nvPr/>
        </p:nvGrpSpPr>
        <p:grpSpPr>
          <a:xfrm>
            <a:off x="7086600" y="3758689"/>
            <a:ext cx="690588" cy="737111"/>
            <a:chOff x="6248400" y="712177"/>
            <a:chExt cx="690588" cy="737111"/>
          </a:xfrm>
        </p:grpSpPr>
        <p:pic>
          <p:nvPicPr>
            <p:cNvPr id="22" name="Picture 21" descr="DOE_ARPAE-DELTA_0610_delt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3188" y="712177"/>
              <a:ext cx="685800" cy="685800"/>
            </a:xfrm>
            <a:prstGeom prst="rect">
              <a:avLst/>
            </a:prstGeom>
          </p:spPr>
        </p:pic>
        <p:sp>
          <p:nvSpPr>
            <p:cNvPr id="33" name="TextBox 32"/>
            <p:cNvSpPr txBox="1"/>
            <p:nvPr/>
          </p:nvSpPr>
          <p:spPr>
            <a:xfrm>
              <a:off x="62484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delta</a:t>
              </a:r>
              <a:endParaRPr lang="en-US" sz="1000" b="1" cap="all" dirty="0">
                <a:solidFill>
                  <a:srgbClr val="727272"/>
                </a:solidFill>
                <a:latin typeface="Arial Narrow"/>
                <a:cs typeface="Arial Narrow"/>
              </a:endParaRPr>
            </a:p>
          </p:txBody>
        </p:sp>
      </p:grpSp>
      <p:grpSp>
        <p:nvGrpSpPr>
          <p:cNvPr id="40" name="Group 39"/>
          <p:cNvGrpSpPr/>
          <p:nvPr/>
        </p:nvGrpSpPr>
        <p:grpSpPr>
          <a:xfrm>
            <a:off x="1219200" y="4776643"/>
            <a:ext cx="990600" cy="711245"/>
            <a:chOff x="1600200" y="4546555"/>
            <a:chExt cx="990600" cy="711245"/>
          </a:xfrm>
        </p:grpSpPr>
        <p:pic>
          <p:nvPicPr>
            <p:cNvPr id="23" name="Picture 22" descr="DOE_ARPAE-DELTA_0610_electrofuels.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8072" y="4546555"/>
              <a:ext cx="685800" cy="685800"/>
            </a:xfrm>
            <a:prstGeom prst="rect">
              <a:avLst/>
            </a:prstGeom>
          </p:spPr>
        </p:pic>
        <p:sp>
          <p:nvSpPr>
            <p:cNvPr id="34" name="TextBox 33"/>
            <p:cNvSpPr txBox="1"/>
            <p:nvPr/>
          </p:nvSpPr>
          <p:spPr>
            <a:xfrm>
              <a:off x="1600200" y="5103912"/>
              <a:ext cx="9906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ElectroFuels</a:t>
              </a:r>
              <a:endParaRPr lang="en-US" sz="1000" b="1" cap="all" dirty="0">
                <a:solidFill>
                  <a:srgbClr val="727272"/>
                </a:solidFill>
                <a:latin typeface="Arial Narrow"/>
                <a:cs typeface="Arial Narrow"/>
              </a:endParaRPr>
            </a:p>
          </p:txBody>
        </p:sp>
      </p:grpSp>
      <p:grpSp>
        <p:nvGrpSpPr>
          <p:cNvPr id="38" name="Group 37"/>
          <p:cNvGrpSpPr/>
          <p:nvPr/>
        </p:nvGrpSpPr>
        <p:grpSpPr>
          <a:xfrm>
            <a:off x="6324600" y="914400"/>
            <a:ext cx="691956" cy="737111"/>
            <a:chOff x="7620000" y="712177"/>
            <a:chExt cx="691956" cy="737111"/>
          </a:xfrm>
        </p:grpSpPr>
        <p:pic>
          <p:nvPicPr>
            <p:cNvPr id="24" name="Picture 23" descr="DOE_ARPAE-DELTA_0610_focus.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6156" y="712177"/>
              <a:ext cx="685800" cy="685800"/>
            </a:xfrm>
            <a:prstGeom prst="rect">
              <a:avLst/>
            </a:prstGeom>
          </p:spPr>
        </p:pic>
        <p:sp>
          <p:nvSpPr>
            <p:cNvPr id="35" name="TextBox 34"/>
            <p:cNvSpPr txBox="1"/>
            <p:nvPr/>
          </p:nvSpPr>
          <p:spPr>
            <a:xfrm>
              <a:off x="76200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focus</a:t>
              </a:r>
              <a:endParaRPr lang="en-US" sz="1000" b="1" cap="all" dirty="0">
                <a:solidFill>
                  <a:srgbClr val="727272"/>
                </a:solidFill>
                <a:latin typeface="Arial Narrow"/>
                <a:cs typeface="Arial Narrow"/>
              </a:endParaRPr>
            </a:p>
          </p:txBody>
        </p:sp>
      </p:grpSp>
      <p:grpSp>
        <p:nvGrpSpPr>
          <p:cNvPr id="37" name="Group 36"/>
          <p:cNvGrpSpPr/>
          <p:nvPr/>
        </p:nvGrpSpPr>
        <p:grpSpPr>
          <a:xfrm>
            <a:off x="4321820" y="2138106"/>
            <a:ext cx="692638" cy="737111"/>
            <a:chOff x="8305800" y="712177"/>
            <a:chExt cx="692638" cy="737111"/>
          </a:xfrm>
        </p:grpSpPr>
        <p:pic>
          <p:nvPicPr>
            <p:cNvPr id="25" name="Picture 24" descr="DOE_ARPAE-DELTA_0610_geni.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12638" y="712177"/>
              <a:ext cx="685800" cy="685800"/>
            </a:xfrm>
            <a:prstGeom prst="rect">
              <a:avLst/>
            </a:prstGeom>
          </p:spPr>
        </p:pic>
        <p:sp>
          <p:nvSpPr>
            <p:cNvPr id="36" name="TextBox 35"/>
            <p:cNvSpPr txBox="1"/>
            <p:nvPr/>
          </p:nvSpPr>
          <p:spPr>
            <a:xfrm>
              <a:off x="8305800" y="1295400"/>
              <a:ext cx="685800" cy="153888"/>
            </a:xfrm>
            <a:prstGeom prst="rect">
              <a:avLst/>
            </a:prstGeom>
            <a:noFill/>
          </p:spPr>
          <p:txBody>
            <a:bodyPr wrap="square" lIns="0" tIns="0" rIns="0" bIns="0" rtlCol="0" anchor="ctr" anchorCtr="0">
              <a:spAutoFit/>
            </a:bodyPr>
            <a:lstStyle/>
            <a:p>
              <a:pPr algn="ctr"/>
              <a:r>
                <a:rPr lang="en-US" sz="1000" b="1" cap="all" dirty="0" err="1" smtClean="0">
                  <a:solidFill>
                    <a:srgbClr val="727272"/>
                  </a:solidFill>
                  <a:latin typeface="Arial Narrow"/>
                  <a:cs typeface="Arial Narrow"/>
                </a:rPr>
                <a:t>geni</a:t>
              </a:r>
              <a:endParaRPr lang="en-US" sz="1000" b="1" cap="all" dirty="0">
                <a:solidFill>
                  <a:srgbClr val="727272"/>
                </a:solidFill>
                <a:latin typeface="Arial Narrow"/>
                <a:cs typeface="Arial Narrow"/>
              </a:endParaRPr>
            </a:p>
          </p:txBody>
        </p:sp>
      </p:grpSp>
      <p:sp>
        <p:nvSpPr>
          <p:cNvPr id="59" name="TextBox 58"/>
          <p:cNvSpPr txBox="1"/>
          <p:nvPr/>
        </p:nvSpPr>
        <p:spPr>
          <a:xfrm>
            <a:off x="7924800" y="21321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GENSETS</a:t>
            </a:r>
            <a:endParaRPr lang="en-US" sz="1000" b="1" cap="all" dirty="0">
              <a:solidFill>
                <a:srgbClr val="727272"/>
              </a:solidFill>
              <a:latin typeface="Arial Narrow"/>
              <a:cs typeface="Arial Narrow"/>
            </a:endParaRPr>
          </a:p>
        </p:txBody>
      </p:sp>
      <p:grpSp>
        <p:nvGrpSpPr>
          <p:cNvPr id="79" name="Group 78"/>
          <p:cNvGrpSpPr/>
          <p:nvPr/>
        </p:nvGrpSpPr>
        <p:grpSpPr>
          <a:xfrm>
            <a:off x="1840584" y="2136618"/>
            <a:ext cx="688297" cy="763488"/>
            <a:chOff x="1064303" y="608112"/>
            <a:chExt cx="688297" cy="763488"/>
          </a:xfrm>
        </p:grpSpPr>
        <p:pic>
          <p:nvPicPr>
            <p:cNvPr id="50" name="Picture 49" descr="DOE_ARPAE-DELTA_0610_grids.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4303" y="608112"/>
              <a:ext cx="685800" cy="685800"/>
            </a:xfrm>
            <a:prstGeom prst="rect">
              <a:avLst/>
            </a:prstGeom>
          </p:spPr>
        </p:pic>
        <p:sp>
          <p:nvSpPr>
            <p:cNvPr id="60" name="TextBox 59"/>
            <p:cNvSpPr txBox="1"/>
            <p:nvPr/>
          </p:nvSpPr>
          <p:spPr>
            <a:xfrm>
              <a:off x="1066800" y="12177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Grids</a:t>
              </a:r>
              <a:endParaRPr lang="en-US" sz="1000" b="1" cap="all" dirty="0">
                <a:solidFill>
                  <a:srgbClr val="727272"/>
                </a:solidFill>
                <a:latin typeface="Arial Narrow"/>
                <a:cs typeface="Arial Narrow"/>
              </a:endParaRPr>
            </a:p>
          </p:txBody>
        </p:sp>
      </p:grpSp>
      <p:grpSp>
        <p:nvGrpSpPr>
          <p:cNvPr id="80" name="Group 79"/>
          <p:cNvGrpSpPr/>
          <p:nvPr/>
        </p:nvGrpSpPr>
        <p:grpSpPr>
          <a:xfrm>
            <a:off x="2438400" y="2136618"/>
            <a:ext cx="690794" cy="763488"/>
            <a:chOff x="1823806" y="608112"/>
            <a:chExt cx="690794" cy="763488"/>
          </a:xfrm>
        </p:grpSpPr>
        <p:pic>
          <p:nvPicPr>
            <p:cNvPr id="51" name="Picture 50" descr="DOE_ARPAE-DELTA_0610_heats.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3806" y="608112"/>
              <a:ext cx="685800" cy="685800"/>
            </a:xfrm>
            <a:prstGeom prst="rect">
              <a:avLst/>
            </a:prstGeom>
          </p:spPr>
        </p:pic>
        <p:sp>
          <p:nvSpPr>
            <p:cNvPr id="61" name="TextBox 60"/>
            <p:cNvSpPr txBox="1"/>
            <p:nvPr/>
          </p:nvSpPr>
          <p:spPr>
            <a:xfrm>
              <a:off x="1828800" y="12177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Heats</a:t>
              </a:r>
              <a:endParaRPr lang="en-US" sz="1000" b="1" cap="all" dirty="0">
                <a:solidFill>
                  <a:srgbClr val="727272"/>
                </a:solidFill>
                <a:latin typeface="Arial Narrow"/>
                <a:cs typeface="Arial Narrow"/>
              </a:endParaRPr>
            </a:p>
          </p:txBody>
        </p:sp>
      </p:grpSp>
      <p:grpSp>
        <p:nvGrpSpPr>
          <p:cNvPr id="63" name="Group 62"/>
          <p:cNvGrpSpPr/>
          <p:nvPr/>
        </p:nvGrpSpPr>
        <p:grpSpPr>
          <a:xfrm>
            <a:off x="1295400" y="990600"/>
            <a:ext cx="685800" cy="738912"/>
            <a:chOff x="2587054" y="685800"/>
            <a:chExt cx="685800" cy="738912"/>
          </a:xfrm>
        </p:grpSpPr>
        <p:pic>
          <p:nvPicPr>
            <p:cNvPr id="52" name="Picture 51" descr="DOE_ARPAE-DELTA_0610_impacct.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87054" y="685800"/>
              <a:ext cx="685800" cy="685800"/>
            </a:xfrm>
            <a:prstGeom prst="rect">
              <a:avLst/>
            </a:prstGeom>
          </p:spPr>
        </p:pic>
        <p:sp>
          <p:nvSpPr>
            <p:cNvPr id="62" name="TextBox 61"/>
            <p:cNvSpPr txBox="1"/>
            <p:nvPr/>
          </p:nvSpPr>
          <p:spPr>
            <a:xfrm>
              <a:off x="2587054" y="1270824"/>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Impacct</a:t>
              </a:r>
              <a:endParaRPr lang="en-US" sz="1000" b="1" cap="all" dirty="0">
                <a:solidFill>
                  <a:srgbClr val="727272"/>
                </a:solidFill>
                <a:latin typeface="Arial Narrow"/>
                <a:cs typeface="Arial Narrow"/>
              </a:endParaRPr>
            </a:p>
          </p:txBody>
        </p:sp>
      </p:grpSp>
      <p:grpSp>
        <p:nvGrpSpPr>
          <p:cNvPr id="78" name="Group 77"/>
          <p:cNvGrpSpPr/>
          <p:nvPr/>
        </p:nvGrpSpPr>
        <p:grpSpPr>
          <a:xfrm>
            <a:off x="5105400" y="3275112"/>
            <a:ext cx="695788" cy="763488"/>
            <a:chOff x="3342812" y="608112"/>
            <a:chExt cx="695788" cy="763488"/>
          </a:xfrm>
        </p:grpSpPr>
        <p:pic>
          <p:nvPicPr>
            <p:cNvPr id="53" name="Picture 52" descr="DOE_ARPAE-DELTA_0610_metals.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42812" y="608112"/>
              <a:ext cx="685800" cy="685800"/>
            </a:xfrm>
            <a:prstGeom prst="rect">
              <a:avLst/>
            </a:prstGeom>
          </p:spPr>
        </p:pic>
        <p:sp>
          <p:nvSpPr>
            <p:cNvPr id="64" name="TextBox 63"/>
            <p:cNvSpPr txBox="1"/>
            <p:nvPr/>
          </p:nvSpPr>
          <p:spPr>
            <a:xfrm>
              <a:off x="3352800" y="12177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Metals</a:t>
              </a:r>
              <a:endParaRPr lang="en-US" sz="1000" b="1" cap="all" dirty="0">
                <a:solidFill>
                  <a:srgbClr val="727272"/>
                </a:solidFill>
                <a:latin typeface="Arial Narrow"/>
                <a:cs typeface="Arial Narrow"/>
              </a:endParaRPr>
            </a:p>
          </p:txBody>
        </p:sp>
      </p:grpSp>
      <p:grpSp>
        <p:nvGrpSpPr>
          <p:cNvPr id="77" name="Group 76"/>
          <p:cNvGrpSpPr/>
          <p:nvPr/>
        </p:nvGrpSpPr>
        <p:grpSpPr>
          <a:xfrm>
            <a:off x="6388315" y="3254628"/>
            <a:ext cx="698285" cy="763488"/>
            <a:chOff x="4102315" y="608112"/>
            <a:chExt cx="698285" cy="763488"/>
          </a:xfrm>
          <a:noFill/>
        </p:grpSpPr>
        <p:pic>
          <p:nvPicPr>
            <p:cNvPr id="54" name="Picture 53" descr="DOE_ARPAE-DELTA_0610_monitor.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02315" y="608112"/>
              <a:ext cx="685800" cy="685800"/>
            </a:xfrm>
            <a:prstGeom prst="rect">
              <a:avLst/>
            </a:prstGeom>
            <a:grpFill/>
          </p:spPr>
        </p:pic>
        <p:sp>
          <p:nvSpPr>
            <p:cNvPr id="65" name="TextBox 64"/>
            <p:cNvSpPr txBox="1"/>
            <p:nvPr/>
          </p:nvSpPr>
          <p:spPr>
            <a:xfrm>
              <a:off x="4114800" y="1217712"/>
              <a:ext cx="685800" cy="153888"/>
            </a:xfrm>
            <a:prstGeom prst="rect">
              <a:avLst/>
            </a:prstGeom>
            <a:grp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Monitor</a:t>
              </a:r>
              <a:endParaRPr lang="en-US" sz="1000" b="1" cap="all" dirty="0">
                <a:solidFill>
                  <a:srgbClr val="727272"/>
                </a:solidFill>
                <a:latin typeface="Arial Narrow"/>
                <a:cs typeface="Arial Narrow"/>
              </a:endParaRPr>
            </a:p>
          </p:txBody>
        </p:sp>
      </p:grpSp>
      <p:grpSp>
        <p:nvGrpSpPr>
          <p:cNvPr id="72" name="Group 71"/>
          <p:cNvGrpSpPr/>
          <p:nvPr/>
        </p:nvGrpSpPr>
        <p:grpSpPr>
          <a:xfrm>
            <a:off x="8367018" y="914400"/>
            <a:ext cx="700782" cy="738599"/>
            <a:chOff x="4861818" y="608112"/>
            <a:chExt cx="700782" cy="738599"/>
          </a:xfrm>
        </p:grpSpPr>
        <p:pic>
          <p:nvPicPr>
            <p:cNvPr id="55" name="Picture 54" descr="DOE_ARPAE-DELTA_0610_mosaic.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61818" y="608112"/>
              <a:ext cx="685800" cy="685800"/>
            </a:xfrm>
            <a:prstGeom prst="rect">
              <a:avLst/>
            </a:prstGeom>
          </p:spPr>
        </p:pic>
        <p:sp>
          <p:nvSpPr>
            <p:cNvPr id="66" name="TextBox 65"/>
            <p:cNvSpPr txBox="1"/>
            <p:nvPr/>
          </p:nvSpPr>
          <p:spPr>
            <a:xfrm>
              <a:off x="4876800" y="1192823"/>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Mosaic</a:t>
              </a:r>
              <a:endParaRPr lang="en-US" sz="1000" b="1" cap="all" dirty="0">
                <a:solidFill>
                  <a:srgbClr val="727272"/>
                </a:solidFill>
                <a:latin typeface="Arial Narrow"/>
                <a:cs typeface="Arial Narrow"/>
              </a:endParaRPr>
            </a:p>
          </p:txBody>
        </p:sp>
      </p:grpSp>
      <p:grpSp>
        <p:nvGrpSpPr>
          <p:cNvPr id="71" name="Group 70"/>
          <p:cNvGrpSpPr/>
          <p:nvPr/>
        </p:nvGrpSpPr>
        <p:grpSpPr>
          <a:xfrm>
            <a:off x="3792521" y="4766145"/>
            <a:ext cx="703279" cy="721743"/>
            <a:chOff x="5621321" y="649857"/>
            <a:chExt cx="703279" cy="721743"/>
          </a:xfrm>
          <a:noFill/>
        </p:grpSpPr>
        <p:pic>
          <p:nvPicPr>
            <p:cNvPr id="56" name="Picture 55" descr="DOE_ARPAE-DELTA_0610_move.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21321" y="649857"/>
              <a:ext cx="685800" cy="685800"/>
            </a:xfrm>
            <a:prstGeom prst="rect">
              <a:avLst/>
            </a:prstGeom>
            <a:grpFill/>
          </p:spPr>
        </p:pic>
        <p:sp>
          <p:nvSpPr>
            <p:cNvPr id="67" name="TextBox 66"/>
            <p:cNvSpPr txBox="1"/>
            <p:nvPr/>
          </p:nvSpPr>
          <p:spPr>
            <a:xfrm>
              <a:off x="5638800" y="1217712"/>
              <a:ext cx="685800" cy="153888"/>
            </a:xfrm>
            <a:prstGeom prst="rect">
              <a:avLst/>
            </a:prstGeom>
            <a:grp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Move</a:t>
              </a:r>
              <a:endParaRPr lang="en-US" sz="1000" b="1" cap="all" dirty="0">
                <a:solidFill>
                  <a:srgbClr val="727272"/>
                </a:solidFill>
                <a:latin typeface="Arial Narrow"/>
                <a:cs typeface="Arial Narrow"/>
              </a:endParaRPr>
            </a:p>
          </p:txBody>
        </p:sp>
      </p:grpSp>
      <p:grpSp>
        <p:nvGrpSpPr>
          <p:cNvPr id="70" name="Group 69"/>
          <p:cNvGrpSpPr/>
          <p:nvPr/>
        </p:nvGrpSpPr>
        <p:grpSpPr>
          <a:xfrm>
            <a:off x="2438400" y="4771394"/>
            <a:ext cx="685800" cy="716494"/>
            <a:chOff x="7151565" y="653618"/>
            <a:chExt cx="685800" cy="716494"/>
          </a:xfrm>
        </p:grpSpPr>
        <p:pic>
          <p:nvPicPr>
            <p:cNvPr id="58" name="Picture 57" descr="DOE_ARPAE-DELTA_0610_petro.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1565" y="653618"/>
              <a:ext cx="685800" cy="685800"/>
            </a:xfrm>
            <a:prstGeom prst="rect">
              <a:avLst/>
            </a:prstGeom>
          </p:spPr>
        </p:pic>
        <p:sp>
          <p:nvSpPr>
            <p:cNvPr id="69" name="TextBox 68"/>
            <p:cNvSpPr txBox="1"/>
            <p:nvPr/>
          </p:nvSpPr>
          <p:spPr>
            <a:xfrm>
              <a:off x="7151565" y="1216224"/>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Petro</a:t>
              </a:r>
              <a:endParaRPr lang="en-US" sz="1000" b="1" cap="all" dirty="0">
                <a:solidFill>
                  <a:srgbClr val="727272"/>
                </a:solidFill>
                <a:latin typeface="Arial Narrow"/>
                <a:cs typeface="Arial Narrow"/>
              </a:endParaRPr>
            </a:p>
          </p:txBody>
        </p:sp>
      </p:grpSp>
      <p:grpSp>
        <p:nvGrpSpPr>
          <p:cNvPr id="76" name="Group 75"/>
          <p:cNvGrpSpPr/>
          <p:nvPr/>
        </p:nvGrpSpPr>
        <p:grpSpPr>
          <a:xfrm>
            <a:off x="7463496" y="2138106"/>
            <a:ext cx="689904" cy="762000"/>
            <a:chOff x="7315200" y="2057400"/>
            <a:chExt cx="689904" cy="762000"/>
          </a:xfrm>
        </p:grpSpPr>
        <p:pic>
          <p:nvPicPr>
            <p:cNvPr id="21" name="Picture 20" descr="DOE_ARPAE-DELTA_0610_charges.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319304" y="2057400"/>
              <a:ext cx="685800" cy="685800"/>
            </a:xfrm>
            <a:prstGeom prst="rect">
              <a:avLst/>
            </a:prstGeom>
          </p:spPr>
        </p:pic>
        <p:sp>
          <p:nvSpPr>
            <p:cNvPr id="32" name="TextBox 31"/>
            <p:cNvSpPr txBox="1"/>
            <p:nvPr/>
          </p:nvSpPr>
          <p:spPr>
            <a:xfrm>
              <a:off x="7315200" y="26655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charges</a:t>
              </a:r>
              <a:endParaRPr lang="en-US" sz="1000" b="1" cap="all" dirty="0">
                <a:solidFill>
                  <a:srgbClr val="727272"/>
                </a:solidFill>
                <a:latin typeface="Arial Narrow"/>
                <a:cs typeface="Arial Narrow"/>
              </a:endParaRPr>
            </a:p>
          </p:txBody>
        </p:sp>
      </p:grpSp>
      <p:grpSp>
        <p:nvGrpSpPr>
          <p:cNvPr id="75" name="Group 74"/>
          <p:cNvGrpSpPr/>
          <p:nvPr/>
        </p:nvGrpSpPr>
        <p:grpSpPr>
          <a:xfrm>
            <a:off x="8382000" y="2138106"/>
            <a:ext cx="705776" cy="762000"/>
            <a:chOff x="7828624" y="2057400"/>
            <a:chExt cx="705776" cy="762000"/>
          </a:xfrm>
        </p:grpSpPr>
        <p:pic>
          <p:nvPicPr>
            <p:cNvPr id="57" name="Picture 56" descr="DOE_ARPAE-DELTA_0610_nodes.p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28624" y="2057400"/>
              <a:ext cx="685800" cy="685800"/>
            </a:xfrm>
            <a:prstGeom prst="rect">
              <a:avLst/>
            </a:prstGeom>
          </p:spPr>
        </p:pic>
        <p:sp>
          <p:nvSpPr>
            <p:cNvPr id="68" name="TextBox 67"/>
            <p:cNvSpPr txBox="1"/>
            <p:nvPr/>
          </p:nvSpPr>
          <p:spPr>
            <a:xfrm>
              <a:off x="7848600" y="26655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Nodes</a:t>
              </a:r>
              <a:endParaRPr lang="en-US" sz="1000" b="1" cap="all" dirty="0">
                <a:solidFill>
                  <a:srgbClr val="727272"/>
                </a:solidFill>
                <a:latin typeface="Arial Narrow"/>
                <a:cs typeface="Arial Narrow"/>
              </a:endParaRPr>
            </a:p>
          </p:txBody>
        </p:sp>
      </p:grpSp>
      <p:grpSp>
        <p:nvGrpSpPr>
          <p:cNvPr id="105" name="Group 104"/>
          <p:cNvGrpSpPr/>
          <p:nvPr/>
        </p:nvGrpSpPr>
        <p:grpSpPr>
          <a:xfrm>
            <a:off x="5029200" y="4243243"/>
            <a:ext cx="685800" cy="709757"/>
            <a:chOff x="304800" y="663331"/>
            <a:chExt cx="685800" cy="709757"/>
          </a:xfrm>
        </p:grpSpPr>
        <p:pic>
          <p:nvPicPr>
            <p:cNvPr id="81" name="Picture 80" descr="DOE_ARPAE-DELTA_0610_range.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4800" y="663331"/>
              <a:ext cx="685800" cy="685800"/>
            </a:xfrm>
            <a:prstGeom prst="rect">
              <a:avLst/>
            </a:prstGeom>
          </p:spPr>
        </p:pic>
        <p:sp>
          <p:nvSpPr>
            <p:cNvPr id="90" name="TextBox 89"/>
            <p:cNvSpPr txBox="1"/>
            <p:nvPr/>
          </p:nvSpPr>
          <p:spPr>
            <a:xfrm>
              <a:off x="304800"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Range</a:t>
              </a:r>
              <a:endParaRPr lang="en-US" sz="1000" b="1" cap="all" dirty="0">
                <a:solidFill>
                  <a:srgbClr val="727272"/>
                </a:solidFill>
                <a:latin typeface="Arial Narrow"/>
                <a:cs typeface="Arial Narrow"/>
              </a:endParaRPr>
            </a:p>
          </p:txBody>
        </p:sp>
      </p:grpSp>
      <p:grpSp>
        <p:nvGrpSpPr>
          <p:cNvPr id="104" name="Group 103"/>
          <p:cNvGrpSpPr/>
          <p:nvPr/>
        </p:nvGrpSpPr>
        <p:grpSpPr>
          <a:xfrm>
            <a:off x="3124200" y="3303853"/>
            <a:ext cx="685800" cy="709757"/>
            <a:chOff x="1437123" y="663331"/>
            <a:chExt cx="685800" cy="709757"/>
          </a:xfrm>
        </p:grpSpPr>
        <p:pic>
          <p:nvPicPr>
            <p:cNvPr id="82" name="Picture 81" descr="DOE_ARPAE-DELTA_0610_react.p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437123" y="663331"/>
              <a:ext cx="685800" cy="685800"/>
            </a:xfrm>
            <a:prstGeom prst="rect">
              <a:avLst/>
            </a:prstGeom>
          </p:spPr>
        </p:pic>
        <p:sp>
          <p:nvSpPr>
            <p:cNvPr id="91" name="TextBox 90"/>
            <p:cNvSpPr txBox="1"/>
            <p:nvPr/>
          </p:nvSpPr>
          <p:spPr>
            <a:xfrm>
              <a:off x="1437123"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React</a:t>
              </a:r>
              <a:endParaRPr lang="en-US" sz="1000" b="1" cap="all" dirty="0">
                <a:solidFill>
                  <a:srgbClr val="727272"/>
                </a:solidFill>
                <a:latin typeface="Arial Narrow"/>
                <a:cs typeface="Arial Narrow"/>
              </a:endParaRPr>
            </a:p>
          </p:txBody>
        </p:sp>
      </p:grpSp>
      <p:grpSp>
        <p:nvGrpSpPr>
          <p:cNvPr id="103" name="Group 102"/>
          <p:cNvGrpSpPr/>
          <p:nvPr/>
        </p:nvGrpSpPr>
        <p:grpSpPr>
          <a:xfrm>
            <a:off x="6858000" y="1576243"/>
            <a:ext cx="685800" cy="709757"/>
            <a:chOff x="2531347" y="663331"/>
            <a:chExt cx="685800" cy="709757"/>
          </a:xfrm>
          <a:noFill/>
        </p:grpSpPr>
        <p:pic>
          <p:nvPicPr>
            <p:cNvPr id="83" name="Picture 82" descr="DOE_ARPAE-DELTA_0610_rebels.pn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531347" y="663331"/>
              <a:ext cx="685800" cy="685800"/>
            </a:xfrm>
            <a:prstGeom prst="rect">
              <a:avLst/>
            </a:prstGeom>
            <a:grpFill/>
          </p:spPr>
        </p:pic>
        <p:sp>
          <p:nvSpPr>
            <p:cNvPr id="92" name="TextBox 91"/>
            <p:cNvSpPr txBox="1"/>
            <p:nvPr/>
          </p:nvSpPr>
          <p:spPr>
            <a:xfrm>
              <a:off x="2531347" y="1219200"/>
              <a:ext cx="685800" cy="153888"/>
            </a:xfrm>
            <a:prstGeom prst="rect">
              <a:avLst/>
            </a:prstGeom>
            <a:grp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Rebels</a:t>
              </a:r>
              <a:endParaRPr lang="en-US" sz="1000" b="1" cap="all" dirty="0">
                <a:solidFill>
                  <a:srgbClr val="727272"/>
                </a:solidFill>
                <a:latin typeface="Arial Narrow"/>
                <a:cs typeface="Arial Narrow"/>
              </a:endParaRPr>
            </a:p>
          </p:txBody>
        </p:sp>
      </p:grpSp>
      <p:grpSp>
        <p:nvGrpSpPr>
          <p:cNvPr id="102" name="Group 101"/>
          <p:cNvGrpSpPr/>
          <p:nvPr/>
        </p:nvGrpSpPr>
        <p:grpSpPr>
          <a:xfrm>
            <a:off x="5715000" y="4776643"/>
            <a:ext cx="685800" cy="709757"/>
            <a:chOff x="3663670" y="663331"/>
            <a:chExt cx="685800" cy="709757"/>
          </a:xfrm>
          <a:noFill/>
        </p:grpSpPr>
        <p:pic>
          <p:nvPicPr>
            <p:cNvPr id="85" name="Picture 84" descr="DOE_ARPAE-DELTA_0610_remote.pn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663670" y="663331"/>
              <a:ext cx="685800" cy="685800"/>
            </a:xfrm>
            <a:prstGeom prst="rect">
              <a:avLst/>
            </a:prstGeom>
            <a:grpFill/>
          </p:spPr>
        </p:pic>
        <p:sp>
          <p:nvSpPr>
            <p:cNvPr id="93" name="TextBox 92"/>
            <p:cNvSpPr txBox="1"/>
            <p:nvPr/>
          </p:nvSpPr>
          <p:spPr>
            <a:xfrm>
              <a:off x="3663670" y="1219200"/>
              <a:ext cx="685800" cy="153888"/>
            </a:xfrm>
            <a:prstGeom prst="rect">
              <a:avLst/>
            </a:prstGeom>
            <a:grp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Remote</a:t>
              </a:r>
              <a:endParaRPr lang="en-US" sz="1000" b="1" cap="all" dirty="0">
                <a:solidFill>
                  <a:srgbClr val="727272"/>
                </a:solidFill>
                <a:latin typeface="Arial Narrow"/>
                <a:cs typeface="Arial Narrow"/>
              </a:endParaRPr>
            </a:p>
          </p:txBody>
        </p:sp>
      </p:grpSp>
      <p:grpSp>
        <p:nvGrpSpPr>
          <p:cNvPr id="101" name="Group 100"/>
          <p:cNvGrpSpPr/>
          <p:nvPr/>
        </p:nvGrpSpPr>
        <p:grpSpPr>
          <a:xfrm>
            <a:off x="3724588" y="934884"/>
            <a:ext cx="847412" cy="709757"/>
            <a:chOff x="4715188" y="663331"/>
            <a:chExt cx="847412" cy="709757"/>
          </a:xfrm>
        </p:grpSpPr>
        <p:pic>
          <p:nvPicPr>
            <p:cNvPr id="86" name="Picture 85" descr="DOE_ARPAE-DELTA_0610_solaradept.png"/>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795994" y="663331"/>
              <a:ext cx="685800" cy="685800"/>
            </a:xfrm>
            <a:prstGeom prst="rect">
              <a:avLst/>
            </a:prstGeom>
          </p:spPr>
        </p:pic>
        <p:sp>
          <p:nvSpPr>
            <p:cNvPr id="94" name="TextBox 93"/>
            <p:cNvSpPr txBox="1"/>
            <p:nvPr/>
          </p:nvSpPr>
          <p:spPr>
            <a:xfrm>
              <a:off x="4715188" y="1219200"/>
              <a:ext cx="847412"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Solar Adept</a:t>
              </a:r>
              <a:endParaRPr lang="en-US" sz="1000" b="1" cap="all" dirty="0">
                <a:solidFill>
                  <a:srgbClr val="727272"/>
                </a:solidFill>
                <a:latin typeface="Arial Narrow"/>
                <a:cs typeface="Arial Narrow"/>
              </a:endParaRPr>
            </a:p>
          </p:txBody>
        </p:sp>
      </p:grpSp>
      <p:grpSp>
        <p:nvGrpSpPr>
          <p:cNvPr id="100" name="Group 99"/>
          <p:cNvGrpSpPr/>
          <p:nvPr/>
        </p:nvGrpSpPr>
        <p:grpSpPr>
          <a:xfrm>
            <a:off x="5638800" y="2687484"/>
            <a:ext cx="685800" cy="709757"/>
            <a:chOff x="5928317" y="663331"/>
            <a:chExt cx="685800" cy="709757"/>
          </a:xfrm>
        </p:grpSpPr>
        <p:pic>
          <p:nvPicPr>
            <p:cNvPr id="87" name="Picture 86" descr="DOE_ARPAE-DELTA_0610_switches.p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928317" y="663331"/>
              <a:ext cx="685800" cy="685800"/>
            </a:xfrm>
            <a:prstGeom prst="rect">
              <a:avLst/>
            </a:prstGeom>
          </p:spPr>
        </p:pic>
        <p:sp>
          <p:nvSpPr>
            <p:cNvPr id="95" name="TextBox 94"/>
            <p:cNvSpPr txBox="1"/>
            <p:nvPr/>
          </p:nvSpPr>
          <p:spPr>
            <a:xfrm>
              <a:off x="5928317"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Switches</a:t>
              </a:r>
              <a:endParaRPr lang="en-US" sz="1000" b="1" cap="all" dirty="0">
                <a:solidFill>
                  <a:srgbClr val="727272"/>
                </a:solidFill>
                <a:latin typeface="Arial Narrow"/>
                <a:cs typeface="Arial Narrow"/>
              </a:endParaRPr>
            </a:p>
          </p:txBody>
        </p:sp>
      </p:grpSp>
      <p:grpSp>
        <p:nvGrpSpPr>
          <p:cNvPr id="99" name="Group 98"/>
          <p:cNvGrpSpPr/>
          <p:nvPr/>
        </p:nvGrpSpPr>
        <p:grpSpPr>
          <a:xfrm>
            <a:off x="7620000" y="4776643"/>
            <a:ext cx="685800" cy="709757"/>
            <a:chOff x="7022541" y="663331"/>
            <a:chExt cx="685800" cy="709757"/>
          </a:xfrm>
        </p:grpSpPr>
        <p:pic>
          <p:nvPicPr>
            <p:cNvPr id="88" name="Picture 87" descr="DOE_ARPAE-DELTA_0610_terra.png"/>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022541" y="663331"/>
              <a:ext cx="685800" cy="685800"/>
            </a:xfrm>
            <a:prstGeom prst="rect">
              <a:avLst/>
            </a:prstGeom>
          </p:spPr>
        </p:pic>
        <p:sp>
          <p:nvSpPr>
            <p:cNvPr id="96" name="TextBox 95"/>
            <p:cNvSpPr txBox="1"/>
            <p:nvPr/>
          </p:nvSpPr>
          <p:spPr>
            <a:xfrm>
              <a:off x="7022541"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TERRA</a:t>
              </a:r>
              <a:endParaRPr lang="en-US" sz="1000" b="1" cap="all" dirty="0">
                <a:solidFill>
                  <a:srgbClr val="727272"/>
                </a:solidFill>
                <a:latin typeface="Arial Narrow"/>
                <a:cs typeface="Arial Narrow"/>
              </a:endParaRPr>
            </a:p>
          </p:txBody>
        </p:sp>
      </p:grpSp>
      <p:grpSp>
        <p:nvGrpSpPr>
          <p:cNvPr id="98" name="Group 97"/>
          <p:cNvGrpSpPr/>
          <p:nvPr/>
        </p:nvGrpSpPr>
        <p:grpSpPr>
          <a:xfrm>
            <a:off x="8302869" y="4776643"/>
            <a:ext cx="688731" cy="709757"/>
            <a:chOff x="8153400" y="663331"/>
            <a:chExt cx="688731" cy="709757"/>
          </a:xfrm>
        </p:grpSpPr>
        <p:pic>
          <p:nvPicPr>
            <p:cNvPr id="89" name="Picture 88" descr="DOE_ARPAE-DELTA_0610_transnet.png"/>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156331" y="663331"/>
              <a:ext cx="685800" cy="685800"/>
            </a:xfrm>
            <a:prstGeom prst="rect">
              <a:avLst/>
            </a:prstGeom>
          </p:spPr>
        </p:pic>
        <p:sp>
          <p:nvSpPr>
            <p:cNvPr id="97" name="TextBox 96"/>
            <p:cNvSpPr txBox="1"/>
            <p:nvPr/>
          </p:nvSpPr>
          <p:spPr>
            <a:xfrm>
              <a:off x="8153400"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Transnet</a:t>
              </a:r>
              <a:endParaRPr lang="en-US" sz="1000" b="1" cap="all" dirty="0">
                <a:solidFill>
                  <a:srgbClr val="727272"/>
                </a:solidFill>
                <a:latin typeface="Arial Narrow"/>
                <a:cs typeface="Arial Narrow"/>
              </a:endParaRPr>
            </a:p>
          </p:txBody>
        </p:sp>
      </p:grpSp>
      <p:pic>
        <p:nvPicPr>
          <p:cNvPr id="1026" name="Picture 2" descr="P:\Communications and Outreach\Digital\Photo Library\Project &amp; Performer Photos\GENSETS\GENSETS-Graphic_FINAL.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962900" y="1547957"/>
            <a:ext cx="602446" cy="587131"/>
          </a:xfrm>
          <a:prstGeom prst="ellipse">
            <a:avLst/>
          </a:prstGeom>
          <a:noFill/>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4680827" y="657507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4036656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6493" y="1381799"/>
            <a:ext cx="5833219" cy="5005131"/>
          </a:xfrm>
        </p:spPr>
        <p:txBody>
          <a:bodyPr>
            <a:normAutofit/>
          </a:bodyPr>
          <a:lstStyle/>
          <a:p>
            <a:pPr marL="0" indent="0">
              <a:buNone/>
            </a:pPr>
            <a:r>
              <a:rPr lang="en-US" sz="1800" dirty="0" smtClean="0"/>
              <a:t>“</a:t>
            </a:r>
            <a:r>
              <a:rPr lang="en-US" sz="1800" dirty="0"/>
              <a:t>W</a:t>
            </a:r>
            <a:r>
              <a:rPr lang="en-US" sz="1800" dirty="0" smtClean="0"/>
              <a:t>e </a:t>
            </a:r>
            <a:r>
              <a:rPr lang="en-US" sz="1800" dirty="0"/>
              <a:t>need innovation that gives us energy that’s cheaper than today’s hydrocarbon energy, that has zero CO2 emissions, and that’s as reliable as today’s overall energy system. And when you put all those requirements together, we need an energy miracle. That may make it seem too daunting to people, but in science, miracles are happening all the time</a:t>
            </a:r>
            <a:r>
              <a:rPr lang="en-US" sz="1800" dirty="0" smtClean="0"/>
              <a:t>.”</a:t>
            </a:r>
            <a:endParaRPr lang="en-US" sz="1800" dirty="0"/>
          </a:p>
          <a:p>
            <a:pPr marL="0" indent="0">
              <a:buNone/>
            </a:pPr>
            <a:endParaRPr lang="en-US" sz="1800" dirty="0" smtClean="0"/>
          </a:p>
          <a:p>
            <a:pPr marL="0" indent="0">
              <a:buNone/>
            </a:pPr>
            <a:r>
              <a:rPr lang="en-US" sz="1800" dirty="0" smtClean="0"/>
              <a:t>Bill Gates, as interviewed in </a:t>
            </a:r>
            <a:r>
              <a:rPr lang="en-US" sz="1800" i="1" dirty="0" smtClean="0"/>
              <a:t>The Atlantic</a:t>
            </a:r>
            <a:r>
              <a:rPr lang="en-US" sz="1800" dirty="0" smtClean="0"/>
              <a:t>, November 2015</a:t>
            </a:r>
            <a:endParaRPr lang="en-US" sz="1800" dirty="0"/>
          </a:p>
        </p:txBody>
      </p:sp>
      <p:sp>
        <p:nvSpPr>
          <p:cNvPr id="4" name="Slide Number Placeholder 3"/>
          <p:cNvSpPr>
            <a:spLocks noGrp="1"/>
          </p:cNvSpPr>
          <p:nvPr>
            <p:ph type="sldNum" sz="quarter" idx="12"/>
          </p:nvPr>
        </p:nvSpPr>
        <p:spPr/>
        <p:txBody>
          <a:bodyPr/>
          <a:lstStyle/>
          <a:p>
            <a:fld id="{F49B8720-E526-BD45-92D7-B4028BF31DDE}" type="slidenum">
              <a:rPr lang="en-US" smtClean="0">
                <a:solidFill>
                  <a:prstClr val="black">
                    <a:tint val="75000"/>
                  </a:prstClr>
                </a:solidFill>
              </a:rPr>
              <a:pPr/>
              <a:t>4</a:t>
            </a:fld>
            <a:endParaRPr lang="en-US" dirty="0">
              <a:solidFill>
                <a:prstClr val="black">
                  <a:tint val="75000"/>
                </a:prstClr>
              </a:solidFill>
            </a:endParaRPr>
          </a:p>
        </p:txBody>
      </p:sp>
      <p:sp>
        <p:nvSpPr>
          <p:cNvPr id="5" name="TextBox 4"/>
          <p:cNvSpPr txBox="1"/>
          <p:nvPr/>
        </p:nvSpPr>
        <p:spPr>
          <a:xfrm>
            <a:off x="1508222" y="5234836"/>
            <a:ext cx="7217452" cy="369332"/>
          </a:xfrm>
          <a:prstGeom prst="rect">
            <a:avLst/>
          </a:prstGeom>
          <a:noFill/>
        </p:spPr>
        <p:txBody>
          <a:bodyPr wrap="square" rtlCol="0">
            <a:spAutoFit/>
          </a:bodyPr>
          <a:lstStyle/>
          <a:p>
            <a:r>
              <a:rPr lang="en-US" i="1" dirty="0" smtClean="0">
                <a:solidFill>
                  <a:schemeClr val="accent2"/>
                </a:solidFill>
              </a:rPr>
              <a:t>Gates </a:t>
            </a:r>
            <a:r>
              <a:rPr lang="en-US" i="1" dirty="0" smtClean="0">
                <a:solidFill>
                  <a:schemeClr val="accent2"/>
                </a:solidFill>
              </a:rPr>
              <a:t>probably isn’t thinking about fusion.  </a:t>
            </a:r>
            <a:r>
              <a:rPr lang="en-US" i="1" dirty="0" smtClean="0">
                <a:solidFill>
                  <a:schemeClr val="accent2"/>
                </a:solidFill>
              </a:rPr>
              <a:t>Should he be?</a:t>
            </a:r>
            <a:endParaRPr lang="en-US" i="1" dirty="0">
              <a:solidFill>
                <a:schemeClr val="accent2"/>
              </a:solidFill>
            </a:endParaRPr>
          </a:p>
        </p:txBody>
      </p:sp>
    </p:spTree>
    <p:extLst>
      <p:ext uri="{BB962C8B-B14F-4D97-AF65-F5344CB8AC3E}">
        <p14:creationId xmlns:p14="http://schemas.microsoft.com/office/powerpoint/2010/main" val="27068052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34" y="985251"/>
            <a:ext cx="4137641" cy="4811307"/>
          </a:xfrm>
        </p:spPr>
        <p:txBody>
          <a:bodyPr>
            <a:noAutofit/>
          </a:bodyPr>
          <a:lstStyle/>
          <a:p>
            <a:pPr marL="0" indent="0">
              <a:buNone/>
            </a:pPr>
            <a:r>
              <a:rPr lang="en-US" sz="1600" dirty="0" smtClean="0"/>
              <a:t>Fusion </a:t>
            </a:r>
            <a:r>
              <a:rPr lang="en-US" sz="1600" dirty="0" smtClean="0"/>
              <a:t>energy </a:t>
            </a:r>
            <a:r>
              <a:rPr lang="en-US" sz="1600" dirty="0" smtClean="0"/>
              <a:t>would be transformational:</a:t>
            </a:r>
            <a:endParaRPr lang="en-US" sz="1400" dirty="0"/>
          </a:p>
          <a:p>
            <a:pPr marL="569913" lvl="1"/>
            <a:r>
              <a:rPr lang="en-US" sz="1400" dirty="0"/>
              <a:t>Carbon-</a:t>
            </a:r>
            <a:r>
              <a:rPr lang="en-US" sz="1400" dirty="0" smtClean="0"/>
              <a:t>free, </a:t>
            </a:r>
            <a:r>
              <a:rPr lang="en-US" sz="1400" dirty="0" err="1" smtClean="0"/>
              <a:t>dispatchable</a:t>
            </a:r>
            <a:r>
              <a:rPr lang="en-US" sz="1400" dirty="0" smtClean="0"/>
              <a:t> </a:t>
            </a:r>
            <a:r>
              <a:rPr lang="en-US" sz="1400" dirty="0"/>
              <a:t>power </a:t>
            </a:r>
          </a:p>
          <a:p>
            <a:pPr marL="569913" lvl="1"/>
            <a:r>
              <a:rPr lang="en-US" sz="1400" dirty="0"/>
              <a:t>Virtually unlimited fuel </a:t>
            </a:r>
          </a:p>
          <a:p>
            <a:pPr marL="569913" lvl="1"/>
            <a:r>
              <a:rPr lang="en-US" sz="1400" dirty="0"/>
              <a:t>No </a:t>
            </a:r>
            <a:r>
              <a:rPr lang="en-US" sz="1400" dirty="0" smtClean="0"/>
              <a:t>proliferation or meltdown risk</a:t>
            </a:r>
          </a:p>
          <a:p>
            <a:pPr marL="569913" lvl="1"/>
            <a:endParaRPr lang="en-US" sz="700" dirty="0" smtClean="0"/>
          </a:p>
          <a:p>
            <a:pPr marL="569913" lvl="1"/>
            <a:endParaRPr lang="en-US" sz="700" dirty="0" smtClean="0"/>
          </a:p>
          <a:p>
            <a:pPr marL="0" indent="0">
              <a:buNone/>
            </a:pPr>
            <a:r>
              <a:rPr lang="en-US" sz="1600" dirty="0" smtClean="0"/>
              <a:t>In the ALPHA program, we want to create </a:t>
            </a:r>
            <a:br>
              <a:rPr lang="en-US" sz="1600" dirty="0" smtClean="0"/>
            </a:br>
            <a:r>
              <a:rPr lang="en-US" sz="1600" dirty="0" smtClean="0"/>
              <a:t>more options for fusion energy.</a:t>
            </a:r>
            <a:br>
              <a:rPr lang="en-US" sz="1600" dirty="0" smtClean="0"/>
            </a:br>
            <a:endParaRPr lang="en-US" sz="800" dirty="0" smtClean="0"/>
          </a:p>
          <a:p>
            <a:pPr marL="0" indent="0">
              <a:buNone/>
            </a:pPr>
            <a:r>
              <a:rPr lang="en-US" sz="1600" dirty="0" smtClean="0"/>
              <a:t>…but they have to offer low-cost </a:t>
            </a:r>
            <a:br>
              <a:rPr lang="en-US" sz="1600" dirty="0" smtClean="0"/>
            </a:br>
            <a:r>
              <a:rPr lang="en-US" sz="1600" dirty="0" smtClean="0"/>
              <a:t>development pathways to be real options.</a:t>
            </a:r>
            <a:endParaRPr lang="en-US" sz="1600" dirty="0" smtClean="0"/>
          </a:p>
          <a:p>
            <a:pPr marL="0" indent="0">
              <a:buNone/>
            </a:pPr>
            <a:endParaRPr lang="en-US" sz="800" dirty="0" smtClean="0"/>
          </a:p>
          <a:p>
            <a:pPr marL="0" indent="0">
              <a:buNone/>
            </a:pPr>
            <a:r>
              <a:rPr lang="en-US" sz="1600" dirty="0" smtClean="0"/>
              <a:t>ALPHA seeks:</a:t>
            </a:r>
          </a:p>
          <a:p>
            <a:pPr marL="569913" lvl="1"/>
            <a:r>
              <a:rPr lang="en-US" sz="1400" dirty="0" smtClean="0"/>
              <a:t>New approaches to fusion based on </a:t>
            </a:r>
            <a:br>
              <a:rPr lang="en-US" sz="1400" dirty="0" smtClean="0"/>
            </a:br>
            <a:r>
              <a:rPr lang="en-US" sz="1400" dirty="0" smtClean="0"/>
              <a:t>low-cost technologies </a:t>
            </a:r>
          </a:p>
          <a:p>
            <a:pPr marL="569913" lvl="1"/>
            <a:r>
              <a:rPr lang="en-US" sz="1400" dirty="0" smtClean="0"/>
              <a:t>High </a:t>
            </a:r>
            <a:r>
              <a:rPr lang="en-US" sz="1400" dirty="0"/>
              <a:t>shot rate </a:t>
            </a:r>
            <a:r>
              <a:rPr lang="en-US" sz="1400" dirty="0" smtClean="0"/>
              <a:t>for rapid learning</a:t>
            </a:r>
          </a:p>
          <a:p>
            <a:pPr marL="569913" lvl="1"/>
            <a:r>
              <a:rPr lang="en-US" sz="1400" dirty="0" smtClean="0"/>
              <a:t>All built to exploit physics of </a:t>
            </a:r>
            <a:br>
              <a:rPr lang="en-US" sz="1400" dirty="0" smtClean="0"/>
            </a:br>
            <a:r>
              <a:rPr lang="en-US" sz="1400" dirty="0" smtClean="0"/>
              <a:t>intermediate density regime</a:t>
            </a:r>
          </a:p>
          <a:p>
            <a:pPr marL="569913" lvl="1"/>
            <a:endParaRPr lang="en-US" sz="1200" dirty="0"/>
          </a:p>
          <a:p>
            <a:pPr marL="569913" lvl="1"/>
            <a:endParaRPr lang="en-US" sz="1200" dirty="0"/>
          </a:p>
          <a:p>
            <a:pPr marL="569913" lvl="1"/>
            <a:endParaRPr lang="en-US" sz="1200" dirty="0"/>
          </a:p>
          <a:p>
            <a:pPr marL="569913" lvl="1"/>
            <a:endParaRPr lang="en-US" sz="1200" dirty="0"/>
          </a:p>
          <a:p>
            <a:pPr marL="569913" lvl="1"/>
            <a:endParaRPr lang="en-US" sz="1200" dirty="0"/>
          </a:p>
        </p:txBody>
      </p:sp>
      <p:sp>
        <p:nvSpPr>
          <p:cNvPr id="11" name="Rounded Rectangle 10"/>
          <p:cNvSpPr/>
          <p:nvPr/>
        </p:nvSpPr>
        <p:spPr>
          <a:xfrm>
            <a:off x="4401821" y="1412730"/>
            <a:ext cx="4644578" cy="3952664"/>
          </a:xfrm>
          <a:prstGeom prst="roundRect">
            <a:avLst>
              <a:gd name="adj" fmla="val 2821"/>
            </a:avLst>
          </a:prstGeom>
          <a:solidFill>
            <a:schemeClr val="accent3"/>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4" name="Slide Number Placeholder 3"/>
          <p:cNvSpPr>
            <a:spLocks noGrp="1"/>
          </p:cNvSpPr>
          <p:nvPr>
            <p:ph type="sldNum" sz="quarter" idx="4294967295"/>
          </p:nvPr>
        </p:nvSpPr>
        <p:spPr>
          <a:xfrm>
            <a:off x="8407400" y="6357403"/>
            <a:ext cx="417051" cy="365125"/>
          </a:xfrm>
          <a:prstGeom prst="rect">
            <a:avLst/>
          </a:prstGeom>
        </p:spPr>
        <p:txBody>
          <a:bodyPr/>
          <a:lstStyle/>
          <a:p>
            <a:fld id="{F49B8720-E526-BD45-92D7-B4028BF31DDE}" type="slidenum">
              <a:rPr lang="en-US" smtClean="0">
                <a:solidFill>
                  <a:prstClr val="white">
                    <a:lumMod val="50000"/>
                  </a:prstClr>
                </a:solidFill>
              </a:rPr>
              <a:pPr/>
              <a:t>5</a:t>
            </a:fld>
            <a:endParaRPr lang="en-US" dirty="0">
              <a:solidFill>
                <a:prstClr val="white">
                  <a:lumMod val="50000"/>
                </a:prstClr>
              </a:solidFill>
            </a:endParaRPr>
          </a:p>
        </p:txBody>
      </p:sp>
      <p:sp>
        <p:nvSpPr>
          <p:cNvPr id="12" name="Title 1"/>
          <p:cNvSpPr>
            <a:spLocks noGrp="1"/>
          </p:cNvSpPr>
          <p:nvPr>
            <p:ph type="title"/>
          </p:nvPr>
        </p:nvSpPr>
        <p:spPr>
          <a:xfrm>
            <a:off x="321824" y="67341"/>
            <a:ext cx="8714095" cy="824352"/>
          </a:xfrm>
        </p:spPr>
        <p:txBody>
          <a:bodyPr>
            <a:normAutofit/>
          </a:bodyPr>
          <a:lstStyle/>
          <a:p>
            <a:r>
              <a:rPr lang="en-US" sz="2400" dirty="0" smtClean="0"/>
              <a:t>ALPHA seeks more options for fusion energy</a:t>
            </a:r>
            <a:endParaRPr lang="en-US" sz="2400" dirty="0"/>
          </a:p>
        </p:txBody>
      </p:sp>
      <p:sp>
        <p:nvSpPr>
          <p:cNvPr id="14" name="TextBox 13"/>
          <p:cNvSpPr txBox="1"/>
          <p:nvPr/>
        </p:nvSpPr>
        <p:spPr>
          <a:xfrm>
            <a:off x="6826533" y="1574685"/>
            <a:ext cx="2156073" cy="1615827"/>
          </a:xfrm>
          <a:prstGeom prst="rect">
            <a:avLst/>
          </a:prstGeom>
          <a:noFill/>
        </p:spPr>
        <p:txBody>
          <a:bodyPr wrap="square" rtlCol="0">
            <a:spAutoFit/>
          </a:bodyPr>
          <a:lstStyle/>
          <a:p>
            <a:r>
              <a:rPr lang="en-US" sz="1100" dirty="0" smtClean="0"/>
              <a:t>Scaling for</a:t>
            </a:r>
            <a:r>
              <a:rPr lang="en-US" sz="1100" dirty="0" smtClean="0"/>
              <a:t> power and energy requirements points to low-cost options at intermediate densities.</a:t>
            </a:r>
          </a:p>
          <a:p>
            <a:endParaRPr lang="en-US" sz="1100" dirty="0" smtClean="0"/>
          </a:p>
          <a:p>
            <a:r>
              <a:rPr lang="en-US" sz="1100" dirty="0" smtClean="0"/>
              <a:t>(ref. </a:t>
            </a:r>
            <a:r>
              <a:rPr lang="en-US" sz="1100" dirty="0" err="1" smtClean="0"/>
              <a:t>Lindemuth</a:t>
            </a:r>
            <a:r>
              <a:rPr lang="en-US" sz="1100" dirty="0" smtClean="0"/>
              <a:t> and </a:t>
            </a:r>
            <a:r>
              <a:rPr lang="en-US" sz="1100" dirty="0" err="1" smtClean="0"/>
              <a:t>Siemon</a:t>
            </a:r>
            <a:r>
              <a:rPr lang="en-US" sz="1100" dirty="0" smtClean="0"/>
              <a:t>, </a:t>
            </a:r>
            <a:r>
              <a:rPr lang="en-US" sz="1100" i="1" dirty="0" smtClean="0"/>
              <a:t>Am. J. Phys. 2009</a:t>
            </a:r>
            <a:r>
              <a:rPr lang="en-US" sz="1100" dirty="0" smtClean="0"/>
              <a:t>)</a:t>
            </a:r>
            <a:endParaRPr lang="en-US" sz="1100" i="1" dirty="0"/>
          </a:p>
          <a:p>
            <a:endParaRPr lang="en-US" sz="1100" dirty="0" smtClean="0"/>
          </a:p>
          <a:p>
            <a:endParaRPr lang="en-US" sz="1100" dirty="0"/>
          </a:p>
        </p:txBody>
      </p:sp>
      <p:sp>
        <p:nvSpPr>
          <p:cNvPr id="5" name="Rectangle 4"/>
          <p:cNvSpPr/>
          <p:nvPr/>
        </p:nvSpPr>
        <p:spPr>
          <a:xfrm>
            <a:off x="43075" y="5535761"/>
            <a:ext cx="9060473" cy="646331"/>
          </a:xfrm>
          <a:prstGeom prst="rect">
            <a:avLst/>
          </a:prstGeom>
        </p:spPr>
        <p:txBody>
          <a:bodyPr wrap="square">
            <a:spAutoFit/>
          </a:bodyPr>
          <a:lstStyle/>
          <a:p>
            <a:pPr algn="ctr"/>
            <a:r>
              <a:rPr lang="en-US" i="1" dirty="0"/>
              <a:t>Success in the ALPHA program will create new options </a:t>
            </a:r>
            <a:r>
              <a:rPr lang="en-US" i="1" dirty="0" smtClean="0"/>
              <a:t/>
            </a:r>
            <a:br>
              <a:rPr lang="en-US" i="1" dirty="0" smtClean="0"/>
            </a:br>
            <a:r>
              <a:rPr lang="en-US" i="1" dirty="0" smtClean="0"/>
              <a:t>for </a:t>
            </a:r>
            <a:r>
              <a:rPr lang="en-US" i="1" dirty="0" smtClean="0"/>
              <a:t>fusion </a:t>
            </a:r>
            <a:r>
              <a:rPr lang="en-US" i="1" dirty="0" smtClean="0"/>
              <a:t>energy</a:t>
            </a:r>
            <a:r>
              <a:rPr lang="en-US" i="1" dirty="0" smtClean="0"/>
              <a:t> that can be </a:t>
            </a:r>
            <a:r>
              <a:rPr lang="en-US" i="1" dirty="0"/>
              <a:t>compatible with private </a:t>
            </a:r>
            <a:r>
              <a:rPr lang="en-US" i="1" dirty="0" smtClean="0"/>
              <a:t>development.</a:t>
            </a:r>
            <a:endParaRPr lang="en-US" i="1" dirty="0"/>
          </a:p>
        </p:txBody>
      </p:sp>
      <p:pic>
        <p:nvPicPr>
          <p:cNvPr id="8" name="Picture 7"/>
          <p:cNvPicPr>
            <a:picLocks noChangeAspect="1"/>
          </p:cNvPicPr>
          <p:nvPr/>
        </p:nvPicPr>
        <p:blipFill>
          <a:blip r:embed="rId3"/>
          <a:stretch>
            <a:fillRect/>
          </a:stretch>
        </p:blipFill>
        <p:spPr>
          <a:xfrm>
            <a:off x="4390037" y="1414845"/>
            <a:ext cx="2605829" cy="2438610"/>
          </a:xfrm>
          <a:prstGeom prst="rect">
            <a:avLst/>
          </a:prstGeom>
        </p:spPr>
      </p:pic>
      <p:pic>
        <p:nvPicPr>
          <p:cNvPr id="9" name="Picture 8"/>
          <p:cNvPicPr>
            <a:picLocks noChangeAspect="1"/>
          </p:cNvPicPr>
          <p:nvPr/>
        </p:nvPicPr>
        <p:blipFill>
          <a:blip r:embed="rId4"/>
          <a:stretch>
            <a:fillRect/>
          </a:stretch>
        </p:blipFill>
        <p:spPr>
          <a:xfrm>
            <a:off x="6939422" y="3657952"/>
            <a:ext cx="2043184" cy="1622776"/>
          </a:xfrm>
          <a:prstGeom prst="rect">
            <a:avLst/>
          </a:prstGeom>
        </p:spPr>
      </p:pic>
      <p:sp>
        <p:nvSpPr>
          <p:cNvPr id="15" name="Rectangle 14"/>
          <p:cNvSpPr/>
          <p:nvPr/>
        </p:nvSpPr>
        <p:spPr>
          <a:xfrm>
            <a:off x="4751354" y="4255110"/>
            <a:ext cx="2244512" cy="938719"/>
          </a:xfrm>
          <a:prstGeom prst="rect">
            <a:avLst/>
          </a:prstGeom>
        </p:spPr>
        <p:txBody>
          <a:bodyPr wrap="square">
            <a:spAutoFit/>
          </a:bodyPr>
          <a:lstStyle/>
          <a:p>
            <a:pPr algn="r"/>
            <a:r>
              <a:rPr lang="en-US" sz="1100" dirty="0"/>
              <a:t>Early data </a:t>
            </a:r>
            <a:r>
              <a:rPr lang="en-US" sz="1100" dirty="0" smtClean="0"/>
              <a:t>from Sandia’s </a:t>
            </a:r>
            <a:r>
              <a:rPr lang="en-US" sz="1100" dirty="0" err="1" smtClean="0"/>
              <a:t>MagLIF</a:t>
            </a:r>
            <a:r>
              <a:rPr lang="en-US" sz="1100" dirty="0" smtClean="0"/>
              <a:t> experiments lend support the case for intermediate densities.</a:t>
            </a:r>
          </a:p>
          <a:p>
            <a:pPr algn="r"/>
            <a:endParaRPr lang="en-US" sz="1100" dirty="0"/>
          </a:p>
          <a:p>
            <a:pPr algn="r"/>
            <a:r>
              <a:rPr lang="en-US" sz="1100" dirty="0" smtClean="0"/>
              <a:t>(ref. Gomez et al., </a:t>
            </a:r>
            <a:r>
              <a:rPr lang="en-US" sz="1100" i="1" dirty="0" smtClean="0"/>
              <a:t>PRL 2014</a:t>
            </a:r>
            <a:r>
              <a:rPr lang="en-US" sz="1100" dirty="0" smtClean="0"/>
              <a:t>)</a:t>
            </a:r>
            <a:endParaRPr lang="en-US" sz="1100" dirty="0"/>
          </a:p>
        </p:txBody>
      </p:sp>
    </p:spTree>
    <p:extLst>
      <p:ext uri="{BB962C8B-B14F-4D97-AF65-F5344CB8AC3E}">
        <p14:creationId xmlns:p14="http://schemas.microsoft.com/office/powerpoint/2010/main" val="18452289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ALPHA </a:t>
            </a:r>
            <a:r>
              <a:rPr lang="en-US" dirty="0" smtClean="0"/>
              <a:t>program goals</a:t>
            </a:r>
            <a:endParaRPr lang="en-US" dirty="0"/>
          </a:p>
        </p:txBody>
      </p:sp>
      <p:sp>
        <p:nvSpPr>
          <p:cNvPr id="3" name="Content Placeholder 2"/>
          <p:cNvSpPr>
            <a:spLocks noGrp="1"/>
          </p:cNvSpPr>
          <p:nvPr>
            <p:ph idx="1"/>
          </p:nvPr>
        </p:nvSpPr>
        <p:spPr>
          <a:xfrm>
            <a:off x="335935" y="1183126"/>
            <a:ext cx="8488517" cy="4811307"/>
          </a:xfrm>
        </p:spPr>
        <p:txBody>
          <a:bodyPr/>
          <a:lstStyle/>
          <a:p>
            <a:pPr marL="0" indent="0">
              <a:buNone/>
            </a:pPr>
            <a:r>
              <a:rPr lang="en-US" sz="2200" b="1" dirty="0" smtClean="0"/>
              <a:t>Intermediate density</a:t>
            </a:r>
            <a:r>
              <a:rPr lang="en-US" sz="2200" dirty="0" smtClean="0"/>
              <a:t>:</a:t>
            </a:r>
          </a:p>
          <a:p>
            <a:pPr lvl="1"/>
            <a:r>
              <a:rPr lang="en-US" sz="1800" dirty="0" smtClean="0"/>
              <a:t>Seeking approaches for 10</a:t>
            </a:r>
            <a:r>
              <a:rPr lang="en-US" sz="1800" baseline="30000" dirty="0" smtClean="0"/>
              <a:t>18</a:t>
            </a:r>
            <a:r>
              <a:rPr lang="en-US" sz="1800" dirty="0" smtClean="0"/>
              <a:t>-10</a:t>
            </a:r>
            <a:r>
              <a:rPr lang="en-US" sz="1800" baseline="30000" dirty="0" smtClean="0"/>
              <a:t>23</a:t>
            </a:r>
            <a:r>
              <a:rPr lang="en-US" sz="1800" dirty="0"/>
              <a:t> </a:t>
            </a:r>
            <a:r>
              <a:rPr lang="en-US" sz="1800" dirty="0" smtClean="0"/>
              <a:t>cm</a:t>
            </a:r>
            <a:r>
              <a:rPr lang="en-US" sz="1800" baseline="30000" dirty="0" smtClean="0"/>
              <a:t>-1</a:t>
            </a:r>
            <a:r>
              <a:rPr lang="en-US" sz="1800" dirty="0" smtClean="0"/>
              <a:t> (at full compression)</a:t>
            </a:r>
          </a:p>
          <a:p>
            <a:pPr lvl="1"/>
            <a:endParaRPr lang="en-US" sz="1800" dirty="0" smtClean="0"/>
          </a:p>
          <a:p>
            <a:pPr marL="0" indent="0">
              <a:buNone/>
            </a:pPr>
            <a:r>
              <a:rPr lang="en-US" sz="2200" b="1" dirty="0" smtClean="0"/>
              <a:t>Rapid progress: high shot rate</a:t>
            </a:r>
            <a:endParaRPr lang="en-US" sz="2200" b="1" dirty="0"/>
          </a:p>
          <a:p>
            <a:pPr lvl="1"/>
            <a:r>
              <a:rPr lang="en-US" sz="1800" dirty="0"/>
              <a:t>Projects required to perform hundreds of shots in 3-year </a:t>
            </a:r>
            <a:r>
              <a:rPr lang="en-US" sz="1800" dirty="0" smtClean="0"/>
              <a:t>program</a:t>
            </a:r>
          </a:p>
          <a:p>
            <a:pPr lvl="1"/>
            <a:r>
              <a:rPr lang="en-US" sz="1800" dirty="0" smtClean="0"/>
              <a:t>Long </a:t>
            </a:r>
            <a:r>
              <a:rPr lang="en-US" sz="1800" dirty="0"/>
              <a:t>term goal: </a:t>
            </a:r>
            <a:r>
              <a:rPr lang="en-US" sz="1800" dirty="0" smtClean="0"/>
              <a:t>Pulsed reactors with repetition </a:t>
            </a:r>
            <a:r>
              <a:rPr lang="en-US" sz="1800" dirty="0"/>
              <a:t>rate ≥ 1 Hz </a:t>
            </a:r>
          </a:p>
          <a:p>
            <a:pPr lvl="1"/>
            <a:endParaRPr lang="en-US" sz="1800" dirty="0"/>
          </a:p>
          <a:p>
            <a:pPr marL="0" indent="0">
              <a:buNone/>
            </a:pPr>
            <a:r>
              <a:rPr lang="en-US" sz="2200" b="1" dirty="0" smtClean="0"/>
              <a:t>Low </a:t>
            </a:r>
            <a:r>
              <a:rPr lang="en-US" sz="2200" b="1" dirty="0"/>
              <a:t>c</a:t>
            </a:r>
            <a:r>
              <a:rPr lang="en-US" sz="2200" b="1" dirty="0" smtClean="0"/>
              <a:t>ost per shot:</a:t>
            </a:r>
          </a:p>
          <a:p>
            <a:pPr lvl="1"/>
            <a:r>
              <a:rPr lang="en-US" sz="1800" dirty="0" smtClean="0"/>
              <a:t>Long term goal: Low </a:t>
            </a:r>
            <a:r>
              <a:rPr lang="en-US" sz="1800" dirty="0"/>
              <a:t>cost drivers (&lt; $0.05/MJ) and </a:t>
            </a:r>
            <a:r>
              <a:rPr lang="en-US" sz="1800" dirty="0" smtClean="0"/>
              <a:t>targets </a:t>
            </a:r>
            <a:r>
              <a:rPr lang="en-US" sz="1800" dirty="0"/>
              <a:t>(&lt; 0.05 ¢/</a:t>
            </a:r>
            <a:r>
              <a:rPr lang="en-US" sz="1800" dirty="0" smtClean="0"/>
              <a:t>MJ) </a:t>
            </a:r>
            <a:br>
              <a:rPr lang="en-US" sz="1800" dirty="0" smtClean="0"/>
            </a:br>
            <a:endParaRPr lang="en-US" sz="1800" dirty="0" smtClean="0"/>
          </a:p>
          <a:p>
            <a:pPr marL="0" indent="0">
              <a:buNone/>
            </a:pPr>
            <a:r>
              <a:rPr lang="en-US" sz="2200" b="1" dirty="0"/>
              <a:t>More </a:t>
            </a:r>
            <a:r>
              <a:rPr lang="en-US" sz="2200" b="1" dirty="0" smtClean="0"/>
              <a:t>options</a:t>
            </a:r>
            <a:r>
              <a:rPr lang="en-US" sz="2200" dirty="0"/>
              <a:t>:</a:t>
            </a:r>
          </a:p>
          <a:p>
            <a:pPr lvl="1"/>
            <a:r>
              <a:rPr lang="en-US" sz="1800" dirty="0"/>
              <a:t>Nine teams </a:t>
            </a:r>
            <a:r>
              <a:rPr lang="en-US" sz="1800" dirty="0" smtClean="0"/>
              <a:t>selected – $30M (total) over 3 years</a:t>
            </a:r>
          </a:p>
          <a:p>
            <a:pPr lvl="1"/>
            <a:r>
              <a:rPr lang="en-US" sz="1800" dirty="0" smtClean="0"/>
              <a:t>Diverse set of approaches across intermediate density regime(s)</a:t>
            </a:r>
            <a:endParaRPr lang="en-US" sz="1800" dirty="0"/>
          </a:p>
          <a:p>
            <a:endParaRPr lang="en-US" sz="1800" dirty="0"/>
          </a:p>
        </p:txBody>
      </p:sp>
      <p:sp>
        <p:nvSpPr>
          <p:cNvPr id="4" name="Slide Number Placeholder 3"/>
          <p:cNvSpPr>
            <a:spLocks noGrp="1"/>
          </p:cNvSpPr>
          <p:nvPr>
            <p:ph type="sldNum" sz="quarter" idx="12"/>
          </p:nvPr>
        </p:nvSpPr>
        <p:spPr/>
        <p:txBody>
          <a:bodyPr/>
          <a:lstStyle/>
          <a:p>
            <a:fld id="{F49B8720-E526-BD45-92D7-B4028BF31DDE}" type="slidenum">
              <a:rPr lang="en-US" smtClean="0">
                <a:solidFill>
                  <a:prstClr val="black">
                    <a:tint val="75000"/>
                  </a:prstClr>
                </a:solidFill>
              </a:rPr>
              <a:pPr/>
              <a:t>6</a:t>
            </a:fld>
            <a:endParaRPr lang="en-US" dirty="0">
              <a:solidFill>
                <a:prstClr val="black">
                  <a:tint val="75000"/>
                </a:prstClr>
              </a:solidFill>
            </a:endParaRPr>
          </a:p>
        </p:txBody>
      </p:sp>
      <p:sp>
        <p:nvSpPr>
          <p:cNvPr id="5" name="Rectangle 4"/>
          <p:cNvSpPr/>
          <p:nvPr/>
        </p:nvSpPr>
        <p:spPr>
          <a:xfrm>
            <a:off x="1741986" y="5936949"/>
            <a:ext cx="7278944" cy="923330"/>
          </a:xfrm>
          <a:prstGeom prst="rect">
            <a:avLst/>
          </a:prstGeom>
        </p:spPr>
        <p:txBody>
          <a:bodyPr wrap="square">
            <a:spAutoFit/>
          </a:bodyPr>
          <a:lstStyle/>
          <a:p>
            <a:pPr algn="ctr"/>
            <a:endParaRPr lang="en-US" dirty="0">
              <a:solidFill>
                <a:srgbClr val="000000"/>
              </a:solidFill>
              <a:latin typeface="Calibri" panose="020F0502020204030204" pitchFamily="34" charset="0"/>
            </a:endParaRPr>
          </a:p>
          <a:p>
            <a:pPr algn="ctr"/>
            <a:r>
              <a:rPr lang="en-US" dirty="0" smtClean="0">
                <a:solidFill>
                  <a:srgbClr val="000000"/>
                </a:solidFill>
                <a:latin typeface="Calibri" panose="020F0502020204030204" pitchFamily="34" charset="0"/>
              </a:rPr>
              <a:t>See the archived Funding Opportunity Announcement for ALPHA, No</a:t>
            </a:r>
            <a:r>
              <a:rPr lang="en-US" dirty="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DE-FOA-0001184, </a:t>
            </a:r>
            <a:r>
              <a:rPr lang="en-US" dirty="0">
                <a:solidFill>
                  <a:srgbClr val="000000"/>
                </a:solidFill>
                <a:latin typeface="Calibri" panose="020F0502020204030204" pitchFamily="34" charset="0"/>
              </a:rPr>
              <a:t>at </a:t>
            </a:r>
            <a:r>
              <a:rPr lang="en-US" dirty="0" smtClean="0">
                <a:solidFill>
                  <a:srgbClr val="000000"/>
                </a:solidFill>
                <a:latin typeface="Calibri" panose="020F0502020204030204" pitchFamily="34" charset="0"/>
              </a:rPr>
              <a:t>arpa-e-foa.energy.gov for rationale and references</a:t>
            </a:r>
            <a:endParaRPr lang="en-US" dirty="0"/>
          </a:p>
        </p:txBody>
      </p:sp>
    </p:spTree>
    <p:extLst>
      <p:ext uri="{BB962C8B-B14F-4D97-AF65-F5344CB8AC3E}">
        <p14:creationId xmlns:p14="http://schemas.microsoft.com/office/powerpoint/2010/main" val="2713249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35" y="56579"/>
            <a:ext cx="8667522" cy="824352"/>
          </a:xfrm>
        </p:spPr>
        <p:txBody>
          <a:bodyPr>
            <a:noAutofit/>
          </a:bodyPr>
          <a:lstStyle/>
          <a:p>
            <a:r>
              <a:rPr lang="en-US" sz="2400" dirty="0" smtClean="0"/>
              <a:t>Building the ALPHA community: </a:t>
            </a:r>
            <a:br>
              <a:rPr lang="en-US" sz="2400" dirty="0" smtClean="0"/>
            </a:br>
            <a:r>
              <a:rPr lang="en-US" sz="2400" dirty="0" smtClean="0"/>
              <a:t>A </a:t>
            </a:r>
            <a:r>
              <a:rPr lang="en-US" sz="2400" dirty="0" smtClean="0"/>
              <a:t>portfolio of intermediate density approaches</a:t>
            </a:r>
            <a:endParaRPr lang="en-US" sz="2400" dirty="0"/>
          </a:p>
        </p:txBody>
      </p:sp>
      <p:sp>
        <p:nvSpPr>
          <p:cNvPr id="4" name="Slide Number Placeholder 3"/>
          <p:cNvSpPr>
            <a:spLocks noGrp="1"/>
          </p:cNvSpPr>
          <p:nvPr>
            <p:ph type="sldNum" sz="quarter" idx="4"/>
          </p:nvPr>
        </p:nvSpPr>
        <p:spPr/>
        <p:txBody>
          <a:bodyPr/>
          <a:lstStyle/>
          <a:p>
            <a:fld id="{F49B8720-E526-BD45-92D7-B4028BF31DDE}" type="slidenum">
              <a:rPr lang="en-US" smtClean="0"/>
              <a:pPr/>
              <a:t>7</a:t>
            </a:fld>
            <a:endParaRPr lang="en-US" dirty="0"/>
          </a:p>
        </p:txBody>
      </p:sp>
      <p:pic>
        <p:nvPicPr>
          <p:cNvPr id="11" name="Picture 44" descr="http://cnls.lanl.gov/%7Echertkov/lalr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283" y="1006730"/>
            <a:ext cx="1749227" cy="6763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5"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5453" y="1196506"/>
            <a:ext cx="2151369" cy="4044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2" descr="http://www.arcus.org/files/witness-the-arctic/2012/3/images/Image1_SNL_Logo.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085" y="4082799"/>
            <a:ext cx="1637623" cy="6305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5" descr="http://cso.lbl.gov/assets/docs/downloads/LBNL_Full_Logo_Fina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7757" y="2431761"/>
            <a:ext cx="1124073" cy="958267"/>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 descr="Image result for caltech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Image result for caltech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eb.gps.caltech.edu/%7Eclay/Caltech_Logo.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94846" y="4128157"/>
            <a:ext cx="819499" cy="82593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3411283" y="2518194"/>
            <a:ext cx="1659709" cy="759430"/>
            <a:chOff x="3378773" y="1053278"/>
            <a:chExt cx="1879027" cy="878064"/>
          </a:xfrm>
        </p:grpSpPr>
        <p:sp>
          <p:nvSpPr>
            <p:cNvPr id="18" name="Rectangle 9"/>
            <p:cNvSpPr>
              <a:spLocks noChangeArrowheads="1"/>
            </p:cNvSpPr>
            <p:nvPr/>
          </p:nvSpPr>
          <p:spPr bwMode="auto">
            <a:xfrm>
              <a:off x="3378773" y="1053278"/>
              <a:ext cx="1879027" cy="46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err="1" smtClean="0">
                  <a:ln>
                    <a:noFill/>
                  </a:ln>
                  <a:solidFill>
                    <a:srgbClr val="005152"/>
                  </a:solidFill>
                  <a:effectLst/>
                  <a:latin typeface="Arial Black" pitchFamily="34" charset="0"/>
                  <a:cs typeface="Arial" pitchFamily="34" charset="0"/>
                </a:rPr>
                <a:t>NumerEx</a:t>
              </a:r>
              <a:r>
                <a:rPr kumimoji="0" lang="en-US" altLang="en-US" sz="2000" b="1" i="1" u="none" strike="noStrike" cap="none" normalizeH="0" baseline="0" dirty="0" smtClean="0">
                  <a:ln>
                    <a:noFill/>
                  </a:ln>
                  <a:solidFill>
                    <a:srgbClr val="005152"/>
                  </a:solidFill>
                  <a:effectLst/>
                  <a:latin typeface="Arial Black" pitchFamily="34" charset="0"/>
                  <a:cs typeface="Arial" pitchFamily="34" charset="0"/>
                </a:rPr>
                <a:t> </a:t>
              </a:r>
              <a:r>
                <a:rPr kumimoji="0" lang="en-US" altLang="en-US" sz="400" b="0" i="0" u="none" strike="noStrike" cap="none" normalizeH="0" baseline="0" dirty="0" smtClean="0">
                  <a:ln>
                    <a:noFill/>
                  </a:ln>
                  <a:solidFill>
                    <a:schemeClr val="tx1"/>
                  </a:solidFill>
                  <a:effectLst/>
                  <a:latin typeface="Arial" pitchFamily="34" charset="0"/>
                  <a:cs typeface="Arial" pitchFamily="34" charset="0"/>
                </a:rPr>
                <a:t>  </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4" name="Picture 10" descr="NumerEx Hom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98091" y="1521767"/>
              <a:ext cx="1457325" cy="40957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swarthmore.edu/sites/default/files/assets/images/communications-office/swarthmore_log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95861" y="2466103"/>
            <a:ext cx="1417469" cy="8636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washington.edu/brand/files/2014/09/Signature_Stacked_Purple_Hex.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10467" y="958380"/>
            <a:ext cx="1689234" cy="8310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20535" y="4080325"/>
            <a:ext cx="1241205" cy="63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26707" y="4749672"/>
            <a:ext cx="2756379" cy="646331"/>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Compression </a:t>
            </a:r>
            <a:r>
              <a:rPr lang="en-US" sz="1200" dirty="0">
                <a:solidFill>
                  <a:srgbClr val="000000"/>
                </a:solidFill>
                <a:latin typeface="Arial" panose="020B0604020202020204" pitchFamily="34" charset="0"/>
              </a:rPr>
              <a:t>and heating of high energy density, magnetized plasmas at fusion relevant </a:t>
            </a:r>
            <a:r>
              <a:rPr lang="en-US" sz="1200" dirty="0" smtClean="0">
                <a:solidFill>
                  <a:srgbClr val="000000"/>
                </a:solidFill>
                <a:latin typeface="Arial" panose="020B0604020202020204" pitchFamily="34" charset="0"/>
              </a:rPr>
              <a:t>conditions</a:t>
            </a:r>
            <a:endParaRPr lang="en-US" sz="1200" dirty="0"/>
          </a:p>
        </p:txBody>
      </p:sp>
      <p:sp>
        <p:nvSpPr>
          <p:cNvPr id="21" name="Rectangle 20"/>
          <p:cNvSpPr/>
          <p:nvPr/>
        </p:nvSpPr>
        <p:spPr>
          <a:xfrm>
            <a:off x="5854911" y="3303163"/>
            <a:ext cx="3078409"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“Plasma rope” plumes as a </a:t>
            </a:r>
            <a:br>
              <a:rPr lang="en-US" sz="1200" dirty="0" smtClean="0">
                <a:solidFill>
                  <a:srgbClr val="000000"/>
                </a:solidFill>
                <a:latin typeface="Arial" panose="020B0604020202020204" pitchFamily="34" charset="0"/>
              </a:rPr>
            </a:br>
            <a:r>
              <a:rPr lang="en-US" sz="1200" dirty="0" smtClean="0">
                <a:solidFill>
                  <a:srgbClr val="000000"/>
                </a:solidFill>
                <a:latin typeface="Arial" panose="020B0604020202020204" pitchFamily="34" charset="0"/>
              </a:rPr>
              <a:t>potential magneto-inertial fusion target. </a:t>
            </a:r>
            <a:endParaRPr lang="en-US" sz="1200" dirty="0"/>
          </a:p>
        </p:txBody>
      </p:sp>
      <p:sp>
        <p:nvSpPr>
          <p:cNvPr id="23" name="Rectangle 22"/>
          <p:cNvSpPr/>
          <p:nvPr/>
        </p:nvSpPr>
        <p:spPr>
          <a:xfrm>
            <a:off x="2865899" y="1815921"/>
            <a:ext cx="2750477"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Staged </a:t>
            </a:r>
            <a:r>
              <a:rPr lang="en-US" sz="1200" dirty="0">
                <a:solidFill>
                  <a:srgbClr val="000000"/>
                </a:solidFill>
                <a:latin typeface="Arial" panose="020B0604020202020204" pitchFamily="34" charset="0"/>
              </a:rPr>
              <a:t>magnetic compression of field-reversed configuration </a:t>
            </a:r>
            <a:r>
              <a:rPr lang="en-US" sz="1200" dirty="0" smtClean="0">
                <a:solidFill>
                  <a:srgbClr val="000000"/>
                </a:solidFill>
                <a:latin typeface="Arial" panose="020B0604020202020204" pitchFamily="34" charset="0"/>
              </a:rPr>
              <a:t>plasmas. </a:t>
            </a:r>
            <a:endParaRPr lang="en-US" sz="1200" dirty="0"/>
          </a:p>
        </p:txBody>
      </p:sp>
      <p:sp>
        <p:nvSpPr>
          <p:cNvPr id="24" name="Rectangle 23"/>
          <p:cNvSpPr/>
          <p:nvPr/>
        </p:nvSpPr>
        <p:spPr>
          <a:xfrm>
            <a:off x="5751348" y="4938935"/>
            <a:ext cx="3252109"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Investigate </a:t>
            </a:r>
            <a:r>
              <a:rPr lang="en-US" sz="1200" dirty="0">
                <a:solidFill>
                  <a:srgbClr val="000000"/>
                </a:solidFill>
                <a:latin typeface="Arial" panose="020B0604020202020204" pitchFamily="34" charset="0"/>
              </a:rPr>
              <a:t>collisions of plasma jets and targets </a:t>
            </a:r>
            <a:r>
              <a:rPr lang="en-US" sz="1200" dirty="0" smtClean="0">
                <a:solidFill>
                  <a:srgbClr val="000000"/>
                </a:solidFill>
                <a:latin typeface="Arial" panose="020B0604020202020204" pitchFamily="34" charset="0"/>
              </a:rPr>
              <a:t>to </a:t>
            </a:r>
            <a:r>
              <a:rPr lang="en-US" sz="1200" dirty="0">
                <a:solidFill>
                  <a:srgbClr val="000000"/>
                </a:solidFill>
                <a:latin typeface="Arial" panose="020B0604020202020204" pitchFamily="34" charset="0"/>
              </a:rPr>
              <a:t>characterize </a:t>
            </a:r>
            <a:r>
              <a:rPr lang="en-US" sz="1200" dirty="0" smtClean="0">
                <a:solidFill>
                  <a:srgbClr val="000000"/>
                </a:solidFill>
                <a:latin typeface="Arial" panose="020B0604020202020204" pitchFamily="34" charset="0"/>
              </a:rPr>
              <a:t>fusion scaling laws</a:t>
            </a:r>
            <a:endParaRPr lang="en-US" sz="1200" dirty="0"/>
          </a:p>
        </p:txBody>
      </p:sp>
      <p:sp>
        <p:nvSpPr>
          <p:cNvPr id="25" name="Rectangle 24"/>
          <p:cNvSpPr/>
          <p:nvPr/>
        </p:nvSpPr>
        <p:spPr>
          <a:xfrm>
            <a:off x="5751348" y="1826683"/>
            <a:ext cx="3252109"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Shear-flow </a:t>
            </a:r>
            <a:r>
              <a:rPr lang="en-US" sz="1200" dirty="0">
                <a:solidFill>
                  <a:srgbClr val="000000"/>
                </a:solidFill>
                <a:latin typeface="Arial" panose="020B0604020202020204" pitchFamily="34" charset="0"/>
              </a:rPr>
              <a:t>stabilized Z-pinch </a:t>
            </a:r>
            <a:r>
              <a:rPr lang="en-US" sz="1200" dirty="0" smtClean="0">
                <a:solidFill>
                  <a:srgbClr val="000000"/>
                </a:solidFill>
                <a:latin typeface="Arial" panose="020B0604020202020204" pitchFamily="34" charset="0"/>
              </a:rPr>
              <a:t>pushed to higher density and fusion conditions</a:t>
            </a:r>
            <a:endParaRPr lang="en-US" sz="1200" dirty="0"/>
          </a:p>
        </p:txBody>
      </p:sp>
      <p:sp>
        <p:nvSpPr>
          <p:cNvPr id="26" name="Rectangle 25"/>
          <p:cNvSpPr/>
          <p:nvPr/>
        </p:nvSpPr>
        <p:spPr>
          <a:xfrm>
            <a:off x="188707" y="1805159"/>
            <a:ext cx="2432378"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Plasma</a:t>
            </a:r>
            <a:r>
              <a:rPr lang="en-US" sz="1200" dirty="0">
                <a:solidFill>
                  <a:srgbClr val="000000"/>
                </a:solidFill>
                <a:latin typeface="Arial" panose="020B0604020202020204" pitchFamily="34" charset="0"/>
              </a:rPr>
              <a:t> </a:t>
            </a:r>
            <a:r>
              <a:rPr lang="en-US" sz="1200" dirty="0" smtClean="0">
                <a:solidFill>
                  <a:srgbClr val="000000"/>
                </a:solidFill>
                <a:latin typeface="Arial" panose="020B0604020202020204" pitchFamily="34" charset="0"/>
              </a:rPr>
              <a:t>liner implosion by </a:t>
            </a:r>
            <a:r>
              <a:rPr lang="en-US" sz="1200" dirty="0">
                <a:solidFill>
                  <a:srgbClr val="000000"/>
                </a:solidFill>
                <a:latin typeface="Arial" panose="020B0604020202020204" pitchFamily="34" charset="0"/>
              </a:rPr>
              <a:t>merging supersonic plasma </a:t>
            </a:r>
            <a:r>
              <a:rPr lang="en-US" sz="1200" dirty="0" smtClean="0">
                <a:solidFill>
                  <a:srgbClr val="000000"/>
                </a:solidFill>
                <a:latin typeface="Arial" panose="020B0604020202020204" pitchFamily="34" charset="0"/>
              </a:rPr>
              <a:t>jets </a:t>
            </a:r>
            <a:endParaRPr lang="en-US" sz="1200" dirty="0"/>
          </a:p>
        </p:txBody>
      </p:sp>
      <p:sp>
        <p:nvSpPr>
          <p:cNvPr id="27" name="Rectangle 26"/>
          <p:cNvSpPr/>
          <p:nvPr/>
        </p:nvSpPr>
        <p:spPr>
          <a:xfrm>
            <a:off x="-49208" y="3363123"/>
            <a:ext cx="2908208" cy="646331"/>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Scalable </a:t>
            </a:r>
            <a:r>
              <a:rPr lang="en-US" sz="1200" dirty="0">
                <a:solidFill>
                  <a:srgbClr val="000000"/>
                </a:solidFill>
                <a:latin typeface="Arial" panose="020B0604020202020204" pitchFamily="34" charset="0"/>
              </a:rPr>
              <a:t>ion beam driver based on </a:t>
            </a:r>
            <a:r>
              <a:rPr lang="en-US" sz="1200" dirty="0" err="1">
                <a:solidFill>
                  <a:srgbClr val="000000"/>
                </a:solidFill>
                <a:latin typeface="Arial" panose="020B0604020202020204" pitchFamily="34" charset="0"/>
              </a:rPr>
              <a:t>microelectromechanical</a:t>
            </a:r>
            <a:r>
              <a:rPr lang="en-US" sz="1200" dirty="0">
                <a:solidFill>
                  <a:srgbClr val="000000"/>
                </a:solidFill>
                <a:latin typeface="Arial" panose="020B0604020202020204" pitchFamily="34" charset="0"/>
              </a:rPr>
              <a:t> systems (MEMS</a:t>
            </a:r>
            <a:r>
              <a:rPr lang="en-US" sz="1200" dirty="0" smtClean="0">
                <a:solidFill>
                  <a:srgbClr val="000000"/>
                </a:solidFill>
                <a:latin typeface="Arial" panose="020B0604020202020204" pitchFamily="34" charset="0"/>
              </a:rPr>
              <a:t>) technology</a:t>
            </a:r>
            <a:endParaRPr lang="en-US" sz="1200" dirty="0"/>
          </a:p>
        </p:txBody>
      </p:sp>
      <p:sp>
        <p:nvSpPr>
          <p:cNvPr id="28" name="Rectangle 27"/>
          <p:cNvSpPr/>
          <p:nvPr/>
        </p:nvSpPr>
        <p:spPr>
          <a:xfrm>
            <a:off x="2730926" y="4738910"/>
            <a:ext cx="3020422"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Staged </a:t>
            </a:r>
            <a:r>
              <a:rPr lang="en-US" sz="1200" dirty="0">
                <a:solidFill>
                  <a:srgbClr val="000000"/>
                </a:solidFill>
                <a:latin typeface="Arial" panose="020B0604020202020204" pitchFamily="34" charset="0"/>
              </a:rPr>
              <a:t>Z-pinch </a:t>
            </a:r>
            <a:r>
              <a:rPr lang="en-US" sz="1200" dirty="0" smtClean="0">
                <a:solidFill>
                  <a:srgbClr val="000000"/>
                </a:solidFill>
                <a:latin typeface="Arial" panose="020B0604020202020204" pitchFamily="34" charset="0"/>
              </a:rPr>
              <a:t>– a </a:t>
            </a:r>
            <a:r>
              <a:rPr lang="en-US" sz="1200" dirty="0">
                <a:solidFill>
                  <a:srgbClr val="000000"/>
                </a:solidFill>
                <a:latin typeface="Arial" panose="020B0604020202020204" pitchFamily="34" charset="0"/>
              </a:rPr>
              <a:t>radially-</a:t>
            </a:r>
            <a:r>
              <a:rPr lang="en-US" sz="1200" dirty="0" smtClean="0">
                <a:solidFill>
                  <a:srgbClr val="000000"/>
                </a:solidFill>
                <a:latin typeface="Arial" panose="020B0604020202020204" pitchFamily="34" charset="0"/>
              </a:rPr>
              <a:t>imploding</a:t>
            </a:r>
            <a:br>
              <a:rPr lang="en-US" sz="1200" dirty="0" smtClean="0">
                <a:solidFill>
                  <a:srgbClr val="000000"/>
                </a:solidFill>
                <a:latin typeface="Arial" panose="020B0604020202020204" pitchFamily="34" charset="0"/>
              </a:rPr>
            </a:br>
            <a:r>
              <a:rPr lang="en-US" sz="1200" dirty="0" smtClean="0">
                <a:solidFill>
                  <a:srgbClr val="000000"/>
                </a:solidFill>
                <a:latin typeface="Arial" panose="020B0604020202020204" pitchFamily="34" charset="0"/>
              </a:rPr>
              <a:t> </a:t>
            </a:r>
            <a:r>
              <a:rPr lang="en-US" sz="1200" dirty="0">
                <a:solidFill>
                  <a:srgbClr val="000000"/>
                </a:solidFill>
                <a:latin typeface="Arial" panose="020B0604020202020204" pitchFamily="34" charset="0"/>
              </a:rPr>
              <a:t>liner </a:t>
            </a:r>
            <a:r>
              <a:rPr lang="en-US" sz="1200" dirty="0" smtClean="0">
                <a:solidFill>
                  <a:srgbClr val="000000"/>
                </a:solidFill>
                <a:latin typeface="Arial" panose="020B0604020202020204" pitchFamily="34" charset="0"/>
              </a:rPr>
              <a:t>on </a:t>
            </a:r>
            <a:r>
              <a:rPr lang="en-US" sz="1200" dirty="0">
                <a:solidFill>
                  <a:srgbClr val="000000"/>
                </a:solidFill>
                <a:latin typeface="Arial" panose="020B0604020202020204" pitchFamily="34" charset="0"/>
              </a:rPr>
              <a:t>a target </a:t>
            </a:r>
            <a:r>
              <a:rPr lang="en-US" sz="1200" dirty="0" smtClean="0">
                <a:solidFill>
                  <a:srgbClr val="000000"/>
                </a:solidFill>
                <a:latin typeface="Arial" panose="020B0604020202020204" pitchFamily="34" charset="0"/>
              </a:rPr>
              <a:t>plasma</a:t>
            </a:r>
            <a:endParaRPr lang="en-US" sz="1200" dirty="0"/>
          </a:p>
        </p:txBody>
      </p:sp>
      <p:sp>
        <p:nvSpPr>
          <p:cNvPr id="29" name="Rectangle 28"/>
          <p:cNvSpPr/>
          <p:nvPr/>
        </p:nvSpPr>
        <p:spPr>
          <a:xfrm>
            <a:off x="2752780" y="3303163"/>
            <a:ext cx="2899080" cy="461665"/>
          </a:xfrm>
          <a:prstGeom prst="rect">
            <a:avLst/>
          </a:prstGeom>
          <a:noFill/>
        </p:spPr>
        <p:txBody>
          <a:bodyPr wrap="square">
            <a:spAutoFit/>
          </a:bodyPr>
          <a:lstStyle/>
          <a:p>
            <a:pPr algn="ctr"/>
            <a:r>
              <a:rPr lang="en-US" sz="1200" dirty="0" smtClean="0">
                <a:solidFill>
                  <a:srgbClr val="000000"/>
                </a:solidFill>
                <a:latin typeface="Arial" panose="020B0604020202020204" pitchFamily="34" charset="0"/>
              </a:rPr>
              <a:t>Piston-</a:t>
            </a:r>
            <a:r>
              <a:rPr lang="en-US" sz="1200" dirty="0" smtClean="0">
                <a:solidFill>
                  <a:srgbClr val="000000"/>
                </a:solidFill>
                <a:latin typeface="Arial" panose="020B0604020202020204" pitchFamily="34" charset="0"/>
              </a:rPr>
              <a:t>driven </a:t>
            </a:r>
            <a:r>
              <a:rPr lang="en-US" sz="1200" dirty="0" smtClean="0">
                <a:solidFill>
                  <a:srgbClr val="000000"/>
                </a:solidFill>
                <a:latin typeface="Arial" panose="020B0604020202020204" pitchFamily="34" charset="0"/>
              </a:rPr>
              <a:t>implosion of rotating </a:t>
            </a:r>
            <a:br>
              <a:rPr lang="en-US" sz="1200" dirty="0" smtClean="0">
                <a:solidFill>
                  <a:srgbClr val="000000"/>
                </a:solidFill>
                <a:latin typeface="Arial" panose="020B0604020202020204" pitchFamily="34" charset="0"/>
              </a:rPr>
            </a:br>
            <a:r>
              <a:rPr lang="en-US" sz="1200" dirty="0" smtClean="0">
                <a:solidFill>
                  <a:srgbClr val="000000"/>
                </a:solidFill>
                <a:latin typeface="Arial" panose="020B0604020202020204" pitchFamily="34" charset="0"/>
              </a:rPr>
              <a:t>liquid </a:t>
            </a:r>
            <a:r>
              <a:rPr lang="en-US" sz="1200" dirty="0">
                <a:solidFill>
                  <a:srgbClr val="000000"/>
                </a:solidFill>
                <a:latin typeface="Arial" panose="020B0604020202020204" pitchFamily="34" charset="0"/>
              </a:rPr>
              <a:t>metal </a:t>
            </a:r>
            <a:r>
              <a:rPr lang="en-US" sz="1200" dirty="0" smtClean="0">
                <a:solidFill>
                  <a:srgbClr val="000000"/>
                </a:solidFill>
                <a:latin typeface="Arial" panose="020B0604020202020204" pitchFamily="34" charset="0"/>
              </a:rPr>
              <a:t>liner as fusion driver</a:t>
            </a:r>
            <a:endParaRPr lang="en-US" sz="1200" dirty="0"/>
          </a:p>
        </p:txBody>
      </p:sp>
      <p:cxnSp>
        <p:nvCxnSpPr>
          <p:cNvPr id="9" name="Straight Connector 8"/>
          <p:cNvCxnSpPr/>
          <p:nvPr/>
        </p:nvCxnSpPr>
        <p:spPr>
          <a:xfrm>
            <a:off x="243191" y="2301040"/>
            <a:ext cx="870625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27065" y="3974838"/>
            <a:ext cx="870625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743652" y="980486"/>
            <a:ext cx="0" cy="4505914"/>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724052" y="990011"/>
            <a:ext cx="0" cy="450591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8703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41391598"/>
              </p:ext>
            </p:extLst>
          </p:nvPr>
        </p:nvGraphicFramePr>
        <p:xfrm>
          <a:off x="0" y="685800"/>
          <a:ext cx="91440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8136194" y="6318383"/>
            <a:ext cx="688258" cy="365125"/>
          </a:xfrm>
          <a:prstGeom prst="rect">
            <a:avLst/>
          </a:prstGeom>
        </p:spPr>
        <p:txBody>
          <a:bodyPr/>
          <a:lstStyle/>
          <a:p>
            <a:fld id="{F49B8720-E526-BD45-92D7-B4028BF31DDE}" type="slidenum">
              <a:rPr lang="en-US" smtClean="0">
                <a:solidFill>
                  <a:prstClr val="black">
                    <a:tint val="75000"/>
                  </a:prstClr>
                </a:solidFill>
              </a:rPr>
              <a:pPr/>
              <a:t>8</a:t>
            </a:fld>
            <a:endParaRPr lang="en-US" dirty="0">
              <a:solidFill>
                <a:prstClr val="black">
                  <a:tint val="75000"/>
                </a:prstClr>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56548" y="1545572"/>
            <a:ext cx="1242006" cy="11865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3880" y="2467228"/>
            <a:ext cx="1147342" cy="115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63477" y="3011015"/>
            <a:ext cx="1190625" cy="58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3226831" y="3536395"/>
            <a:ext cx="914400" cy="338554"/>
          </a:xfrm>
          <a:prstGeom prst="rect">
            <a:avLst/>
          </a:prstGeom>
          <a:noFill/>
        </p:spPr>
        <p:txBody>
          <a:bodyPr wrap="square" rtlCol="0">
            <a:spAutoFit/>
          </a:bodyPr>
          <a:lstStyle/>
          <a:p>
            <a:pPr algn="ctr"/>
            <a:r>
              <a:rPr lang="en-US" sz="1600" dirty="0" smtClean="0">
                <a:solidFill>
                  <a:srgbClr val="6D6D6D"/>
                </a:solidFill>
              </a:rPr>
              <a:t>FRC</a:t>
            </a:r>
          </a:p>
        </p:txBody>
      </p:sp>
      <p:sp>
        <p:nvSpPr>
          <p:cNvPr id="31" name="Rectangle 30"/>
          <p:cNvSpPr/>
          <p:nvPr/>
        </p:nvSpPr>
        <p:spPr>
          <a:xfrm>
            <a:off x="4046697" y="1188063"/>
            <a:ext cx="1251857" cy="338554"/>
          </a:xfrm>
          <a:prstGeom prst="rect">
            <a:avLst/>
          </a:prstGeom>
        </p:spPr>
        <p:txBody>
          <a:bodyPr wrap="square">
            <a:spAutoFit/>
          </a:bodyPr>
          <a:lstStyle/>
          <a:p>
            <a:pPr algn="ctr"/>
            <a:r>
              <a:rPr lang="en-US" sz="1600" dirty="0">
                <a:solidFill>
                  <a:srgbClr val="6D6D6D"/>
                </a:solidFill>
              </a:rPr>
              <a:t>liquid </a:t>
            </a:r>
            <a:r>
              <a:rPr lang="en-US" sz="1600" dirty="0" smtClean="0">
                <a:solidFill>
                  <a:srgbClr val="6D6D6D"/>
                </a:solidFill>
              </a:rPr>
              <a:t>liner</a:t>
            </a:r>
          </a:p>
        </p:txBody>
      </p:sp>
      <p:sp>
        <p:nvSpPr>
          <p:cNvPr id="39" name="Rectangle 38"/>
          <p:cNvSpPr/>
          <p:nvPr/>
        </p:nvSpPr>
        <p:spPr>
          <a:xfrm>
            <a:off x="5016169" y="2108647"/>
            <a:ext cx="2331741" cy="338554"/>
          </a:xfrm>
          <a:prstGeom prst="rect">
            <a:avLst/>
          </a:prstGeom>
        </p:spPr>
        <p:txBody>
          <a:bodyPr wrap="square">
            <a:spAutoFit/>
          </a:bodyPr>
          <a:lstStyle/>
          <a:p>
            <a:pPr algn="ctr"/>
            <a:r>
              <a:rPr lang="en-US" sz="1600" dirty="0" smtClean="0">
                <a:solidFill>
                  <a:srgbClr val="6D6D6D"/>
                </a:solidFill>
              </a:rPr>
              <a:t>plasma liner</a:t>
            </a:r>
          </a:p>
        </p:txBody>
      </p:sp>
      <p:cxnSp>
        <p:nvCxnSpPr>
          <p:cNvPr id="24" name="Straight Arrow Connector 23"/>
          <p:cNvCxnSpPr/>
          <p:nvPr/>
        </p:nvCxnSpPr>
        <p:spPr>
          <a:xfrm>
            <a:off x="1576164" y="3733429"/>
            <a:ext cx="2677938" cy="0"/>
          </a:xfrm>
          <a:prstGeom prst="straightConnector1">
            <a:avLst/>
          </a:prstGeom>
          <a:ln w="76200">
            <a:solidFill>
              <a:schemeClr val="accent2">
                <a:alpha val="2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93617" y="3458277"/>
            <a:ext cx="921393" cy="875145"/>
          </a:xfrm>
          <a:prstGeom prst="rect">
            <a:avLst/>
          </a:prstGeom>
        </p:spPr>
      </p:pic>
      <p:sp>
        <p:nvSpPr>
          <p:cNvPr id="25" name="Rectangle 24"/>
          <p:cNvSpPr/>
          <p:nvPr/>
        </p:nvSpPr>
        <p:spPr>
          <a:xfrm>
            <a:off x="6416503" y="2828872"/>
            <a:ext cx="2331741" cy="584775"/>
          </a:xfrm>
          <a:prstGeom prst="rect">
            <a:avLst/>
          </a:prstGeom>
        </p:spPr>
        <p:txBody>
          <a:bodyPr wrap="square">
            <a:spAutoFit/>
          </a:bodyPr>
          <a:lstStyle/>
          <a:p>
            <a:pPr algn="ctr"/>
            <a:r>
              <a:rPr lang="en-US" sz="1600" dirty="0">
                <a:solidFill>
                  <a:srgbClr val="6D6D6D"/>
                </a:solidFill>
              </a:rPr>
              <a:t>i</a:t>
            </a:r>
            <a:r>
              <a:rPr lang="en-US" sz="1600" dirty="0" smtClean="0">
                <a:solidFill>
                  <a:srgbClr val="6D6D6D"/>
                </a:solidFill>
              </a:rPr>
              <a:t>on beam</a:t>
            </a:r>
            <a:r>
              <a:rPr lang="en-US" sz="1600" dirty="0" smtClean="0">
                <a:solidFill>
                  <a:srgbClr val="6D6D6D"/>
                </a:solidFill>
              </a:rPr>
              <a:t/>
            </a:r>
            <a:br>
              <a:rPr lang="en-US" sz="1600" dirty="0" smtClean="0">
                <a:solidFill>
                  <a:srgbClr val="6D6D6D"/>
                </a:solidFill>
              </a:rPr>
            </a:br>
            <a:r>
              <a:rPr lang="en-US" sz="1600" dirty="0" smtClean="0">
                <a:solidFill>
                  <a:srgbClr val="6D6D6D"/>
                </a:solidFill>
              </a:rPr>
              <a:t>accelerators </a:t>
            </a:r>
          </a:p>
        </p:txBody>
      </p:sp>
      <p:pic>
        <p:nvPicPr>
          <p:cNvPr id="27"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22645" y="3064607"/>
            <a:ext cx="1379152" cy="41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1671111" y="3532587"/>
            <a:ext cx="1401241" cy="338554"/>
          </a:xfrm>
          <a:prstGeom prst="rect">
            <a:avLst/>
          </a:prstGeom>
          <a:noFill/>
        </p:spPr>
        <p:txBody>
          <a:bodyPr wrap="square" rtlCol="0">
            <a:spAutoFit/>
          </a:bodyPr>
          <a:lstStyle/>
          <a:p>
            <a:pPr algn="ctr"/>
            <a:r>
              <a:rPr lang="en-US" sz="1600" dirty="0" smtClean="0">
                <a:solidFill>
                  <a:srgbClr val="6D6D6D"/>
                </a:solidFill>
              </a:rPr>
              <a:t>Taylor state</a:t>
            </a:r>
          </a:p>
        </p:txBody>
      </p:sp>
      <p:pic>
        <p:nvPicPr>
          <p:cNvPr id="34" name="Picture 3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84855" y="964885"/>
            <a:ext cx="1178923" cy="803081"/>
          </a:xfrm>
          <a:prstGeom prst="rect">
            <a:avLst/>
          </a:prstGeom>
        </p:spPr>
      </p:pic>
      <p:sp>
        <p:nvSpPr>
          <p:cNvPr id="35" name="Rectangle 34"/>
          <p:cNvSpPr/>
          <p:nvPr/>
        </p:nvSpPr>
        <p:spPr>
          <a:xfrm>
            <a:off x="1719806" y="1006813"/>
            <a:ext cx="1060082" cy="584776"/>
          </a:xfrm>
          <a:prstGeom prst="rect">
            <a:avLst/>
          </a:prstGeom>
        </p:spPr>
        <p:txBody>
          <a:bodyPr wrap="square">
            <a:spAutoFit/>
          </a:bodyPr>
          <a:lstStyle/>
          <a:p>
            <a:pPr algn="ctr"/>
            <a:r>
              <a:rPr lang="en-US" sz="1600" dirty="0" smtClean="0">
                <a:solidFill>
                  <a:srgbClr val="6D6D6D"/>
                </a:solidFill>
              </a:rPr>
              <a:t>pulsed magnetic</a:t>
            </a:r>
          </a:p>
        </p:txBody>
      </p:sp>
      <p:sp>
        <p:nvSpPr>
          <p:cNvPr id="36" name="Title 1"/>
          <p:cNvSpPr>
            <a:spLocks noGrp="1"/>
          </p:cNvSpPr>
          <p:nvPr>
            <p:ph type="title"/>
          </p:nvPr>
        </p:nvSpPr>
        <p:spPr>
          <a:xfrm>
            <a:off x="335935" y="46075"/>
            <a:ext cx="8488517" cy="824352"/>
          </a:xfrm>
        </p:spPr>
        <p:txBody>
          <a:bodyPr/>
          <a:lstStyle/>
          <a:p>
            <a:r>
              <a:rPr lang="en-US" dirty="0" smtClean="0"/>
              <a:t>Breadth of ALPHA portfolio</a:t>
            </a:r>
            <a:endParaRPr lang="en-US" dirty="0"/>
          </a:p>
        </p:txBody>
      </p:sp>
      <p:sp>
        <p:nvSpPr>
          <p:cNvPr id="30" name="TextBox 29"/>
          <p:cNvSpPr txBox="1"/>
          <p:nvPr/>
        </p:nvSpPr>
        <p:spPr>
          <a:xfrm>
            <a:off x="4254102" y="4966309"/>
            <a:ext cx="2331733" cy="338554"/>
          </a:xfrm>
          <a:prstGeom prst="rect">
            <a:avLst/>
          </a:prstGeom>
          <a:noFill/>
        </p:spPr>
        <p:txBody>
          <a:bodyPr wrap="square" rtlCol="0">
            <a:spAutoFit/>
          </a:bodyPr>
          <a:lstStyle/>
          <a:p>
            <a:pPr algn="ctr"/>
            <a:r>
              <a:rPr lang="en-US" sz="1600" dirty="0" smtClean="0">
                <a:solidFill>
                  <a:srgbClr val="6D6D6D"/>
                </a:solidFill>
              </a:rPr>
              <a:t>stabilized Z-pinch </a:t>
            </a:r>
          </a:p>
        </p:txBody>
      </p:sp>
      <p:cxnSp>
        <p:nvCxnSpPr>
          <p:cNvPr id="32" name="Straight Arrow Connector 31"/>
          <p:cNvCxnSpPr/>
          <p:nvPr/>
        </p:nvCxnSpPr>
        <p:spPr>
          <a:xfrm>
            <a:off x="1576164" y="3733429"/>
            <a:ext cx="2677938" cy="0"/>
          </a:xfrm>
          <a:prstGeom prst="straightConnector1">
            <a:avLst/>
          </a:prstGeom>
          <a:ln w="76200">
            <a:solidFill>
              <a:schemeClr val="accent2">
                <a:alpha val="2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41"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16200000">
            <a:off x="5586092" y="4064583"/>
            <a:ext cx="401598" cy="137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2" name="Straight Arrow Connector 41"/>
          <p:cNvCxnSpPr/>
          <p:nvPr/>
        </p:nvCxnSpPr>
        <p:spPr>
          <a:xfrm>
            <a:off x="3763778" y="5150253"/>
            <a:ext cx="3771555" cy="0"/>
          </a:xfrm>
          <a:prstGeom prst="straightConnector1">
            <a:avLst/>
          </a:prstGeom>
          <a:ln w="76200">
            <a:solidFill>
              <a:schemeClr val="accent2">
                <a:alpha val="2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04604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742642496"/>
              </p:ext>
            </p:extLst>
          </p:nvPr>
        </p:nvGraphicFramePr>
        <p:xfrm>
          <a:off x="0" y="685800"/>
          <a:ext cx="91440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8136194" y="6318383"/>
            <a:ext cx="688258" cy="365125"/>
          </a:xfrm>
          <a:prstGeom prst="rect">
            <a:avLst/>
          </a:prstGeom>
        </p:spPr>
        <p:txBody>
          <a:bodyPr/>
          <a:lstStyle/>
          <a:p>
            <a:fld id="{F49B8720-E526-BD45-92D7-B4028BF31DDE}" type="slidenum">
              <a:rPr lang="en-US" smtClean="0">
                <a:solidFill>
                  <a:prstClr val="black">
                    <a:tint val="75000"/>
                  </a:prstClr>
                </a:solidFill>
              </a:rPr>
              <a:pPr/>
              <a:t>9</a:t>
            </a:fld>
            <a:endParaRPr lang="en-US" dirty="0">
              <a:solidFill>
                <a:prstClr val="black">
                  <a:tint val="75000"/>
                </a:prstClr>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56548" y="1545572"/>
            <a:ext cx="1242006" cy="11865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3880" y="2467228"/>
            <a:ext cx="1147342" cy="115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63477" y="3011015"/>
            <a:ext cx="1190625" cy="58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3226831" y="3536395"/>
            <a:ext cx="914400" cy="338554"/>
          </a:xfrm>
          <a:prstGeom prst="rect">
            <a:avLst/>
          </a:prstGeom>
          <a:noFill/>
        </p:spPr>
        <p:txBody>
          <a:bodyPr wrap="square" rtlCol="0">
            <a:spAutoFit/>
          </a:bodyPr>
          <a:lstStyle/>
          <a:p>
            <a:pPr algn="ctr"/>
            <a:r>
              <a:rPr lang="en-US" sz="1600" dirty="0" smtClean="0">
                <a:solidFill>
                  <a:srgbClr val="6D6D6D"/>
                </a:solidFill>
              </a:rPr>
              <a:t>FRC</a:t>
            </a:r>
          </a:p>
        </p:txBody>
      </p:sp>
      <p:sp>
        <p:nvSpPr>
          <p:cNvPr id="31" name="Rectangle 30"/>
          <p:cNvSpPr/>
          <p:nvPr/>
        </p:nvSpPr>
        <p:spPr>
          <a:xfrm>
            <a:off x="4046697" y="1188063"/>
            <a:ext cx="1251857" cy="338554"/>
          </a:xfrm>
          <a:prstGeom prst="rect">
            <a:avLst/>
          </a:prstGeom>
        </p:spPr>
        <p:txBody>
          <a:bodyPr wrap="square">
            <a:spAutoFit/>
          </a:bodyPr>
          <a:lstStyle/>
          <a:p>
            <a:pPr algn="ctr"/>
            <a:r>
              <a:rPr lang="en-US" sz="1600" dirty="0">
                <a:solidFill>
                  <a:srgbClr val="6D6D6D"/>
                </a:solidFill>
              </a:rPr>
              <a:t>liquid </a:t>
            </a:r>
            <a:r>
              <a:rPr lang="en-US" sz="1600" dirty="0" smtClean="0">
                <a:solidFill>
                  <a:srgbClr val="6D6D6D"/>
                </a:solidFill>
              </a:rPr>
              <a:t>liner</a:t>
            </a:r>
          </a:p>
        </p:txBody>
      </p:sp>
      <p:sp>
        <p:nvSpPr>
          <p:cNvPr id="39" name="Rectangle 38"/>
          <p:cNvSpPr/>
          <p:nvPr/>
        </p:nvSpPr>
        <p:spPr>
          <a:xfrm>
            <a:off x="5016169" y="2108647"/>
            <a:ext cx="2331741" cy="338554"/>
          </a:xfrm>
          <a:prstGeom prst="rect">
            <a:avLst/>
          </a:prstGeom>
        </p:spPr>
        <p:txBody>
          <a:bodyPr wrap="square">
            <a:spAutoFit/>
          </a:bodyPr>
          <a:lstStyle/>
          <a:p>
            <a:pPr algn="ctr"/>
            <a:r>
              <a:rPr lang="en-US" sz="1600" dirty="0" smtClean="0">
                <a:solidFill>
                  <a:srgbClr val="6D6D6D"/>
                </a:solidFill>
              </a:rPr>
              <a:t>plasma liner</a:t>
            </a:r>
          </a:p>
        </p:txBody>
      </p:sp>
      <p:cxnSp>
        <p:nvCxnSpPr>
          <p:cNvPr id="24" name="Straight Arrow Connector 23"/>
          <p:cNvCxnSpPr/>
          <p:nvPr/>
        </p:nvCxnSpPr>
        <p:spPr>
          <a:xfrm>
            <a:off x="1576164" y="3733429"/>
            <a:ext cx="2677938" cy="0"/>
          </a:xfrm>
          <a:prstGeom prst="straightConnector1">
            <a:avLst/>
          </a:prstGeom>
          <a:ln w="76200">
            <a:solidFill>
              <a:schemeClr val="accent2">
                <a:alpha val="2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93617" y="3458277"/>
            <a:ext cx="921393" cy="875145"/>
          </a:xfrm>
          <a:prstGeom prst="rect">
            <a:avLst/>
          </a:prstGeom>
        </p:spPr>
      </p:pic>
      <p:sp>
        <p:nvSpPr>
          <p:cNvPr id="25" name="Rectangle 24"/>
          <p:cNvSpPr/>
          <p:nvPr/>
        </p:nvSpPr>
        <p:spPr>
          <a:xfrm>
            <a:off x="6416503" y="2828872"/>
            <a:ext cx="2331741" cy="584775"/>
          </a:xfrm>
          <a:prstGeom prst="rect">
            <a:avLst/>
          </a:prstGeom>
        </p:spPr>
        <p:txBody>
          <a:bodyPr wrap="square">
            <a:spAutoFit/>
          </a:bodyPr>
          <a:lstStyle/>
          <a:p>
            <a:pPr algn="ctr"/>
            <a:r>
              <a:rPr lang="en-US" sz="1600" dirty="0">
                <a:solidFill>
                  <a:srgbClr val="6D6D6D"/>
                </a:solidFill>
              </a:rPr>
              <a:t>i</a:t>
            </a:r>
            <a:r>
              <a:rPr lang="en-US" sz="1600" dirty="0" smtClean="0">
                <a:solidFill>
                  <a:srgbClr val="6D6D6D"/>
                </a:solidFill>
              </a:rPr>
              <a:t>on beam</a:t>
            </a:r>
            <a:r>
              <a:rPr lang="en-US" sz="1600" dirty="0" smtClean="0">
                <a:solidFill>
                  <a:srgbClr val="6D6D6D"/>
                </a:solidFill>
              </a:rPr>
              <a:t/>
            </a:r>
            <a:br>
              <a:rPr lang="en-US" sz="1600" dirty="0" smtClean="0">
                <a:solidFill>
                  <a:srgbClr val="6D6D6D"/>
                </a:solidFill>
              </a:rPr>
            </a:br>
            <a:r>
              <a:rPr lang="en-US" sz="1600" dirty="0" smtClean="0">
                <a:solidFill>
                  <a:srgbClr val="6D6D6D"/>
                </a:solidFill>
              </a:rPr>
              <a:t>accelerators </a:t>
            </a:r>
          </a:p>
        </p:txBody>
      </p:sp>
      <p:pic>
        <p:nvPicPr>
          <p:cNvPr id="27"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22645" y="3064607"/>
            <a:ext cx="1379152" cy="41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1671111" y="3532587"/>
            <a:ext cx="1401241" cy="338554"/>
          </a:xfrm>
          <a:prstGeom prst="rect">
            <a:avLst/>
          </a:prstGeom>
          <a:noFill/>
        </p:spPr>
        <p:txBody>
          <a:bodyPr wrap="square" rtlCol="0">
            <a:spAutoFit/>
          </a:bodyPr>
          <a:lstStyle/>
          <a:p>
            <a:pPr algn="ctr"/>
            <a:r>
              <a:rPr lang="en-US" sz="1600" dirty="0" smtClean="0">
                <a:solidFill>
                  <a:srgbClr val="6D6D6D"/>
                </a:solidFill>
              </a:rPr>
              <a:t>Taylor state</a:t>
            </a:r>
          </a:p>
        </p:txBody>
      </p:sp>
      <p:pic>
        <p:nvPicPr>
          <p:cNvPr id="34" name="Picture 3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84855" y="964885"/>
            <a:ext cx="1178923" cy="803081"/>
          </a:xfrm>
          <a:prstGeom prst="rect">
            <a:avLst/>
          </a:prstGeom>
        </p:spPr>
      </p:pic>
      <p:sp>
        <p:nvSpPr>
          <p:cNvPr id="35" name="Rectangle 34"/>
          <p:cNvSpPr/>
          <p:nvPr/>
        </p:nvSpPr>
        <p:spPr>
          <a:xfrm>
            <a:off x="1719806" y="1006813"/>
            <a:ext cx="1060082" cy="584776"/>
          </a:xfrm>
          <a:prstGeom prst="rect">
            <a:avLst/>
          </a:prstGeom>
        </p:spPr>
        <p:txBody>
          <a:bodyPr wrap="square">
            <a:spAutoFit/>
          </a:bodyPr>
          <a:lstStyle/>
          <a:p>
            <a:pPr algn="ctr"/>
            <a:r>
              <a:rPr lang="en-US" sz="1600" dirty="0" smtClean="0">
                <a:solidFill>
                  <a:srgbClr val="6D6D6D"/>
                </a:solidFill>
              </a:rPr>
              <a:t>pulsed magnetic</a:t>
            </a:r>
          </a:p>
        </p:txBody>
      </p:sp>
      <p:sp>
        <p:nvSpPr>
          <p:cNvPr id="36" name="Title 1"/>
          <p:cNvSpPr>
            <a:spLocks noGrp="1"/>
          </p:cNvSpPr>
          <p:nvPr>
            <p:ph type="title"/>
          </p:nvPr>
        </p:nvSpPr>
        <p:spPr>
          <a:xfrm>
            <a:off x="335935" y="46075"/>
            <a:ext cx="8488517" cy="824352"/>
          </a:xfrm>
        </p:spPr>
        <p:txBody>
          <a:bodyPr/>
          <a:lstStyle/>
          <a:p>
            <a:r>
              <a:rPr lang="en-US" dirty="0" smtClean="0"/>
              <a:t>Breadth of ALPHA portfolio</a:t>
            </a:r>
            <a:endParaRPr lang="en-US" dirty="0"/>
          </a:p>
        </p:txBody>
      </p:sp>
      <p:pic>
        <p:nvPicPr>
          <p:cNvPr id="29"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16200000">
            <a:off x="5586092" y="4064583"/>
            <a:ext cx="401598" cy="137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4254102" y="4966309"/>
            <a:ext cx="2331733" cy="338554"/>
          </a:xfrm>
          <a:prstGeom prst="rect">
            <a:avLst/>
          </a:prstGeom>
          <a:noFill/>
        </p:spPr>
        <p:txBody>
          <a:bodyPr wrap="square" rtlCol="0">
            <a:spAutoFit/>
          </a:bodyPr>
          <a:lstStyle/>
          <a:p>
            <a:pPr algn="ctr"/>
            <a:r>
              <a:rPr lang="en-US" sz="1600" dirty="0" smtClean="0">
                <a:solidFill>
                  <a:srgbClr val="6D6D6D"/>
                </a:solidFill>
              </a:rPr>
              <a:t>stabilized Z-pinch </a:t>
            </a:r>
          </a:p>
        </p:txBody>
      </p:sp>
      <p:cxnSp>
        <p:nvCxnSpPr>
          <p:cNvPr id="32" name="Straight Arrow Connector 31"/>
          <p:cNvCxnSpPr/>
          <p:nvPr/>
        </p:nvCxnSpPr>
        <p:spPr>
          <a:xfrm>
            <a:off x="1576164" y="3733429"/>
            <a:ext cx="2677938" cy="0"/>
          </a:xfrm>
          <a:prstGeom prst="straightConnector1">
            <a:avLst/>
          </a:prstGeom>
          <a:ln w="76200">
            <a:solidFill>
              <a:schemeClr val="accent2">
                <a:alpha val="2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763778" y="5150253"/>
            <a:ext cx="3771555" cy="0"/>
          </a:xfrm>
          <a:prstGeom prst="straightConnector1">
            <a:avLst/>
          </a:prstGeom>
          <a:ln w="76200">
            <a:solidFill>
              <a:schemeClr val="accent2">
                <a:alpha val="2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2" name="Picture 25" descr="logo"/>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832722" y="1831633"/>
            <a:ext cx="1894332" cy="36042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V="1">
            <a:off x="2779888" y="1591591"/>
            <a:ext cx="283589" cy="240042"/>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2" idx="2"/>
          </p:cNvCxnSpPr>
          <p:nvPr/>
        </p:nvCxnSpPr>
        <p:spPr>
          <a:xfrm>
            <a:off x="2779888" y="2192059"/>
            <a:ext cx="362277" cy="818956"/>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pic>
        <p:nvPicPr>
          <p:cNvPr id="38" name="Picture 12" descr="http://www.swarthmore.edu/sites/default/files/assets/images/communications-office/swarthmore_logo.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608535" y="2500951"/>
            <a:ext cx="962210" cy="58624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9"/>
          <p:cNvSpPr>
            <a:spLocks noChangeArrowheads="1"/>
          </p:cNvSpPr>
          <p:nvPr/>
        </p:nvSpPr>
        <p:spPr bwMode="auto">
          <a:xfrm>
            <a:off x="3935705" y="1725267"/>
            <a:ext cx="1659709" cy="400110"/>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err="1" smtClean="0">
                <a:ln>
                  <a:noFill/>
                </a:ln>
                <a:solidFill>
                  <a:srgbClr val="005152"/>
                </a:solidFill>
                <a:effectLst/>
                <a:latin typeface="Arial Black" pitchFamily="34" charset="0"/>
                <a:cs typeface="Arial" pitchFamily="34" charset="0"/>
              </a:rPr>
              <a:t>NumerEx</a:t>
            </a:r>
            <a:r>
              <a:rPr kumimoji="0" lang="en-US" altLang="en-US" sz="2000" b="1" i="1" u="none" strike="noStrike" cap="none" normalizeH="0" baseline="0" dirty="0" smtClean="0">
                <a:ln>
                  <a:noFill/>
                </a:ln>
                <a:solidFill>
                  <a:srgbClr val="005152"/>
                </a:solidFill>
                <a:effectLst/>
                <a:latin typeface="Arial Black" pitchFamily="34" charset="0"/>
                <a:cs typeface="Arial" pitchFamily="34" charset="0"/>
              </a:rPr>
              <a:t> </a:t>
            </a:r>
            <a:r>
              <a:rPr kumimoji="0" lang="en-US" altLang="en-US" sz="400" b="0" i="0" u="none" strike="noStrike" cap="none" normalizeH="0" baseline="0" dirty="0" smtClean="0">
                <a:ln>
                  <a:noFill/>
                </a:ln>
                <a:solidFill>
                  <a:schemeClr val="tx1"/>
                </a:solidFill>
                <a:effectLst/>
                <a:latin typeface="Arial" pitchFamily="34" charset="0"/>
                <a:cs typeface="Arial" pitchFamily="34" charset="0"/>
              </a:rPr>
              <a:t>  </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 name="Picture 6" descr="http://web.gps.caltech.edu/%7Eclay/Caltech_Logo.gif"/>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29951" y="2278693"/>
            <a:ext cx="585815" cy="59041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4" descr="http://cnls.lanl.gov/%7Echertkov/lalrg.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631862" y="2840889"/>
            <a:ext cx="1089258" cy="42119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5" descr="http://cso.lbl.gov/assets/docs/downloads/LBNL_Full_Logo_Final.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254686" y="3619992"/>
            <a:ext cx="646676" cy="55128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http://www.washington.edu/brand/files/2014/09/Signature_Stacked_Purple_Hex.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319896" y="4088782"/>
            <a:ext cx="1166658" cy="573946"/>
          </a:xfrm>
          <a:prstGeom prst="rect">
            <a:avLst/>
          </a:prstGeom>
          <a:solidFill>
            <a:schemeClr val="bg1"/>
          </a:solidFill>
          <a:extLst/>
        </p:spPr>
      </p:pic>
      <p:pic>
        <p:nvPicPr>
          <p:cNvPr id="45"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370420" y="4728355"/>
            <a:ext cx="906640" cy="46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2" descr="http://www.arcus.org/files/witness-the-arctic/2012/3/images/Image1_SNL_Logo.gif"/>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738589" y="3842919"/>
            <a:ext cx="1042633" cy="40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5940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Office Theme">
  <a:themeElements>
    <a:clrScheme name="ARPA E COLOR PALETTE 112012">
      <a:dk1>
        <a:sysClr val="windowText" lastClr="000000"/>
      </a:dk1>
      <a:lt1>
        <a:sysClr val="window" lastClr="FFFFFF"/>
      </a:lt1>
      <a:dk2>
        <a:srgbClr val="1AB0E9"/>
      </a:dk2>
      <a:lt2>
        <a:srgbClr val="E79B38"/>
      </a:lt2>
      <a:accent1>
        <a:srgbClr val="1AB0E9"/>
      </a:accent1>
      <a:accent2>
        <a:srgbClr val="106D96"/>
      </a:accent2>
      <a:accent3>
        <a:srgbClr val="E49C3D"/>
      </a:accent3>
      <a:accent4>
        <a:srgbClr val="E7862A"/>
      </a:accent4>
      <a:accent5>
        <a:srgbClr val="9DA0A3"/>
      </a:accent5>
      <a:accent6>
        <a:srgbClr val="DADADA"/>
      </a:accent6>
      <a:hlink>
        <a:srgbClr val="1AB0E9"/>
      </a:hlink>
      <a:folHlink>
        <a:srgbClr val="E49C3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ARPA E COLOR PALETTE 112012">
      <a:dk1>
        <a:sysClr val="windowText" lastClr="000000"/>
      </a:dk1>
      <a:lt1>
        <a:sysClr val="window" lastClr="FFFFFF"/>
      </a:lt1>
      <a:dk2>
        <a:srgbClr val="1AB0E9"/>
      </a:dk2>
      <a:lt2>
        <a:srgbClr val="E79B38"/>
      </a:lt2>
      <a:accent1>
        <a:srgbClr val="1AB0E9"/>
      </a:accent1>
      <a:accent2>
        <a:srgbClr val="106D96"/>
      </a:accent2>
      <a:accent3>
        <a:srgbClr val="E49C3D"/>
      </a:accent3>
      <a:accent4>
        <a:srgbClr val="E7862A"/>
      </a:accent4>
      <a:accent5>
        <a:srgbClr val="9DA0A3"/>
      </a:accent5>
      <a:accent6>
        <a:srgbClr val="DADADA"/>
      </a:accent6>
      <a:hlink>
        <a:srgbClr val="1AB0E9"/>
      </a:hlink>
      <a:folHlink>
        <a:srgbClr val="E49C3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21156</TotalTime>
  <Words>964</Words>
  <Application>Microsoft Macintosh PowerPoint</Application>
  <PresentationFormat>On-screen Show (4:3)</PresentationFormat>
  <Paragraphs>178</Paragraphs>
  <Slides>12</Slides>
  <Notes>4</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3_Office Theme</vt:lpstr>
      <vt:lpstr>4_Office Theme</vt:lpstr>
      <vt:lpstr>ALPHA: Accelerating Low-Cost Plasma Heating and Assembly   Fusion Power Associates 36th Annual Meeting and Symposium Strategies to Fusion Power </vt:lpstr>
      <vt:lpstr>Introduction to ARPA-E</vt:lpstr>
      <vt:lpstr>The ARPA-E Portfolio</vt:lpstr>
      <vt:lpstr>PowerPoint Presentation</vt:lpstr>
      <vt:lpstr>ALPHA seeks more options for fusion energy</vt:lpstr>
      <vt:lpstr>ALPHA program goals</vt:lpstr>
      <vt:lpstr>Building the ALPHA community:  A portfolio of intermediate density approaches</vt:lpstr>
      <vt:lpstr>Breadth of ALPHA portfolio</vt:lpstr>
      <vt:lpstr>Breadth of ALPHA portfolio</vt:lpstr>
      <vt:lpstr>Building the ALPHA community:  A portfolio of intermediate density approaches</vt:lpstr>
      <vt:lpstr>PowerPoint Presentation</vt:lpstr>
      <vt:lpstr>The right time to make a push</vt:lpstr>
    </vt:vector>
  </TitlesOfParts>
  <Company>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McGrath</dc:creator>
  <cp:lastModifiedBy>Patrick McGrath</cp:lastModifiedBy>
  <cp:revision>492</cp:revision>
  <cp:lastPrinted>2015-12-15T22:00:41Z</cp:lastPrinted>
  <dcterms:created xsi:type="dcterms:W3CDTF">2013-09-29T19:14:43Z</dcterms:created>
  <dcterms:modified xsi:type="dcterms:W3CDTF">2015-12-15T22:03:36Z</dcterms:modified>
</cp:coreProperties>
</file>