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2" r:id="rId3"/>
    <p:sldId id="271" r:id="rId4"/>
    <p:sldId id="258" r:id="rId5"/>
    <p:sldId id="282" r:id="rId6"/>
    <p:sldId id="278" r:id="rId7"/>
    <p:sldId id="262" r:id="rId8"/>
    <p:sldId id="268" r:id="rId9"/>
    <p:sldId id="284" r:id="rId10"/>
    <p:sldId id="285" r:id="rId11"/>
    <p:sldId id="291" r:id="rId12"/>
    <p:sldId id="260" r:id="rId13"/>
    <p:sldId id="288" r:id="rId14"/>
    <p:sldId id="290" r:id="rId15"/>
    <p:sldId id="261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94695" autoAdjust="0"/>
  </p:normalViewPr>
  <p:slideViewPr>
    <p:cSldViewPr snapToGrid="0" snapToObjects="1">
      <p:cViewPr varScale="1">
        <p:scale>
          <a:sx n="143" d="100"/>
          <a:sy n="143" d="100"/>
        </p:scale>
        <p:origin x="-13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AE75F-0AEE-FB4B-801E-BE66829F6644}" type="datetimeFigureOut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389B0-19BC-B64B-BF5D-3AD3733217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CA1B8-0CCA-0D43-9D78-7FEB108ECF30}" type="datetimeFigureOut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83574-C949-6D49-99A1-3535B5EC07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39F8-5DBF-7B4F-A38E-89368A581893}" type="datetime1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8AAB-9ACA-2941-8B36-9F7704A6296C}" type="datetime1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F5F3-A4E8-6B43-8582-B999C3638488}" type="datetime1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CD18-20CB-724D-9604-DDC599F8A0A9}" type="datetime1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72AC-1962-A549-B37C-68ACD5C6609E}" type="datetime1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CF87-C39B-B946-B8F8-F9E34F75D1D0}" type="datetime1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8AA5-572C-BF4D-AABA-35DF69B43D7C}" type="datetime1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BA2B-3A97-BC4E-AA02-2FA74066A024}" type="datetime1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D1D3-D3C5-C54C-86A6-F2BE6626A1C0}" type="datetime1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163B-063C-4B4C-B7C7-7F2244348AA9}" type="datetime1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9928-5984-A44D-AB3D-80AAFD329FC2}" type="datetime1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B6323-6D54-8343-9AE3-D83857461FF9}" type="datetime1">
              <a:rPr lang="en-US" smtClean="0"/>
              <a:pPr/>
              <a:t>10/31/15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8ECF0-C202-DF4A-8F0D-D4E1F875E5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fusion-eur.org/fusioncd/tokamak.htm" TargetMode="External"/><Relationship Id="rId3" Type="http://schemas.openxmlformats.org/officeDocument/2006/relationships/hyperlink" Target="http://sites.apam.columbia.edu/courses/apph4990y_ITER/6_Angelini_Disruption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2669" y="1509724"/>
            <a:ext cx="73276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 smtClean="0">
              <a:latin typeface="Arial"/>
              <a:cs typeface="Arial"/>
            </a:endParaRPr>
          </a:p>
          <a:p>
            <a:pPr algn="ctr"/>
            <a:endParaRPr lang="en-US" sz="2000" b="1" dirty="0" smtClean="0">
              <a:latin typeface="Arial Black"/>
              <a:cs typeface="Arial Black"/>
            </a:endParaRPr>
          </a:p>
          <a:p>
            <a:pPr algn="ctr"/>
            <a:r>
              <a:rPr lang="en-US" sz="4800" b="1" dirty="0" smtClean="0">
                <a:latin typeface="Arial Black"/>
                <a:cs typeface="Arial Black"/>
              </a:rPr>
              <a:t>Time to Face Reality</a:t>
            </a:r>
          </a:p>
          <a:p>
            <a:pPr algn="ctr"/>
            <a:endParaRPr lang="en-US" sz="2800" b="1" dirty="0" smtClean="0">
              <a:latin typeface="Arial Black"/>
              <a:cs typeface="Arial Black"/>
            </a:endParaRPr>
          </a:p>
          <a:p>
            <a:pPr algn="ctr"/>
            <a:endParaRPr lang="en-US" sz="2800" b="1" dirty="0" smtClean="0">
              <a:latin typeface="Arial Black"/>
              <a:cs typeface="Arial Black"/>
            </a:endParaRPr>
          </a:p>
          <a:p>
            <a:pPr algn="ctr"/>
            <a:endParaRPr lang="en-US" sz="2000" dirty="0" smtClean="0">
              <a:latin typeface="Arial Black"/>
              <a:cs typeface="Arial Black"/>
            </a:endParaRPr>
          </a:p>
          <a:p>
            <a:pPr algn="ctr"/>
            <a:r>
              <a:rPr lang="en-US" sz="2000" b="1" dirty="0" smtClean="0">
                <a:latin typeface="Arial"/>
                <a:cs typeface="Arial"/>
              </a:rPr>
              <a:t>Robert </a:t>
            </a:r>
            <a:r>
              <a:rPr lang="en-US" sz="2000" b="1" dirty="0">
                <a:latin typeface="Arial"/>
                <a:cs typeface="Arial"/>
              </a:rPr>
              <a:t>L. </a:t>
            </a:r>
            <a:r>
              <a:rPr lang="en-US" sz="2000" b="1" dirty="0" smtClean="0">
                <a:latin typeface="Arial"/>
                <a:cs typeface="Arial"/>
              </a:rPr>
              <a:t>Hirsch</a:t>
            </a:r>
          </a:p>
          <a:p>
            <a:pPr algn="ctr"/>
            <a:r>
              <a:rPr lang="en-US" sz="1600" b="1" dirty="0" smtClean="0">
                <a:latin typeface="Arial"/>
                <a:cs typeface="Arial"/>
              </a:rPr>
              <a:t>Senior Energy Advisor, </a:t>
            </a:r>
            <a:r>
              <a:rPr lang="en-US" sz="1600" b="1" dirty="0" smtClean="0">
                <a:latin typeface="Arial"/>
                <a:cs typeface="Arial"/>
              </a:rPr>
              <a:t>MISI</a:t>
            </a:r>
          </a:p>
          <a:p>
            <a:pPr algn="ctr"/>
            <a:endParaRPr lang="en-US" sz="1600" b="1" dirty="0" smtClean="0">
              <a:latin typeface="Arial"/>
              <a:cs typeface="Arial"/>
            </a:endParaRPr>
          </a:p>
          <a:p>
            <a:pPr algn="ctr"/>
            <a:endParaRPr lang="en-US" sz="1600" b="1" dirty="0" smtClean="0">
              <a:latin typeface="Arial"/>
              <a:cs typeface="Arial"/>
            </a:endParaRP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>
                <a:latin typeface="Arial"/>
                <a:cs typeface="Arial"/>
              </a:rPr>
              <a:t>Fusion Power Associates Annual Meeting  </a:t>
            </a:r>
          </a:p>
          <a:p>
            <a:pPr algn="ctr"/>
            <a:r>
              <a:rPr lang="en-US" sz="1600" dirty="0" smtClean="0">
                <a:latin typeface="Arial"/>
                <a:cs typeface="Arial"/>
              </a:rPr>
              <a:t>December 16-17, 2015.</a:t>
            </a:r>
            <a:endParaRPr lang="en-US" sz="1600" dirty="0" smtClean="0">
              <a:latin typeface="Arial"/>
              <a:cs typeface="Arial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45996" y="1156195"/>
            <a:ext cx="7690862" cy="2333865"/>
          </a:xfrm>
          <a:prstGeom prst="roundRect">
            <a:avLst/>
          </a:prstGeom>
          <a:noFill/>
          <a:ln w="762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99795" y="1580783"/>
            <a:ext cx="3996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Black"/>
                <a:cs typeface="Arial Black"/>
              </a:rPr>
              <a:t>Fusion </a:t>
            </a:r>
            <a:r>
              <a:rPr lang="en-US" sz="2400" b="1" dirty="0" smtClean="0">
                <a:latin typeface="Arial Black"/>
                <a:cs typeface="Arial Black"/>
              </a:rPr>
              <a:t>Research</a:t>
            </a:r>
            <a:endParaRPr lang="en-US" sz="2400" b="1" dirty="0" smtClean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3904" y="735707"/>
            <a:ext cx="64366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0"/>
                </a:solidFill>
                <a:latin typeface="Arial Black"/>
                <a:cs typeface="Arial Black"/>
              </a:rPr>
              <a:t>ITER-Tokamak </a:t>
            </a:r>
            <a:r>
              <a:rPr lang="en-US" b="1" dirty="0" smtClean="0">
                <a:solidFill>
                  <a:srgbClr val="000090"/>
                </a:solidFill>
                <a:latin typeface="Arial Black"/>
                <a:cs typeface="Arial Black"/>
              </a:rPr>
              <a:t>Fusion Regulatory Issues</a:t>
            </a:r>
          </a:p>
          <a:p>
            <a:pPr algn="ctr"/>
            <a:r>
              <a:rPr lang="en-US" sz="2400" b="1" dirty="0" smtClean="0">
                <a:solidFill>
                  <a:srgbClr val="000090"/>
                </a:solidFill>
                <a:latin typeface="Arial Black"/>
                <a:cs typeface="Arial Black"/>
              </a:rPr>
              <a:t>Tritium Containment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7335" y="1789553"/>
            <a:ext cx="77140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171450" algn="just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Tritium diffuses though solid materials, especially at high temperatures.</a:t>
            </a:r>
          </a:p>
          <a:p>
            <a:pPr marL="225425" indent="-171450" algn="just"/>
            <a:endParaRPr lang="en-US" dirty="0" smtClean="0">
              <a:latin typeface="Arial"/>
              <a:cs typeface="Arial"/>
            </a:endParaRPr>
          </a:p>
          <a:p>
            <a:pPr marL="225425" indent="-171450" algn="just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Vacuum &amp; energy injection ports will facilitate tritium leakage into the reactor hall.</a:t>
            </a:r>
          </a:p>
          <a:p>
            <a:pPr marL="225425" indent="-171450" algn="just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225425" indent="-171450" algn="just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Equipment </a:t>
            </a:r>
            <a:r>
              <a:rPr lang="en-US" dirty="0" smtClean="0">
                <a:latin typeface="Arial"/>
                <a:cs typeface="Arial"/>
              </a:rPr>
              <a:t>breakdown / damage </a:t>
            </a:r>
            <a:r>
              <a:rPr lang="en-US" dirty="0" smtClean="0">
                <a:latin typeface="Arial"/>
                <a:cs typeface="Arial"/>
              </a:rPr>
              <a:t>provide other pathways for tritium release.</a:t>
            </a:r>
          </a:p>
          <a:p>
            <a:pPr marL="225425" indent="-171450" algn="just"/>
            <a:endParaRPr lang="en-US" dirty="0" smtClean="0">
              <a:latin typeface="Arial"/>
              <a:cs typeface="Arial"/>
            </a:endParaRPr>
          </a:p>
          <a:p>
            <a:pPr marL="225425" indent="-171450" algn="just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“The NRC's (tritium) dose limits for radiation workers and the general public are significantly lower than the levels of radiation exposure that cause health effects in humans.”  </a:t>
            </a:r>
            <a:r>
              <a:rPr lang="en-US" sz="1200" dirty="0" smtClean="0">
                <a:latin typeface="Arial"/>
                <a:cs typeface="Arial"/>
              </a:rPr>
              <a:t>NRC.gov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2718" y="5301707"/>
            <a:ext cx="7055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Regulators will focus on potential tritium</a:t>
            </a:r>
            <a:r>
              <a:rPr lang="en-US" b="1" dirty="0" smtClean="0">
                <a:latin typeface="Arial"/>
                <a:cs typeface="Arial"/>
              </a:rPr>
              <a:t> leakage / streaming </a:t>
            </a:r>
            <a:r>
              <a:rPr lang="en-US" b="1" dirty="0" smtClean="0">
                <a:latin typeface="Arial"/>
                <a:cs typeface="Arial"/>
              </a:rPr>
              <a:t>hazards</a:t>
            </a:r>
            <a:r>
              <a:rPr lang="en-US" b="1" dirty="0" smtClean="0">
                <a:latin typeface="Arial"/>
                <a:cs typeface="Arial"/>
              </a:rPr>
              <a:t> &amp; </a:t>
            </a:r>
            <a:r>
              <a:rPr lang="en-US" b="1" dirty="0" smtClean="0">
                <a:latin typeface="Arial"/>
                <a:cs typeface="Arial"/>
              </a:rPr>
              <a:t>require expensive fail-safe protections.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72844" y="5195101"/>
            <a:ext cx="7349425" cy="974748"/>
          </a:xfrm>
          <a:prstGeom prst="roundRect">
            <a:avLst/>
          </a:prstGeom>
          <a:noFill/>
          <a:ln w="571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8504344">
            <a:off x="-92205" y="487022"/>
            <a:ext cx="1474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Fusion Regulation</a:t>
            </a:r>
            <a:endParaRPr lang="en-US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3904" y="674926"/>
            <a:ext cx="64366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0"/>
                </a:solidFill>
                <a:latin typeface="Arial Black"/>
                <a:cs typeface="Arial Black"/>
              </a:rPr>
              <a:t>Tokamak</a:t>
            </a:r>
            <a:r>
              <a:rPr lang="en-US" b="1" dirty="0" smtClean="0">
                <a:solidFill>
                  <a:srgbClr val="000090"/>
                </a:solidFill>
                <a:latin typeface="Arial Black"/>
                <a:cs typeface="Arial Black"/>
              </a:rPr>
              <a:t> Fusion Regulatory Issues</a:t>
            </a:r>
          </a:p>
          <a:p>
            <a:pPr algn="ctr"/>
            <a:r>
              <a:rPr lang="en-US" sz="2400" b="1" dirty="0" smtClean="0">
                <a:solidFill>
                  <a:srgbClr val="000090"/>
                </a:solidFill>
                <a:latin typeface="Arial Black"/>
                <a:cs typeface="Arial Black"/>
              </a:rPr>
              <a:t>Radwaste Management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8670" y="1487613"/>
            <a:ext cx="763764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/>
            <a:endParaRPr lang="en-US" sz="1600" dirty="0" smtClean="0">
              <a:latin typeface="Arial"/>
              <a:cs typeface="Arial"/>
            </a:endParaRPr>
          </a:p>
          <a:p>
            <a:pPr marL="171450" indent="-171450" algn="just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Assuming that the blanket of an ITER-Tokamak power reactor is replaced every three years due to radiation damage, the associated radioactive waste produced in a continuously operating ITER-Tokamak would be ~ </a:t>
            </a:r>
            <a:r>
              <a:rPr lang="en-US" sz="1600" b="1" dirty="0" smtClean="0">
                <a:latin typeface="Arial"/>
                <a:cs typeface="Arial"/>
              </a:rPr>
              <a:t>675 tons/year</a:t>
            </a:r>
            <a:r>
              <a:rPr lang="en-US" sz="1600" b="1" dirty="0" smtClean="0">
                <a:latin typeface="Arial"/>
                <a:cs typeface="Arial"/>
              </a:rPr>
              <a:t>.</a:t>
            </a:r>
          </a:p>
          <a:p>
            <a:pPr marL="171450" indent="-171450" algn="just"/>
            <a:endParaRPr lang="en-US" sz="1600" b="1" dirty="0" smtClean="0">
              <a:latin typeface="Arial"/>
              <a:cs typeface="Arial"/>
            </a:endParaRPr>
          </a:p>
          <a:p>
            <a:pPr marL="171450" indent="-171450" algn="just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Assuming </a:t>
            </a:r>
            <a:r>
              <a:rPr lang="en-US" sz="1600" dirty="0" smtClean="0">
                <a:latin typeface="Arial"/>
                <a:cs typeface="Arial"/>
              </a:rPr>
              <a:t>a typical Pressurized Water Reactor (PWR)  fuel assembly is replaced every two years, the resultant radioactive, chemically dangerous waste production is </a:t>
            </a:r>
            <a:r>
              <a:rPr lang="en-US" sz="1600" b="1" dirty="0" smtClean="0">
                <a:latin typeface="Arial"/>
                <a:cs typeface="Arial"/>
              </a:rPr>
              <a:t>roughly 150 tons / year</a:t>
            </a:r>
            <a:r>
              <a:rPr lang="en-US" sz="1600" dirty="0" smtClean="0">
                <a:latin typeface="Arial"/>
                <a:cs typeface="Arial"/>
              </a:rPr>
              <a:t>.</a:t>
            </a:r>
            <a:endParaRPr lang="en-US" sz="1600" dirty="0" smtClean="0">
              <a:latin typeface="Arial"/>
              <a:cs typeface="Arial"/>
            </a:endParaRPr>
          </a:p>
          <a:p>
            <a:pPr marL="171450" indent="-171450" algn="just"/>
            <a:endParaRPr lang="en-US" sz="1600" b="1" dirty="0" smtClean="0">
              <a:latin typeface="Arial"/>
              <a:cs typeface="Arial"/>
            </a:endParaRPr>
          </a:p>
          <a:p>
            <a:pPr marL="171450" indent="-171450" algn="just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While the toxicity &amp; radioactivity lifetimes of fission waste are much worse &amp; longer than ITER-fusion waste, NRC could</a:t>
            </a:r>
            <a:r>
              <a:rPr lang="en-US" sz="1600" dirty="0" smtClean="0">
                <a:latin typeface="Arial"/>
                <a:cs typeface="Arial"/>
              </a:rPr>
              <a:t> easily require </a:t>
            </a:r>
            <a:r>
              <a:rPr lang="en-US" sz="1600" dirty="0" smtClean="0">
                <a:latin typeface="Arial"/>
                <a:cs typeface="Arial"/>
              </a:rPr>
              <a:t>ITER-tokamak fusion waste to be handled in</a:t>
            </a:r>
            <a:r>
              <a:rPr lang="en-US" sz="1600" dirty="0" smtClean="0">
                <a:latin typeface="Arial"/>
                <a:cs typeface="Arial"/>
              </a:rPr>
              <a:t> a similar </a:t>
            </a:r>
            <a:r>
              <a:rPr lang="en-US" sz="1600" dirty="0" smtClean="0">
                <a:latin typeface="Arial"/>
                <a:cs typeface="Arial"/>
              </a:rPr>
              <a:t>manner.</a:t>
            </a:r>
          </a:p>
          <a:p>
            <a:pPr marL="171450" indent="-17145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4860" y="4859165"/>
            <a:ext cx="5719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dirty="0" smtClean="0">
                <a:latin typeface="Arial Black"/>
                <a:cs typeface="Arial Black"/>
              </a:rPr>
              <a:t>Conclusion:</a:t>
            </a:r>
          </a:p>
          <a:p>
            <a:pPr marL="0" lvl="1" algn="ctr"/>
            <a:r>
              <a:rPr lang="en-US" dirty="0" smtClean="0">
                <a:latin typeface="Arial Black"/>
                <a:cs typeface="Arial Black"/>
              </a:rPr>
              <a:t>ITER-Tokamak radwaste is likely much more massive than fission radwaste </a:t>
            </a:r>
            <a:r>
              <a:rPr lang="en-US" dirty="0" smtClean="0">
                <a:latin typeface="Arial Black"/>
                <a:cs typeface="Arial Black"/>
              </a:rPr>
              <a:t>&amp; is certain to be subject to tight regulation.</a:t>
            </a:r>
            <a:endParaRPr lang="en-US" dirty="0" smtClean="0">
              <a:latin typeface="Arial Black"/>
              <a:cs typeface="Arial Black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31126" y="4776076"/>
            <a:ext cx="5980415" cy="1544750"/>
          </a:xfrm>
          <a:prstGeom prst="roundRect">
            <a:avLst/>
          </a:prstGeom>
          <a:noFill/>
          <a:ln w="571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8504344">
            <a:off x="-92205" y="487022"/>
            <a:ext cx="1474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Fusion Regulation</a:t>
            </a:r>
            <a:endParaRPr lang="en-US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873" y="1019812"/>
            <a:ext cx="5718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90"/>
                </a:solidFill>
                <a:latin typeface="Arial Black"/>
                <a:cs typeface="Arial Black"/>
              </a:rPr>
              <a:t>Public Acceptance of Tokamak </a:t>
            </a:r>
            <a:r>
              <a:rPr lang="en-US" sz="2000" b="1" dirty="0" smtClean="0">
                <a:solidFill>
                  <a:srgbClr val="000090"/>
                </a:solidFill>
                <a:latin typeface="Arial Black"/>
                <a:cs typeface="Arial Black"/>
              </a:rPr>
              <a:t>Power</a:t>
            </a:r>
            <a:endParaRPr lang="en-US" sz="2000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4596" y="1603225"/>
            <a:ext cx="751897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 algn="just">
              <a:buFont typeface="Arial"/>
              <a:buChar char="•"/>
            </a:pPr>
            <a:r>
              <a:rPr lang="en-US" dirty="0" smtClean="0"/>
              <a:t>The public has been told that fusion power will be </a:t>
            </a:r>
            <a:r>
              <a:rPr lang="en-US" u="sng" dirty="0" smtClean="0"/>
              <a:t>economic, safe, and environmentally attractive.</a:t>
            </a:r>
          </a:p>
          <a:p>
            <a:pPr marL="225425" indent="-225425" algn="just">
              <a:buFont typeface="Arial"/>
              <a:buChar char="•"/>
            </a:pPr>
            <a:endParaRPr lang="en-US" dirty="0" smtClean="0"/>
          </a:p>
          <a:p>
            <a:pPr marL="225425" indent="-225425" algn="just">
              <a:buFont typeface="Arial"/>
              <a:buChar char="•"/>
            </a:pPr>
            <a:r>
              <a:rPr lang="en-US" dirty="0" smtClean="0"/>
              <a:t>When the public learns that ITER – tokamak fusion power is very expensive, not inherently safe, and produces</a:t>
            </a:r>
            <a:r>
              <a:rPr lang="en-US" dirty="0" smtClean="0"/>
              <a:t> large </a:t>
            </a:r>
            <a:r>
              <a:rPr lang="en-US" dirty="0" smtClean="0"/>
              <a:t>volumes of radwaste, </a:t>
            </a:r>
            <a:r>
              <a:rPr lang="en-US" b="1" dirty="0" smtClean="0"/>
              <a:t>the public</a:t>
            </a:r>
            <a:r>
              <a:rPr lang="en-US" b="1" dirty="0" smtClean="0"/>
              <a:t> could </a:t>
            </a:r>
            <a:r>
              <a:rPr lang="en-US" b="1" dirty="0" smtClean="0"/>
              <a:t>feel deceived, and a public </a:t>
            </a:r>
            <a:r>
              <a:rPr lang="en-US" b="1" dirty="0"/>
              <a:t>backlash</a:t>
            </a:r>
            <a:r>
              <a:rPr lang="en-US" b="1" dirty="0" smtClean="0"/>
              <a:t> would not be surprising.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64596" y="3825348"/>
            <a:ext cx="764331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90"/>
                </a:solidFill>
                <a:latin typeface="Arial Black"/>
                <a:cs typeface="Arial Black"/>
              </a:rPr>
              <a:t>Utility Considerations</a:t>
            </a:r>
            <a:endParaRPr lang="en-US" sz="2000" dirty="0" smtClean="0">
              <a:solidFill>
                <a:srgbClr val="000090"/>
              </a:solidFill>
              <a:latin typeface="Arial Black"/>
              <a:cs typeface="Arial Black"/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 </a:t>
            </a:r>
          </a:p>
          <a:p>
            <a:pPr marL="288925" indent="-288925" algn="just">
              <a:buFont typeface="Arial"/>
              <a:buChar char="•"/>
            </a:pPr>
            <a:r>
              <a:rPr lang="en-US" dirty="0" smtClean="0"/>
              <a:t>If there are significant NRC strictures &amp; concerns, utilities will take note.  </a:t>
            </a:r>
          </a:p>
          <a:p>
            <a:pPr marL="288925" indent="-288925" algn="just">
              <a:buFont typeface="Arial"/>
              <a:buChar char="•"/>
            </a:pPr>
            <a:endParaRPr lang="en-US" dirty="0" smtClean="0"/>
          </a:p>
          <a:p>
            <a:pPr marL="288925" indent="-288925" algn="just">
              <a:buFont typeface="Arial"/>
              <a:buChar char="•"/>
            </a:pPr>
            <a:r>
              <a:rPr lang="en-US" dirty="0" smtClean="0"/>
              <a:t>If the first commercial fusion system does not have the potential to be economic after 1-2 generations of development, interest</a:t>
            </a:r>
            <a:r>
              <a:rPr lang="en-US" dirty="0" smtClean="0"/>
              <a:t> will evaporate.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7756" y="846733"/>
            <a:ext cx="71692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90"/>
                </a:solidFill>
                <a:latin typeface="Arial Black"/>
                <a:cs typeface="Arial Black"/>
              </a:rPr>
              <a:t>Finally,</a:t>
            </a:r>
            <a:r>
              <a:rPr lang="en-US" sz="1400" b="1" dirty="0" smtClean="0">
                <a:solidFill>
                  <a:srgbClr val="000090"/>
                </a:solidFill>
                <a:latin typeface="Arial Black"/>
                <a:cs typeface="Arial Black"/>
              </a:rPr>
              <a:t> a question of operability</a:t>
            </a:r>
          </a:p>
          <a:p>
            <a:pPr algn="ctr"/>
            <a:r>
              <a:rPr lang="en-US" sz="2400" b="1" dirty="0" smtClean="0">
                <a:solidFill>
                  <a:srgbClr val="000090"/>
                </a:solidFill>
                <a:latin typeface="Arial Black"/>
                <a:cs typeface="Arial Black"/>
              </a:rPr>
              <a:t>The Divertor Problem</a:t>
            </a:r>
            <a:r>
              <a:rPr lang="en-US" sz="2400" dirty="0" smtClean="0">
                <a:solidFill>
                  <a:srgbClr val="000090"/>
                </a:solidFill>
                <a:latin typeface="Arial Black"/>
                <a:cs typeface="Arial Black"/>
              </a:rPr>
              <a:t> </a:t>
            </a:r>
            <a:endParaRPr lang="en-US" sz="2400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236" y="1725752"/>
            <a:ext cx="7729060" cy="321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 algn="just">
              <a:buFont typeface="Arial"/>
              <a:buChar char="•"/>
            </a:pPr>
            <a:r>
              <a:rPr lang="en-US" dirty="0" smtClean="0"/>
              <a:t>Recent research indicates that </a:t>
            </a:r>
            <a:r>
              <a:rPr lang="en-US" b="1" dirty="0" smtClean="0"/>
              <a:t>no solid material, including tungsten, can operate under expected ITER conditions for a reasonable period of steady state operation.</a:t>
            </a:r>
            <a:r>
              <a:rPr lang="en-US" dirty="0" smtClean="0"/>
              <a:t>  </a:t>
            </a:r>
          </a:p>
          <a:p>
            <a:pPr marL="512763"/>
            <a:endParaRPr lang="en-US" sz="1200" dirty="0" smtClean="0"/>
          </a:p>
          <a:p>
            <a:pPr marL="512763"/>
            <a:r>
              <a:rPr lang="en-US" sz="1200" dirty="0" smtClean="0"/>
              <a:t>Garrison, L.M.  Dissertation Defense, August 27, 2013.  Garrison, L.M. &amp; Kulcinski, G.L. Irradiation resistance of grains near {001} on polycrystalline tungsten under 30 keV He+ bombardment at 1173 K.  </a:t>
            </a:r>
            <a:r>
              <a:rPr lang="en-US" sz="1200" i="1" dirty="0" smtClean="0"/>
              <a:t>Physica Scripta</a:t>
            </a:r>
            <a:r>
              <a:rPr lang="en-US" sz="1200" dirty="0" smtClean="0"/>
              <a:t>, T159, 014020, (2014).</a:t>
            </a:r>
            <a:endParaRPr lang="en-US" b="1" dirty="0" smtClean="0"/>
          </a:p>
          <a:p>
            <a:pPr marL="342900" indent="-342900">
              <a:buFont typeface="Arial"/>
              <a:buChar char="•"/>
            </a:pPr>
            <a:endParaRPr lang="en-US" b="1" dirty="0" smtClean="0"/>
          </a:p>
          <a:p>
            <a:pPr marL="342900" indent="-342900" algn="just">
              <a:buFont typeface="Arial"/>
              <a:buChar char="•"/>
            </a:pPr>
            <a:r>
              <a:rPr lang="en-US" b="1" dirty="0" smtClean="0"/>
              <a:t>“The present knowledge base of tokamak divertor physics is not complete enough to specify a divertor ‘solution,’ ….. </a:t>
            </a:r>
            <a:r>
              <a:rPr lang="en-US" b="1" u="sng" dirty="0" smtClean="0"/>
              <a:t>In fact, we do not know that a solution exists even in principle</a:t>
            </a:r>
            <a:r>
              <a:rPr lang="en-US" u="sng" dirty="0" smtClean="0"/>
              <a:t>.</a:t>
            </a:r>
            <a:r>
              <a:rPr lang="en-US" dirty="0" smtClean="0"/>
              <a:t>” </a:t>
            </a:r>
          </a:p>
          <a:p>
            <a:pPr marL="342900" indent="-342900"/>
            <a:endParaRPr lang="en-US" dirty="0" smtClean="0"/>
          </a:p>
          <a:p>
            <a:pPr marL="342900"/>
            <a:r>
              <a:rPr lang="en-US" sz="1100" dirty="0" smtClean="0"/>
              <a:t>FUSION ENERGY SCIENCES WORKSHOP ON PLASMA MATERIALS INTERACTIONS.  DOE Fusion Energy Sciences</a:t>
            </a:r>
            <a:r>
              <a:rPr lang="en-US" sz="1100" i="1" dirty="0" smtClean="0"/>
              <a:t>.  </a:t>
            </a:r>
            <a:r>
              <a:rPr lang="en-US" sz="1100" dirty="0" smtClean="0"/>
              <a:t>MAY 4-7, 2015.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236" y="5374856"/>
            <a:ext cx="7386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/>
                <a:cs typeface="Arial Black"/>
              </a:rPr>
              <a:t>Unless a solution is developed, ITER-Tokamaks will not</a:t>
            </a:r>
            <a:r>
              <a:rPr lang="en-US" dirty="0" smtClean="0">
                <a:latin typeface="Arial Black"/>
                <a:cs typeface="Arial Black"/>
              </a:rPr>
              <a:t> operate for very long.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00236" y="5320814"/>
            <a:ext cx="7503894" cy="774628"/>
          </a:xfrm>
          <a:prstGeom prst="roundRect">
            <a:avLst/>
          </a:prstGeom>
          <a:noFill/>
          <a:ln w="381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39422" y="498124"/>
            <a:ext cx="7939527" cy="1251347"/>
            <a:chOff x="728232" y="3745911"/>
            <a:chExt cx="7939527" cy="1578249"/>
          </a:xfrm>
        </p:grpSpPr>
        <p:sp>
          <p:nvSpPr>
            <p:cNvPr id="6" name="TextBox 5"/>
            <p:cNvSpPr txBox="1"/>
            <p:nvPr/>
          </p:nvSpPr>
          <p:spPr>
            <a:xfrm>
              <a:off x="1032827" y="3854156"/>
              <a:ext cx="7451084" cy="1242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Conclusion:</a:t>
              </a:r>
            </a:p>
            <a:p>
              <a:pPr marL="168275" indent="-168275" algn="ctr"/>
              <a:r>
                <a:rPr lang="en-US" sz="2000" dirty="0" smtClean="0">
                  <a:latin typeface="Arial Black"/>
                  <a:cs typeface="Arial Black"/>
                </a:rPr>
                <a:t>ITER</a:t>
              </a:r>
              <a:r>
                <a:rPr lang="en-US" sz="2000" dirty="0" smtClean="0">
                  <a:latin typeface="Arial Black"/>
                  <a:cs typeface="Arial Black"/>
                </a:rPr>
                <a:t>-Tokamak fusion has NO chance of being commercially attractive.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728232" y="3745911"/>
              <a:ext cx="7939527" cy="1578249"/>
            </a:xfrm>
            <a:prstGeom prst="roundRect">
              <a:avLst/>
            </a:prstGeom>
            <a:noFill/>
            <a:ln w="57150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23974" y="2424357"/>
            <a:ext cx="81171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 Black"/>
                <a:cs typeface="Arial Black"/>
              </a:rPr>
              <a:t>Learning </a:t>
            </a:r>
            <a:r>
              <a:rPr lang="en-US" sz="2000" b="1" dirty="0" smtClean="0">
                <a:latin typeface="Arial Black"/>
                <a:cs typeface="Arial Black"/>
              </a:rPr>
              <a:t>from the</a:t>
            </a:r>
            <a:r>
              <a:rPr lang="en-US" sz="2000" b="1" dirty="0" smtClean="0">
                <a:latin typeface="Arial Black"/>
                <a:cs typeface="Arial Black"/>
              </a:rPr>
              <a:t> ITER-Tokamak Experience -  </a:t>
            </a:r>
          </a:p>
          <a:p>
            <a:pPr algn="ctr"/>
            <a:r>
              <a:rPr lang="en-US" b="1" dirty="0" smtClean="0">
                <a:latin typeface="Arial Black"/>
                <a:cs typeface="Arial Black"/>
              </a:rPr>
              <a:t>Consider:</a:t>
            </a:r>
            <a:endParaRPr lang="en-US" b="1" dirty="0"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7445" y="3152453"/>
            <a:ext cx="7634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 algn="just">
              <a:buFont typeface="Arial"/>
              <a:buChar char="•"/>
            </a:pPr>
            <a:r>
              <a:rPr lang="en-US" b="1" dirty="0" smtClean="0">
                <a:latin typeface="Arial Black"/>
                <a:ea typeface="Arial" pitchFamily="-108" charset="0"/>
                <a:cs typeface="Arial Black"/>
              </a:rPr>
              <a:t>HIGH BETA</a:t>
            </a:r>
            <a:r>
              <a:rPr lang="en-US" b="1" dirty="0" smtClean="0">
                <a:latin typeface="Arial"/>
                <a:ea typeface="Arial" pitchFamily="-108" charset="0"/>
                <a:cs typeface="Arial"/>
              </a:rPr>
              <a:t>,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 pitchFamily="-108" charset="0"/>
                <a:cs typeface="Arial"/>
              </a:rPr>
              <a:t>since it makes maximum effective use of the investment in magnets, which represent a huge cost.</a:t>
            </a:r>
          </a:p>
          <a:p>
            <a:pPr marL="284163" indent="-284163" algn="just">
              <a:buFont typeface="Arial"/>
              <a:buChar char="•"/>
            </a:pPr>
            <a:endParaRPr lang="en-US" b="1" dirty="0" smtClean="0">
              <a:ea typeface="Arial" pitchFamily="-108" charset="0"/>
              <a:cs typeface="Arial" pitchFamily="-108" charset="0"/>
            </a:endParaRPr>
          </a:p>
          <a:p>
            <a:pPr marL="284163" indent="-284163" algn="just">
              <a:buFont typeface="Arial"/>
              <a:buChar char="•"/>
            </a:pPr>
            <a:r>
              <a:rPr lang="en-US" b="1" dirty="0" smtClean="0">
                <a:latin typeface="Arial Black"/>
                <a:ea typeface="Arial" pitchFamily="-108" charset="0"/>
                <a:cs typeface="Arial Black"/>
              </a:rPr>
              <a:t>ZERO / NEAR ZERO QUENCH MAGNETS</a:t>
            </a:r>
            <a:r>
              <a:rPr lang="en-US" b="1" dirty="0" smtClean="0">
                <a:ea typeface="Arial" pitchFamily="-108" charset="0"/>
                <a:cs typeface="Arial" pitchFamily="-108" charset="0"/>
              </a:rPr>
              <a:t>, </a:t>
            </a:r>
            <a:r>
              <a:rPr lang="en-US" b="1" dirty="0" smtClean="0">
                <a:solidFill>
                  <a:srgbClr val="595959"/>
                </a:solidFill>
                <a:latin typeface="Arial"/>
                <a:ea typeface="Arial" pitchFamily="-108" charset="0"/>
                <a:cs typeface="Arial"/>
              </a:rPr>
              <a:t>since S / C</a:t>
            </a:r>
            <a:r>
              <a:rPr lang="en-US" b="1" dirty="0" smtClean="0">
                <a:solidFill>
                  <a:srgbClr val="595959"/>
                </a:solidFill>
                <a:latin typeface="Arial"/>
                <a:ea typeface="Arial" pitchFamily="-108" charset="0"/>
                <a:cs typeface="Arial"/>
              </a:rPr>
              <a:t> </a:t>
            </a:r>
            <a:r>
              <a:rPr lang="en-US" b="1" dirty="0" smtClean="0">
                <a:solidFill>
                  <a:srgbClr val="595959"/>
                </a:solidFill>
                <a:latin typeface="Arial"/>
                <a:ea typeface="Arial" pitchFamily="-108" charset="0"/>
                <a:cs typeface="Arial"/>
              </a:rPr>
              <a:t>magnet quenching is a major </a:t>
            </a:r>
            <a:r>
              <a:rPr lang="en-US" b="1" dirty="0" smtClean="0">
                <a:solidFill>
                  <a:srgbClr val="595959"/>
                </a:solidFill>
                <a:latin typeface="Arial"/>
                <a:ea typeface="Arial" pitchFamily="-108" charset="0"/>
                <a:cs typeface="Arial"/>
              </a:rPr>
              <a:t>explosion </a:t>
            </a:r>
            <a:r>
              <a:rPr lang="en-US" b="1" dirty="0" smtClean="0">
                <a:solidFill>
                  <a:srgbClr val="595959"/>
                </a:solidFill>
                <a:latin typeface="Arial"/>
                <a:ea typeface="Arial" pitchFamily="-108" charset="0"/>
                <a:cs typeface="Arial"/>
              </a:rPr>
              <a:t>&amp; regulatory hazard. </a:t>
            </a:r>
            <a:r>
              <a:rPr lang="en-US" b="1" dirty="0" smtClean="0">
                <a:solidFill>
                  <a:srgbClr val="595959"/>
                </a:solidFill>
                <a:latin typeface="Arial"/>
                <a:ea typeface="Arial" pitchFamily="-108" charset="0"/>
                <a:cs typeface="Arial"/>
              </a:rPr>
              <a:t> </a:t>
            </a:r>
          </a:p>
          <a:p>
            <a:pPr marL="284163" indent="-284163" algn="just">
              <a:buFont typeface="Arial"/>
              <a:buChar char="•"/>
            </a:pPr>
            <a:endParaRPr lang="en-US" b="1" dirty="0" smtClean="0">
              <a:ea typeface="Arial" pitchFamily="-108" charset="0"/>
              <a:cs typeface="Arial" pitchFamily="-108" charset="0"/>
            </a:endParaRPr>
          </a:p>
          <a:p>
            <a:pPr marL="284163" indent="-284163" algn="just">
              <a:buFont typeface="Arial"/>
              <a:buChar char="•"/>
            </a:pPr>
            <a:r>
              <a:rPr lang="en-US" b="1" dirty="0" smtClean="0">
                <a:latin typeface="Arial Black"/>
                <a:ea typeface="Arial" pitchFamily="-108" charset="0"/>
                <a:cs typeface="Arial Black"/>
              </a:rPr>
              <a:t>OPEN &amp; PULSED SYSTEMS</a:t>
            </a:r>
            <a:r>
              <a:rPr lang="en-US" b="1" dirty="0" smtClean="0">
                <a:ea typeface="Arial" pitchFamily="-108" charset="0"/>
                <a:cs typeface="Arial" pitchFamily="-108" charset="0"/>
              </a:rPr>
              <a:t>, </a:t>
            </a:r>
            <a:r>
              <a:rPr lang="en-US" b="1" dirty="0" smtClean="0">
                <a:solidFill>
                  <a:srgbClr val="595959"/>
                </a:solidFill>
                <a:latin typeface="Arial"/>
                <a:ea typeface="Arial" pitchFamily="-108" charset="0"/>
                <a:cs typeface="Arial"/>
              </a:rPr>
              <a:t>since p</a:t>
            </a:r>
            <a:r>
              <a:rPr lang="en-US" b="1" dirty="0" smtClean="0">
                <a:solidFill>
                  <a:srgbClr val="595959"/>
                </a:solidFill>
                <a:latin typeface="Arial"/>
                <a:ea typeface="Arial" pitchFamily="-108" charset="0"/>
                <a:cs typeface="Arial"/>
              </a:rPr>
              <a:t>lasma </a:t>
            </a:r>
            <a:r>
              <a:rPr lang="en-US" b="1" dirty="0" smtClean="0">
                <a:solidFill>
                  <a:srgbClr val="595959"/>
                </a:solidFill>
                <a:latin typeface="Arial"/>
                <a:ea typeface="Arial" pitchFamily="-108" charset="0"/>
                <a:cs typeface="Arial"/>
              </a:rPr>
              <a:t>/ helium</a:t>
            </a:r>
            <a:r>
              <a:rPr lang="en-US" b="1" dirty="0" smtClean="0">
                <a:solidFill>
                  <a:srgbClr val="595959"/>
                </a:solidFill>
                <a:latin typeface="Arial"/>
                <a:ea typeface="Arial" pitchFamily="-108" charset="0"/>
                <a:cs typeface="Arial"/>
              </a:rPr>
              <a:t> “dumps” </a:t>
            </a:r>
            <a:r>
              <a:rPr lang="en-US" b="1" dirty="0" smtClean="0">
                <a:solidFill>
                  <a:srgbClr val="595959"/>
                </a:solidFill>
                <a:latin typeface="Arial"/>
                <a:ea typeface="Arial" pitchFamily="-108" charset="0"/>
                <a:cs typeface="Arial"/>
              </a:rPr>
              <a:t>will be</a:t>
            </a:r>
            <a:r>
              <a:rPr lang="en-US" b="1" dirty="0" smtClean="0">
                <a:solidFill>
                  <a:srgbClr val="595959"/>
                </a:solidFill>
                <a:latin typeface="Arial"/>
                <a:ea typeface="Arial" pitchFamily="-108" charset="0"/>
                <a:cs typeface="Arial"/>
              </a:rPr>
              <a:t> required.</a:t>
            </a:r>
            <a:r>
              <a:rPr lang="en-US" b="1" dirty="0" smtClean="0">
                <a:solidFill>
                  <a:srgbClr val="59595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"/>
                <a:ea typeface="Arial" pitchFamily="-108" charset="0"/>
                <a:cs typeface="Arial"/>
              </a:rPr>
              <a:t>   </a:t>
            </a:r>
            <a:endParaRPr lang="en-US" b="1" dirty="0" smtClean="0">
              <a:solidFill>
                <a:srgbClr val="595959"/>
              </a:solidFill>
              <a:latin typeface="Arial"/>
              <a:ea typeface="Arial" pitchFamily="-108" charset="0"/>
              <a:cs typeface="Arial"/>
            </a:endParaRPr>
          </a:p>
          <a:p>
            <a:pPr marL="284163" indent="-284163" algn="just">
              <a:buFont typeface="Arial"/>
              <a:buChar char="•"/>
            </a:pPr>
            <a:endParaRPr lang="en-US" b="1" dirty="0" smtClean="0">
              <a:ea typeface="Arial" pitchFamily="-108" charset="0"/>
              <a:cs typeface="Arial" pitchFamily="-108" charset="0"/>
            </a:endParaRPr>
          </a:p>
          <a:p>
            <a:pPr marL="284163" indent="-284163" algn="just">
              <a:buFont typeface="Arial"/>
              <a:buChar char="•"/>
            </a:pPr>
            <a:r>
              <a:rPr lang="en-US" b="1" dirty="0" smtClean="0">
                <a:latin typeface="Arial Black"/>
                <a:ea typeface="Arial" pitchFamily="-108" charset="0"/>
                <a:cs typeface="Arial Black"/>
              </a:rPr>
              <a:t>p</a:t>
            </a:r>
            <a:r>
              <a:rPr lang="en-US" b="1" dirty="0" smtClean="0">
                <a:latin typeface="Arial Black"/>
                <a:ea typeface="Arial" pitchFamily="-108" charset="0"/>
                <a:cs typeface="Arial Black"/>
              </a:rPr>
              <a:t> </a:t>
            </a:r>
            <a:r>
              <a:rPr lang="en-US" b="1" dirty="0" smtClean="0">
                <a:latin typeface="Arial Black"/>
                <a:ea typeface="Arial" pitchFamily="-108" charset="0"/>
                <a:cs typeface="Arial Black"/>
              </a:rPr>
              <a:t>+ </a:t>
            </a:r>
            <a:r>
              <a:rPr lang="en-US" b="1" dirty="0" smtClean="0">
                <a:latin typeface="Arial Black"/>
                <a:ea typeface="Arial" pitchFamily="-108" charset="0"/>
                <a:cs typeface="Arial Black"/>
              </a:rPr>
              <a:t>B</a:t>
            </a:r>
            <a:r>
              <a:rPr lang="en-US" b="1" baseline="30000" dirty="0" smtClean="0">
                <a:latin typeface="Arial Black"/>
                <a:ea typeface="Arial" pitchFamily="-108" charset="0"/>
                <a:cs typeface="Arial Black"/>
              </a:rPr>
              <a:t>11</a:t>
            </a:r>
            <a:r>
              <a:rPr lang="en-US" b="1" dirty="0" smtClean="0">
                <a:ea typeface="Arial" pitchFamily="-108" charset="0"/>
                <a:cs typeface="Arial" pitchFamily="-108" charset="0"/>
              </a:rPr>
              <a:t>, </a:t>
            </a:r>
            <a:r>
              <a:rPr lang="en-US" b="1" dirty="0" smtClean="0">
                <a:solidFill>
                  <a:srgbClr val="595959"/>
                </a:solidFill>
                <a:latin typeface="Arial"/>
                <a:cs typeface="Arial"/>
              </a:rPr>
              <a:t>since high levels of neutron </a:t>
            </a:r>
            <a:r>
              <a:rPr lang="en-US" b="1" dirty="0" smtClean="0">
                <a:solidFill>
                  <a:srgbClr val="595959"/>
                </a:solidFill>
                <a:latin typeface="Arial"/>
                <a:cs typeface="Arial"/>
              </a:rPr>
              <a:t>production</a:t>
            </a:r>
            <a:r>
              <a:rPr lang="en-US" b="1" dirty="0" smtClean="0">
                <a:solidFill>
                  <a:srgbClr val="595959"/>
                </a:solidFill>
                <a:latin typeface="Arial"/>
                <a:cs typeface="Arial"/>
              </a:rPr>
              <a:t> will be </a:t>
            </a:r>
            <a:r>
              <a:rPr lang="en-US" b="1" dirty="0" smtClean="0">
                <a:solidFill>
                  <a:srgbClr val="595959"/>
                </a:solidFill>
                <a:latin typeface="Arial"/>
                <a:cs typeface="Arial"/>
              </a:rPr>
              <a:t>a major source of operating &amp; regulatory problems.</a:t>
            </a:r>
            <a:r>
              <a:rPr lang="en-US" b="1" dirty="0" smtClean="0">
                <a:solidFill>
                  <a:srgbClr val="595959"/>
                </a:solidFill>
                <a:latin typeface="Arial"/>
                <a:cs typeface="Arial"/>
              </a:rPr>
              <a:t>  </a:t>
            </a:r>
            <a:endParaRPr lang="en-US" b="1" dirty="0" smtClean="0">
              <a:solidFill>
                <a:srgbClr val="595959"/>
              </a:solidFill>
              <a:latin typeface="Arial"/>
              <a:ea typeface="Arial" pitchFamily="-108" charset="0"/>
              <a:cs typeface="Arial"/>
            </a:endParaRPr>
          </a:p>
          <a:p>
            <a:pPr marL="284163" indent="-284163" algn="just"/>
            <a:endParaRPr lang="en-US" b="1" dirty="0" smtClean="0">
              <a:ea typeface="Arial" pitchFamily="-108" charset="0"/>
              <a:cs typeface="Arial" pitchFamily="-10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5C8ECF0-C202-DF4A-8F0D-D4E1F875E54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3259291" y="1793868"/>
            <a:ext cx="2575462" cy="5150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0115" y="549801"/>
            <a:ext cx="5514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90"/>
                </a:solidFill>
                <a:latin typeface="Arial Black"/>
                <a:cs typeface="Arial Black"/>
              </a:rPr>
              <a:t>To Do</a:t>
            </a:r>
            <a:endParaRPr lang="en-US" sz="2000" b="1" dirty="0" smtClean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086" y="1092307"/>
            <a:ext cx="7529321" cy="501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1600" b="1" dirty="0" smtClean="0">
                <a:latin typeface="Arial"/>
                <a:ea typeface="Arial" pitchFamily="-108" charset="0"/>
                <a:cs typeface="Arial"/>
              </a:rPr>
              <a:t>Assemble </a:t>
            </a:r>
            <a:r>
              <a:rPr lang="en-US" sz="1600" b="1" dirty="0" smtClean="0">
                <a:latin typeface="Arial"/>
                <a:ea typeface="Arial" pitchFamily="-108" charset="0"/>
                <a:cs typeface="Arial"/>
              </a:rPr>
              <a:t>objective technologists to</a:t>
            </a:r>
            <a:r>
              <a:rPr lang="en-US" sz="1600" b="1" dirty="0" smtClean="0">
                <a:latin typeface="Arial"/>
                <a:ea typeface="Arial" pitchFamily="-108" charset="0"/>
                <a:cs typeface="Arial"/>
              </a:rPr>
              <a:t> identify better directions &amp; urge </a:t>
            </a:r>
            <a:r>
              <a:rPr lang="en-US" sz="1600" b="1" dirty="0" smtClean="0">
                <a:latin typeface="Arial"/>
                <a:ea typeface="Arial" pitchFamily="-108" charset="0"/>
                <a:cs typeface="Arial"/>
              </a:rPr>
              <a:t>government to redirect fusion </a:t>
            </a:r>
            <a:r>
              <a:rPr lang="en-US" sz="1600" b="1" dirty="0" smtClean="0">
                <a:latin typeface="Arial"/>
                <a:ea typeface="Arial" pitchFamily="-108" charset="0"/>
                <a:cs typeface="Arial"/>
              </a:rPr>
              <a:t>research.</a:t>
            </a:r>
            <a:endParaRPr lang="en-US" sz="1600" b="1" dirty="0" smtClean="0">
              <a:latin typeface="Arial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1600" b="1" dirty="0" smtClean="0">
              <a:latin typeface="Arial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b="1" dirty="0" smtClean="0">
                <a:latin typeface="Arial"/>
                <a:cs typeface="Arial"/>
              </a:rPr>
              <a:t>Establish </a:t>
            </a:r>
            <a:r>
              <a:rPr lang="en-US" sz="1600" b="1" dirty="0" smtClean="0">
                <a:latin typeface="Arial"/>
                <a:cs typeface="Arial"/>
              </a:rPr>
              <a:t>a substantial fusion engineering effort for independent analysis &amp; project review</a:t>
            </a:r>
            <a:r>
              <a:rPr lang="en-US" sz="1600" dirty="0" smtClean="0">
                <a:latin typeface="Arial"/>
                <a:cs typeface="Arial"/>
              </a:rPr>
              <a:t>, including commercial &amp; academic engineers.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600" dirty="0" smtClean="0">
              <a:latin typeface="Arial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b="1" dirty="0" smtClean="0">
                <a:latin typeface="Arial"/>
                <a:cs typeface="Arial"/>
              </a:rPr>
              <a:t>Ensure a program of basic plasma physics</a:t>
            </a:r>
            <a:r>
              <a:rPr lang="en-US" sz="1600" b="1" dirty="0" smtClean="0">
                <a:latin typeface="Arial"/>
                <a:cs typeface="Arial"/>
              </a:rPr>
              <a:t> research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smtClean="0">
                <a:latin typeface="Arial"/>
                <a:cs typeface="Arial"/>
              </a:rPr>
              <a:t>needed for fusion </a:t>
            </a:r>
            <a:r>
              <a:rPr lang="en-US" sz="1600" dirty="0" smtClean="0">
                <a:latin typeface="Arial"/>
                <a:cs typeface="Arial"/>
              </a:rPr>
              <a:t>concepts, </a:t>
            </a:r>
            <a:r>
              <a:rPr lang="en-US" sz="1600" dirty="0" smtClean="0">
                <a:latin typeface="Arial"/>
                <a:cs typeface="Arial"/>
              </a:rPr>
              <a:t>as well as to advance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plasma </a:t>
            </a:r>
            <a:r>
              <a:rPr lang="en-US" sz="1600" dirty="0" smtClean="0">
                <a:latin typeface="Arial"/>
                <a:cs typeface="Arial"/>
              </a:rPr>
              <a:t>science</a:t>
            </a:r>
            <a:r>
              <a:rPr lang="en-US" sz="1600" dirty="0" smtClean="0">
                <a:latin typeface="Arial"/>
                <a:cs typeface="Arial"/>
              </a:rPr>
              <a:t>.</a:t>
            </a:r>
            <a:endParaRPr lang="en-US" sz="1600" dirty="0" smtClean="0">
              <a:latin typeface="Arial"/>
              <a:cs typeface="Arial"/>
            </a:endParaRPr>
          </a:p>
          <a:p>
            <a:pPr marL="342900" indent="-342900" algn="just"/>
            <a:endParaRPr lang="en-US" sz="1600" dirty="0" smtClean="0">
              <a:latin typeface="Arial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b="1" dirty="0" smtClean="0">
                <a:latin typeface="Arial"/>
                <a:cs typeface="Arial"/>
              </a:rPr>
              <a:t>Of special interest are fusion concepts </a:t>
            </a:r>
            <a:r>
              <a:rPr lang="en-US" sz="1600" b="1" dirty="0" smtClean="0">
                <a:latin typeface="Arial"/>
                <a:cs typeface="Arial"/>
              </a:rPr>
              <a:t>that are inherently </a:t>
            </a:r>
            <a:r>
              <a:rPr lang="en-US" sz="1600" b="1" dirty="0" smtClean="0">
                <a:latin typeface="Arial"/>
                <a:cs typeface="Arial"/>
              </a:rPr>
              <a:t>small, since they </a:t>
            </a:r>
            <a:r>
              <a:rPr lang="en-US" sz="1600" b="1" dirty="0" smtClean="0">
                <a:latin typeface="Arial"/>
                <a:cs typeface="Arial"/>
              </a:rPr>
              <a:t>can progress more rapidly at lower cost</a:t>
            </a:r>
            <a:r>
              <a:rPr lang="en-US" sz="1600" b="1" dirty="0" smtClean="0">
                <a:latin typeface="Arial"/>
                <a:cs typeface="Arial"/>
              </a:rPr>
              <a:t>.</a:t>
            </a:r>
            <a:r>
              <a:rPr lang="en-US" sz="1600" dirty="0" smtClean="0">
                <a:latin typeface="Arial"/>
                <a:cs typeface="Arial"/>
              </a:rPr>
              <a:t>  Inherently </a:t>
            </a:r>
            <a:r>
              <a:rPr lang="en-US" sz="1600" dirty="0" smtClean="0">
                <a:latin typeface="Arial"/>
                <a:cs typeface="Arial"/>
              </a:rPr>
              <a:t>large</a:t>
            </a:r>
            <a:r>
              <a:rPr lang="en-US" sz="1600" dirty="0" smtClean="0">
                <a:latin typeface="Arial"/>
                <a:cs typeface="Arial"/>
              </a:rPr>
              <a:t> concepts </a:t>
            </a:r>
            <a:r>
              <a:rPr lang="en-US" sz="1600" dirty="0" smtClean="0">
                <a:latin typeface="Arial"/>
                <a:cs typeface="Arial"/>
              </a:rPr>
              <a:t>are expensive &amp;</a:t>
            </a:r>
            <a:r>
              <a:rPr lang="en-US" sz="1600" dirty="0" smtClean="0">
                <a:latin typeface="Arial"/>
                <a:cs typeface="Arial"/>
              </a:rPr>
              <a:t> steps are time</a:t>
            </a:r>
            <a:r>
              <a:rPr lang="en-US" sz="1600" dirty="0" smtClean="0">
                <a:latin typeface="Arial"/>
                <a:cs typeface="Arial"/>
              </a:rPr>
              <a:t>-consuming. </a:t>
            </a:r>
            <a:endParaRPr lang="en-US" sz="1600" b="1" dirty="0" smtClean="0">
              <a:latin typeface="Arial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1600" dirty="0" smtClean="0">
              <a:latin typeface="Arial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b="1" dirty="0" smtClean="0">
                <a:latin typeface="Arial"/>
                <a:cs typeface="Arial"/>
              </a:rPr>
              <a:t>Develop &amp; maintain substantial fusion-related materials research</a:t>
            </a:r>
            <a:r>
              <a:rPr lang="en-US" sz="1600" b="1" dirty="0" smtClean="0">
                <a:latin typeface="Arial"/>
                <a:cs typeface="Arial"/>
              </a:rPr>
              <a:t>.</a:t>
            </a:r>
          </a:p>
          <a:p>
            <a:pPr marL="342900" indent="-342900" algn="just"/>
            <a:endParaRPr lang="en-US" sz="1600" b="1" dirty="0" smtClean="0">
              <a:latin typeface="Arial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b="1" dirty="0" smtClean="0">
                <a:latin typeface="Arial"/>
                <a:cs typeface="Arial"/>
              </a:rPr>
              <a:t>When possible, use </a:t>
            </a:r>
            <a:r>
              <a:rPr lang="en-US" sz="1600" b="1" dirty="0" smtClean="0">
                <a:latin typeface="Arial"/>
                <a:cs typeface="Arial"/>
              </a:rPr>
              <a:t>existing, industrial </a:t>
            </a:r>
            <a:r>
              <a:rPr lang="en-US" sz="1600" b="1" dirty="0" smtClean="0">
                <a:latin typeface="Arial"/>
                <a:cs typeface="Arial"/>
              </a:rPr>
              <a:t>materials, </a:t>
            </a:r>
            <a:r>
              <a:rPr lang="en-US" sz="1600" dirty="0" smtClean="0">
                <a:latin typeface="Arial"/>
                <a:cs typeface="Arial"/>
              </a:rPr>
              <a:t>because t</a:t>
            </a:r>
            <a:r>
              <a:rPr lang="en-US" sz="1600" dirty="0" smtClean="0">
                <a:latin typeface="Arial"/>
                <a:cs typeface="Arial"/>
              </a:rPr>
              <a:t>he </a:t>
            </a:r>
            <a:r>
              <a:rPr lang="en-US" sz="1600" dirty="0" smtClean="0">
                <a:latin typeface="Arial"/>
                <a:cs typeface="Arial"/>
              </a:rPr>
              <a:t>fewer new technologies associated with</a:t>
            </a:r>
            <a:r>
              <a:rPr lang="en-US" sz="1600" dirty="0" smtClean="0">
                <a:latin typeface="Arial"/>
                <a:cs typeface="Arial"/>
              </a:rPr>
              <a:t> a new energy production technology</a:t>
            </a:r>
            <a:r>
              <a:rPr lang="en-US" sz="1600" dirty="0" smtClean="0">
                <a:latin typeface="Arial"/>
                <a:cs typeface="Arial"/>
              </a:rPr>
              <a:t>, the better.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600" dirty="0" smtClean="0">
              <a:latin typeface="Arial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b="1" dirty="0" smtClean="0">
                <a:latin typeface="Arial"/>
                <a:cs typeface="Arial"/>
              </a:rPr>
              <a:t>Remember “</a:t>
            </a:r>
            <a:r>
              <a:rPr lang="en-US" sz="1600" b="1" dirty="0" smtClean="0">
                <a:latin typeface="Arial"/>
                <a:cs typeface="Arial"/>
              </a:rPr>
              <a:t>The best can be the enemy of the good.”</a:t>
            </a:r>
            <a:r>
              <a:rPr lang="en-US" sz="1600" b="1" dirty="0" smtClean="0">
                <a:latin typeface="Arial"/>
                <a:cs typeface="Arial"/>
              </a:rPr>
              <a:t>  </a:t>
            </a:r>
            <a:r>
              <a:rPr lang="en-US" sz="1600" dirty="0" smtClean="0">
                <a:latin typeface="Arial"/>
                <a:cs typeface="Arial"/>
              </a:rPr>
              <a:t>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fusion concept that</a:t>
            </a:r>
            <a:r>
              <a:rPr lang="en-US" sz="1600" dirty="0" smtClean="0">
                <a:latin typeface="Arial"/>
                <a:cs typeface="Arial"/>
              </a:rPr>
              <a:t> simply </a:t>
            </a:r>
            <a:r>
              <a:rPr lang="en-US" sz="1600" dirty="0" smtClean="0">
                <a:latin typeface="Arial"/>
                <a:cs typeface="Arial"/>
              </a:rPr>
              <a:t>boils water may well facilitate the introduction of fusion</a:t>
            </a:r>
            <a:r>
              <a:rPr lang="en-US" sz="1600" dirty="0" smtClean="0">
                <a:latin typeface="Arial"/>
                <a:cs typeface="Arial"/>
              </a:rPr>
              <a:t> power.  </a:t>
            </a:r>
            <a:endParaRPr lang="en-US" sz="1600" b="1" dirty="0" smtClean="0">
              <a:latin typeface="Arial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65325" y="531864"/>
            <a:ext cx="5262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000090"/>
                </a:solidFill>
                <a:latin typeface="Arial Black" pitchFamily="-108" charset="0"/>
                <a:ea typeface="Arial Black" pitchFamily="-108" charset="0"/>
                <a:cs typeface="Arial Black" pitchFamily="-108" charset="0"/>
              </a:rPr>
              <a:t>Conclusions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9441" y="1128345"/>
            <a:ext cx="798615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74625" indent="-174625" algn="just"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By a large margin ITER </a:t>
            </a:r>
            <a:r>
              <a:rPr lang="en-US" sz="2000" b="1" dirty="0" smtClean="0">
                <a:latin typeface="Arial"/>
                <a:cs typeface="Arial"/>
              </a:rPr>
              <a:t>/ Tokamak fusion</a:t>
            </a:r>
            <a:r>
              <a:rPr lang="en-US" sz="2000" b="1" dirty="0" smtClean="0">
                <a:latin typeface="Arial"/>
                <a:cs typeface="Arial"/>
              </a:rPr>
              <a:t> will </a:t>
            </a:r>
            <a:r>
              <a:rPr lang="en-US" sz="2000" b="1" dirty="0" smtClean="0">
                <a:latin typeface="Arial"/>
                <a:cs typeface="Arial"/>
              </a:rPr>
              <a:t>be</a:t>
            </a:r>
            <a:r>
              <a:rPr lang="en-US" sz="2000" b="1" dirty="0" smtClean="0">
                <a:latin typeface="Arial"/>
                <a:cs typeface="Arial"/>
              </a:rPr>
              <a:t> commercially unacceptable</a:t>
            </a:r>
            <a:r>
              <a:rPr lang="en-US" sz="2000" b="1" dirty="0" smtClean="0">
                <a:latin typeface="Arial"/>
                <a:cs typeface="Arial"/>
              </a:rPr>
              <a:t>, so</a:t>
            </a:r>
            <a:r>
              <a:rPr lang="en-US" sz="2000" b="1" dirty="0" smtClean="0">
                <a:latin typeface="Arial"/>
                <a:cs typeface="Arial"/>
              </a:rPr>
              <a:t> terminate almost all </a:t>
            </a:r>
            <a:r>
              <a:rPr lang="en-US" sz="2000" b="1" dirty="0" smtClean="0">
                <a:latin typeface="Arial"/>
                <a:cs typeface="Arial"/>
              </a:rPr>
              <a:t>related research.</a:t>
            </a:r>
          </a:p>
          <a:p>
            <a:pPr marL="174625" indent="-174625" algn="just">
              <a:buFont typeface="Arial"/>
              <a:buChar char="•"/>
            </a:pPr>
            <a:endParaRPr lang="en-US" sz="2000" b="1" dirty="0" smtClean="0">
              <a:latin typeface="Arial"/>
              <a:cs typeface="Arial"/>
            </a:endParaRPr>
          </a:p>
          <a:p>
            <a:pPr marL="174625" indent="-174625" algn="just"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Learning </a:t>
            </a:r>
            <a:r>
              <a:rPr lang="en-US" sz="2000" b="1" dirty="0" smtClean="0">
                <a:latin typeface="Arial"/>
                <a:cs typeface="Arial"/>
              </a:rPr>
              <a:t>from the ITER - Tokamak experience</a:t>
            </a:r>
            <a:r>
              <a:rPr lang="en-US" sz="2000" b="1" dirty="0" smtClean="0">
                <a:latin typeface="Arial"/>
                <a:cs typeface="Arial"/>
              </a:rPr>
              <a:t> can </a:t>
            </a:r>
            <a:r>
              <a:rPr lang="en-US" sz="2000" b="1" dirty="0" smtClean="0">
                <a:latin typeface="Arial"/>
                <a:cs typeface="Arial"/>
              </a:rPr>
              <a:t>help identify potentially viable fusion concepts</a:t>
            </a:r>
            <a:r>
              <a:rPr lang="en-US" sz="2000" b="1" dirty="0" smtClean="0">
                <a:latin typeface="Arial"/>
                <a:cs typeface="Arial"/>
              </a:rPr>
              <a:t>.</a:t>
            </a:r>
            <a:endParaRPr lang="en-US" sz="2000" b="1" dirty="0" smtClean="0">
              <a:latin typeface="Arial"/>
              <a:cs typeface="Arial"/>
            </a:endParaRPr>
          </a:p>
          <a:p>
            <a:pPr marL="174625" indent="-174625" algn="just">
              <a:buFont typeface="Arial" pitchFamily="-108" charset="0"/>
              <a:buChar char="•"/>
            </a:pPr>
            <a:endParaRPr lang="en-US" sz="2000" b="1" dirty="0" smtClean="0">
              <a:latin typeface="Arial"/>
              <a:cs typeface="Arial"/>
            </a:endParaRPr>
          </a:p>
          <a:p>
            <a:pPr marL="174625" indent="-174625" algn="just">
              <a:buFont typeface="Arial" pitchFamily="-108" charset="0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A </a:t>
            </a:r>
            <a:r>
              <a:rPr lang="en-US" sz="2000" b="1" dirty="0">
                <a:latin typeface="Arial"/>
                <a:cs typeface="Arial"/>
              </a:rPr>
              <a:t>major revamping of fusion</a:t>
            </a:r>
            <a:r>
              <a:rPr lang="en-US" sz="2000" b="1" dirty="0" smtClean="0">
                <a:latin typeface="Arial"/>
                <a:cs typeface="Arial"/>
              </a:rPr>
              <a:t> research and management </a:t>
            </a:r>
            <a:r>
              <a:rPr lang="en-US" sz="2000" b="1" dirty="0">
                <a:latin typeface="Arial"/>
                <a:cs typeface="Arial"/>
              </a:rPr>
              <a:t>is</a:t>
            </a:r>
            <a:r>
              <a:rPr lang="en-US" sz="2000" b="1" dirty="0" smtClean="0">
                <a:latin typeface="Arial"/>
                <a:cs typeface="Arial"/>
              </a:rPr>
              <a:t> needed.</a:t>
            </a:r>
          </a:p>
          <a:p>
            <a:pPr marL="174625" indent="-174625"/>
            <a:endParaRPr lang="en-US" sz="2000" b="1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312" y="4386938"/>
            <a:ext cx="77386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 algn="ctr"/>
            <a:r>
              <a:rPr lang="en-US" sz="2400" b="1" dirty="0" smtClean="0">
                <a:latin typeface="Arial Black"/>
                <a:cs typeface="Arial Black"/>
              </a:rPr>
              <a:t>Fusion challenges are large but the payoff could be huge</a:t>
            </a:r>
            <a:r>
              <a:rPr lang="en-US" sz="2400" b="1" dirty="0" smtClean="0">
                <a:latin typeface="Calibri" pitchFamily="-108" charset="0"/>
              </a:rPr>
              <a:t>.</a:t>
            </a:r>
          </a:p>
          <a:p>
            <a:pPr marL="168275" indent="-168275" algn="ctr"/>
            <a:endParaRPr lang="en-US" sz="2400" b="1" dirty="0" smtClean="0">
              <a:latin typeface="Calibri" pitchFamily="-108" charset="0"/>
            </a:endParaRPr>
          </a:p>
          <a:p>
            <a:pPr marL="168275" indent="-168275" algn="ctr"/>
            <a:endParaRPr lang="en-US" sz="2400" b="1" dirty="0" smtClean="0">
              <a:latin typeface="Calibri" pitchFamily="-108" charset="0"/>
            </a:endParaRPr>
          </a:p>
          <a:p>
            <a:pPr marL="168275" indent="-168275" algn="ctr"/>
            <a:r>
              <a:rPr lang="en-US" sz="2400" b="1" dirty="0" smtClean="0">
                <a:latin typeface="Calibri" pitchFamily="-108" charset="0"/>
              </a:rPr>
              <a:t>Wouldn’t you rather work on a potential winner?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95859" y="4280366"/>
            <a:ext cx="7921357" cy="1101234"/>
          </a:xfrm>
          <a:prstGeom prst="roundRect">
            <a:avLst/>
          </a:prstGeom>
          <a:noFill/>
          <a:ln w="571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5C8ECF0-C202-DF4A-8F0D-D4E1F875E54C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833" y="701553"/>
            <a:ext cx="8171380" cy="5847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 smtClean="0">
              <a:latin typeface="Arial"/>
              <a:cs typeface="Arial"/>
            </a:endParaRPr>
          </a:p>
          <a:p>
            <a:pPr marL="457200" indent="-457200" algn="ctr"/>
            <a:r>
              <a:rPr lang="en-US" sz="2000" b="1" dirty="0" smtClean="0">
                <a:solidFill>
                  <a:srgbClr val="000090"/>
                </a:solidFill>
                <a:latin typeface="Arial Black"/>
                <a:cs typeface="Arial Black"/>
              </a:rPr>
              <a:t>Overview</a:t>
            </a:r>
          </a:p>
          <a:p>
            <a:pPr marL="457200" indent="-457200"/>
            <a:endParaRPr lang="en-US" sz="2000" b="1" dirty="0" smtClean="0">
              <a:solidFill>
                <a:srgbClr val="000090"/>
              </a:solidFill>
              <a:latin typeface="Arial Black"/>
              <a:cs typeface="Arial Black"/>
            </a:endParaRPr>
          </a:p>
          <a:p>
            <a:pPr marL="284163" indent="-284163">
              <a:buFont typeface="Arial"/>
              <a:buChar char="•"/>
            </a:pPr>
            <a:r>
              <a:rPr lang="en-US" sz="2000" b="1" dirty="0" smtClean="0">
                <a:solidFill>
                  <a:srgbClr val="000090"/>
                </a:solidFill>
                <a:latin typeface="Arial Black"/>
                <a:cs typeface="Arial Black"/>
              </a:rPr>
              <a:t>ITER-T</a:t>
            </a:r>
            <a:r>
              <a:rPr lang="en-US" sz="2000" b="1" dirty="0" smtClean="0">
                <a:solidFill>
                  <a:srgbClr val="000090"/>
                </a:solidFill>
                <a:latin typeface="Arial Black"/>
                <a:cs typeface="Arial Black"/>
              </a:rPr>
              <a:t>okamak will NOT BE COMMERCIALLY VIABLE</a:t>
            </a:r>
            <a:r>
              <a:rPr lang="en-US" sz="2000" b="1" dirty="0" smtClean="0">
                <a:solidFill>
                  <a:srgbClr val="000090"/>
                </a:solidFill>
                <a:latin typeface="Arial Black"/>
                <a:cs typeface="Arial Black"/>
              </a:rPr>
              <a:t>.</a:t>
            </a:r>
            <a:endParaRPr lang="en-US" sz="2000" b="1" dirty="0" smtClean="0">
              <a:solidFill>
                <a:srgbClr val="000090"/>
              </a:solidFill>
              <a:latin typeface="Arial Black"/>
              <a:cs typeface="Arial Black"/>
            </a:endParaRPr>
          </a:p>
          <a:p>
            <a:pPr marL="284163" indent="-284163">
              <a:buFont typeface="Arial"/>
              <a:buChar char="•"/>
            </a:pPr>
            <a:endParaRPr lang="en-US" sz="2000" b="1" dirty="0" smtClean="0">
              <a:solidFill>
                <a:srgbClr val="000090"/>
              </a:solidFill>
              <a:latin typeface="Arial Black"/>
              <a:cs typeface="Arial Black"/>
            </a:endParaRPr>
          </a:p>
          <a:p>
            <a:pPr marL="284163" indent="-284163">
              <a:buFont typeface="Arial"/>
              <a:buChar char="•"/>
            </a:pPr>
            <a:r>
              <a:rPr lang="en-US" sz="2000" b="1" dirty="0" smtClean="0">
                <a:solidFill>
                  <a:srgbClr val="000090"/>
                </a:solidFill>
                <a:latin typeface="Arial Black"/>
                <a:cs typeface="Arial Black"/>
              </a:rPr>
              <a:t>Much can be learned from t</a:t>
            </a:r>
            <a:r>
              <a:rPr lang="en-US" sz="2000" b="1" dirty="0" smtClean="0">
                <a:solidFill>
                  <a:srgbClr val="000090"/>
                </a:solidFill>
                <a:latin typeface="Arial Black"/>
                <a:cs typeface="Arial Black"/>
              </a:rPr>
              <a:t>he tokamak experience.</a:t>
            </a:r>
          </a:p>
          <a:p>
            <a:pPr marL="284163" indent="-284163"/>
            <a:r>
              <a:rPr lang="en-US" sz="2000" b="1" dirty="0" smtClean="0">
                <a:solidFill>
                  <a:srgbClr val="000090"/>
                </a:solidFill>
                <a:latin typeface="Arial Black"/>
                <a:cs typeface="Arial Black"/>
              </a:rPr>
              <a:t> </a:t>
            </a:r>
          </a:p>
          <a:p>
            <a:pPr marL="284163" indent="-284163">
              <a:buFont typeface="Arial"/>
              <a:buChar char="•"/>
            </a:pPr>
            <a:r>
              <a:rPr lang="en-US" sz="2000" b="1" dirty="0" smtClean="0">
                <a:solidFill>
                  <a:srgbClr val="000090"/>
                </a:solidFill>
                <a:latin typeface="Arial Black"/>
                <a:cs typeface="Arial Black"/>
              </a:rPr>
              <a:t>Potential fusion winners can now be better identified.</a:t>
            </a:r>
          </a:p>
          <a:p>
            <a:pPr marL="457200" indent="-457200" algn="ctr">
              <a:buAutoNum type="arabicPeriod" startAt="3"/>
            </a:pPr>
            <a:endParaRPr lang="en-US" sz="2000" dirty="0" smtClean="0">
              <a:latin typeface="Arial Black"/>
              <a:cs typeface="Arial Black"/>
            </a:endParaRPr>
          </a:p>
          <a:p>
            <a:pPr algn="ctr"/>
            <a:endParaRPr lang="en-US" sz="1600" dirty="0" smtClean="0"/>
          </a:p>
          <a:p>
            <a:pPr algn="ctr"/>
            <a:r>
              <a:rPr lang="en-US" sz="1400" dirty="0" smtClean="0">
                <a:latin typeface="Arial"/>
                <a:ea typeface="Arial" pitchFamily="-108" charset="0"/>
                <a:cs typeface="Arial"/>
              </a:rPr>
              <a:t>Some References:</a:t>
            </a:r>
          </a:p>
          <a:p>
            <a:pPr algn="ctr"/>
            <a:endParaRPr lang="en-US" sz="1400" dirty="0" smtClean="0">
              <a:latin typeface="Arial"/>
              <a:ea typeface="Arial" pitchFamily="-108" charset="0"/>
              <a:cs typeface="Arial"/>
            </a:endParaRPr>
          </a:p>
          <a:p>
            <a:pPr marL="230188" indent="-230188">
              <a:buFont typeface="Arial"/>
              <a:buChar char="•"/>
            </a:pPr>
            <a:r>
              <a:rPr lang="en-US" sz="1400" b="1" dirty="0" smtClean="0">
                <a:latin typeface="Arial"/>
                <a:ea typeface="Arial" pitchFamily="-108" charset="0"/>
                <a:cs typeface="Arial"/>
              </a:rPr>
              <a:t>RLH.  Fusion </a:t>
            </a:r>
            <a:r>
              <a:rPr lang="en-US" sz="1400" b="1" dirty="0" smtClean="0">
                <a:latin typeface="Arial"/>
                <a:ea typeface="Arial" pitchFamily="-108" charset="0"/>
                <a:cs typeface="Arial"/>
              </a:rPr>
              <a:t>Research: Time to Set a New Path</a:t>
            </a:r>
            <a:r>
              <a:rPr lang="en-US" sz="1400" b="1" dirty="0" smtClean="0">
                <a:latin typeface="Arial"/>
                <a:ea typeface="Arial" pitchFamily="-108" charset="0"/>
                <a:cs typeface="Arial"/>
              </a:rPr>
              <a:t>.  </a:t>
            </a:r>
            <a:r>
              <a:rPr lang="en-US" sz="1400" b="1" dirty="0" smtClean="0">
                <a:latin typeface="Arial"/>
                <a:cs typeface="Arial"/>
              </a:rPr>
              <a:t>Issues </a:t>
            </a:r>
            <a:r>
              <a:rPr lang="en-US" sz="1400" b="1" dirty="0" smtClean="0">
                <a:latin typeface="Arial"/>
                <a:cs typeface="Arial"/>
              </a:rPr>
              <a:t>in Science</a:t>
            </a:r>
            <a:r>
              <a:rPr lang="en-US" sz="1400" b="1" dirty="0" smtClean="0">
                <a:latin typeface="Arial"/>
                <a:cs typeface="Arial"/>
              </a:rPr>
              <a:t> </a:t>
            </a:r>
            <a:r>
              <a:rPr lang="en-US" sz="1400" b="1" dirty="0" smtClean="0">
                <a:latin typeface="Arial"/>
                <a:cs typeface="Arial"/>
              </a:rPr>
              <a:t>&amp;</a:t>
            </a:r>
            <a:r>
              <a:rPr lang="en-US" sz="1400" b="1" dirty="0" smtClean="0">
                <a:latin typeface="Arial"/>
                <a:cs typeface="Arial"/>
              </a:rPr>
              <a:t> Technology.  </a:t>
            </a:r>
            <a:r>
              <a:rPr lang="en-US" sz="1400" b="1" dirty="0" smtClean="0">
                <a:latin typeface="Arial"/>
                <a:cs typeface="Arial"/>
              </a:rPr>
              <a:t>Summer 2015.</a:t>
            </a:r>
            <a:endParaRPr lang="en-US" sz="1400" b="1" dirty="0" smtClean="0">
              <a:latin typeface="Arial"/>
              <a:cs typeface="Arial"/>
            </a:endParaRPr>
          </a:p>
          <a:p>
            <a:pPr marL="230188" indent="-230188"/>
            <a:endParaRPr lang="en-US" sz="1400" b="1" dirty="0" smtClean="0">
              <a:latin typeface="Arial"/>
              <a:ea typeface="Arial" pitchFamily="-108" charset="0"/>
              <a:cs typeface="Arial"/>
            </a:endParaRPr>
          </a:p>
          <a:p>
            <a:pPr marL="230188" indent="-230188">
              <a:buFont typeface="Arial"/>
              <a:buChar char="•"/>
            </a:pPr>
            <a:r>
              <a:rPr lang="en-US" sz="1400" b="1" dirty="0" smtClean="0">
                <a:latin typeface="Arial"/>
                <a:ea typeface="Arial" pitchFamily="-108" charset="0"/>
                <a:cs typeface="Arial"/>
              </a:rPr>
              <a:t>RLH.  Revamping </a:t>
            </a:r>
            <a:r>
              <a:rPr lang="en-US" sz="1400" b="1" dirty="0" smtClean="0">
                <a:latin typeface="Arial"/>
                <a:ea typeface="Arial" pitchFamily="-108" charset="0"/>
                <a:cs typeface="Arial"/>
              </a:rPr>
              <a:t>Fusion </a:t>
            </a:r>
            <a:r>
              <a:rPr lang="en-US" sz="1400" b="1" dirty="0" smtClean="0">
                <a:latin typeface="Arial"/>
                <a:ea typeface="Arial" pitchFamily="-108" charset="0"/>
                <a:cs typeface="Arial"/>
              </a:rPr>
              <a:t>Research. JOFE</a:t>
            </a:r>
            <a:r>
              <a:rPr lang="en-US" sz="1400" b="1" dirty="0" smtClean="0">
                <a:latin typeface="Arial"/>
                <a:ea typeface="Arial" pitchFamily="-108" charset="0"/>
                <a:cs typeface="Arial"/>
              </a:rPr>
              <a:t>- </a:t>
            </a:r>
            <a:r>
              <a:rPr lang="en-US" sz="1400" b="1" dirty="0" smtClean="0">
                <a:latin typeface="Arial"/>
                <a:ea typeface="Arial" pitchFamily="-108" charset="0"/>
                <a:cs typeface="Arial"/>
              </a:rPr>
              <a:t>Strategic </a:t>
            </a:r>
            <a:r>
              <a:rPr lang="en-US" sz="1400" b="1" dirty="0" smtClean="0">
                <a:latin typeface="Arial"/>
                <a:ea typeface="Arial" pitchFamily="-108" charset="0"/>
                <a:cs typeface="Arial"/>
              </a:rPr>
              <a:t>Opportunities.  </a:t>
            </a:r>
            <a:r>
              <a:rPr lang="en-US" sz="1400" b="1" dirty="0" smtClean="0">
                <a:latin typeface="Arial"/>
                <a:ea typeface="Arial" pitchFamily="-108" charset="0"/>
                <a:cs typeface="Arial"/>
              </a:rPr>
              <a:t>December 2015</a:t>
            </a:r>
            <a:r>
              <a:rPr lang="en-US" sz="1400" dirty="0" smtClean="0">
                <a:latin typeface="Arial"/>
                <a:ea typeface="Arial" pitchFamily="-108" charset="0"/>
                <a:cs typeface="Arial"/>
              </a:rPr>
              <a:t>.</a:t>
            </a:r>
          </a:p>
          <a:p>
            <a:pPr marL="230188" indent="-230188">
              <a:buFont typeface="Arial"/>
              <a:buChar char="•"/>
            </a:pPr>
            <a:endParaRPr lang="en-US" sz="1400" dirty="0" smtClean="0">
              <a:latin typeface="Arial"/>
              <a:ea typeface="Arial" pitchFamily="-108" charset="0"/>
              <a:cs typeface="Arial"/>
            </a:endParaRPr>
          </a:p>
          <a:p>
            <a:pPr marL="230188" indent="-230188">
              <a:buFont typeface="Arial"/>
              <a:buChar char="•"/>
            </a:pPr>
            <a:r>
              <a:rPr lang="en-US" sz="1400" dirty="0" smtClean="0">
                <a:latin typeface="Arial"/>
                <a:ea typeface="Arial" pitchFamily="-108" charset="0"/>
                <a:cs typeface="Arial"/>
              </a:rPr>
              <a:t>RLH.  Fusion Power Illusions, Delusions, and Hope.  Power Magazine.  To be published.</a:t>
            </a:r>
          </a:p>
          <a:p>
            <a:pPr marL="230188" indent="-230188">
              <a:buFont typeface="Arial"/>
              <a:buChar char="•"/>
            </a:pPr>
            <a:endParaRPr lang="en-US" sz="1400" dirty="0" smtClean="0">
              <a:latin typeface="Arial"/>
              <a:ea typeface="Arial" pitchFamily="-108" charset="0"/>
              <a:cs typeface="Arial"/>
            </a:endParaRPr>
          </a:p>
          <a:p>
            <a:pPr marL="230188" indent="-230188">
              <a:buFont typeface="Arial"/>
              <a:buChar char="•"/>
            </a:pPr>
            <a:r>
              <a:rPr lang="en-US" sz="1400" dirty="0" smtClean="0">
                <a:latin typeface="Arial"/>
                <a:ea typeface="Arial" pitchFamily="-108" charset="0"/>
                <a:cs typeface="Arial"/>
              </a:rPr>
              <a:t>RLH.  The Year 2015 Fusion Power Conversations.  JOFE.  June 2002.</a:t>
            </a:r>
            <a:endParaRPr lang="en-US" sz="1400" dirty="0" smtClean="0">
              <a:latin typeface="Arial"/>
              <a:ea typeface="Arial" pitchFamily="-108" charset="0"/>
              <a:cs typeface="Arial"/>
            </a:endParaRPr>
          </a:p>
          <a:p>
            <a:pPr marL="230188" indent="-230188">
              <a:buFont typeface="Arial"/>
              <a:buChar char="•"/>
            </a:pPr>
            <a:endParaRPr lang="en-US" sz="1400" dirty="0" smtClean="0">
              <a:latin typeface="Arial"/>
              <a:ea typeface="Arial" pitchFamily="-108" charset="0"/>
              <a:cs typeface="Arial"/>
            </a:endParaRPr>
          </a:p>
          <a:p>
            <a:pPr marL="230188" indent="-230188"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RLH, </a:t>
            </a:r>
            <a:r>
              <a:rPr lang="en-US" sz="1400" dirty="0" smtClean="0">
                <a:latin typeface="Arial"/>
                <a:cs typeface="Arial"/>
              </a:rPr>
              <a:t>G. </a:t>
            </a:r>
            <a:r>
              <a:rPr lang="en-US" sz="1400" dirty="0" smtClean="0">
                <a:latin typeface="Arial"/>
                <a:cs typeface="Arial"/>
              </a:rPr>
              <a:t>Kulcinski</a:t>
            </a:r>
            <a:r>
              <a:rPr lang="en-US" sz="1400" dirty="0" smtClean="0">
                <a:latin typeface="Arial"/>
                <a:cs typeface="Arial"/>
              </a:rPr>
              <a:t>,</a:t>
            </a:r>
            <a:r>
              <a:rPr lang="en-US" sz="1400" dirty="0" smtClean="0">
                <a:latin typeface="Arial"/>
                <a:cs typeface="Arial"/>
              </a:rPr>
              <a:t> R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smtClean="0">
                <a:latin typeface="Arial"/>
                <a:cs typeface="Arial"/>
              </a:rPr>
              <a:t>Shanny</a:t>
            </a:r>
            <a:r>
              <a:rPr lang="en-US" sz="1400" dirty="0" smtClean="0">
                <a:latin typeface="Arial"/>
                <a:cs typeface="Arial"/>
              </a:rPr>
              <a:t>.</a:t>
            </a:r>
            <a:r>
              <a:rPr lang="en-US" sz="1400" dirty="0" smtClean="0">
                <a:latin typeface="Arial"/>
                <a:cs typeface="Arial"/>
              </a:rPr>
              <a:t>  Fusion </a:t>
            </a:r>
            <a:r>
              <a:rPr lang="en-US" sz="1400" dirty="0" smtClean="0">
                <a:latin typeface="Arial"/>
                <a:cs typeface="Arial"/>
              </a:rPr>
              <a:t>Research with a Future</a:t>
            </a:r>
            <a:r>
              <a:rPr lang="en-US" sz="1400" dirty="0" smtClean="0">
                <a:latin typeface="Arial"/>
                <a:cs typeface="Arial"/>
              </a:rPr>
              <a:t>. Issues </a:t>
            </a:r>
            <a:r>
              <a:rPr lang="en-US" sz="1400" dirty="0" smtClean="0">
                <a:latin typeface="Arial"/>
                <a:cs typeface="Arial"/>
              </a:rPr>
              <a:t>in</a:t>
            </a:r>
            <a:r>
              <a:rPr lang="en-US" sz="1400" dirty="0" smtClean="0">
                <a:latin typeface="Arial"/>
                <a:cs typeface="Arial"/>
              </a:rPr>
              <a:t> Science </a:t>
            </a:r>
            <a:r>
              <a:rPr lang="en-US" sz="1400" dirty="0" smtClean="0">
                <a:latin typeface="Arial"/>
                <a:cs typeface="Arial"/>
              </a:rPr>
              <a:t>and </a:t>
            </a:r>
            <a:r>
              <a:rPr lang="en-US" sz="1400" dirty="0" smtClean="0">
                <a:latin typeface="Arial"/>
                <a:cs typeface="Arial"/>
              </a:rPr>
              <a:t>Technology. </a:t>
            </a:r>
            <a:r>
              <a:rPr lang="en-US" sz="1400" dirty="0" smtClean="0">
                <a:latin typeface="Arial"/>
                <a:cs typeface="Arial"/>
              </a:rPr>
              <a:t>Summer </a:t>
            </a:r>
            <a:r>
              <a:rPr lang="en-US" sz="1400" dirty="0" smtClean="0">
                <a:latin typeface="Arial"/>
                <a:cs typeface="Arial"/>
              </a:rPr>
              <a:t>1997.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96380" y="817005"/>
            <a:ext cx="8190420" cy="2610880"/>
          </a:xfrm>
          <a:prstGeom prst="roundRect">
            <a:avLst/>
          </a:prstGeom>
          <a:noFill/>
          <a:ln w="381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636802" y="810354"/>
            <a:ext cx="593219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90"/>
                </a:solidFill>
                <a:latin typeface="Arial Black"/>
                <a:cs typeface="Arial Black"/>
              </a:rPr>
              <a:t>Thinking About Fusion </a:t>
            </a:r>
            <a:r>
              <a:rPr lang="en-US" dirty="0" smtClean="0">
                <a:solidFill>
                  <a:srgbClr val="000090"/>
                </a:solidFill>
                <a:latin typeface="Arial Black"/>
                <a:cs typeface="Arial Black"/>
              </a:rPr>
              <a:t>Power</a:t>
            </a:r>
          </a:p>
          <a:p>
            <a:pPr algn="ctr"/>
            <a:endParaRPr lang="en-US" dirty="0" smtClean="0">
              <a:solidFill>
                <a:srgbClr val="000090"/>
              </a:solidFill>
              <a:latin typeface="Arial Black"/>
              <a:cs typeface="Arial Black"/>
            </a:endParaRPr>
          </a:p>
          <a:p>
            <a:pPr algn="ctr"/>
            <a:r>
              <a:rPr lang="en-US" sz="2800" dirty="0" smtClean="0">
                <a:solidFill>
                  <a:srgbClr val="000090"/>
                </a:solidFill>
                <a:latin typeface="Arial Black"/>
                <a:cs typeface="Arial Black"/>
              </a:rPr>
              <a:t>EPRI </a:t>
            </a:r>
            <a:r>
              <a:rPr lang="en-US" sz="2800" dirty="0" smtClean="0">
                <a:solidFill>
                  <a:srgbClr val="000090"/>
                </a:solidFill>
                <a:latin typeface="Arial Black"/>
                <a:cs typeface="Arial Black"/>
              </a:rPr>
              <a:t>Criteria For Practical Fusion Power </a:t>
            </a:r>
            <a:r>
              <a:rPr lang="en-US" sz="2800" dirty="0" smtClean="0">
                <a:solidFill>
                  <a:srgbClr val="000090"/>
                </a:solidFill>
                <a:latin typeface="Arial Black"/>
                <a:cs typeface="Arial Black"/>
              </a:rPr>
              <a:t>Systems</a:t>
            </a:r>
            <a:endParaRPr lang="en-US" sz="2800" dirty="0" smtClean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06365" y="2744125"/>
            <a:ext cx="396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/>
              <a:buChar char="•"/>
            </a:pPr>
            <a:r>
              <a:rPr lang="en-US" sz="2400" b="1" dirty="0" smtClean="0">
                <a:latin typeface="Arial Black"/>
                <a:cs typeface="Arial Black"/>
              </a:rPr>
              <a:t>Economics</a:t>
            </a:r>
          </a:p>
          <a:p>
            <a:pPr marL="168275" indent="-168275">
              <a:buFont typeface="Arial"/>
              <a:buChar char="•"/>
            </a:pPr>
            <a:endParaRPr lang="en-US" sz="2400" b="1" dirty="0" smtClean="0">
              <a:latin typeface="Arial Black"/>
              <a:cs typeface="Arial Black"/>
            </a:endParaRPr>
          </a:p>
          <a:p>
            <a:pPr marL="168275" indent="-168275">
              <a:buFont typeface="Arial"/>
              <a:buChar char="•"/>
            </a:pPr>
            <a:r>
              <a:rPr lang="en-US" sz="2400" b="1" dirty="0" smtClean="0">
                <a:latin typeface="Arial Black"/>
                <a:cs typeface="Arial Black"/>
              </a:rPr>
              <a:t>Regulatory Simplicity</a:t>
            </a:r>
          </a:p>
          <a:p>
            <a:pPr marL="168275" indent="-168275">
              <a:buFont typeface="Arial"/>
              <a:buChar char="•"/>
            </a:pPr>
            <a:endParaRPr lang="en-US" sz="2400" b="1" dirty="0" smtClean="0">
              <a:latin typeface="Arial Black"/>
              <a:cs typeface="Arial Black"/>
            </a:endParaRPr>
          </a:p>
          <a:p>
            <a:pPr marL="168275" indent="-168275">
              <a:buFont typeface="Arial"/>
              <a:buChar char="•"/>
            </a:pPr>
            <a:r>
              <a:rPr lang="en-US" sz="2400" b="1" dirty="0" smtClean="0">
                <a:latin typeface="Arial Black"/>
                <a:cs typeface="Arial Black"/>
              </a:rPr>
              <a:t>Public Acceptance</a:t>
            </a:r>
            <a:endParaRPr lang="en-US" sz="2400" b="1" dirty="0">
              <a:latin typeface="Arial Black"/>
              <a:cs typeface="Arial Black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733" y="5630274"/>
            <a:ext cx="7397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 </a:t>
            </a:r>
            <a:r>
              <a:rPr lang="en-US" sz="1400" dirty="0" smtClean="0">
                <a:latin typeface="Arial"/>
                <a:cs typeface="Arial"/>
              </a:rPr>
              <a:t>Kaslow</a:t>
            </a:r>
            <a:r>
              <a:rPr lang="en-US" sz="1400" dirty="0" smtClean="0">
                <a:latin typeface="Arial"/>
                <a:cs typeface="Arial"/>
              </a:rPr>
              <a:t>, J. et al. Criteria for Practical Fusion Power Systems: Report from the EPRI Fusion Panel.  Journal of Fusion Energy, Volume 13, Nos. 2/3, </a:t>
            </a:r>
            <a:r>
              <a:rPr lang="en-US" sz="1400" b="1" dirty="0" smtClean="0">
                <a:latin typeface="Arial"/>
                <a:cs typeface="Arial"/>
              </a:rPr>
              <a:t>1994</a:t>
            </a:r>
            <a:r>
              <a:rPr lang="en-US" sz="1400" dirty="0" smtClean="0">
                <a:latin typeface="Arial"/>
                <a:cs typeface="Arial"/>
              </a:rPr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221" y="883911"/>
            <a:ext cx="5349307" cy="30682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1123" y="273384"/>
            <a:ext cx="6297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0"/>
                </a:solidFill>
                <a:latin typeface="Arial Black"/>
                <a:cs typeface="Arial Black"/>
              </a:rPr>
              <a:t>Tokamak Core Capital Cost</a:t>
            </a:r>
          </a:p>
          <a:p>
            <a:pPr marL="225425" indent="-165100"/>
            <a:endParaRPr lang="en-US" sz="1600" b="1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797" y="3952206"/>
            <a:ext cx="721544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An  LLNL </a:t>
            </a:r>
            <a:r>
              <a:rPr lang="en-US" sz="1400" b="1" dirty="0" smtClean="0">
                <a:latin typeface="Arial"/>
                <a:cs typeface="Arial"/>
              </a:rPr>
              <a:t>1994</a:t>
            </a:r>
            <a:r>
              <a:rPr lang="en-US" sz="1400" dirty="0" smtClean="0">
                <a:latin typeface="Arial"/>
                <a:cs typeface="Arial"/>
              </a:rPr>
              <a:t> comparison between </a:t>
            </a:r>
            <a:r>
              <a:rPr lang="en-US" sz="1400" dirty="0">
                <a:latin typeface="Arial"/>
                <a:cs typeface="Arial"/>
              </a:rPr>
              <a:t>the ITER </a:t>
            </a:r>
            <a:r>
              <a:rPr lang="en-US" sz="1400" dirty="0" smtClean="0">
                <a:latin typeface="Arial"/>
                <a:cs typeface="Arial"/>
              </a:rPr>
              <a:t>core &amp; </a:t>
            </a:r>
            <a:r>
              <a:rPr lang="en-US" sz="1400" dirty="0">
                <a:latin typeface="Arial"/>
                <a:cs typeface="Arial"/>
              </a:rPr>
              <a:t>the core of the comparable power Westinghouse Advanced AP-600 nuclear reactor</a:t>
            </a:r>
            <a:r>
              <a:rPr lang="en-US" sz="1400" dirty="0" smtClean="0">
                <a:latin typeface="Arial"/>
                <a:cs typeface="Arial"/>
              </a:rPr>
              <a:t> indicated </a:t>
            </a:r>
            <a:r>
              <a:rPr lang="en-US" sz="1400" dirty="0">
                <a:latin typeface="Arial"/>
                <a:cs typeface="Arial"/>
              </a:rPr>
              <a:t>a</a:t>
            </a:r>
            <a:r>
              <a:rPr lang="en-US" sz="1400" dirty="0" smtClean="0">
                <a:latin typeface="Arial"/>
                <a:cs typeface="Arial"/>
              </a:rPr>
              <a:t> </a:t>
            </a:r>
          </a:p>
          <a:p>
            <a:pPr algn="ctr"/>
            <a:r>
              <a:rPr lang="en-US" dirty="0" smtClean="0">
                <a:latin typeface="Arial Black"/>
                <a:cs typeface="Arial Black"/>
              </a:rPr>
              <a:t>mass </a:t>
            </a:r>
            <a:r>
              <a:rPr lang="en-US" dirty="0">
                <a:latin typeface="Arial Black"/>
                <a:cs typeface="Arial Black"/>
              </a:rPr>
              <a:t>ratio of</a:t>
            </a:r>
            <a:r>
              <a:rPr lang="en-US" dirty="0" smtClean="0">
                <a:latin typeface="Arial Black"/>
                <a:cs typeface="Arial Black"/>
              </a:rPr>
              <a:t> over 60 times. </a:t>
            </a:r>
          </a:p>
          <a:p>
            <a:pPr algn="ctr"/>
            <a:endParaRPr lang="en-US" dirty="0" smtClean="0">
              <a:latin typeface="Arial Black"/>
              <a:cs typeface="Arial Black"/>
            </a:endParaRPr>
          </a:p>
          <a:p>
            <a:pPr algn="ctr"/>
            <a:r>
              <a:rPr lang="en-US" dirty="0" smtClean="0">
                <a:latin typeface="Arial"/>
                <a:cs typeface="Arial"/>
              </a:rPr>
              <a:t>Rule of thumb:  A rough cost comparison can come from the relative masses of systems of similar capabilities. </a:t>
            </a:r>
          </a:p>
          <a:p>
            <a:pPr algn="ctr"/>
            <a:endParaRPr lang="en-US" dirty="0"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4517" y="5674665"/>
            <a:ext cx="7104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/>
                <a:cs typeface="Arial Black"/>
              </a:rPr>
              <a:t>An ITER tokamak core was</a:t>
            </a:r>
            <a:r>
              <a:rPr lang="en-US" dirty="0" smtClean="0">
                <a:latin typeface="Arial Black"/>
                <a:cs typeface="Arial Black"/>
              </a:rPr>
              <a:t> dramatically </a:t>
            </a:r>
            <a:r>
              <a:rPr lang="en-US" dirty="0" smtClean="0">
                <a:latin typeface="Arial Black"/>
                <a:cs typeface="Arial Black"/>
              </a:rPr>
              <a:t>more expensive than a comparable fission reactor.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43797" y="5621379"/>
            <a:ext cx="7384779" cy="825893"/>
          </a:xfrm>
          <a:prstGeom prst="roundRect">
            <a:avLst/>
          </a:prstGeom>
          <a:noFill/>
          <a:ln w="381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8504344">
            <a:off x="168735" y="452910"/>
            <a:ext cx="1474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Tokamak Power Economics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8797" y="1257095"/>
            <a:ext cx="6700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0"/>
                </a:solidFill>
                <a:latin typeface="Arial Black"/>
                <a:cs typeface="Arial Black"/>
              </a:rPr>
              <a:t>Tokamak Fusion Power Operating Cost</a:t>
            </a:r>
            <a:endParaRPr lang="en-US" sz="2400" b="1" dirty="0" smtClean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1485" y="1689534"/>
            <a:ext cx="7289105" cy="3354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endParaRPr lang="en-US" sz="1600" dirty="0" smtClean="0">
              <a:latin typeface="Arial"/>
              <a:cs typeface="Arial"/>
            </a:endParaRPr>
          </a:p>
          <a:p>
            <a:pPr marL="174625" indent="-174625" algn="ctr"/>
            <a:r>
              <a:rPr lang="en-US" sz="2000" b="1" dirty="0" smtClean="0">
                <a:latin typeface="Arial"/>
                <a:cs typeface="Arial"/>
              </a:rPr>
              <a:t>Toroidal field coil warm-up &amp; cool-down:</a:t>
            </a:r>
          </a:p>
          <a:p>
            <a:pPr marL="174625" indent="-174625">
              <a:buFont typeface="Arial"/>
              <a:buChar char="•"/>
            </a:pPr>
            <a:endParaRPr lang="en-US" sz="1600" dirty="0" smtClean="0">
              <a:latin typeface="Arial"/>
              <a:cs typeface="Arial"/>
            </a:endParaRPr>
          </a:p>
          <a:p>
            <a:pPr marL="461963" indent="-174625" algn="just"/>
            <a:r>
              <a:rPr lang="en-US" sz="1600" dirty="0" smtClean="0">
                <a:latin typeface="Arial"/>
                <a:cs typeface="Arial"/>
              </a:rPr>
              <a:t>-  The Chinese Experimental Advanced Superconducting Tokamak (EAST) took about 18 days to cool from room temperature to 4.5K after a quench in December 2006. </a:t>
            </a:r>
          </a:p>
          <a:p>
            <a:pPr marL="461963" indent="-174625" algn="just"/>
            <a:endParaRPr lang="en-US" sz="1600" dirty="0" smtClean="0">
              <a:latin typeface="Arial"/>
              <a:cs typeface="Arial"/>
            </a:endParaRPr>
          </a:p>
          <a:p>
            <a:pPr marL="461963" indent="-174625" algn="just">
              <a:buFontTx/>
              <a:buChar char="-"/>
            </a:pPr>
            <a:r>
              <a:rPr lang="en-US" sz="1600" dirty="0" smtClean="0">
                <a:latin typeface="Arial"/>
                <a:cs typeface="Arial"/>
              </a:rPr>
              <a:t>ITER cool-down is estimated to be roughly 30 days.</a:t>
            </a:r>
          </a:p>
          <a:p>
            <a:pPr marL="461963" indent="-174625" algn="just">
              <a:buFontTx/>
              <a:buChar char="-"/>
            </a:pPr>
            <a:endParaRPr lang="en-US" sz="1600" dirty="0" smtClean="0">
              <a:latin typeface="Arial"/>
              <a:cs typeface="Arial"/>
            </a:endParaRPr>
          </a:p>
          <a:p>
            <a:pPr marL="461963" indent="-174625" algn="just">
              <a:buFontTx/>
              <a:buChar char="-"/>
            </a:pPr>
            <a:r>
              <a:rPr lang="en-US" sz="1600" dirty="0" smtClean="0">
                <a:latin typeface="Arial"/>
                <a:cs typeface="Arial"/>
              </a:rPr>
              <a:t>A</a:t>
            </a:r>
            <a:r>
              <a:rPr lang="en-US" sz="1600" dirty="0" smtClean="0">
                <a:latin typeface="Arial"/>
                <a:cs typeface="Arial"/>
              </a:rPr>
              <a:t> 30 </a:t>
            </a:r>
            <a:r>
              <a:rPr lang="en-US" sz="1600" dirty="0" smtClean="0">
                <a:latin typeface="Arial"/>
                <a:cs typeface="Arial"/>
              </a:rPr>
              <a:t>day heat-up / cool-down outage in a commercial power system would have a major, negative impact on plant economics.</a:t>
            </a:r>
          </a:p>
          <a:p>
            <a:pPr marL="461963" indent="-174625">
              <a:buFontTx/>
              <a:buChar char="-"/>
            </a:pPr>
            <a:endParaRPr lang="en-US" sz="1600" dirty="0" smtClean="0">
              <a:latin typeface="Arial"/>
              <a:cs typeface="Arial"/>
            </a:endParaRPr>
          </a:p>
          <a:p>
            <a:pPr marL="461963" indent="-174625"/>
            <a:endParaRPr lang="en-US" sz="1600" dirty="0" smtClean="0">
              <a:latin typeface="Arial"/>
              <a:cs typeface="Arial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225563" y="4928684"/>
            <a:ext cx="7051437" cy="1225515"/>
          </a:xfrm>
          <a:prstGeom prst="roundRect">
            <a:avLst/>
          </a:prstGeom>
          <a:noFill/>
          <a:ln w="571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8504344">
            <a:off x="168735" y="452910"/>
            <a:ext cx="1474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Tokamak Power Economics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90371" y="5070769"/>
            <a:ext cx="6919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/>
                <a:cs typeface="Arial Black"/>
              </a:rPr>
              <a:t>Conclusion: </a:t>
            </a:r>
            <a:r>
              <a:rPr lang="en-US" dirty="0" smtClean="0">
                <a:latin typeface="Arial Black"/>
                <a:cs typeface="Arial Black"/>
              </a:rPr>
              <a:t> The economics of ITER-Tokamak </a:t>
            </a:r>
            <a:r>
              <a:rPr lang="en-US" dirty="0" smtClean="0">
                <a:latin typeface="Arial Black"/>
                <a:cs typeface="Arial Black"/>
              </a:rPr>
              <a:t>fusion power</a:t>
            </a:r>
            <a:r>
              <a:rPr lang="en-US" dirty="0" smtClean="0">
                <a:latin typeface="Arial Black"/>
                <a:cs typeface="Arial Black"/>
              </a:rPr>
              <a:t> are significantly degraded by superconducting magnet cycle time requirements.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6924" y="656824"/>
            <a:ext cx="6436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Black"/>
                <a:cs typeface="Arial Black"/>
              </a:rPr>
              <a:t>Tokamak</a:t>
            </a:r>
            <a:r>
              <a:rPr lang="en-US" sz="2400" b="1" dirty="0" smtClean="0">
                <a:latin typeface="Arial Black"/>
                <a:cs typeface="Arial Black"/>
              </a:rPr>
              <a:t> Fusion Regulation</a:t>
            </a:r>
            <a:endParaRPr lang="en-US" sz="2400" dirty="0"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2045" y="1242478"/>
            <a:ext cx="62754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endParaRPr lang="en-US" sz="1400" dirty="0" smtClean="0">
              <a:latin typeface="Arial"/>
              <a:cs typeface="Arial"/>
            </a:endParaRPr>
          </a:p>
          <a:p>
            <a:pPr marL="174625" indent="-174625" algn="ctr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Arial Black"/>
                <a:cs typeface="Arial Black"/>
              </a:rPr>
              <a:t>GOOD NEWS</a:t>
            </a:r>
          </a:p>
          <a:p>
            <a:pPr marL="174625" indent="-174625" algn="ctr"/>
            <a:endParaRPr lang="en-US" sz="1400" dirty="0" smtClean="0">
              <a:latin typeface="Arial"/>
              <a:cs typeface="Arial"/>
            </a:endParaRPr>
          </a:p>
          <a:p>
            <a:pPr marL="174625" indent="-174625">
              <a:buFont typeface="Arial"/>
              <a:buChar char="•"/>
            </a:pPr>
            <a:r>
              <a:rPr lang="en-US" b="1" dirty="0" smtClean="0">
                <a:latin typeface="Arial"/>
                <a:cs typeface="Arial"/>
              </a:rPr>
              <a:t>No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nuclear runaway potential, unlike</a:t>
            </a:r>
            <a:r>
              <a:rPr lang="en-US" b="1" dirty="0" smtClean="0">
                <a:latin typeface="Arial"/>
                <a:cs typeface="Arial"/>
              </a:rPr>
              <a:t> fission </a:t>
            </a:r>
            <a:r>
              <a:rPr lang="en-US" b="1" dirty="0" smtClean="0">
                <a:latin typeface="Arial"/>
                <a:cs typeface="Arial"/>
              </a:rPr>
              <a:t>reactors.</a:t>
            </a:r>
          </a:p>
          <a:p>
            <a:pPr marL="174625" indent="-174625">
              <a:buFont typeface="Arial"/>
              <a:buChar char="•"/>
            </a:pPr>
            <a:endParaRPr lang="en-US" sz="1400" dirty="0" smtClean="0">
              <a:latin typeface="Arial"/>
              <a:cs typeface="Arial"/>
            </a:endParaRPr>
          </a:p>
          <a:p>
            <a:pPr marL="174625" indent="-174625">
              <a:buFont typeface="Arial"/>
              <a:buChar char="•"/>
            </a:pPr>
            <a:r>
              <a:rPr lang="en-US" b="1" dirty="0" smtClean="0">
                <a:latin typeface="Arial"/>
                <a:cs typeface="Arial"/>
              </a:rPr>
              <a:t>Shorter </a:t>
            </a:r>
            <a:r>
              <a:rPr lang="en-US" b="1" dirty="0" smtClean="0">
                <a:latin typeface="Arial"/>
                <a:cs typeface="Arial"/>
              </a:rPr>
              <a:t>life radwaste </a:t>
            </a:r>
            <a:r>
              <a:rPr lang="en-US" b="1" dirty="0" smtClean="0">
                <a:latin typeface="Arial"/>
                <a:cs typeface="Arial"/>
              </a:rPr>
              <a:t>than fission. </a:t>
            </a:r>
          </a:p>
          <a:p>
            <a:pPr marL="342900" indent="-342900"/>
            <a:endParaRPr lang="en-US" sz="1400" b="1" dirty="0" smtClean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8059" y="3481182"/>
            <a:ext cx="492890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/>
                <a:cs typeface="Arial Black"/>
              </a:rPr>
              <a:t>MAJOR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/>
                <a:cs typeface="Arial Black"/>
              </a:rPr>
              <a:t>CONCERNS</a:t>
            </a:r>
          </a:p>
          <a:p>
            <a:pPr marL="342900" indent="-342900"/>
            <a:endParaRPr lang="en-US" b="1" dirty="0" smtClean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Arial"/>
                <a:cs typeface="Arial"/>
              </a:rPr>
              <a:t>Superconducting Magnet Quenching</a:t>
            </a:r>
          </a:p>
          <a:p>
            <a:pPr marL="342900" indent="-342900">
              <a:buFont typeface="+mj-lt"/>
              <a:buAutoNum type="arabicPeriod"/>
            </a:pPr>
            <a:endParaRPr lang="en-US" b="1" dirty="0" smtClean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Arial"/>
                <a:cs typeface="Arial"/>
              </a:rPr>
              <a:t>Plasma Disruptions</a:t>
            </a:r>
          </a:p>
          <a:p>
            <a:pPr marL="342900" indent="-342900"/>
            <a:endParaRPr lang="en-US" sz="1400" dirty="0" smtClean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Arial"/>
                <a:cs typeface="Arial"/>
              </a:rPr>
              <a:t>Tritium Containment.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latin typeface="Arial"/>
              <a:cs typeface="Arial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Arial"/>
                <a:cs typeface="Arial"/>
              </a:rPr>
              <a:t>Radwaste Handling, Storage, &amp; Disposal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8504344">
            <a:off x="-92205" y="487022"/>
            <a:ext cx="1474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Fusion Regulation</a:t>
            </a:r>
            <a:endParaRPr lang="en-US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43904" y="774350"/>
            <a:ext cx="6436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90"/>
                </a:solidFill>
                <a:latin typeface="Arial Black"/>
                <a:cs typeface="Arial Black"/>
              </a:rPr>
              <a:t>U.S. Regulation of Fusion Power</a:t>
            </a:r>
            <a:endParaRPr lang="en-US" sz="2000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468" y="1427678"/>
            <a:ext cx="8140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ctr"/>
            <a:r>
              <a:rPr lang="en-US" b="1" dirty="0" smtClean="0">
                <a:latin typeface="Arial"/>
                <a:cs typeface="Arial"/>
              </a:rPr>
              <a:t>	In 2009, the U.S. Nuclear Regulatory Commission (NRC) declared that U.S. fusion power plants are its purview.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3589" y="3117121"/>
            <a:ext cx="4135173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3688" lvl="1" indent="-293688">
              <a:buFont typeface="Wingdings" charset="2"/>
              <a:buChar char="Ø"/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Loss of coolant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accidents</a:t>
            </a:r>
          </a:p>
          <a:p>
            <a:pPr marL="293688" indent="-293688"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latin typeface="Arial"/>
                <a:cs typeface="Arial"/>
              </a:rPr>
              <a:t>Failures in steam system </a:t>
            </a:r>
            <a:r>
              <a:rPr lang="en-US" sz="1600" b="1" dirty="0" smtClean="0">
                <a:latin typeface="Arial"/>
                <a:cs typeface="Arial"/>
              </a:rPr>
              <a:t>piping </a:t>
            </a:r>
            <a:endParaRPr lang="en-US" sz="1600" b="1" dirty="0" smtClean="0">
              <a:latin typeface="Arial"/>
              <a:cs typeface="Arial"/>
            </a:endParaRPr>
          </a:p>
          <a:p>
            <a:pPr marL="293688" indent="-293688"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latin typeface="Arial"/>
                <a:cs typeface="Arial"/>
              </a:rPr>
              <a:t>Breaks in reactor coolant lines</a:t>
            </a:r>
          </a:p>
          <a:p>
            <a:pPr marL="293688" indent="-293688"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latin typeface="Arial"/>
                <a:cs typeface="Arial"/>
              </a:rPr>
              <a:t>Internal </a:t>
            </a:r>
            <a:r>
              <a:rPr lang="en-US" sz="1600" b="1" dirty="0" smtClean="0">
                <a:latin typeface="Arial"/>
                <a:cs typeface="Arial"/>
              </a:rPr>
              <a:t>fires</a:t>
            </a:r>
          </a:p>
          <a:p>
            <a:pPr marL="293688" indent="-293688"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latin typeface="Arial"/>
                <a:cs typeface="Arial"/>
              </a:rPr>
              <a:t>Internal </a:t>
            </a:r>
            <a:r>
              <a:rPr lang="en-US" sz="1600" b="1" dirty="0" smtClean="0">
                <a:latin typeface="Arial"/>
                <a:cs typeface="Arial"/>
              </a:rPr>
              <a:t>flooding </a:t>
            </a:r>
            <a:endParaRPr lang="en-US" sz="1600" b="1" dirty="0" smtClean="0">
              <a:latin typeface="Arial"/>
              <a:cs typeface="Arial"/>
            </a:endParaRPr>
          </a:p>
          <a:p>
            <a:pPr marL="293688" indent="-293688"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latin typeface="Arial"/>
                <a:cs typeface="Arial"/>
              </a:rPr>
              <a:t>Human origin </a:t>
            </a:r>
            <a:r>
              <a:rPr lang="en-US" sz="1600" b="1" dirty="0" smtClean="0">
                <a:latin typeface="Arial"/>
                <a:cs typeface="Arial"/>
              </a:rPr>
              <a:t>hazards </a:t>
            </a:r>
            <a:endParaRPr lang="en-US" sz="1600" b="1" dirty="0" smtClean="0">
              <a:latin typeface="Arial"/>
              <a:cs typeface="Arial"/>
            </a:endParaRPr>
          </a:p>
          <a:p>
            <a:pPr marL="293688" indent="-293688"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latin typeface="Arial"/>
                <a:cs typeface="Arial"/>
              </a:rPr>
              <a:t>An aircraft </a:t>
            </a:r>
            <a:r>
              <a:rPr lang="en-US" sz="1600" b="1" dirty="0" smtClean="0">
                <a:latin typeface="Arial"/>
                <a:cs typeface="Arial"/>
              </a:rPr>
              <a:t>crash </a:t>
            </a:r>
            <a:endParaRPr lang="en-US" sz="1600" b="1" dirty="0" smtClean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499" y="3028311"/>
            <a:ext cx="3206006" cy="2554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3688" indent="-293688"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latin typeface="Arial"/>
                <a:cs typeface="Arial"/>
              </a:rPr>
              <a:t>Natural </a:t>
            </a:r>
            <a:r>
              <a:rPr lang="en-US" sz="1600" b="1" dirty="0" smtClean="0">
                <a:latin typeface="Arial"/>
                <a:cs typeface="Arial"/>
              </a:rPr>
              <a:t>hazards </a:t>
            </a:r>
            <a:endParaRPr lang="en-US" sz="1600" b="1" dirty="0" smtClean="0">
              <a:latin typeface="Arial"/>
              <a:cs typeface="Arial"/>
            </a:endParaRPr>
          </a:p>
          <a:p>
            <a:pPr marL="293688" indent="-293688"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latin typeface="Arial"/>
                <a:cs typeface="Arial"/>
              </a:rPr>
              <a:t>Earthquakes</a:t>
            </a:r>
          </a:p>
          <a:p>
            <a:pPr marL="293688" indent="-293688"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latin typeface="Arial"/>
                <a:cs typeface="Arial"/>
              </a:rPr>
              <a:t>Hurricanes </a:t>
            </a:r>
            <a:endParaRPr lang="en-US" sz="1600" b="1" dirty="0" smtClean="0">
              <a:latin typeface="Arial"/>
              <a:cs typeface="Arial"/>
            </a:endParaRPr>
          </a:p>
          <a:p>
            <a:pPr marL="293688" indent="-293688"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latin typeface="Arial"/>
                <a:cs typeface="Arial"/>
              </a:rPr>
              <a:t>Floods</a:t>
            </a:r>
          </a:p>
          <a:p>
            <a:pPr marL="293688" indent="-293688"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latin typeface="Arial"/>
                <a:cs typeface="Arial"/>
              </a:rPr>
              <a:t>Tornados &amp; </a:t>
            </a:r>
            <a:r>
              <a:rPr lang="en-US" sz="1600" b="1" dirty="0" smtClean="0">
                <a:latin typeface="Arial"/>
                <a:cs typeface="Arial"/>
              </a:rPr>
              <a:t>Blizzards </a:t>
            </a:r>
            <a:endParaRPr lang="en-US" sz="1600" b="1" dirty="0" smtClean="0">
              <a:latin typeface="Arial"/>
              <a:cs typeface="Arial"/>
            </a:endParaRPr>
          </a:p>
          <a:p>
            <a:pPr marL="293688" indent="-293688">
              <a:lnSpc>
                <a:spcPct val="150000"/>
              </a:lnSpc>
              <a:buFont typeface="Wingdings" charset="2"/>
              <a:buChar char="Ø"/>
            </a:pPr>
            <a:r>
              <a:rPr lang="en-US" sz="1600" b="1" dirty="0" smtClean="0">
                <a:latin typeface="Arial"/>
                <a:cs typeface="Arial"/>
              </a:rPr>
              <a:t>Terrorist attack; etc. 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113651" y="2530986"/>
            <a:ext cx="5142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Fission Power concerns – Partial List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9468" y="1427678"/>
            <a:ext cx="8318078" cy="646331"/>
          </a:xfrm>
          <a:prstGeom prst="roundRect">
            <a:avLst/>
          </a:prstGeom>
          <a:noFill/>
          <a:ln w="381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8504344">
            <a:off x="-92205" y="487022"/>
            <a:ext cx="1474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Fusion Regulation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07803" y="5852278"/>
            <a:ext cx="6672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In particular, regulators do not like things that can explode!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26946" y="5807873"/>
            <a:ext cx="7065871" cy="504072"/>
          </a:xfrm>
          <a:prstGeom prst="roundRect">
            <a:avLst/>
          </a:prstGeom>
          <a:noFill/>
          <a:ln w="381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6758" y="810661"/>
            <a:ext cx="71692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Black"/>
                <a:cs typeface="Arial Black"/>
              </a:rPr>
              <a:t>ITER-Tokamak </a:t>
            </a:r>
            <a:r>
              <a:rPr lang="en-US" b="1" dirty="0" smtClean="0">
                <a:latin typeface="Arial Black"/>
                <a:cs typeface="Arial Black"/>
              </a:rPr>
              <a:t>Fusion Regulatory Issues</a:t>
            </a:r>
          </a:p>
          <a:p>
            <a:pPr algn="ctr"/>
            <a:r>
              <a:rPr lang="en-US" sz="2400" b="1" dirty="0" smtClean="0">
                <a:latin typeface="Arial Black"/>
                <a:cs typeface="Arial Black"/>
              </a:rPr>
              <a:t>Superconducting Magnet Quenching</a:t>
            </a:r>
            <a:endParaRPr lang="en-US" sz="2400" dirty="0">
              <a:latin typeface="Arial Black"/>
              <a:cs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141" y="1847161"/>
            <a:ext cx="4333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endParaRPr lang="en-US" sz="1400" dirty="0" smtClean="0">
              <a:latin typeface="Arial"/>
              <a:cs typeface="Arial"/>
            </a:endParaRPr>
          </a:p>
          <a:p>
            <a:pPr marL="174625" indent="-174625" algn="just"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While a low probability event, an ITER S/C magnet quench could result in an explosive release of</a:t>
            </a:r>
            <a:r>
              <a:rPr lang="en-US" sz="1400" dirty="0" smtClean="0">
                <a:latin typeface="Arial"/>
                <a:cs typeface="Arial"/>
              </a:rPr>
              <a:t>  </a:t>
            </a:r>
            <a:r>
              <a:rPr lang="en-US" b="1" dirty="0" smtClean="0">
                <a:latin typeface="Arial"/>
                <a:cs typeface="Arial"/>
              </a:rPr>
              <a:t>&gt; </a:t>
            </a:r>
            <a:r>
              <a:rPr lang="en-US" b="1" dirty="0" smtClean="0">
                <a:latin typeface="Arial"/>
                <a:cs typeface="Arial"/>
              </a:rPr>
              <a:t>40 gigajoules</a:t>
            </a:r>
            <a:r>
              <a:rPr lang="en-US" sz="1600" dirty="0" smtClean="0">
                <a:latin typeface="Arial"/>
                <a:cs typeface="Arial"/>
              </a:rPr>
              <a:t>.</a:t>
            </a:r>
          </a:p>
          <a:p>
            <a:pPr marL="174625" indent="-174625" algn="just"/>
            <a:endParaRPr lang="en-US" b="1" dirty="0" smtClean="0">
              <a:latin typeface="Arial"/>
              <a:cs typeface="Arial"/>
            </a:endParaRPr>
          </a:p>
          <a:p>
            <a:pPr marL="174625" indent="-174625" algn="just"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That’s roughly </a:t>
            </a:r>
            <a:r>
              <a:rPr lang="en-US" b="1" dirty="0" smtClean="0">
                <a:latin typeface="Arial"/>
                <a:cs typeface="Arial"/>
              </a:rPr>
              <a:t>10 tons of TNT</a:t>
            </a:r>
            <a:r>
              <a:rPr lang="en-US" sz="1400" dirty="0" smtClean="0">
                <a:latin typeface="Arial"/>
                <a:cs typeface="Arial"/>
              </a:rPr>
              <a:t>, about the size of a WWII Blockbuster </a:t>
            </a:r>
            <a:r>
              <a:rPr lang="en-US" sz="1400" dirty="0" smtClean="0">
                <a:latin typeface="Arial"/>
                <a:cs typeface="Arial"/>
              </a:rPr>
              <a:t>Bomb.  </a:t>
            </a:r>
          </a:p>
          <a:p>
            <a:pPr marL="174625" indent="-174625" algn="just">
              <a:buFont typeface="Arial"/>
              <a:buChar char="•"/>
            </a:pPr>
            <a:endParaRPr lang="en-US" sz="1400" dirty="0" smtClean="0">
              <a:latin typeface="Arial"/>
              <a:cs typeface="Arial"/>
            </a:endParaRPr>
          </a:p>
          <a:p>
            <a:pPr marL="174625" indent="-174625" algn="just"/>
            <a:endParaRPr lang="en-US" sz="1400" dirty="0" smtClean="0">
              <a:latin typeface="Arial"/>
              <a:cs typeface="Arial"/>
            </a:endParaRPr>
          </a:p>
          <a:p>
            <a:pPr marL="174625" indent="-174625" algn="just">
              <a:buFont typeface="Arial"/>
              <a:buChar char="•"/>
            </a:pPr>
            <a:r>
              <a:rPr lang="en-US" sz="1600" b="1" dirty="0" smtClean="0">
                <a:latin typeface="Arial"/>
                <a:cs typeface="Arial"/>
              </a:rPr>
              <a:t>Regulators will require an ITER-Tokamak core be adequately contained.</a:t>
            </a:r>
          </a:p>
          <a:p>
            <a:pPr marL="174625" indent="-174625" algn="just"/>
            <a:endParaRPr lang="en-US" sz="1400" dirty="0" smtClean="0">
              <a:latin typeface="Arial"/>
              <a:cs typeface="Arial"/>
            </a:endParaRPr>
          </a:p>
          <a:p>
            <a:pPr marL="174625" indent="-174625" algn="just">
              <a:buFont typeface="Arial"/>
              <a:buChar char="•"/>
            </a:pPr>
            <a:r>
              <a:rPr lang="en-US" b="1" dirty="0" smtClean="0">
                <a:latin typeface="Arial"/>
                <a:cs typeface="Arial"/>
              </a:rPr>
              <a:t>Because of the huge size of an ITER-like </a:t>
            </a:r>
            <a:r>
              <a:rPr lang="en-US" b="1" dirty="0" smtClean="0">
                <a:latin typeface="Arial"/>
                <a:cs typeface="Arial"/>
              </a:rPr>
              <a:t>tokamak reactor, </a:t>
            </a:r>
            <a:r>
              <a:rPr lang="en-US" b="1" dirty="0" smtClean="0">
                <a:latin typeface="Arial"/>
                <a:cs typeface="Arial"/>
              </a:rPr>
              <a:t>a blast-proof</a:t>
            </a:r>
            <a:r>
              <a:rPr lang="en-US" b="1" dirty="0" smtClean="0">
                <a:latin typeface="Arial"/>
                <a:cs typeface="Arial"/>
              </a:rPr>
              <a:t> containment </a:t>
            </a:r>
            <a:r>
              <a:rPr lang="en-US" b="1" dirty="0" smtClean="0">
                <a:latin typeface="Arial"/>
                <a:cs typeface="Arial"/>
              </a:rPr>
              <a:t>structure will be extremely expensive</a:t>
            </a:r>
            <a:r>
              <a:rPr lang="en-US" dirty="0" smtClean="0">
                <a:latin typeface="Arial"/>
                <a:cs typeface="Arial"/>
              </a:rPr>
              <a:t>, 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7567" y="2150555"/>
            <a:ext cx="3509233" cy="354187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47469"/>
            <a:ext cx="2133600" cy="365125"/>
          </a:xfrm>
        </p:spPr>
        <p:txBody>
          <a:bodyPr/>
          <a:lstStyle/>
          <a:p>
            <a:fld id="{45C8ECF0-C202-DF4A-8F0D-D4E1F875E54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8504344">
            <a:off x="103177" y="334358"/>
            <a:ext cx="1474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Fusion Regulation</a:t>
            </a:r>
          </a:p>
          <a:p>
            <a:pPr algn="ctr"/>
            <a:r>
              <a:rPr lang="en-US" b="1" dirty="0" smtClean="0">
                <a:latin typeface="Arial"/>
                <a:cs typeface="Arial"/>
              </a:rPr>
              <a:t>&amp; Economics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3974" y="3756468"/>
            <a:ext cx="4475974" cy="2300058"/>
          </a:xfrm>
          <a:prstGeom prst="roundRect">
            <a:avLst/>
          </a:prstGeom>
          <a:noFill/>
          <a:ln w="571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3904" y="711584"/>
            <a:ext cx="64366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90"/>
                </a:solidFill>
                <a:latin typeface="Arial Black"/>
                <a:cs typeface="Arial Black"/>
              </a:rPr>
              <a:t>ITER-Tokamak </a:t>
            </a:r>
            <a:r>
              <a:rPr lang="en-US" b="1" dirty="0" smtClean="0">
                <a:solidFill>
                  <a:srgbClr val="000090"/>
                </a:solidFill>
                <a:latin typeface="Arial Black"/>
                <a:cs typeface="Arial Black"/>
              </a:rPr>
              <a:t>Fusion Regulatory Issues</a:t>
            </a:r>
          </a:p>
          <a:p>
            <a:pPr algn="ctr"/>
            <a:r>
              <a:rPr lang="en-US" sz="2400" b="1" dirty="0" smtClean="0">
                <a:solidFill>
                  <a:srgbClr val="000090"/>
                </a:solidFill>
                <a:latin typeface="Arial Black"/>
                <a:cs typeface="Arial Black"/>
              </a:rPr>
              <a:t>Plasma Disruptions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5153" y="1756441"/>
            <a:ext cx="73494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 algn="just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“Tokamaks operate within a limited parameter range. Outside this range sudden losses of energy confinement can occur. These events, known as </a:t>
            </a:r>
            <a:r>
              <a:rPr lang="en-US" b="1" dirty="0" smtClean="0">
                <a:latin typeface="Arial"/>
                <a:cs typeface="Arial"/>
              </a:rPr>
              <a:t>disruptions, cause major thermal and mechanical stresses to the structure and walls</a:t>
            </a:r>
            <a:r>
              <a:rPr lang="en-US" dirty="0" smtClean="0">
                <a:latin typeface="Arial"/>
                <a:cs typeface="Arial"/>
              </a:rPr>
              <a:t>.” </a:t>
            </a:r>
          </a:p>
          <a:p>
            <a:pPr marL="225425" indent="-225425"/>
            <a:r>
              <a:rPr lang="en-US" sz="1200" dirty="0" smtClean="0">
                <a:latin typeface="Arial"/>
                <a:cs typeface="Arial"/>
              </a:rPr>
              <a:t>	               Research </a:t>
            </a:r>
            <a:r>
              <a:rPr lang="en-US" sz="1200" dirty="0" smtClean="0">
                <a:latin typeface="Arial"/>
                <a:cs typeface="Arial"/>
              </a:rPr>
              <a:t>on Tokamaks. </a:t>
            </a:r>
            <a:r>
              <a:rPr lang="en-US" sz="1200" u="sng" dirty="0" smtClean="0">
                <a:latin typeface="Arial"/>
                <a:cs typeface="Arial"/>
                <a:hlinkClick r:id="rId2"/>
              </a:rPr>
              <a:t>http://www.fusion-eur.org/fusioncd/tokamak.htm</a:t>
            </a:r>
            <a:endParaRPr lang="en-US" sz="1200" dirty="0" smtClean="0">
              <a:latin typeface="Arial"/>
              <a:cs typeface="Arial"/>
            </a:endParaRPr>
          </a:p>
          <a:p>
            <a:pPr marL="225425" indent="-225425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225425" indent="-225425" algn="just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“Disruptions are one of the most troublesome problems facing </a:t>
            </a:r>
            <a:r>
              <a:rPr lang="en-US" dirty="0" smtClean="0">
                <a:latin typeface="Arial"/>
                <a:cs typeface="Arial"/>
              </a:rPr>
              <a:t>tokamaks</a:t>
            </a:r>
            <a:r>
              <a:rPr lang="en-US" dirty="0" smtClean="0">
                <a:latin typeface="Arial"/>
                <a:cs typeface="Arial"/>
              </a:rPr>
              <a:t> today. In a large- scale experiment such as ITER, </a:t>
            </a:r>
            <a:r>
              <a:rPr lang="en-US" b="1" dirty="0" smtClean="0">
                <a:latin typeface="Arial"/>
                <a:cs typeface="Arial"/>
              </a:rPr>
              <a:t>disruptions could cause catastrophic destruction to the vacuum vessel and plasma-facing components</a:t>
            </a:r>
            <a:r>
              <a:rPr lang="en-US" dirty="0" smtClean="0">
                <a:latin typeface="Arial"/>
                <a:cs typeface="Arial"/>
              </a:rPr>
              <a:t>.” </a:t>
            </a:r>
          </a:p>
          <a:p>
            <a:pPr marL="749300" indent="-225425"/>
            <a:r>
              <a:rPr lang="en-US" sz="1200" dirty="0" smtClean="0">
                <a:latin typeface="Arial"/>
                <a:cs typeface="Arial"/>
              </a:rPr>
              <a:t>	Angelini, S.  Disruptions in ITER: Major Catastrophe or Minor Annoyance? </a:t>
            </a:r>
            <a:r>
              <a:rPr lang="en-US" sz="1200" u="sng" dirty="0" smtClean="0">
                <a:latin typeface="Arial"/>
                <a:cs typeface="Arial"/>
                <a:hlinkClick r:id="rId3"/>
              </a:rPr>
              <a:t>http://sites.apam.columbia.edu/courses/apph4990y_ITER/6_Angelini_Disruptions.pdf</a:t>
            </a:r>
            <a:endParaRPr lang="en-US" sz="1200" dirty="0" smtClean="0">
              <a:latin typeface="Arial"/>
              <a:cs typeface="Arial"/>
            </a:endParaRPr>
          </a:p>
          <a:p>
            <a:pPr marL="225425" indent="-225425"/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3474" y="5381602"/>
            <a:ext cx="7125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Regulators will focus on disruptions, identify all possible triggers &amp; potential cascades,</a:t>
            </a:r>
            <a:r>
              <a:rPr lang="en-US" b="1" dirty="0" smtClean="0">
                <a:latin typeface="Arial"/>
                <a:cs typeface="Arial"/>
              </a:rPr>
              <a:t> &amp; </a:t>
            </a:r>
            <a:r>
              <a:rPr lang="en-US" b="1" dirty="0" smtClean="0">
                <a:latin typeface="Arial"/>
                <a:cs typeface="Arial"/>
              </a:rPr>
              <a:t>require fail-safe protections.</a:t>
            </a:r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72844" y="5266149"/>
            <a:ext cx="7349425" cy="974748"/>
          </a:xfrm>
          <a:prstGeom prst="roundRect">
            <a:avLst/>
          </a:prstGeom>
          <a:noFill/>
          <a:ln w="571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ECF0-C202-DF4A-8F0D-D4E1F875E54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8504344">
            <a:off x="-92205" y="487022"/>
            <a:ext cx="1474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Fusion Regulation</a:t>
            </a:r>
            <a:endParaRPr lang="en-US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143801</TotalTime>
  <Words>1602</Words>
  <Application>Microsoft Macintosh PowerPoint</Application>
  <PresentationFormat>On-screen Show (4:3)</PresentationFormat>
  <Paragraphs>211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Hirsch</dc:creator>
  <cp:lastModifiedBy>Robert Hirsch</cp:lastModifiedBy>
  <cp:revision>182</cp:revision>
  <cp:lastPrinted>2015-12-01T12:54:59Z</cp:lastPrinted>
  <dcterms:created xsi:type="dcterms:W3CDTF">2015-11-01T00:30:29Z</dcterms:created>
  <dcterms:modified xsi:type="dcterms:W3CDTF">2015-12-01T14:51:39Z</dcterms:modified>
</cp:coreProperties>
</file>