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62" r:id="rId3"/>
    <p:sldId id="259" r:id="rId4"/>
    <p:sldId id="263" r:id="rId5"/>
    <p:sldId id="266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36" autoAdjust="0"/>
  </p:normalViewPr>
  <p:slideViewPr>
    <p:cSldViewPr snapToGrid="0" snapToObjects="1">
      <p:cViewPr varScale="1">
        <p:scale>
          <a:sx n="78" d="100"/>
          <a:sy n="7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EBEA7-A020-924A-99CB-EEC683331A30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0FB84-BCC4-8043-9DA7-4B1E6FF19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3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1F92207-86F9-9344-A4A2-8931EB67B1F6}" type="slidenum">
              <a:rPr lang="en-US" sz="1200" u="none">
                <a:solidFill>
                  <a:prstClr val="black"/>
                </a:solidFill>
              </a:rPr>
              <a:pPr/>
              <a:t>1</a:t>
            </a:fld>
            <a:endParaRPr lang="en-US" sz="1200" u="none">
              <a:solidFill>
                <a:prstClr val="black"/>
              </a:solidFill>
            </a:endParaRPr>
          </a:p>
        </p:txBody>
      </p:sp>
      <p:sp>
        <p:nvSpPr>
          <p:cNvPr id="2150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Ho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973"/>
          <a:stretch>
            <a:fillRect/>
          </a:stretch>
        </p:blipFill>
        <p:spPr bwMode="auto">
          <a:xfrm>
            <a:off x="179388" y="1182688"/>
            <a:ext cx="8786812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9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ireframeOverlay-Cont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87EBE83-D618-5642-887D-7019C86A20D8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ireframeOverlay-PCVertic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309"/>
          <a:stretch>
            <a:fillRect/>
          </a:stretch>
        </p:blipFill>
        <p:spPr bwMode="auto">
          <a:xfrm>
            <a:off x="182563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0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563" y="3281363"/>
            <a:ext cx="8788400" cy="3175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400" u="sng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8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wireframeOverlay-PCVertic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309"/>
          <a:stretch>
            <a:fillRect/>
          </a:stretch>
        </p:blipFill>
        <p:spPr bwMode="auto">
          <a:xfrm>
            <a:off x="3835400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D0749EB-8F6C-D942-A3DB-0AABB9B16336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0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Cont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45AEDA-DED1-0740-8185-8DB9D8A2A42E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6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VerticalT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649"/>
          <a:stretch>
            <a:fillRect/>
          </a:stretch>
        </p:blipFill>
        <p:spPr bwMode="auto">
          <a:xfrm>
            <a:off x="7445375" y="1177925"/>
            <a:ext cx="1524000" cy="52752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27000C5-2B90-A94F-9EC6-D0A55CD59CD8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6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563" y="1179513"/>
            <a:ext cx="8788400" cy="527685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400" u="sng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" name="Picture 7" descr="DirectionalButtons-LeftOnlyOnl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381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A142AA-2283-B047-9BFC-483A78A0D844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Cont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5789944-D9E3-4144-9067-927920CA63CE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4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TCFu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711"/>
          <a:stretch>
            <a:fillRect/>
          </a:stretch>
        </p:blipFill>
        <p:spPr bwMode="auto">
          <a:xfrm>
            <a:off x="177800" y="1179513"/>
            <a:ext cx="8788400" cy="52768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8665AE4-E120-DE41-9A2A-950A9A82EB7F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Section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1875"/>
          <a:stretch>
            <a:fillRect/>
          </a:stretch>
        </p:blipFill>
        <p:spPr bwMode="auto">
          <a:xfrm>
            <a:off x="182563" y="1179513"/>
            <a:ext cx="8785225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CC91BA8-1FDB-3142-8F99-D23411968386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9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ireframeOverlay-Cont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561A5D9-5EF5-F54A-882B-13343E7B2378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7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wireframeOverlay-Cont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70C07DA-CCE4-0449-A3BF-68D64C3888A1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wireframeOverlay-Cont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100BAB-4ADA-BC4B-A609-095214341675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9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6A266C-1743-6944-BA75-DEFCBA3479D6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ireframeOverlay-ContentC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5870"/>
          <a:stretch>
            <a:fillRect/>
          </a:stretch>
        </p:blipFill>
        <p:spPr bwMode="auto">
          <a:xfrm>
            <a:off x="182563" y="1179513"/>
            <a:ext cx="4229100" cy="52736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54563E2-C121-2047-B569-6769986A86DE}" type="slidenum">
              <a:rPr lang="en-US" sz="2400" u="sng">
                <a:solidFill>
                  <a:prstClr val="black"/>
                </a:solidFill>
                <a:latin typeface="Times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u="sng">
              <a:solidFill>
                <a:prstClr val="black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7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5925" y="1457325"/>
            <a:ext cx="8308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5" y="2770188"/>
            <a:ext cx="830897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013" y="6454775"/>
            <a:ext cx="239871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u="sn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350" y="6454775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u="sng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5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7F7F7F"/>
        </a:buClr>
        <a:buSzPct val="70000"/>
        <a:buFont typeface="Wingdings" charset="0"/>
        <a:buChar char="l"/>
        <a:defRPr sz="2000" kern="1200">
          <a:solidFill>
            <a:srgbClr val="404040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charset="0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charset="0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charset="0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charset="0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4963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none" dirty="0">
                <a:solidFill>
                  <a:prstClr val="white"/>
                </a:solidFill>
                <a:latin typeface="Helvetica" charset="0"/>
              </a:rPr>
              <a:t>University Fusion </a:t>
            </a:r>
            <a:r>
              <a:rPr lang="en-US" sz="2800" b="1" u="none" dirty="0" smtClean="0">
                <a:solidFill>
                  <a:prstClr val="white"/>
                </a:solidFill>
                <a:latin typeface="Helvetica" charset="0"/>
              </a:rPr>
              <a:t>Association: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none" dirty="0" smtClean="0">
                <a:solidFill>
                  <a:prstClr val="white"/>
                </a:solidFill>
                <a:latin typeface="Helvetica" charset="0"/>
              </a:rPr>
              <a:t>Summary of Activities and UFA Forum</a:t>
            </a:r>
            <a:endParaRPr lang="en-US" sz="2800" b="1" u="none" dirty="0">
              <a:solidFill>
                <a:prstClr val="white"/>
              </a:solidFill>
              <a:latin typeface="Helvetica" charset="0"/>
            </a:endParaRP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90600" y="2743200"/>
            <a:ext cx="7162800" cy="347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Uri Shumlak</a:t>
            </a:r>
          </a:p>
          <a:p>
            <a: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600" u="none" dirty="0" smtClean="0">
                <a:solidFill>
                  <a:srgbClr val="000000"/>
                </a:solidFill>
                <a:latin typeface="Arial" charset="0"/>
              </a:rPr>
              <a:t>UFA, </a:t>
            </a:r>
            <a:r>
              <a:rPr lang="en-US" sz="1600" u="none" dirty="0" smtClean="0">
                <a:solidFill>
                  <a:srgbClr val="000000"/>
                </a:solidFill>
                <a:latin typeface="Arial" charset="0"/>
              </a:rPr>
              <a:t>President</a:t>
            </a:r>
          </a:p>
          <a:p>
            <a: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600" u="none" dirty="0" smtClean="0">
                <a:solidFill>
                  <a:srgbClr val="000000"/>
                </a:solidFill>
                <a:latin typeface="Arial" charset="0"/>
              </a:rPr>
              <a:t>University </a:t>
            </a: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of </a:t>
            </a:r>
            <a:r>
              <a:rPr lang="en-US" sz="1600" u="none" dirty="0" smtClean="0">
                <a:solidFill>
                  <a:srgbClr val="000000"/>
                </a:solidFill>
                <a:latin typeface="Arial" charset="0"/>
              </a:rPr>
              <a:t>Washington</a:t>
            </a:r>
            <a:endParaRPr lang="en-US" sz="1600" u="none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u="none" dirty="0" smtClean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u="none" dirty="0" smtClean="0">
                <a:solidFill>
                  <a:srgbClr val="000000"/>
                </a:solidFill>
                <a:latin typeface="Arial" charset="0"/>
              </a:rPr>
              <a:t>FPA Meeting, 16 </a:t>
            </a:r>
            <a:r>
              <a:rPr lang="en-US" sz="1200" u="none" dirty="0" smtClean="0">
                <a:solidFill>
                  <a:srgbClr val="000000"/>
                </a:solidFill>
                <a:latin typeface="Arial" charset="0"/>
              </a:rPr>
              <a:t>Dece</a:t>
            </a:r>
            <a:r>
              <a:rPr lang="en-US" sz="1200" u="none" dirty="0" smtClean="0">
                <a:solidFill>
                  <a:srgbClr val="000000"/>
                </a:solidFill>
                <a:latin typeface="Arial" charset="0"/>
              </a:rPr>
              <a:t>mber </a:t>
            </a:r>
            <a:r>
              <a:rPr lang="en-US" sz="1200" u="none" dirty="0" smtClean="0">
                <a:solidFill>
                  <a:srgbClr val="000000"/>
                </a:solidFill>
                <a:latin typeface="Arial" charset="0"/>
              </a:rPr>
              <a:t>2015</a:t>
            </a:r>
            <a:endParaRPr lang="en-US" sz="1200" u="none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u="none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u="none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u="none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prstClr val="black"/>
                </a:solidFill>
                <a:latin typeface="Helvetica" charset="0"/>
                <a:cs typeface="Helvetica" charset="0"/>
              </a:rPr>
              <a:t>The UFA </a:t>
            </a:r>
            <a:r>
              <a:rPr lang="en-US" sz="1600" u="none" dirty="0">
                <a:solidFill>
                  <a:prstClr val="black"/>
                </a:solidFill>
                <a:latin typeface="Helvetica" charset="0"/>
                <a:cs typeface="Helvetica" charset="0"/>
              </a:rPr>
              <a:t>is a registered </a:t>
            </a:r>
            <a:r>
              <a:rPr lang="en-US" sz="1600" u="none" dirty="0" smtClean="0">
                <a:solidFill>
                  <a:prstClr val="black"/>
                </a:solidFill>
                <a:latin typeface="Helvetica" charset="0"/>
                <a:cs typeface="Helvetica" charset="0"/>
              </a:rPr>
              <a:t>nonprofit organization that advocates for </a:t>
            </a:r>
            <a:r>
              <a:rPr lang="en-US" sz="1600" u="none" dirty="0">
                <a:solidFill>
                  <a:prstClr val="black"/>
                </a:solidFill>
                <a:latin typeface="Helvetica" charset="0"/>
                <a:cs typeface="Helvetica" charset="0"/>
              </a:rPr>
              <a:t>university fusion energy and plasma science research and education. </a:t>
            </a:r>
            <a:r>
              <a:rPr lang="en-US" sz="1600" u="none" dirty="0" smtClean="0">
                <a:solidFill>
                  <a:prstClr val="black"/>
                </a:solidFill>
                <a:latin typeface="Helvetica" charset="0"/>
                <a:cs typeface="Helvetica" charset="0"/>
              </a:rPr>
              <a:t>The UFA represents universities and university researchers to congressional policy makers and funding agencies, </a:t>
            </a:r>
            <a:r>
              <a:rPr lang="en-US" sz="1600" u="none" dirty="0">
                <a:solidFill>
                  <a:prstClr val="black"/>
                </a:solidFill>
                <a:latin typeface="Helvetica" charset="0"/>
                <a:cs typeface="Helvetica" charset="0"/>
              </a:rPr>
              <a:t>organizes planning workshops, and </a:t>
            </a:r>
            <a:r>
              <a:rPr lang="en-US" sz="1600" u="none" dirty="0" smtClean="0">
                <a:solidFill>
                  <a:prstClr val="black"/>
                </a:solidFill>
                <a:latin typeface="Helvetica" charset="0"/>
                <a:cs typeface="Helvetica" charset="0"/>
              </a:rPr>
              <a:t>provides </a:t>
            </a:r>
            <a:r>
              <a:rPr lang="en-US" sz="1600" u="none" dirty="0">
                <a:solidFill>
                  <a:prstClr val="black"/>
                </a:solidFill>
                <a:latin typeface="Helvetica" charset="0"/>
                <a:cs typeface="Helvetica" charset="0"/>
              </a:rPr>
              <a:t>community leadership</a:t>
            </a:r>
            <a:r>
              <a:rPr lang="en-US" sz="1600" u="none" dirty="0" smtClean="0">
                <a:solidFill>
                  <a:prstClr val="black"/>
                </a:solidFill>
                <a:latin typeface="Helvetica" charset="0"/>
                <a:cs typeface="Helvetica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2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516324" y="228600"/>
            <a:ext cx="8094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UFA </a:t>
            </a:r>
            <a:r>
              <a:rPr lang="en-US" b="1" u="none" dirty="0">
                <a:solidFill>
                  <a:srgbClr val="333399"/>
                </a:solidFill>
                <a:latin typeface="Helvetica" charset="0"/>
                <a:cs typeface="Helvetica" charset="0"/>
              </a:rPr>
              <a:t>membership and governance is </a:t>
            </a: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strong, active, and offers broad representation.</a:t>
            </a:r>
            <a:endParaRPr lang="en-US" b="1" u="none" dirty="0">
              <a:solidFill>
                <a:srgbClr val="333399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04800" y="1261380"/>
            <a:ext cx="8534400" cy="4865946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tabLst>
                <a:tab pos="1778000" algn="l"/>
                <a:tab pos="3136900" algn="l"/>
              </a:tabLst>
            </a:pPr>
            <a:r>
              <a:rPr lang="en-US" sz="1400" u="none" dirty="0" smtClean="0">
                <a:solidFill>
                  <a:srgbClr val="FFFFFF"/>
                </a:solidFill>
                <a:latin typeface="Helvetica"/>
                <a:ea typeface="Helvetica" charset="0"/>
                <a:cs typeface="Helvetica" charset="0"/>
              </a:rPr>
              <a:t>President:	Uri Shumlak,</a:t>
            </a:r>
            <a:r>
              <a:rPr lang="en-US" sz="1400" u="none" dirty="0">
                <a:solidFill>
                  <a:srgbClr val="FFFFFF"/>
                </a:solidFill>
                <a:latin typeface="Helvetica"/>
                <a:ea typeface="Helvetica" charset="0"/>
                <a:cs typeface="Helvetica" charset="0"/>
              </a:rPr>
              <a:t>	</a:t>
            </a:r>
            <a:r>
              <a:rPr lang="en-US" sz="1400" u="none" dirty="0" smtClean="0">
                <a:solidFill>
                  <a:srgbClr val="FFFFFF"/>
                </a:solidFill>
                <a:latin typeface="Helvetica"/>
                <a:ea typeface="Helvetica" charset="0"/>
                <a:cs typeface="Helvetica" charset="0"/>
              </a:rPr>
              <a:t>U</a:t>
            </a:r>
            <a:r>
              <a:rPr lang="en-US" sz="1400" u="none" dirty="0">
                <a:solidFill>
                  <a:srgbClr val="FFFFFF"/>
                </a:solidFill>
                <a:latin typeface="Helvetica"/>
                <a:ea typeface="Helvetica" charset="0"/>
                <a:cs typeface="Helvetica" charset="0"/>
              </a:rPr>
              <a:t>. Washington</a:t>
            </a:r>
          </a:p>
          <a:p>
            <a:pPr defTabSz="914400">
              <a:lnSpc>
                <a:spcPct val="110000"/>
              </a:lnSpc>
              <a:tabLst>
                <a:tab pos="1778000" algn="l"/>
                <a:tab pos="3136900" algn="l"/>
              </a:tabLst>
              <a:defRPr/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Vice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President:	Dave Maurer,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	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Auburn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 defTabSz="914400">
              <a:lnSpc>
                <a:spcPct val="110000"/>
              </a:lnSpc>
              <a:tabLst>
                <a:tab pos="1778000" algn="l"/>
                <a:tab pos="3136900" algn="l"/>
              </a:tabLst>
              <a:defRPr/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Secretary/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Treasurer:	Brian 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Nelson,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U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. Washington</a:t>
            </a:r>
          </a:p>
          <a:p>
            <a:pPr defTabSz="914400">
              <a:lnSpc>
                <a:spcPct val="110000"/>
              </a:lnSpc>
              <a:tabLst>
                <a:tab pos="1778000" algn="l"/>
                <a:tab pos="3136900" algn="l"/>
              </a:tabLst>
              <a:defRPr/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Past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President:	Dylan Brennan,	Princeton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 defTabSz="914400">
              <a:lnSpc>
                <a:spcPct val="110000"/>
              </a:lnSpc>
              <a:defRPr/>
            </a:pP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 defTabSz="914400">
              <a:lnSpc>
                <a:spcPct val="110000"/>
              </a:lnSpc>
              <a:defRPr/>
            </a:pPr>
            <a:r>
              <a:rPr lang="en-US" sz="1400" dirty="0">
                <a:solidFill>
                  <a:schemeClr val="bg1"/>
                </a:solidFill>
                <a:latin typeface="Helvetica"/>
              </a:rPr>
              <a:t>Executive Committee</a:t>
            </a:r>
            <a:endParaRPr lang="en-US" sz="1400" dirty="0">
              <a:solidFill>
                <a:schemeClr val="accent1">
                  <a:lumMod val="20000"/>
                  <a:lumOff val="80000"/>
                </a:schemeClr>
              </a:solidFill>
              <a:latin typeface="Helvetica"/>
            </a:endParaRPr>
          </a:p>
          <a:p>
            <a:pPr>
              <a:lnSpc>
                <a:spcPct val="110000"/>
              </a:lnSpc>
              <a:tabLst>
                <a:tab pos="1538288" algn="l"/>
                <a:tab pos="3660775" algn="l"/>
                <a:tab pos="5140325" algn="l"/>
              </a:tabLst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Mohamed </a:t>
            </a:r>
            <a:r>
              <a:rPr lang="en-US" sz="1400" u="none" dirty="0" err="1">
                <a:solidFill>
                  <a:schemeClr val="bg1"/>
                </a:solidFill>
                <a:latin typeface="Helvetica"/>
              </a:rPr>
              <a:t>Abdou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,	UCLA	Mike </a:t>
            </a:r>
            <a:r>
              <a:rPr lang="en-US" sz="1400" u="none" dirty="0" err="1">
                <a:solidFill>
                  <a:schemeClr val="bg1"/>
                </a:solidFill>
                <a:latin typeface="Helvetica"/>
              </a:rPr>
              <a:t>Mauel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Columbia</a:t>
            </a:r>
            <a:endParaRPr lang="en-US" sz="1400" u="none" dirty="0">
              <a:solidFill>
                <a:srgbClr val="FFFFFF"/>
              </a:solidFill>
              <a:latin typeface="Helvetica"/>
              <a:ea typeface="Helvetica" charset="0"/>
              <a:cs typeface="Helvetica" charset="0"/>
            </a:endParaRPr>
          </a:p>
          <a:p>
            <a:pPr>
              <a:lnSpc>
                <a:spcPct val="110000"/>
              </a:lnSpc>
              <a:tabLst>
                <a:tab pos="1538288" algn="l"/>
                <a:tab pos="3660775" algn="l"/>
                <a:tab pos="5140325" algn="l"/>
              </a:tabLst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Paul Bellan,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Caltech 	Dave 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Maurer*,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Auburn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10000"/>
              </a:lnSpc>
              <a:tabLst>
                <a:tab pos="1538288" algn="l"/>
                <a:tab pos="3660775" algn="l"/>
                <a:tab pos="5140325" algn="l"/>
              </a:tabLst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Mike Brown,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Swarthmore 	David 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Newman,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U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.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Alaska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10000"/>
              </a:lnSpc>
              <a:tabLst>
                <a:tab pos="1538288" algn="l"/>
                <a:tab pos="3660775" algn="l"/>
                <a:tab pos="5140325" algn="l"/>
              </a:tabLst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Brett Chapman*,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U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.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Wisconsin 	Scott 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Parker,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U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.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Colorado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 defTabSz="914400">
              <a:lnSpc>
                <a:spcPct val="110000"/>
              </a:lnSpc>
              <a:tabLst>
                <a:tab pos="1538288" algn="l"/>
                <a:tab pos="3660775" algn="l"/>
                <a:tab pos="5140325" algn="l"/>
              </a:tabLst>
              <a:defRPr/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Martin Greenwald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,	MIT 	Uri 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Shumlak*,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U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.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Washington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10000"/>
              </a:lnSpc>
              <a:tabLst>
                <a:tab pos="1538288" algn="l"/>
                <a:tab pos="3660775" algn="l"/>
                <a:tab pos="5140325" algn="l"/>
              </a:tabLst>
            </a:pPr>
            <a:r>
              <a:rPr lang="en-US" sz="1400" u="none" dirty="0">
                <a:solidFill>
                  <a:schemeClr val="bg1"/>
                </a:solidFill>
                <a:latin typeface="Helvetica"/>
              </a:rPr>
              <a:t>Tom Jarboe,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U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.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Washington	Harold </a:t>
            </a:r>
            <a:r>
              <a:rPr lang="en-US" sz="1400" u="none" dirty="0" err="1">
                <a:solidFill>
                  <a:schemeClr val="bg1"/>
                </a:solidFill>
                <a:latin typeface="Helvetica"/>
              </a:rPr>
              <a:t>Weitzner</a:t>
            </a:r>
            <a:r>
              <a:rPr lang="en-US" sz="1400" u="none" dirty="0">
                <a:solidFill>
                  <a:schemeClr val="bg1"/>
                </a:solidFill>
                <a:latin typeface="Helvetica"/>
              </a:rPr>
              <a:t>*, </a:t>
            </a:r>
            <a:r>
              <a:rPr lang="en-US" sz="1400" u="none" dirty="0" smtClean="0">
                <a:solidFill>
                  <a:schemeClr val="bg1"/>
                </a:solidFill>
                <a:latin typeface="Helvetica"/>
              </a:rPr>
              <a:t>	NYU</a:t>
            </a: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>
              <a:lnSpc>
                <a:spcPct val="110000"/>
              </a:lnSpc>
            </a:pPr>
            <a:endParaRPr lang="en-US" sz="1400" u="none" dirty="0">
              <a:solidFill>
                <a:schemeClr val="bg1"/>
              </a:solidFill>
              <a:latin typeface="Helvetica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* Three-year term ends Dec 2105.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u="none" dirty="0" smtClean="0">
              <a:solidFill>
                <a:prstClr val="white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Newly elected </a:t>
            </a:r>
            <a:r>
              <a:rPr lang="en-US" sz="1400" u="none" dirty="0" err="1" smtClean="0">
                <a:solidFill>
                  <a:prstClr val="white"/>
                </a:solidFill>
                <a:latin typeface="Helvetica" charset="0"/>
                <a:cs typeface="Helvetica" charset="0"/>
              </a:rPr>
              <a:t>ExComm</a:t>
            </a: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 members for 2016: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9550" algn="l"/>
                <a:tab pos="3660775" algn="l"/>
                <a:tab pos="5140325" algn="l"/>
              </a:tabLst>
            </a:pP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Chris Holland, 	UCSD</a:t>
            </a:r>
            <a:r>
              <a:rPr lang="en-US" sz="1400" u="none" dirty="0">
                <a:solidFill>
                  <a:prstClr val="white"/>
                </a:solidFill>
                <a:latin typeface="Helvetica" charset="0"/>
                <a:cs typeface="Helvetica" charset="0"/>
              </a:rPr>
              <a:t>	</a:t>
            </a: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Earl </a:t>
            </a:r>
            <a:r>
              <a:rPr lang="en-US" sz="1400" u="none" dirty="0" err="1">
                <a:solidFill>
                  <a:prstClr val="white"/>
                </a:solidFill>
                <a:latin typeface="Helvetica" charset="0"/>
                <a:cs typeface="Helvetica" charset="0"/>
              </a:rPr>
              <a:t>Scime</a:t>
            </a:r>
            <a:r>
              <a:rPr lang="en-US" sz="1400" u="none" dirty="0">
                <a:solidFill>
                  <a:prstClr val="white"/>
                </a:solidFill>
                <a:latin typeface="Helvetica" charset="0"/>
                <a:cs typeface="Helvetica" charset="0"/>
              </a:rPr>
              <a:t>, </a:t>
            </a: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	West </a:t>
            </a:r>
            <a:r>
              <a:rPr lang="en-US" sz="1400" u="none" dirty="0">
                <a:solidFill>
                  <a:prstClr val="white"/>
                </a:solidFill>
                <a:latin typeface="Helvetica" charset="0"/>
                <a:cs typeface="Helvetica" charset="0"/>
              </a:rPr>
              <a:t>Virginia U.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9550" algn="l"/>
                <a:tab pos="3660775" algn="l"/>
                <a:tab pos="5140325" algn="l"/>
              </a:tabLst>
            </a:pP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David </a:t>
            </a:r>
            <a:r>
              <a:rPr lang="en-US" sz="1400" u="none" dirty="0" err="1">
                <a:solidFill>
                  <a:prstClr val="white"/>
                </a:solidFill>
                <a:latin typeface="Helvetica" charset="0"/>
                <a:cs typeface="Helvetica" charset="0"/>
              </a:rPr>
              <a:t>Ruzic</a:t>
            </a:r>
            <a:r>
              <a:rPr lang="en-US" sz="1400" u="none" dirty="0">
                <a:solidFill>
                  <a:prstClr val="white"/>
                </a:solidFill>
                <a:latin typeface="Helvetica" charset="0"/>
                <a:cs typeface="Helvetica" charset="0"/>
              </a:rPr>
              <a:t>, </a:t>
            </a: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	U</a:t>
            </a:r>
            <a:r>
              <a:rPr lang="en-US" sz="1400" u="none" dirty="0">
                <a:solidFill>
                  <a:prstClr val="white"/>
                </a:solidFill>
                <a:latin typeface="Helvetica" charset="0"/>
                <a:cs typeface="Helvetica" charset="0"/>
              </a:rPr>
              <a:t>. </a:t>
            </a: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Illinois	John Sarff, 	U. Wisconsin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u="none" dirty="0" smtClean="0">
              <a:solidFill>
                <a:prstClr val="white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Current membership is over 200: graduate 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students</a:t>
            </a:r>
            <a:r>
              <a:rPr lang="en-US" sz="1400" u="none" dirty="0" smtClean="0">
                <a:solidFill>
                  <a:prstClr val="white"/>
                </a:solidFill>
                <a:latin typeface="Helvetica" charset="0"/>
                <a:cs typeface="Helvetica" charset="0"/>
              </a:rPr>
              <a:t>, scientists, and faculty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 from over 40 institutions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u="none" dirty="0" smtClean="0">
              <a:solidFill>
                <a:srgbClr val="FEF2D2"/>
              </a:solidFill>
              <a:latin typeface="Helvetica" charset="0"/>
              <a:cs typeface="Helvetica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" u="none" dirty="0" smtClean="0">
              <a:solidFill>
                <a:prstClr val="white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53006" y="228600"/>
            <a:ext cx="8797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UFA advocates </a:t>
            </a:r>
            <a:r>
              <a:rPr lang="en-US" b="1" u="none" dirty="0">
                <a:solidFill>
                  <a:srgbClr val="333399"/>
                </a:solidFill>
                <a:latin typeface="Helvetica" charset="0"/>
                <a:cs typeface="Helvetica" charset="0"/>
              </a:rPr>
              <a:t>for university fusion energy </a:t>
            </a: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&amp; plasma </a:t>
            </a:r>
            <a:r>
              <a:rPr lang="en-US" b="1" u="none" dirty="0">
                <a:solidFill>
                  <a:srgbClr val="333399"/>
                </a:solidFill>
                <a:latin typeface="Helvetica" charset="0"/>
                <a:cs typeface="Helvetica" charset="0"/>
              </a:rPr>
              <a:t>science </a:t>
            </a: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research/education and organizes the community</a:t>
            </a:r>
            <a:endParaRPr lang="en-US" b="1" u="none" dirty="0">
              <a:solidFill>
                <a:srgbClr val="333399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04800" y="1219200"/>
            <a:ext cx="8528778" cy="5093701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The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UFA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hosts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workshops and annual meetings with FES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director; represents the plasma community to Congress and through whitepapers; and solicits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member input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and disseminates information relevant to the university community.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Participate in Policy Meetings and Outreach</a:t>
            </a:r>
          </a:p>
          <a:p>
            <a:pPr marL="1204913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UFA letter to US Congress</a:t>
            </a:r>
          </a:p>
          <a:p>
            <a:pPr marL="1204913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Fusion Day – one pager</a:t>
            </a:r>
          </a:p>
          <a:p>
            <a:pPr marL="1204913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Magnetic Fusion Program Leadership (G7)</a:t>
            </a:r>
          </a:p>
          <a:p>
            <a:pPr marL="1204913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Public input to 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FESAC</a:t>
            </a: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Survey university plasma programs to track long-term trends. Data is used</a:t>
            </a:r>
          </a:p>
          <a:p>
            <a:pPr marL="120650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to advocate for strong and sustained support</a:t>
            </a:r>
          </a:p>
          <a:p>
            <a:pPr marL="120650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to publicize university contributions to fusion energy and plasma science 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research</a:t>
            </a:r>
            <a:endParaRPr lang="en-US" sz="1400" b="1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UFA-Organized Meetings </a:t>
            </a:r>
          </a:p>
          <a:p>
            <a:pPr marL="69215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University </a:t>
            </a: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Round Table Discussion – September 2105</a:t>
            </a:r>
          </a:p>
          <a:p>
            <a:pPr marL="1201738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assembled 12 university leaders of plasma science</a:t>
            </a:r>
          </a:p>
          <a:p>
            <a:pPr marL="1201738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Objective: measure the health of the university research community</a:t>
            </a:r>
          </a:p>
          <a:p>
            <a:pPr marL="1201738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2166938" algn="l"/>
              </a:tabLst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Outcomes: 	- university fusion programs are diversifying into other plasma science areas</a:t>
            </a:r>
          </a:p>
          <a:p>
            <a:pPr marL="1030288" lvl="1" indent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</a:tabLst>
            </a:pP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	- necessity of on-campus research projects</a:t>
            </a:r>
          </a:p>
          <a:p>
            <a:pPr marL="692150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Annual General Meeting </a:t>
            </a: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at 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APS</a:t>
            </a:r>
            <a:r>
              <a:rPr lang="en-US" sz="14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-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DPP</a:t>
            </a:r>
            <a:endParaRPr lang="en-US" sz="14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201738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presentations from government agencies who fund fusion energy and plasma science</a:t>
            </a:r>
            <a:endParaRPr lang="en-US" sz="1400" u="none" dirty="0">
              <a:solidFill>
                <a:srgbClr val="FFFFFF"/>
              </a:solidFill>
              <a:latin typeface="Helvetica" charset="0"/>
              <a:ea typeface="+mn-ea"/>
              <a:cs typeface="Helvetica" charset="0"/>
            </a:endParaRPr>
          </a:p>
          <a:p>
            <a:pPr marL="1201738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J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. Van Dam (DOE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)</a:t>
            </a:r>
            <a:r>
              <a:rPr lang="en-US" sz="1400" u="none" dirty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,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 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S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. Lukin (NSF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),</a:t>
            </a:r>
            <a:r>
              <a:rPr lang="en-US" sz="1400" u="none" dirty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 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P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. McGrath (ARPA-E</a:t>
            </a:r>
            <a:r>
              <a:rPr lang="en-US" sz="1400" u="none" dirty="0" smtClean="0">
                <a:solidFill>
                  <a:srgbClr val="FFFFFF"/>
                </a:solidFill>
                <a:latin typeface="Helvetica" charset="0"/>
                <a:ea typeface="+mn-ea"/>
                <a:cs typeface="Helvetic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852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53006" y="228600"/>
            <a:ext cx="8797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Summary – UFA Forum on the Future of Fusion Energy &amp; Plasma Science </a:t>
            </a: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Research in the U.S.</a:t>
            </a:r>
            <a:endParaRPr lang="en-US" b="1" u="none" dirty="0">
              <a:solidFill>
                <a:srgbClr val="333399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04800" y="1219200"/>
            <a:ext cx="8528778" cy="513987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UFA organized a two-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day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forum to discuss two broad topics:</a:t>
            </a: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455613" indent="-227013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opportunities and requirements for nurturing the growth of fusion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energy and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plasma science research in the academic environment</a:t>
            </a:r>
          </a:p>
          <a:p>
            <a:pPr marL="455613" indent="-227013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means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for developing a strategic plan for fusion and plasma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science</a:t>
            </a: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Monday:</a:t>
            </a:r>
            <a:endParaRPr lang="en-US" sz="1600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Background &amp; Purpose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,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John Sarff, Wisconsin, Steering Committee Chair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“Nurturing Research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in the Academic Environment: Federal-University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Partnership”,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Gerald Navratil,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Columbia University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“Community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Planning For Fusion Energy and Plasma Science: The Good, the Bad and the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Ugly”,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Martin Greenwald, M.I.T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.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Perspective, Michael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 Knotek, Former Deputy Undersecretary for Science and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Energy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Breakout Sessions (3 panel groups)</a:t>
            </a: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Tuesday</a:t>
            </a:r>
            <a:r>
              <a:rPr lang="en-US" sz="1600" dirty="0">
                <a:solidFill>
                  <a:srgbClr val="FFFFFF"/>
                </a:solidFill>
                <a:latin typeface="Helvetica" charset="0"/>
                <a:cs typeface="Helvetica" charset="0"/>
              </a:rPr>
              <a:t>: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Breakout Sessions (3 panel groups)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Panel Summaries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: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 Troy Carter (UCLA), Fran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çois Waelbroeck (UT), Anne White (MIT)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Discussion and Organization of Follow-On Activities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48 attendees representing 19 institutions: 13 universities, 3 large labs, 1 private, 2 agencies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>
              <a:solidFill>
                <a:srgbClr val="FFFFFF"/>
              </a:solidFill>
              <a:latin typeface="Helvetica" charset="0"/>
              <a:ea typeface="+mn-ea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0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53006" y="228600"/>
            <a:ext cx="8797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Summary – UFA Forum on the Future of Fusion Energy &amp; Plasma Science </a:t>
            </a: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Research in the U.S.</a:t>
            </a:r>
            <a:endParaRPr lang="en-US" b="1" u="none" dirty="0">
              <a:solidFill>
                <a:srgbClr val="333399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04800" y="1219200"/>
            <a:ext cx="8528778" cy="5016759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Summary of Breakout Panel Reports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1.a) Role of local experimental programs at universities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Universities are thought-leaders in scientific fields, MUST have strong university programs to have a healthy and productive national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program. 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University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experimental faculty need strong local, on-campus research effort: local experimental program, off-campus research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with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local remote control room or data analysis/diagnostic development/theory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effort. 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1.b) Models for university leadership on national facilities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Scientific leadership opportunities in the frontier-class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research devices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are essential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to establish the importance, viability, and pre-eminence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of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fusion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science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faculty.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Recognize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that while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the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model of fully remote participation and leadership of large national programs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works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for major research university faculty in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physics,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it may not be suitable for all institutions/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departments.</a:t>
            </a: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1.c) Growing stewardship in the federal complex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Stewardship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of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plasma and fusion science by a single federal agency is challenging; should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focus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on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encouraging growth at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multiple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agencies</a:t>
            </a: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53006" y="228600"/>
            <a:ext cx="8797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Summary – UFA Forum on the Future of Fusion Energy &amp; Plasma Science </a:t>
            </a: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Research in the U.S.</a:t>
            </a:r>
            <a:endParaRPr lang="en-US" b="1" u="none" dirty="0">
              <a:solidFill>
                <a:srgbClr val="333399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04800" y="1219200"/>
            <a:ext cx="8528778" cy="39087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Summary of Breakout Panel Reports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2</a:t>
            </a:r>
            <a:r>
              <a:rPr lang="en-US" sz="1600" b="1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.a) Developing and nurturing a strategic plan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Fusion program needs community-engaged strategic planning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process, must partner with FES. Sufficient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time should be given to the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process with culminating Snowmass-like meeting. 18+ months is consistent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with similar successful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efforts.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It should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not be a one-off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event – a plan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for ongoing strategic planning/course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correction.</a:t>
            </a: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2</a:t>
            </a:r>
            <a:r>
              <a:rPr lang="en-US" sz="1600" b="1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.b) Impact of a delayed ITER program</a:t>
            </a:r>
          </a:p>
          <a:p>
            <a:pPr marL="1587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Recognize recent positive developments: new efforts at scheduling, increased transparency. Should push for more to aid our planning efforts.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Burning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plasma physics is a key goal, and we are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ready. ITER is part of that plan.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We must maintain strong efforts in parallel to ITER to support vision of fusion science and technology.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53006" y="228600"/>
            <a:ext cx="8797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none" dirty="0" smtClean="0">
                <a:solidFill>
                  <a:srgbClr val="333399"/>
                </a:solidFill>
                <a:latin typeface="Helvetica" charset="0"/>
                <a:cs typeface="Helvetica" charset="0"/>
              </a:rPr>
              <a:t>General observations from the UFA Forum reflect positively for our community and ability to come together</a:t>
            </a:r>
            <a:endParaRPr lang="en-US" b="1" u="none" dirty="0">
              <a:solidFill>
                <a:srgbClr val="333399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304800" y="1219200"/>
            <a:ext cx="8528778" cy="515525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Each of the independent breakout panel groups produced remarkably similar assessments, conclusions, and suggestions for follow-on activities.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Experience was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an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affirmation of our community’s ability to debate, discuss, and arrive at consensus in a highly functional and professional manner.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The plenary and panel summary presentations are available at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 </a:t>
            </a:r>
            <a:r>
              <a:rPr lang="en-US" sz="1600" u="none" dirty="0" err="1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universityfusion.org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/forum</a:t>
            </a: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u="non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Next steps include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producing a document that summarizes the UFA Forum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meet with stakeholders to get concurrence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implement suggestions that offer immediate solutions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engage DOE in strategic planning process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create </a:t>
            </a:r>
            <a:r>
              <a:rPr lang="en-US" sz="1600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working groups to collect </a:t>
            </a:r>
            <a:r>
              <a:rPr lang="en-US" sz="1600" u="non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information</a:t>
            </a:r>
          </a:p>
          <a:p>
            <a:pPr marL="341313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prstClr val="white"/>
                </a:solidFill>
                <a:latin typeface="Helvetica" charset="0"/>
              </a:rPr>
              <a:t>University </a:t>
            </a:r>
            <a:r>
              <a:rPr lang="en-US" sz="1600" u="none" dirty="0">
                <a:solidFill>
                  <a:prstClr val="white"/>
                </a:solidFill>
                <a:latin typeface="Helvetica" charset="0"/>
              </a:rPr>
              <a:t>programs in fusion energy &amp; plasma science provide critical contributions to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 smtClean="0">
                <a:solidFill>
                  <a:prstClr val="white"/>
                </a:solidFill>
                <a:latin typeface="Helvetica" charset="0"/>
              </a:rPr>
              <a:t>education  </a:t>
            </a:r>
            <a:r>
              <a:rPr lang="en-US" sz="1600" u="none" dirty="0">
                <a:solidFill>
                  <a:prstClr val="white"/>
                </a:solidFill>
                <a:latin typeface="Helvetica" charset="0"/>
              </a:rPr>
              <a:t>–  research  –  leadership  –  innovation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u="none" dirty="0">
              <a:solidFill>
                <a:prstClr val="white"/>
              </a:solidFill>
              <a:latin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u="none" dirty="0">
                <a:solidFill>
                  <a:prstClr val="white"/>
                </a:solidFill>
                <a:latin typeface="Helvetica" charset="0"/>
              </a:rPr>
              <a:t>UFA works to highlight those contributions and to increase the visibility of our community.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none" dirty="0">
                <a:solidFill>
                  <a:srgbClr val="FFFFFF"/>
                </a:solidFill>
                <a:latin typeface="Helvetica" charset="0"/>
                <a:cs typeface="Helvetica" charset="0"/>
              </a:rPr>
              <a:t>Our voice is amplified by your membership. Join UFA, </a:t>
            </a:r>
            <a:r>
              <a:rPr lang="en-US" sz="1600" b="1" u="none" dirty="0" err="1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www.universityfusion.org</a:t>
            </a:r>
            <a:endParaRPr lang="en-US" sz="1600" u="none" dirty="0">
              <a:solidFill>
                <a:srgbClr val="FFFFFF"/>
              </a:solidFill>
              <a:latin typeface="Helvetica" charset="0"/>
              <a:cs typeface="Helvetica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u="none" dirty="0">
              <a:solidFill>
                <a:srgbClr val="FFFFFF"/>
              </a:solidFill>
              <a:latin typeface="Helvetica" charset="0"/>
              <a:ea typeface="+mn-ea"/>
              <a:cs typeface="Helvetica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83891" y="4802635"/>
            <a:ext cx="81126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34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15788</TotalTime>
  <Words>864</Words>
  <Application>Microsoft Macintosh PowerPoint</Application>
  <PresentationFormat>On-screen Show (4:3)</PresentationFormat>
  <Paragraphs>123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University of Washington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UFA Summary</dc:title>
  <dc:subject/>
  <dc:creator>Uri Shumlak</dc:creator>
  <cp:keywords/>
  <dc:description/>
  <cp:lastModifiedBy>Uri Shumlak</cp:lastModifiedBy>
  <cp:revision>61</cp:revision>
  <dcterms:created xsi:type="dcterms:W3CDTF">2015-04-17T20:24:55Z</dcterms:created>
  <dcterms:modified xsi:type="dcterms:W3CDTF">2015-12-16T04:12:20Z</dcterms:modified>
  <cp:category/>
</cp:coreProperties>
</file>