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handoutMasterIdLst>
    <p:handoutMasterId r:id="rId19"/>
  </p:handoutMasterIdLst>
  <p:sldIdLst>
    <p:sldId id="495" r:id="rId2"/>
    <p:sldId id="491" r:id="rId3"/>
    <p:sldId id="505" r:id="rId4"/>
    <p:sldId id="514" r:id="rId5"/>
    <p:sldId id="502" r:id="rId6"/>
    <p:sldId id="503" r:id="rId7"/>
    <p:sldId id="504" r:id="rId8"/>
    <p:sldId id="513" r:id="rId9"/>
    <p:sldId id="501" r:id="rId10"/>
    <p:sldId id="506" r:id="rId11"/>
    <p:sldId id="490" r:id="rId12"/>
    <p:sldId id="488" r:id="rId13"/>
    <p:sldId id="508" r:id="rId14"/>
    <p:sldId id="478" r:id="rId15"/>
    <p:sldId id="496" r:id="rId16"/>
    <p:sldId id="498" r:id="rId17"/>
  </p:sldIdLst>
  <p:sldSz cx="9144000" cy="6858000" type="screen4x3"/>
  <p:notesSz cx="6797675" cy="9926638"/>
  <p:defaultTextStyle>
    <a:defPPr>
      <a:defRPr lang="en-GB"/>
    </a:defPPr>
    <a:lvl1pPr algn="l" rtl="0" eaLnBrk="0" fontAlgn="base" hangingPunct="0">
      <a:spcBef>
        <a:spcPct val="0"/>
      </a:spcBef>
      <a:spcAft>
        <a:spcPct val="0"/>
      </a:spcAft>
      <a:defRPr sz="2400"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sz="2400"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sz="2400"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Century Gothic" pitchFamily="34" charset="0"/>
        <a:ea typeface="+mn-ea"/>
        <a:cs typeface="+mn-cs"/>
      </a:defRPr>
    </a:lvl5pPr>
    <a:lvl6pPr marL="2286000" algn="l" defTabSz="914400" rtl="0" eaLnBrk="1" latinLnBrk="0" hangingPunct="1">
      <a:defRPr sz="2400" kern="1200">
        <a:solidFill>
          <a:schemeClr val="tx1"/>
        </a:solidFill>
        <a:latin typeface="Century Gothic" pitchFamily="34" charset="0"/>
        <a:ea typeface="+mn-ea"/>
        <a:cs typeface="+mn-cs"/>
      </a:defRPr>
    </a:lvl6pPr>
    <a:lvl7pPr marL="2743200" algn="l" defTabSz="914400" rtl="0" eaLnBrk="1" latinLnBrk="0" hangingPunct="1">
      <a:defRPr sz="2400" kern="1200">
        <a:solidFill>
          <a:schemeClr val="tx1"/>
        </a:solidFill>
        <a:latin typeface="Century Gothic" pitchFamily="34" charset="0"/>
        <a:ea typeface="+mn-ea"/>
        <a:cs typeface="+mn-cs"/>
      </a:defRPr>
    </a:lvl7pPr>
    <a:lvl8pPr marL="3200400" algn="l" defTabSz="914400" rtl="0" eaLnBrk="1" latinLnBrk="0" hangingPunct="1">
      <a:defRPr sz="2400" kern="1200">
        <a:solidFill>
          <a:schemeClr val="tx1"/>
        </a:solidFill>
        <a:latin typeface="Century Gothic" pitchFamily="34" charset="0"/>
        <a:ea typeface="+mn-ea"/>
        <a:cs typeface="+mn-cs"/>
      </a:defRPr>
    </a:lvl8pPr>
    <a:lvl9pPr marL="3657600" algn="l" defTabSz="914400" rtl="0" eaLnBrk="1" latinLnBrk="0" hangingPunct="1">
      <a:defRPr sz="2400" kern="1200">
        <a:solidFill>
          <a:schemeClr val="tx1"/>
        </a:solidFill>
        <a:latin typeface="Century Gothic"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 Hawryluk" initials="RH" lastIdx="7" clrIdx="0"/>
  <p:cmAuthor id="1" name="Motojima Osamu" initials="MO"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CCFF"/>
    <a:srgbClr val="FFFFCC"/>
    <a:srgbClr val="FFCCFF"/>
    <a:srgbClr val="FFCC99"/>
    <a:srgbClr val="9999FF"/>
    <a:srgbClr val="CCD3F6"/>
    <a:srgbClr val="6699FF"/>
    <a:srgbClr val="FFFF00"/>
    <a:srgbClr val="FFCC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87626" autoAdjust="0"/>
  </p:normalViewPr>
  <p:slideViewPr>
    <p:cSldViewPr>
      <p:cViewPr>
        <p:scale>
          <a:sx n="90" d="100"/>
          <a:sy n="90" d="100"/>
        </p:scale>
        <p:origin x="-1000" y="-48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1" d="100"/>
          <a:sy n="51" d="100"/>
        </p:scale>
        <p:origin x="-295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commentAuthors" Target="commentAuthors.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2" y="0"/>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44" tIns="45772" rIns="91544" bIns="45772" numCol="1" anchor="t" anchorCtr="0" compatLnSpc="1">
            <a:prstTxWarp prst="textNoShape">
              <a:avLst/>
            </a:prstTxWarp>
          </a:bodyPr>
          <a:lstStyle>
            <a:lvl1pPr>
              <a:defRPr sz="1200">
                <a:latin typeface="Arial" charset="0"/>
              </a:defRPr>
            </a:lvl1pPr>
          </a:lstStyle>
          <a:p>
            <a:endParaRPr lang="en-GB"/>
          </a:p>
        </p:txBody>
      </p:sp>
      <p:sp>
        <p:nvSpPr>
          <p:cNvPr id="9219" name="Rectangle 3"/>
          <p:cNvSpPr>
            <a:spLocks noGrp="1" noChangeArrowheads="1"/>
          </p:cNvSpPr>
          <p:nvPr>
            <p:ph type="dt" sz="quarter" idx="1"/>
          </p:nvPr>
        </p:nvSpPr>
        <p:spPr bwMode="auto">
          <a:xfrm>
            <a:off x="3852017" y="0"/>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44" tIns="45772" rIns="91544" bIns="45772" numCol="1" anchor="t" anchorCtr="0" compatLnSpc="1">
            <a:prstTxWarp prst="textNoShape">
              <a:avLst/>
            </a:prstTxWarp>
          </a:bodyPr>
          <a:lstStyle>
            <a:lvl1pPr algn="r">
              <a:defRPr sz="1200">
                <a:latin typeface="Arial" charset="0"/>
              </a:defRPr>
            </a:lvl1pPr>
          </a:lstStyle>
          <a:p>
            <a:endParaRPr lang="en-GB"/>
          </a:p>
        </p:txBody>
      </p:sp>
      <p:sp>
        <p:nvSpPr>
          <p:cNvPr id="9220" name="Rectangle 4"/>
          <p:cNvSpPr>
            <a:spLocks noGrp="1" noChangeArrowheads="1"/>
          </p:cNvSpPr>
          <p:nvPr>
            <p:ph type="ftr" sz="quarter" idx="2"/>
          </p:nvPr>
        </p:nvSpPr>
        <p:spPr bwMode="auto">
          <a:xfrm>
            <a:off x="2" y="9430308"/>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44" tIns="45772" rIns="91544" bIns="45772" numCol="1" anchor="b" anchorCtr="0" compatLnSpc="1">
            <a:prstTxWarp prst="textNoShape">
              <a:avLst/>
            </a:prstTxWarp>
          </a:bodyPr>
          <a:lstStyle>
            <a:lvl1pPr>
              <a:defRPr sz="1200">
                <a:latin typeface="Arial" charset="0"/>
              </a:defRPr>
            </a:lvl1pPr>
          </a:lstStyle>
          <a:p>
            <a:endParaRPr lang="en-GB"/>
          </a:p>
        </p:txBody>
      </p:sp>
      <p:sp>
        <p:nvSpPr>
          <p:cNvPr id="9221" name="Rectangle 5"/>
          <p:cNvSpPr>
            <a:spLocks noGrp="1" noChangeArrowheads="1"/>
          </p:cNvSpPr>
          <p:nvPr>
            <p:ph type="sldNum" sz="quarter" idx="3"/>
          </p:nvPr>
        </p:nvSpPr>
        <p:spPr bwMode="auto">
          <a:xfrm>
            <a:off x="3852017" y="9430308"/>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44" tIns="45772" rIns="91544" bIns="45772" numCol="1" anchor="b" anchorCtr="0" compatLnSpc="1">
            <a:prstTxWarp prst="textNoShape">
              <a:avLst/>
            </a:prstTxWarp>
          </a:bodyPr>
          <a:lstStyle>
            <a:lvl1pPr algn="r">
              <a:defRPr sz="1200">
                <a:latin typeface="Arial" charset="0"/>
              </a:defRPr>
            </a:lvl1pPr>
          </a:lstStyle>
          <a:p>
            <a:fld id="{C5029E26-3CDE-4E2A-9243-F4CFA73F77C0}" type="slidenum">
              <a:rPr lang="en-GB"/>
              <a:pPr/>
              <a:t>‹#›</a:t>
            </a:fld>
            <a:endParaRPr lang="en-GB"/>
          </a:p>
        </p:txBody>
      </p:sp>
    </p:spTree>
    <p:extLst>
      <p:ext uri="{BB962C8B-B14F-4D97-AF65-F5344CB8AC3E}">
        <p14:creationId xmlns:p14="http://schemas.microsoft.com/office/powerpoint/2010/main" val="581971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0"/>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44" tIns="45772" rIns="91544" bIns="45772" numCol="1" anchor="t" anchorCtr="0" compatLnSpc="1">
            <a:prstTxWarp prst="textNoShape">
              <a:avLst/>
            </a:prstTxWarp>
          </a:bodyPr>
          <a:lstStyle>
            <a:lvl1pPr>
              <a:defRPr sz="1200">
                <a:latin typeface="Arial" charset="0"/>
              </a:defRPr>
            </a:lvl1pPr>
          </a:lstStyle>
          <a:p>
            <a:endParaRPr lang="en-GB"/>
          </a:p>
        </p:txBody>
      </p:sp>
      <p:sp>
        <p:nvSpPr>
          <p:cNvPr id="4099" name="Rectangle 3"/>
          <p:cNvSpPr>
            <a:spLocks noGrp="1" noChangeArrowheads="1"/>
          </p:cNvSpPr>
          <p:nvPr>
            <p:ph type="dt" idx="1"/>
          </p:nvPr>
        </p:nvSpPr>
        <p:spPr bwMode="auto">
          <a:xfrm>
            <a:off x="3852017" y="0"/>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44" tIns="45772" rIns="91544" bIns="45772" numCol="1" anchor="t" anchorCtr="0" compatLnSpc="1">
            <a:prstTxWarp prst="textNoShape">
              <a:avLst/>
            </a:prstTxWarp>
          </a:bodyPr>
          <a:lstStyle>
            <a:lvl1pPr algn="r">
              <a:defRPr sz="1200">
                <a:latin typeface="Arial" charset="0"/>
              </a:defRPr>
            </a:lvl1pPr>
          </a:lstStyle>
          <a:p>
            <a:endParaRPr lang="en-GB"/>
          </a:p>
        </p:txBody>
      </p:sp>
      <p:sp>
        <p:nvSpPr>
          <p:cNvPr id="410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6358" y="4715156"/>
            <a:ext cx="4984962" cy="446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44" tIns="45772" rIns="91544" bIns="45772"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Rectangle 6"/>
          <p:cNvSpPr>
            <a:spLocks noGrp="1" noChangeArrowheads="1"/>
          </p:cNvSpPr>
          <p:nvPr>
            <p:ph type="ftr" sz="quarter" idx="4"/>
          </p:nvPr>
        </p:nvSpPr>
        <p:spPr bwMode="auto">
          <a:xfrm>
            <a:off x="2" y="9430308"/>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44" tIns="45772" rIns="91544" bIns="45772" numCol="1" anchor="b" anchorCtr="0" compatLnSpc="1">
            <a:prstTxWarp prst="textNoShape">
              <a:avLst/>
            </a:prstTxWarp>
          </a:bodyPr>
          <a:lstStyle>
            <a:lvl1pPr>
              <a:defRPr sz="1200">
                <a:latin typeface="Arial" charset="0"/>
              </a:defRPr>
            </a:lvl1pPr>
          </a:lstStyle>
          <a:p>
            <a:endParaRPr lang="en-GB"/>
          </a:p>
        </p:txBody>
      </p:sp>
      <p:sp>
        <p:nvSpPr>
          <p:cNvPr id="4103" name="Rectangle 7"/>
          <p:cNvSpPr>
            <a:spLocks noGrp="1" noChangeArrowheads="1"/>
          </p:cNvSpPr>
          <p:nvPr>
            <p:ph type="sldNum" sz="quarter" idx="5"/>
          </p:nvPr>
        </p:nvSpPr>
        <p:spPr bwMode="auto">
          <a:xfrm>
            <a:off x="3852017" y="9430308"/>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44" tIns="45772" rIns="91544" bIns="45772" numCol="1" anchor="b" anchorCtr="0" compatLnSpc="1">
            <a:prstTxWarp prst="textNoShape">
              <a:avLst/>
            </a:prstTxWarp>
          </a:bodyPr>
          <a:lstStyle>
            <a:lvl1pPr algn="r">
              <a:defRPr sz="1200">
                <a:latin typeface="Arial" charset="0"/>
              </a:defRPr>
            </a:lvl1pPr>
          </a:lstStyle>
          <a:p>
            <a:fld id="{4D204273-9E39-4C9A-A251-EF1633DCAA43}" type="slidenum">
              <a:rPr lang="en-GB"/>
              <a:pPr/>
              <a:t>‹#›</a:t>
            </a:fld>
            <a:endParaRPr lang="en-GB"/>
          </a:p>
        </p:txBody>
      </p:sp>
    </p:spTree>
    <p:extLst>
      <p:ext uri="{BB962C8B-B14F-4D97-AF65-F5344CB8AC3E}">
        <p14:creationId xmlns:p14="http://schemas.microsoft.com/office/powerpoint/2010/main" val="29439932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In a global context of rising oil and gas prices, decreased accessibility to low-cost fossil fuel sources, and an estimated three-fold increase in world energy demand by the end of this century, the energy question finds itself propelled to the front of the stage. How will we supply all this new energy, and how can we do so without adding dangerously to atmospheric greenhouse gases?</a:t>
            </a:r>
          </a:p>
          <a:p>
            <a:r>
              <a:rPr lang="en-GB" sz="1200" kern="1200" dirty="0" smtClean="0">
                <a:solidFill>
                  <a:schemeClr val="tx1"/>
                </a:solidFill>
                <a:effectLst/>
                <a:latin typeface="Arial" charset="0"/>
                <a:ea typeface="+mn-ea"/>
                <a:cs typeface="+mn-cs"/>
              </a:rPr>
              <a:t>To the sustainable energy mix of the future, fusion scientists believe that they can make an important contribution. Fusion, the nuclear reaction that powers the sun and the stars, would provide a safe, non-carbon emitting and virtually limitless source of energy. In the next thirty years in southern France, the world will be watching the ITER project, where a consortium of nations is building the world’s largest fusion device. </a:t>
            </a:r>
          </a:p>
          <a:p>
            <a:endParaRPr lang="en-US" dirty="0"/>
          </a:p>
        </p:txBody>
      </p:sp>
      <p:sp>
        <p:nvSpPr>
          <p:cNvPr id="4" name="スライド番号プレースホルダー 3"/>
          <p:cNvSpPr>
            <a:spLocks noGrp="1"/>
          </p:cNvSpPr>
          <p:nvPr>
            <p:ph type="sldNum" sz="quarter" idx="10"/>
          </p:nvPr>
        </p:nvSpPr>
        <p:spPr/>
        <p:txBody>
          <a:bodyPr/>
          <a:lstStyle/>
          <a:p>
            <a:fld id="{4D204273-9E39-4C9A-A251-EF1633DCAA43}"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66748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smtClean="0"/>
              <a:t>Keep hot plasma</a:t>
            </a:r>
            <a:r>
              <a:rPr lang="en-US" baseline="0" dirty="0" smtClean="0"/>
              <a:t>     KD: “will” transform</a:t>
            </a:r>
          </a:p>
          <a:p>
            <a:r>
              <a:rPr lang="en-US" dirty="0" smtClean="0"/>
              <a:t>Hot to High</a:t>
            </a:r>
            <a:r>
              <a:rPr lang="en-US" baseline="0" dirty="0" smtClean="0"/>
              <a:t> energy, </a:t>
            </a:r>
          </a:p>
          <a:p>
            <a:r>
              <a:rPr lang="en-US" baseline="0" dirty="0" smtClean="0"/>
              <a:t>alpha particles </a:t>
            </a:r>
            <a:endParaRPr lang="en-US" dirty="0"/>
          </a:p>
        </p:txBody>
      </p:sp>
      <p:sp>
        <p:nvSpPr>
          <p:cNvPr id="4" name="スライド番号プレースホルダー 3"/>
          <p:cNvSpPr>
            <a:spLocks noGrp="1"/>
          </p:cNvSpPr>
          <p:nvPr>
            <p:ph type="sldNum" sz="quarter" idx="10"/>
          </p:nvPr>
        </p:nvSpPr>
        <p:spPr/>
        <p:txBody>
          <a:bodyPr/>
          <a:lstStyle/>
          <a:p>
            <a:fld id="{4D204273-9E39-4C9A-A251-EF1633DCAA43}" type="slidenum">
              <a:rPr lang="en-GB" smtClean="0"/>
              <a:pPr/>
              <a:t>10</a:t>
            </a:fld>
            <a:endParaRPr lang="en-GB"/>
          </a:p>
        </p:txBody>
      </p:sp>
    </p:spTree>
    <p:extLst>
      <p:ext uri="{BB962C8B-B14F-4D97-AF65-F5344CB8AC3E}">
        <p14:creationId xmlns:p14="http://schemas.microsoft.com/office/powerpoint/2010/main" val="2177719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204273-9E39-4C9A-A251-EF1633DCAA43}" type="slidenum">
              <a:rPr lang="en-GB" smtClean="0"/>
              <a:pPr/>
              <a:t>11</a:t>
            </a:fld>
            <a:endParaRPr lang="en-GB"/>
          </a:p>
        </p:txBody>
      </p:sp>
    </p:spTree>
    <p:extLst>
      <p:ext uri="{BB962C8B-B14F-4D97-AF65-F5344CB8AC3E}">
        <p14:creationId xmlns:p14="http://schemas.microsoft.com/office/powerpoint/2010/main" val="962682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204273-9E39-4C9A-A251-EF1633DCAA43}" type="slidenum">
              <a:rPr lang="en-GB" smtClean="0"/>
              <a:pPr/>
              <a:t>12</a:t>
            </a:fld>
            <a:endParaRPr lang="en-GB"/>
          </a:p>
        </p:txBody>
      </p:sp>
    </p:spTree>
    <p:extLst>
      <p:ext uri="{BB962C8B-B14F-4D97-AF65-F5344CB8AC3E}">
        <p14:creationId xmlns:p14="http://schemas.microsoft.com/office/powerpoint/2010/main" val="1184669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smtClean="0"/>
              <a:t>Keep hot plasma</a:t>
            </a:r>
            <a:r>
              <a:rPr lang="en-US" baseline="0" dirty="0" smtClean="0"/>
              <a:t>     KD: “will” transform</a:t>
            </a:r>
          </a:p>
          <a:p>
            <a:r>
              <a:rPr lang="en-US" dirty="0" smtClean="0"/>
              <a:t>Hot to High</a:t>
            </a:r>
            <a:r>
              <a:rPr lang="en-US" baseline="0" dirty="0" smtClean="0"/>
              <a:t> energy, </a:t>
            </a:r>
          </a:p>
          <a:p>
            <a:r>
              <a:rPr lang="en-US" baseline="0" dirty="0" smtClean="0"/>
              <a:t>alpha particles </a:t>
            </a:r>
            <a:endParaRPr lang="en-US" dirty="0"/>
          </a:p>
        </p:txBody>
      </p:sp>
      <p:sp>
        <p:nvSpPr>
          <p:cNvPr id="4" name="スライド番号プレースホルダー 3"/>
          <p:cNvSpPr>
            <a:spLocks noGrp="1"/>
          </p:cNvSpPr>
          <p:nvPr>
            <p:ph type="sldNum" sz="quarter" idx="10"/>
          </p:nvPr>
        </p:nvSpPr>
        <p:spPr/>
        <p:txBody>
          <a:bodyPr/>
          <a:lstStyle/>
          <a:p>
            <a:fld id="{4D204273-9E39-4C9A-A251-EF1633DCAA43}" type="slidenum">
              <a:rPr lang="en-GB" smtClean="0"/>
              <a:pPr/>
              <a:t>13</a:t>
            </a:fld>
            <a:endParaRPr lang="en-GB"/>
          </a:p>
        </p:txBody>
      </p:sp>
    </p:spTree>
    <p:extLst>
      <p:ext uri="{BB962C8B-B14F-4D97-AF65-F5344CB8AC3E}">
        <p14:creationId xmlns:p14="http://schemas.microsoft.com/office/powerpoint/2010/main" val="2177719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204273-9E39-4C9A-A251-EF1633DCAA43}" type="slidenum">
              <a:rPr lang="en-GB" smtClean="0"/>
              <a:pPr/>
              <a:t>14</a:t>
            </a:fld>
            <a:endParaRPr lang="en-GB"/>
          </a:p>
        </p:txBody>
      </p:sp>
    </p:spTree>
    <p:extLst>
      <p:ext uri="{BB962C8B-B14F-4D97-AF65-F5344CB8AC3E}">
        <p14:creationId xmlns:p14="http://schemas.microsoft.com/office/powerpoint/2010/main" val="586394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204273-9E39-4C9A-A251-EF1633DCAA43}" type="slidenum">
              <a:rPr lang="en-GB" smtClean="0"/>
              <a:pPr/>
              <a:t>15</a:t>
            </a:fld>
            <a:endParaRPr lang="en-GB"/>
          </a:p>
        </p:txBody>
      </p:sp>
    </p:spTree>
    <p:extLst>
      <p:ext uri="{BB962C8B-B14F-4D97-AF65-F5344CB8AC3E}">
        <p14:creationId xmlns:p14="http://schemas.microsoft.com/office/powerpoint/2010/main" val="3394642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204273-9E39-4C9A-A251-EF1633DCAA43}" type="slidenum">
              <a:rPr lang="en-GB" smtClean="0"/>
              <a:pPr/>
              <a:t>16</a:t>
            </a:fld>
            <a:endParaRPr lang="en-GB"/>
          </a:p>
        </p:txBody>
      </p:sp>
    </p:spTree>
    <p:extLst>
      <p:ext uri="{BB962C8B-B14F-4D97-AF65-F5344CB8AC3E}">
        <p14:creationId xmlns:p14="http://schemas.microsoft.com/office/powerpoint/2010/main" val="1621028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smtClean="0"/>
              <a:t>Keep hot plasma</a:t>
            </a:r>
            <a:r>
              <a:rPr lang="en-US" baseline="0" dirty="0" smtClean="0"/>
              <a:t>     KD: “will” transform</a:t>
            </a:r>
          </a:p>
          <a:p>
            <a:r>
              <a:rPr lang="en-US" dirty="0" smtClean="0"/>
              <a:t>Hot to High</a:t>
            </a:r>
            <a:r>
              <a:rPr lang="en-US" baseline="0" dirty="0" smtClean="0"/>
              <a:t> energy, </a:t>
            </a:r>
          </a:p>
          <a:p>
            <a:r>
              <a:rPr lang="en-US" baseline="0" dirty="0" smtClean="0"/>
              <a:t>alpha particles </a:t>
            </a:r>
            <a:endParaRPr lang="en-US" dirty="0"/>
          </a:p>
        </p:txBody>
      </p:sp>
      <p:sp>
        <p:nvSpPr>
          <p:cNvPr id="4" name="スライド番号プレースホルダー 3"/>
          <p:cNvSpPr>
            <a:spLocks noGrp="1"/>
          </p:cNvSpPr>
          <p:nvPr>
            <p:ph type="sldNum" sz="quarter" idx="10"/>
          </p:nvPr>
        </p:nvSpPr>
        <p:spPr/>
        <p:txBody>
          <a:bodyPr/>
          <a:lstStyle/>
          <a:p>
            <a:fld id="{4D204273-9E39-4C9A-A251-EF1633DCAA43}" type="slidenum">
              <a:rPr lang="en-GB" smtClean="0"/>
              <a:pPr/>
              <a:t>2</a:t>
            </a:fld>
            <a:endParaRPr lang="en-GB"/>
          </a:p>
        </p:txBody>
      </p:sp>
    </p:spTree>
    <p:extLst>
      <p:ext uri="{BB962C8B-B14F-4D97-AF65-F5344CB8AC3E}">
        <p14:creationId xmlns:p14="http://schemas.microsoft.com/office/powerpoint/2010/main" val="2177719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smtClean="0"/>
              <a:t>Keep hot plasma</a:t>
            </a:r>
            <a:r>
              <a:rPr lang="en-US" baseline="0" dirty="0" smtClean="0"/>
              <a:t>     KD: “will” transform</a:t>
            </a:r>
          </a:p>
          <a:p>
            <a:r>
              <a:rPr lang="en-US" dirty="0" smtClean="0"/>
              <a:t>Hot to High</a:t>
            </a:r>
            <a:r>
              <a:rPr lang="en-US" baseline="0" dirty="0" smtClean="0"/>
              <a:t> energy, </a:t>
            </a:r>
          </a:p>
          <a:p>
            <a:r>
              <a:rPr lang="en-US" baseline="0" dirty="0" smtClean="0"/>
              <a:t>alpha particles </a:t>
            </a:r>
            <a:endParaRPr lang="en-US" dirty="0"/>
          </a:p>
        </p:txBody>
      </p:sp>
      <p:sp>
        <p:nvSpPr>
          <p:cNvPr id="4" name="スライド番号プレースホルダー 3"/>
          <p:cNvSpPr>
            <a:spLocks noGrp="1"/>
          </p:cNvSpPr>
          <p:nvPr>
            <p:ph type="sldNum" sz="quarter" idx="10"/>
          </p:nvPr>
        </p:nvSpPr>
        <p:spPr/>
        <p:txBody>
          <a:bodyPr/>
          <a:lstStyle/>
          <a:p>
            <a:fld id="{4D204273-9E39-4C9A-A251-EF1633DCAA43}" type="slidenum">
              <a:rPr lang="en-GB" smtClean="0"/>
              <a:pPr/>
              <a:t>3</a:t>
            </a:fld>
            <a:endParaRPr lang="en-GB"/>
          </a:p>
        </p:txBody>
      </p:sp>
    </p:spTree>
    <p:extLst>
      <p:ext uri="{BB962C8B-B14F-4D97-AF65-F5344CB8AC3E}">
        <p14:creationId xmlns:p14="http://schemas.microsoft.com/office/powerpoint/2010/main" val="2177719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smtClean="0"/>
              <a:t>Keep hot plasma</a:t>
            </a:r>
            <a:r>
              <a:rPr lang="en-US" baseline="0" dirty="0" smtClean="0"/>
              <a:t>     KD: “will” transform</a:t>
            </a:r>
          </a:p>
          <a:p>
            <a:r>
              <a:rPr lang="en-US" dirty="0" smtClean="0"/>
              <a:t>Hot to High</a:t>
            </a:r>
            <a:r>
              <a:rPr lang="en-US" baseline="0" dirty="0" smtClean="0"/>
              <a:t> energy, </a:t>
            </a:r>
          </a:p>
          <a:p>
            <a:r>
              <a:rPr lang="en-US" baseline="0" dirty="0" smtClean="0"/>
              <a:t>alpha particles </a:t>
            </a:r>
            <a:endParaRPr lang="en-US" dirty="0"/>
          </a:p>
        </p:txBody>
      </p:sp>
      <p:sp>
        <p:nvSpPr>
          <p:cNvPr id="4" name="スライド番号プレースホルダー 3"/>
          <p:cNvSpPr>
            <a:spLocks noGrp="1"/>
          </p:cNvSpPr>
          <p:nvPr>
            <p:ph type="sldNum" sz="quarter" idx="10"/>
          </p:nvPr>
        </p:nvSpPr>
        <p:spPr/>
        <p:txBody>
          <a:bodyPr/>
          <a:lstStyle/>
          <a:p>
            <a:fld id="{4D204273-9E39-4C9A-A251-EF1633DCAA43}" type="slidenum">
              <a:rPr lang="en-GB" smtClean="0"/>
              <a:pPr/>
              <a:t>4</a:t>
            </a:fld>
            <a:endParaRPr lang="en-GB"/>
          </a:p>
        </p:txBody>
      </p:sp>
    </p:spTree>
    <p:extLst>
      <p:ext uri="{BB962C8B-B14F-4D97-AF65-F5344CB8AC3E}">
        <p14:creationId xmlns:p14="http://schemas.microsoft.com/office/powerpoint/2010/main" val="2177719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smtClean="0"/>
              <a:t>Keep hot plasma</a:t>
            </a:r>
            <a:r>
              <a:rPr lang="en-US" baseline="0" dirty="0" smtClean="0"/>
              <a:t>     KD: “will” transform</a:t>
            </a:r>
          </a:p>
          <a:p>
            <a:r>
              <a:rPr lang="en-US" dirty="0" smtClean="0"/>
              <a:t>Hot to High</a:t>
            </a:r>
            <a:r>
              <a:rPr lang="en-US" baseline="0" dirty="0" smtClean="0"/>
              <a:t> energy, </a:t>
            </a:r>
          </a:p>
          <a:p>
            <a:r>
              <a:rPr lang="en-US" baseline="0" dirty="0" smtClean="0"/>
              <a:t>alpha particles </a:t>
            </a:r>
            <a:endParaRPr lang="en-US" dirty="0"/>
          </a:p>
        </p:txBody>
      </p:sp>
      <p:sp>
        <p:nvSpPr>
          <p:cNvPr id="4" name="スライド番号プレースホルダー 3"/>
          <p:cNvSpPr>
            <a:spLocks noGrp="1"/>
          </p:cNvSpPr>
          <p:nvPr>
            <p:ph type="sldNum" sz="quarter" idx="10"/>
          </p:nvPr>
        </p:nvSpPr>
        <p:spPr/>
        <p:txBody>
          <a:bodyPr/>
          <a:lstStyle/>
          <a:p>
            <a:fld id="{4D204273-9E39-4C9A-A251-EF1633DCAA43}" type="slidenum">
              <a:rPr lang="en-GB" smtClean="0"/>
              <a:pPr/>
              <a:t>5</a:t>
            </a:fld>
            <a:endParaRPr lang="en-GB"/>
          </a:p>
        </p:txBody>
      </p:sp>
    </p:spTree>
    <p:extLst>
      <p:ext uri="{BB962C8B-B14F-4D97-AF65-F5344CB8AC3E}">
        <p14:creationId xmlns:p14="http://schemas.microsoft.com/office/powerpoint/2010/main" val="2177719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smtClean="0"/>
              <a:t>Keep hot plasma</a:t>
            </a:r>
            <a:r>
              <a:rPr lang="en-US" baseline="0" dirty="0" smtClean="0"/>
              <a:t>     KD: “will” transform</a:t>
            </a:r>
          </a:p>
          <a:p>
            <a:r>
              <a:rPr lang="en-US" dirty="0" smtClean="0"/>
              <a:t>Hot to High</a:t>
            </a:r>
            <a:r>
              <a:rPr lang="en-US" baseline="0" dirty="0" smtClean="0"/>
              <a:t> energy, </a:t>
            </a:r>
          </a:p>
          <a:p>
            <a:r>
              <a:rPr lang="en-US" baseline="0" dirty="0" smtClean="0"/>
              <a:t>alpha particles </a:t>
            </a:r>
            <a:endParaRPr lang="en-US" dirty="0"/>
          </a:p>
        </p:txBody>
      </p:sp>
      <p:sp>
        <p:nvSpPr>
          <p:cNvPr id="4" name="スライド番号プレースホルダー 3"/>
          <p:cNvSpPr>
            <a:spLocks noGrp="1"/>
          </p:cNvSpPr>
          <p:nvPr>
            <p:ph type="sldNum" sz="quarter" idx="10"/>
          </p:nvPr>
        </p:nvSpPr>
        <p:spPr/>
        <p:txBody>
          <a:bodyPr/>
          <a:lstStyle/>
          <a:p>
            <a:fld id="{4D204273-9E39-4C9A-A251-EF1633DCAA43}" type="slidenum">
              <a:rPr lang="en-GB" smtClean="0"/>
              <a:pPr/>
              <a:t>6</a:t>
            </a:fld>
            <a:endParaRPr lang="en-GB"/>
          </a:p>
        </p:txBody>
      </p:sp>
    </p:spTree>
    <p:extLst>
      <p:ext uri="{BB962C8B-B14F-4D97-AF65-F5344CB8AC3E}">
        <p14:creationId xmlns:p14="http://schemas.microsoft.com/office/powerpoint/2010/main" val="2177719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smtClean="0"/>
              <a:t>Keep hot plasma</a:t>
            </a:r>
            <a:r>
              <a:rPr lang="en-US" baseline="0" dirty="0" smtClean="0"/>
              <a:t>     KD: “will” transform</a:t>
            </a:r>
          </a:p>
          <a:p>
            <a:r>
              <a:rPr lang="en-US" dirty="0" smtClean="0"/>
              <a:t>Hot to High</a:t>
            </a:r>
            <a:r>
              <a:rPr lang="en-US" baseline="0" dirty="0" smtClean="0"/>
              <a:t> energy, </a:t>
            </a:r>
          </a:p>
          <a:p>
            <a:r>
              <a:rPr lang="en-US" baseline="0" dirty="0" smtClean="0"/>
              <a:t>alpha particles </a:t>
            </a:r>
            <a:endParaRPr lang="en-US" dirty="0"/>
          </a:p>
        </p:txBody>
      </p:sp>
      <p:sp>
        <p:nvSpPr>
          <p:cNvPr id="4" name="スライド番号プレースホルダー 3"/>
          <p:cNvSpPr>
            <a:spLocks noGrp="1"/>
          </p:cNvSpPr>
          <p:nvPr>
            <p:ph type="sldNum" sz="quarter" idx="10"/>
          </p:nvPr>
        </p:nvSpPr>
        <p:spPr/>
        <p:txBody>
          <a:bodyPr/>
          <a:lstStyle/>
          <a:p>
            <a:fld id="{4D204273-9E39-4C9A-A251-EF1633DCAA43}" type="slidenum">
              <a:rPr lang="en-GB" smtClean="0"/>
              <a:pPr/>
              <a:t>7</a:t>
            </a:fld>
            <a:endParaRPr lang="en-GB"/>
          </a:p>
        </p:txBody>
      </p:sp>
    </p:spTree>
    <p:extLst>
      <p:ext uri="{BB962C8B-B14F-4D97-AF65-F5344CB8AC3E}">
        <p14:creationId xmlns:p14="http://schemas.microsoft.com/office/powerpoint/2010/main" val="2177719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smtClean="0"/>
              <a:t>10 October, March 2013</a:t>
            </a:r>
            <a:r>
              <a:rPr lang="ja-JP" altLang="en-US" dirty="0" smtClean="0"/>
              <a:t>にテストコンボイ</a:t>
            </a:r>
            <a:r>
              <a:rPr lang="en-US" altLang="ja-JP" dirty="0" smtClean="0"/>
              <a:t>, 2014</a:t>
            </a:r>
            <a:r>
              <a:rPr lang="ja-JP" altLang="en-US" dirty="0" smtClean="0"/>
              <a:t>から実際に動き出す。道路の</a:t>
            </a:r>
            <a:r>
              <a:rPr lang="en-US" altLang="ja-JP" dirty="0" smtClean="0"/>
              <a:t>39%</a:t>
            </a:r>
            <a:r>
              <a:rPr lang="ja-JP" altLang="en-US" dirty="0" smtClean="0"/>
              <a:t>に現状問題が発見、</a:t>
            </a:r>
            <a:r>
              <a:rPr lang="en-US" altLang="ja-JP" dirty="0" smtClean="0"/>
              <a:t>itinerary plan</a:t>
            </a:r>
            <a:r>
              <a:rPr lang="ja-JP" altLang="en-US" dirty="0" smtClean="0"/>
              <a:t>は完成</a:t>
            </a:r>
            <a:endParaRPr lang="en-US" dirty="0"/>
          </a:p>
        </p:txBody>
      </p:sp>
      <p:sp>
        <p:nvSpPr>
          <p:cNvPr id="4" name="スライド番号プレースホルダー 3"/>
          <p:cNvSpPr>
            <a:spLocks noGrp="1"/>
          </p:cNvSpPr>
          <p:nvPr>
            <p:ph type="sldNum" sz="quarter" idx="10"/>
          </p:nvPr>
        </p:nvSpPr>
        <p:spPr/>
        <p:txBody>
          <a:bodyPr/>
          <a:lstStyle/>
          <a:p>
            <a:fld id="{4D204273-9E39-4C9A-A251-EF1633DCAA43}" type="slidenum">
              <a:rPr lang="en-GB" smtClean="0"/>
              <a:pPr/>
              <a:t>8</a:t>
            </a:fld>
            <a:endParaRPr lang="en-GB"/>
          </a:p>
        </p:txBody>
      </p:sp>
    </p:spTree>
    <p:extLst>
      <p:ext uri="{BB962C8B-B14F-4D97-AF65-F5344CB8AC3E}">
        <p14:creationId xmlns:p14="http://schemas.microsoft.com/office/powerpoint/2010/main" val="2230228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204273-9E39-4C9A-A251-EF1633DCAA43}" type="slidenum">
              <a:rPr lang="en-GB" smtClean="0"/>
              <a:pPr/>
              <a:t>9</a:t>
            </a:fld>
            <a:endParaRPr lang="en-GB"/>
          </a:p>
        </p:txBody>
      </p:sp>
    </p:spTree>
    <p:extLst>
      <p:ext uri="{BB962C8B-B14F-4D97-AF65-F5344CB8AC3E}">
        <p14:creationId xmlns:p14="http://schemas.microsoft.com/office/powerpoint/2010/main" val="1754547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252536" y="1772816"/>
            <a:ext cx="80010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5598395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036913"/>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378341168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573088" y="609600"/>
            <a:ext cx="8001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573088" y="1752600"/>
            <a:ext cx="8001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37" name="Line 13"/>
          <p:cNvSpPr>
            <a:spLocks noChangeShapeType="1"/>
          </p:cNvSpPr>
          <p:nvPr/>
        </p:nvSpPr>
        <p:spPr bwMode="auto">
          <a:xfrm>
            <a:off x="0" y="116632"/>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038" name="Picture 14" descr="PowerPoint_Graphi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28368"/>
            <a:ext cx="9144000" cy="622300"/>
          </a:xfrm>
          <a:prstGeom prst="rect">
            <a:avLst/>
          </a:prstGeom>
          <a:noFill/>
          <a:extLst>
            <a:ext uri="{909E8E84-426E-40dd-AFC4-6F175D3DCCD1}">
              <a14:hiddenFill xmlns:a14="http://schemas.microsoft.com/office/drawing/2010/main">
                <a:solidFill>
                  <a:srgbClr val="FFFFFF"/>
                </a:solidFill>
              </a14:hiddenFill>
            </a:ext>
          </a:extLst>
        </p:spPr>
      </p:pic>
      <p:sp>
        <p:nvSpPr>
          <p:cNvPr id="1039" name="Text Box 15"/>
          <p:cNvSpPr txBox="1">
            <a:spLocks noChangeArrowheads="1"/>
          </p:cNvSpPr>
          <p:nvPr/>
        </p:nvSpPr>
        <p:spPr bwMode="auto">
          <a:xfrm>
            <a:off x="2627784" y="6436926"/>
            <a:ext cx="55095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indent="0" algn="l" defTabSz="914400" rtl="0" eaLnBrk="0" fontAlgn="base" latinLnBrk="0" hangingPunct="0">
              <a:lnSpc>
                <a:spcPct val="100000"/>
              </a:lnSpc>
              <a:spcBef>
                <a:spcPct val="50000"/>
              </a:spcBef>
              <a:spcAft>
                <a:spcPct val="0"/>
              </a:spcAft>
              <a:buClrTx/>
              <a:buSzTx/>
              <a:buFontTx/>
              <a:buNone/>
              <a:tabLst/>
              <a:defRPr/>
            </a:pPr>
            <a:r>
              <a:rPr kumimoji="0" lang="en-US" altLang="ja-JP" sz="1200" baseline="0" dirty="0" smtClean="0">
                <a:solidFill>
                  <a:schemeClr val="accent2"/>
                </a:solidFill>
                <a:latin typeface="Arial" charset="0"/>
              </a:rPr>
              <a:t>Fusion Power Associates Meeting, </a:t>
            </a:r>
            <a:r>
              <a:rPr kumimoji="0" lang="en-US" altLang="ja-JP" sz="1200" baseline="0" dirty="0" smtClean="0">
                <a:solidFill>
                  <a:schemeClr val="accent2"/>
                </a:solidFill>
                <a:latin typeface="Arial" charset="0"/>
              </a:rPr>
              <a:t>5 </a:t>
            </a:r>
            <a:r>
              <a:rPr kumimoji="0" lang="en-US" altLang="ja-JP" sz="1200" baseline="0" dirty="0" smtClean="0">
                <a:solidFill>
                  <a:schemeClr val="accent2"/>
                </a:solidFill>
                <a:latin typeface="Arial" charset="0"/>
              </a:rPr>
              <a:t>December 2012</a:t>
            </a:r>
            <a:endParaRPr kumimoji="0" lang="en-GB" altLang="ja-JP" sz="1200" baseline="0" dirty="0" smtClean="0">
              <a:solidFill>
                <a:schemeClr val="accent2"/>
              </a:solidFill>
              <a:latin typeface="Arial" charset="0"/>
            </a:endParaRPr>
          </a:p>
        </p:txBody>
      </p:sp>
      <p:sp>
        <p:nvSpPr>
          <p:cNvPr id="1040" name="Text Box 16"/>
          <p:cNvSpPr txBox="1">
            <a:spLocks noChangeArrowheads="1"/>
          </p:cNvSpPr>
          <p:nvPr/>
        </p:nvSpPr>
        <p:spPr bwMode="auto">
          <a:xfrm>
            <a:off x="8340166" y="6421765"/>
            <a:ext cx="8640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50000"/>
              </a:spcBef>
            </a:pPr>
            <a:r>
              <a:rPr lang="en-GB" sz="1000" b="1" dirty="0" smtClean="0">
                <a:solidFill>
                  <a:schemeClr val="accent2"/>
                </a:solidFill>
                <a:latin typeface="+mj-lt"/>
              </a:rPr>
              <a:t>Slide </a:t>
            </a:r>
            <a:fld id="{47BA91C2-74BF-4480-8BF1-C44F20807924}" type="slidenum">
              <a:rPr lang="en-GB" sz="1000" b="1" smtClean="0">
                <a:solidFill>
                  <a:schemeClr val="accent2"/>
                </a:solidFill>
                <a:latin typeface="+mj-lt"/>
              </a:rPr>
              <a:pPr>
                <a:spcBef>
                  <a:spcPct val="50000"/>
                </a:spcBef>
              </a:pPr>
              <a:t>‹#›</a:t>
            </a:fld>
            <a:r>
              <a:rPr lang="en-GB" sz="1000" b="1" dirty="0" smtClean="0">
                <a:solidFill>
                  <a:schemeClr val="accent2"/>
                </a:solidFill>
                <a:latin typeface="+mj-lt"/>
              </a:rPr>
              <a:t>/16</a:t>
            </a:r>
            <a:endParaRPr lang="en-GB" sz="1000" b="1" dirty="0">
              <a:solidFill>
                <a:schemeClr val="accent2"/>
              </a:solidFill>
              <a:latin typeface="+mj-lt"/>
            </a:endParaRPr>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Lst>
  <p:timing>
    <p:tnLst>
      <p:par>
        <p:cTn xmlns:p14="http://schemas.microsoft.com/office/powerpoint/2010/main" id="1" dur="indefinite" restart="never" nodeType="tmRoot"/>
      </p:par>
    </p:tnLst>
  </p:timing>
  <p:hf sldNum="0" hdr="0" dt="0"/>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wmf"/><Relationship Id="rId6"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3" descr="C:\Users\arnouxr\Documents\Work\En Cours\ENERGY CONFERENCE GENEVA\With_fig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644" y="1268760"/>
            <a:ext cx="5018856" cy="3394204"/>
          </a:xfrm>
          <a:prstGeom prst="roundRect">
            <a:avLst>
              <a:gd name="adj" fmla="val 5541"/>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p:nvSpPr>
        <p:spPr>
          <a:xfrm>
            <a:off x="1835696" y="116632"/>
            <a:ext cx="5112568" cy="1200329"/>
          </a:xfrm>
          <a:prstGeom prst="rect">
            <a:avLst/>
          </a:prstGeom>
          <a:noFill/>
        </p:spPr>
        <p:txBody>
          <a:bodyPr wrap="square" rtlCol="0">
            <a:spAutoFit/>
          </a:bodyPr>
          <a:lstStyle/>
          <a:p>
            <a:pPr algn="ctr" eaLnBrk="0" fontAlgn="base" hangingPunct="0">
              <a:spcBef>
                <a:spcPct val="0"/>
              </a:spcBef>
              <a:spcAft>
                <a:spcPct val="0"/>
              </a:spcAft>
            </a:pPr>
            <a:r>
              <a:rPr lang="fr-FR" sz="7200" b="1" dirty="0">
                <a:solidFill>
                  <a:srgbClr val="FFCC00"/>
                </a:solidFill>
                <a:effectLst>
                  <a:outerShdw blurRad="50800" dist="50800" dir="5400000" algn="ctr" rotWithShape="0">
                    <a:srgbClr val="000000"/>
                  </a:outerShdw>
                </a:effectLst>
                <a:latin typeface="Arial"/>
                <a:cs typeface="Arial"/>
              </a:rPr>
              <a:t>ITER</a:t>
            </a:r>
          </a:p>
        </p:txBody>
      </p:sp>
      <p:sp>
        <p:nvSpPr>
          <p:cNvPr id="9" name="TextBox 6"/>
          <p:cNvSpPr txBox="1"/>
          <p:nvPr/>
        </p:nvSpPr>
        <p:spPr>
          <a:xfrm>
            <a:off x="1043608" y="4604355"/>
            <a:ext cx="7262366" cy="984885"/>
          </a:xfrm>
          <a:prstGeom prst="rect">
            <a:avLst/>
          </a:prstGeom>
          <a:solidFill>
            <a:schemeClr val="tx1">
              <a:alpha val="44000"/>
            </a:schemeClr>
          </a:solidFill>
        </p:spPr>
        <p:txBody>
          <a:bodyPr wrap="square" rtlCol="0">
            <a:spAutoFit/>
          </a:bodyPr>
          <a:lstStyle/>
          <a:p>
            <a:pPr algn="ctr" defTabSz="795338" eaLnBrk="0" fontAlgn="base" hangingPunct="0">
              <a:lnSpc>
                <a:spcPct val="90000"/>
              </a:lnSpc>
              <a:spcBef>
                <a:spcPct val="20000"/>
              </a:spcBef>
              <a:spcAft>
                <a:spcPct val="0"/>
              </a:spcAft>
            </a:pPr>
            <a:r>
              <a:rPr lang="en-GB" sz="2000" b="1" dirty="0">
                <a:solidFill>
                  <a:srgbClr val="FFCC00"/>
                </a:solidFill>
                <a:effectLst>
                  <a:outerShdw blurRad="50800" dist="50800" dir="5400000" algn="ctr" rotWithShape="0">
                    <a:srgbClr val="000000"/>
                  </a:outerShdw>
                </a:effectLst>
                <a:latin typeface="Arial"/>
                <a:cs typeface="Arial"/>
              </a:rPr>
              <a:t>Achieve 500 MW of fusion power. </a:t>
            </a:r>
          </a:p>
          <a:p>
            <a:pPr algn="ctr" defTabSz="795338" eaLnBrk="0" fontAlgn="base" hangingPunct="0">
              <a:lnSpc>
                <a:spcPct val="90000"/>
              </a:lnSpc>
              <a:spcBef>
                <a:spcPct val="20000"/>
              </a:spcBef>
              <a:spcAft>
                <a:spcPct val="0"/>
              </a:spcAft>
            </a:pPr>
            <a:r>
              <a:rPr lang="en-GB" sz="2000" b="1" dirty="0">
                <a:solidFill>
                  <a:srgbClr val="FFCC00"/>
                </a:solidFill>
                <a:effectLst>
                  <a:outerShdw blurRad="50800" dist="50800" dir="5400000" algn="ctr" rotWithShape="0">
                    <a:srgbClr val="000000"/>
                  </a:outerShdw>
                </a:effectLst>
                <a:latin typeface="Arial"/>
                <a:cs typeface="Arial"/>
              </a:rPr>
              <a:t>Demonstrate the scientific and technological feasibility and safety features of fusion energy.</a:t>
            </a:r>
          </a:p>
        </p:txBody>
      </p:sp>
      <p:sp>
        <p:nvSpPr>
          <p:cNvPr id="10" name="TextBox 7"/>
          <p:cNvSpPr txBox="1"/>
          <p:nvPr/>
        </p:nvSpPr>
        <p:spPr>
          <a:xfrm>
            <a:off x="1187624" y="5805264"/>
            <a:ext cx="6955990" cy="289823"/>
          </a:xfrm>
          <a:prstGeom prst="rect">
            <a:avLst/>
          </a:prstGeom>
          <a:noFill/>
        </p:spPr>
        <p:txBody>
          <a:bodyPr wrap="square" rtlCol="0">
            <a:spAutoFit/>
          </a:bodyPr>
          <a:lstStyle/>
          <a:p>
            <a:pPr algn="ctr" defTabSz="795338">
              <a:lnSpc>
                <a:spcPct val="90000"/>
              </a:lnSpc>
              <a:spcBef>
                <a:spcPct val="20000"/>
              </a:spcBef>
            </a:pPr>
            <a:r>
              <a:rPr lang="fr-FR" sz="1400" b="1" dirty="0" smtClean="0">
                <a:solidFill>
                  <a:srgbClr val="FFCC00"/>
                </a:solidFill>
                <a:effectLst>
                  <a:outerShdw blurRad="50800" dist="50800" dir="5400000" algn="ctr" rotWithShape="0">
                    <a:srgbClr val="000000"/>
                  </a:outerShdw>
                </a:effectLst>
                <a:latin typeface="Arial"/>
                <a:cs typeface="Arial"/>
              </a:rPr>
              <a:t>Ned </a:t>
            </a:r>
            <a:r>
              <a:rPr lang="fr-FR" sz="1400" b="1" dirty="0" err="1" smtClean="0">
                <a:solidFill>
                  <a:srgbClr val="FFCC00"/>
                </a:solidFill>
                <a:effectLst>
                  <a:outerShdw blurRad="50800" dist="50800" dir="5400000" algn="ctr" rotWithShape="0">
                    <a:srgbClr val="000000"/>
                  </a:outerShdw>
                </a:effectLst>
                <a:latin typeface="Arial"/>
                <a:cs typeface="Arial"/>
              </a:rPr>
              <a:t>Sauthoff</a:t>
            </a:r>
            <a:r>
              <a:rPr lang="fr-FR" sz="1400" b="1" dirty="0">
                <a:solidFill>
                  <a:srgbClr val="FFCC00"/>
                </a:solidFill>
                <a:effectLst>
                  <a:outerShdw blurRad="50800" dist="50800" dir="5400000" algn="ctr" rotWithShape="0">
                    <a:srgbClr val="000000"/>
                  </a:outerShdw>
                </a:effectLst>
                <a:latin typeface="Arial"/>
                <a:cs typeface="Arial"/>
              </a:rPr>
              <a:t> for </a:t>
            </a:r>
            <a:r>
              <a:rPr lang="fr-FR" sz="1400" b="1" dirty="0" err="1">
                <a:solidFill>
                  <a:srgbClr val="FFCC00"/>
                </a:solidFill>
                <a:effectLst>
                  <a:outerShdw blurRad="50800" dist="50800" dir="5400000" algn="ctr" rotWithShape="0">
                    <a:srgbClr val="000000"/>
                  </a:outerShdw>
                </a:effectLst>
                <a:latin typeface="Arial"/>
                <a:cs typeface="Arial"/>
              </a:rPr>
              <a:t>Osamu</a:t>
            </a:r>
            <a:r>
              <a:rPr lang="fr-FR" sz="1400" b="1" dirty="0">
                <a:solidFill>
                  <a:srgbClr val="FFCC00"/>
                </a:solidFill>
                <a:effectLst>
                  <a:outerShdw blurRad="50800" dist="50800" dir="5400000" algn="ctr" rotWithShape="0">
                    <a:srgbClr val="000000"/>
                  </a:outerShdw>
                </a:effectLst>
                <a:latin typeface="Arial"/>
                <a:cs typeface="Arial"/>
              </a:rPr>
              <a:t> </a:t>
            </a:r>
            <a:r>
              <a:rPr lang="fr-FR" sz="1400" b="1" dirty="0" err="1">
                <a:solidFill>
                  <a:srgbClr val="FFCC00"/>
                </a:solidFill>
                <a:effectLst>
                  <a:outerShdw blurRad="50800" dist="50800" dir="5400000" algn="ctr" rotWithShape="0">
                    <a:srgbClr val="000000"/>
                  </a:outerShdw>
                </a:effectLst>
                <a:latin typeface="Arial"/>
                <a:cs typeface="Arial"/>
              </a:rPr>
              <a:t>Motojima</a:t>
            </a:r>
            <a:endParaRPr lang="fr-FR" sz="1400" b="1" dirty="0">
              <a:solidFill>
                <a:srgbClr val="FFCC00"/>
              </a:solidFill>
              <a:effectLst>
                <a:outerShdw blurRad="50800" dist="50800" dir="5400000" algn="ctr" rotWithShape="0">
                  <a:srgbClr val="000000"/>
                </a:outerShdw>
              </a:effectLst>
              <a:latin typeface="Arial"/>
              <a:cs typeface="Arial"/>
            </a:endParaRPr>
          </a:p>
        </p:txBody>
      </p:sp>
      <p:sp>
        <p:nvSpPr>
          <p:cNvPr id="2" name="Rounded Rectangle 1"/>
          <p:cNvSpPr/>
          <p:nvPr/>
        </p:nvSpPr>
        <p:spPr>
          <a:xfrm>
            <a:off x="0" y="1268760"/>
            <a:ext cx="3556793" cy="3711436"/>
          </a:xfrm>
          <a:prstGeom prst="roundRect">
            <a:avLst/>
          </a:prstGeom>
        </p:spPr>
        <p:txBody>
          <a:bodyPr wrap="square" rtlCol="0" anchor="ctr">
            <a:spAutoFit/>
          </a:bodyPr>
          <a:lstStyle/>
          <a:p>
            <a:pPr algn="ctr" eaLnBrk="0" fontAlgn="base" hangingPunct="0">
              <a:spcBef>
                <a:spcPct val="0"/>
              </a:spcBef>
              <a:spcAft>
                <a:spcPct val="0"/>
              </a:spcAft>
            </a:pPr>
            <a:endParaRPr lang="en-GB" sz="1400" dirty="0">
              <a:solidFill>
                <a:srgbClr val="FFC000"/>
              </a:solidFill>
              <a:latin typeface="Century Gothic"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54" y="1697530"/>
            <a:ext cx="3912157" cy="2595566"/>
          </a:xfrm>
          <a:prstGeom prst="rect">
            <a:avLst/>
          </a:prstGeom>
        </p:spPr>
      </p:pic>
    </p:spTree>
    <p:extLst>
      <p:ext uri="{BB962C8B-B14F-4D97-AF65-F5344CB8AC3E}">
        <p14:creationId xmlns:p14="http://schemas.microsoft.com/office/powerpoint/2010/main" val="2938855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bwMode="auto">
          <a:xfrm>
            <a:off x="0" y="0"/>
            <a:ext cx="9144000" cy="1412776"/>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pitchFamily="34" charset="0"/>
            </a:endParaRPr>
          </a:p>
        </p:txBody>
      </p:sp>
      <p:sp>
        <p:nvSpPr>
          <p:cNvPr id="2" name="Title 1"/>
          <p:cNvSpPr>
            <a:spLocks noGrp="1"/>
          </p:cNvSpPr>
          <p:nvPr>
            <p:ph type="ctrTitle"/>
          </p:nvPr>
        </p:nvSpPr>
        <p:spPr>
          <a:xfrm>
            <a:off x="251520" y="116632"/>
            <a:ext cx="8424936" cy="1143000"/>
          </a:xfrm>
        </p:spPr>
        <p:txBody>
          <a:bodyPr>
            <a:noAutofit/>
          </a:bodyPr>
          <a:lstStyle/>
          <a:p>
            <a:pPr algn="l" eaLnBrk="0" fontAlgn="base" hangingPunct="0">
              <a:spcAft>
                <a:spcPct val="0"/>
              </a:spcAft>
            </a:pPr>
            <a:r>
              <a:rPr lang="en-GB" sz="4000" dirty="0" smtClean="0">
                <a:solidFill>
                  <a:srgbClr val="FFCC00"/>
                </a:solidFill>
                <a:latin typeface="Arial"/>
                <a:cs typeface="Arial"/>
              </a:rPr>
              <a:t>TF Conductor Ready to Ship</a:t>
            </a:r>
            <a:endParaRPr lang="en-GB" sz="4000" b="1" dirty="0">
              <a:solidFill>
                <a:srgbClr val="FFCC00"/>
              </a:solidFill>
              <a:latin typeface="Arial"/>
              <a:cs typeface="Arial"/>
            </a:endParaRPr>
          </a:p>
        </p:txBody>
      </p:sp>
      <p:sp>
        <p:nvSpPr>
          <p:cNvPr id="8" name="Rectangle 7"/>
          <p:cNvSpPr/>
          <p:nvPr/>
        </p:nvSpPr>
        <p:spPr>
          <a:xfrm>
            <a:off x="3635896" y="7029400"/>
            <a:ext cx="936104" cy="707886"/>
          </a:xfrm>
          <a:prstGeom prst="rect">
            <a:avLst/>
          </a:prstGeom>
          <a:effectLst>
            <a:outerShdw blurRad="50800" dist="50800" dir="5400000" algn="ctr" rotWithShape="0">
              <a:schemeClr val="tx1"/>
            </a:outerShdw>
          </a:effectLst>
        </p:spPr>
        <p:txBody>
          <a:bodyPr wrap="square">
            <a:spAutoFit/>
          </a:bodyPr>
          <a:lstStyle/>
          <a:p>
            <a:r>
              <a:rPr lang="el-GR" sz="4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τ</a:t>
            </a:r>
            <a:endParaRPr lang="fr-FR" sz="4000" dirty="0"/>
          </a:p>
        </p:txBody>
      </p:sp>
      <p:pic>
        <p:nvPicPr>
          <p:cNvPr id="5" name="Picture 4" descr="ready to sh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 y="1772816"/>
            <a:ext cx="9144000" cy="4512564"/>
          </a:xfrm>
          <a:prstGeom prst="rect">
            <a:avLst/>
          </a:prstGeom>
        </p:spPr>
      </p:pic>
      <p:sp>
        <p:nvSpPr>
          <p:cNvPr id="9" name="TextBox 8"/>
          <p:cNvSpPr txBox="1"/>
          <p:nvPr/>
        </p:nvSpPr>
        <p:spPr>
          <a:xfrm>
            <a:off x="443453" y="1803714"/>
            <a:ext cx="1448494" cy="584776"/>
          </a:xfrm>
          <a:prstGeom prst="rect">
            <a:avLst/>
          </a:prstGeom>
          <a:noFill/>
        </p:spPr>
        <p:txBody>
          <a:bodyPr wrap="none" rtlCol="0">
            <a:spAutoFit/>
          </a:bodyPr>
          <a:lstStyle/>
          <a:p>
            <a:r>
              <a:rPr lang="en-US" sz="3200" b="1" i="1" dirty="0" smtClean="0">
                <a:solidFill>
                  <a:srgbClr val="000000"/>
                </a:solidFill>
                <a:latin typeface="Arial"/>
                <a:cs typeface="Arial"/>
              </a:rPr>
              <a:t>Korea</a:t>
            </a:r>
            <a:endParaRPr lang="en-US" sz="3200" b="1" i="1" dirty="0">
              <a:solidFill>
                <a:srgbClr val="000000"/>
              </a:solidFill>
              <a:latin typeface="Arial"/>
              <a:cs typeface="Arial"/>
            </a:endParaRPr>
          </a:p>
        </p:txBody>
      </p:sp>
      <p:sp>
        <p:nvSpPr>
          <p:cNvPr id="11" name="TextBox 10"/>
          <p:cNvSpPr txBox="1"/>
          <p:nvPr/>
        </p:nvSpPr>
        <p:spPr>
          <a:xfrm>
            <a:off x="6633016" y="1803714"/>
            <a:ext cx="1425251" cy="584776"/>
          </a:xfrm>
          <a:prstGeom prst="rect">
            <a:avLst/>
          </a:prstGeom>
          <a:noFill/>
        </p:spPr>
        <p:txBody>
          <a:bodyPr wrap="none" rtlCol="0">
            <a:spAutoFit/>
          </a:bodyPr>
          <a:lstStyle/>
          <a:p>
            <a:r>
              <a:rPr lang="en-US" sz="3200" b="1" i="1" dirty="0" smtClean="0">
                <a:solidFill>
                  <a:srgbClr val="000000"/>
                </a:solidFill>
                <a:latin typeface="Arial"/>
                <a:cs typeface="Arial"/>
              </a:rPr>
              <a:t>China</a:t>
            </a:r>
            <a:endParaRPr lang="en-US" sz="3200" b="1" i="1" dirty="0">
              <a:solidFill>
                <a:srgbClr val="000000"/>
              </a:solidFill>
              <a:latin typeface="Arial"/>
              <a:cs typeface="Arial"/>
            </a:endParaRPr>
          </a:p>
        </p:txBody>
      </p:sp>
      <p:sp>
        <p:nvSpPr>
          <p:cNvPr id="12" name="TextBox 11"/>
          <p:cNvSpPr txBox="1"/>
          <p:nvPr/>
        </p:nvSpPr>
        <p:spPr>
          <a:xfrm>
            <a:off x="3679483" y="1803714"/>
            <a:ext cx="1631036" cy="584776"/>
          </a:xfrm>
          <a:prstGeom prst="rect">
            <a:avLst/>
          </a:prstGeom>
          <a:noFill/>
        </p:spPr>
        <p:txBody>
          <a:bodyPr wrap="none" rtlCol="0">
            <a:spAutoFit/>
          </a:bodyPr>
          <a:lstStyle/>
          <a:p>
            <a:r>
              <a:rPr lang="en-US" sz="3200" b="1" i="1" dirty="0" smtClean="0">
                <a:solidFill>
                  <a:srgbClr val="000000"/>
                </a:solidFill>
                <a:latin typeface="Arial"/>
                <a:cs typeface="Arial"/>
              </a:rPr>
              <a:t>Russia</a:t>
            </a:r>
            <a:endParaRPr lang="en-US" sz="3200" b="1" i="1" dirty="0">
              <a:solidFill>
                <a:srgbClr val="000000"/>
              </a:solidFill>
              <a:latin typeface="Arial"/>
              <a:cs typeface="Arial"/>
            </a:endParaRPr>
          </a:p>
        </p:txBody>
      </p:sp>
      <p:sp>
        <p:nvSpPr>
          <p:cNvPr id="13" name="TextBox 12"/>
          <p:cNvSpPr txBox="1"/>
          <p:nvPr/>
        </p:nvSpPr>
        <p:spPr>
          <a:xfrm>
            <a:off x="3038340" y="5415212"/>
            <a:ext cx="2996097" cy="400110"/>
          </a:xfrm>
          <a:prstGeom prst="rect">
            <a:avLst/>
          </a:prstGeom>
          <a:noFill/>
        </p:spPr>
        <p:txBody>
          <a:bodyPr wrap="square" rtlCol="0">
            <a:spAutoFit/>
          </a:bodyPr>
          <a:lstStyle/>
          <a:p>
            <a:r>
              <a:rPr lang="en-US" sz="1000" dirty="0">
                <a:solidFill>
                  <a:srgbClr val="000000"/>
                </a:solidFill>
                <a:latin typeface="+mj-lt"/>
                <a:cs typeface="Arial"/>
              </a:rPr>
              <a:t>760 </a:t>
            </a:r>
            <a:r>
              <a:rPr lang="en-US" sz="1000" dirty="0" smtClean="0">
                <a:solidFill>
                  <a:srgbClr val="000000"/>
                </a:solidFill>
                <a:latin typeface="+mj-lt"/>
                <a:cs typeface="Arial"/>
              </a:rPr>
              <a:t>m of </a:t>
            </a:r>
            <a:r>
              <a:rPr lang="en-US" sz="1000" dirty="0" err="1">
                <a:solidFill>
                  <a:srgbClr val="000000"/>
                </a:solidFill>
                <a:latin typeface="+mj-lt"/>
                <a:cs typeface="Arial"/>
              </a:rPr>
              <a:t>T</a:t>
            </a:r>
            <a:r>
              <a:rPr lang="en-US" sz="1000" dirty="0" err="1" smtClean="0">
                <a:solidFill>
                  <a:srgbClr val="000000"/>
                </a:solidFill>
                <a:latin typeface="+mj-lt"/>
                <a:cs typeface="Arial"/>
              </a:rPr>
              <a:t>oroidal</a:t>
            </a:r>
            <a:r>
              <a:rPr lang="en-US" sz="1000" dirty="0" smtClean="0">
                <a:solidFill>
                  <a:srgbClr val="000000"/>
                </a:solidFill>
                <a:latin typeface="+mj-lt"/>
                <a:cs typeface="Arial"/>
              </a:rPr>
              <a:t> </a:t>
            </a:r>
            <a:r>
              <a:rPr lang="en-US" sz="1000" dirty="0">
                <a:solidFill>
                  <a:srgbClr val="000000"/>
                </a:solidFill>
                <a:latin typeface="+mj-lt"/>
                <a:cs typeface="Arial"/>
              </a:rPr>
              <a:t>F</a:t>
            </a:r>
            <a:r>
              <a:rPr lang="en-US" sz="1000" dirty="0" smtClean="0">
                <a:solidFill>
                  <a:srgbClr val="000000"/>
                </a:solidFill>
                <a:latin typeface="+mj-lt"/>
                <a:cs typeface="Arial"/>
              </a:rPr>
              <a:t>ield </a:t>
            </a:r>
            <a:r>
              <a:rPr lang="en-US" sz="1000" dirty="0">
                <a:solidFill>
                  <a:srgbClr val="000000"/>
                </a:solidFill>
                <a:latin typeface="+mj-lt"/>
                <a:cs typeface="Arial"/>
              </a:rPr>
              <a:t>copper dummy conductor spooled on a transport </a:t>
            </a:r>
            <a:r>
              <a:rPr lang="en-US" sz="1000" dirty="0" smtClean="0">
                <a:solidFill>
                  <a:srgbClr val="000000"/>
                </a:solidFill>
                <a:latin typeface="+mj-lt"/>
                <a:cs typeface="Arial"/>
              </a:rPr>
              <a:t>solenoid (Photo: RU DA).</a:t>
            </a:r>
            <a:endParaRPr lang="en-US" sz="1000" dirty="0">
              <a:solidFill>
                <a:srgbClr val="000000"/>
              </a:solidFill>
              <a:latin typeface="+mj-lt"/>
              <a:cs typeface="Arial"/>
            </a:endParaRPr>
          </a:p>
        </p:txBody>
      </p:sp>
      <p:sp>
        <p:nvSpPr>
          <p:cNvPr id="14" name="TextBox 13"/>
          <p:cNvSpPr txBox="1"/>
          <p:nvPr/>
        </p:nvSpPr>
        <p:spPr>
          <a:xfrm>
            <a:off x="6324599" y="5415212"/>
            <a:ext cx="2735915" cy="400110"/>
          </a:xfrm>
          <a:prstGeom prst="rect">
            <a:avLst/>
          </a:prstGeom>
          <a:noFill/>
        </p:spPr>
        <p:txBody>
          <a:bodyPr wrap="square" rtlCol="0">
            <a:spAutoFit/>
          </a:bodyPr>
          <a:lstStyle/>
          <a:p>
            <a:r>
              <a:rPr lang="en-US" sz="1000" dirty="0" err="1" smtClean="0">
                <a:solidFill>
                  <a:srgbClr val="000000"/>
                </a:solidFill>
                <a:latin typeface="+mj-lt"/>
                <a:cs typeface="Arial"/>
              </a:rPr>
              <a:t>Toroidal</a:t>
            </a:r>
            <a:r>
              <a:rPr lang="en-US" sz="1000" dirty="0" smtClean="0">
                <a:solidFill>
                  <a:srgbClr val="000000"/>
                </a:solidFill>
                <a:latin typeface="+mj-lt"/>
                <a:cs typeface="Arial"/>
              </a:rPr>
              <a:t> Field sample conductor completed on time (Photo: CN DA).</a:t>
            </a:r>
            <a:endParaRPr lang="en-US" sz="1000" dirty="0">
              <a:solidFill>
                <a:srgbClr val="000000"/>
              </a:solidFill>
              <a:latin typeface="+mj-lt"/>
              <a:cs typeface="Arial"/>
            </a:endParaRPr>
          </a:p>
        </p:txBody>
      </p:sp>
      <p:sp>
        <p:nvSpPr>
          <p:cNvPr id="15" name="TextBox 14"/>
          <p:cNvSpPr txBox="1"/>
          <p:nvPr/>
        </p:nvSpPr>
        <p:spPr>
          <a:xfrm>
            <a:off x="48906" y="5415212"/>
            <a:ext cx="2749025" cy="400110"/>
          </a:xfrm>
          <a:prstGeom prst="rect">
            <a:avLst/>
          </a:prstGeom>
          <a:noFill/>
          <a:ln>
            <a:noFill/>
          </a:ln>
        </p:spPr>
        <p:txBody>
          <a:bodyPr wrap="square" rtlCol="0">
            <a:spAutoFit/>
          </a:bodyPr>
          <a:lstStyle/>
          <a:p>
            <a:r>
              <a:rPr lang="en-US" sz="1000" dirty="0" err="1">
                <a:latin typeface="+mj-lt"/>
              </a:rPr>
              <a:t>Toroidal</a:t>
            </a:r>
            <a:r>
              <a:rPr lang="en-US" sz="1000" dirty="0">
                <a:latin typeface="+mj-lt"/>
              </a:rPr>
              <a:t> field sample conductor fabrication completed</a:t>
            </a:r>
            <a:r>
              <a:rPr lang="en-US" sz="1000" dirty="0" smtClean="0">
                <a:latin typeface="+mj-lt"/>
              </a:rPr>
              <a:t>.  </a:t>
            </a:r>
            <a:r>
              <a:rPr lang="en-US" sz="1000" dirty="0" smtClean="0">
                <a:latin typeface="+mj-lt"/>
                <a:cs typeface="Arial"/>
              </a:rPr>
              <a:t>(Photo: KO DA)</a:t>
            </a:r>
            <a:endParaRPr lang="en-US" sz="1000" dirty="0">
              <a:latin typeface="+mj-lt"/>
              <a:cs typeface="Arial"/>
            </a:endParaRPr>
          </a:p>
        </p:txBody>
      </p:sp>
    </p:spTree>
    <p:extLst>
      <p:ext uri="{BB962C8B-B14F-4D97-AF65-F5344CB8AC3E}">
        <p14:creationId xmlns:p14="http://schemas.microsoft.com/office/powerpoint/2010/main" val="795083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f conductor production in russi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836712"/>
            <a:ext cx="6652648" cy="5371985"/>
          </a:xfrm>
          <a:prstGeom prst="rect">
            <a:avLst/>
          </a:prstGeom>
        </p:spPr>
      </p:pic>
      <p:sp>
        <p:nvSpPr>
          <p:cNvPr id="9" name="Rectangle 8"/>
          <p:cNvSpPr/>
          <p:nvPr/>
        </p:nvSpPr>
        <p:spPr bwMode="auto">
          <a:xfrm>
            <a:off x="0" y="0"/>
            <a:ext cx="9144000" cy="1052736"/>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pitchFamily="34" charset="0"/>
            </a:endParaRPr>
          </a:p>
        </p:txBody>
      </p:sp>
      <p:sp>
        <p:nvSpPr>
          <p:cNvPr id="5" name="テキスト ボックス 6"/>
          <p:cNvSpPr txBox="1"/>
          <p:nvPr/>
        </p:nvSpPr>
        <p:spPr>
          <a:xfrm>
            <a:off x="136129" y="291426"/>
            <a:ext cx="1194558" cy="461665"/>
          </a:xfrm>
          <a:prstGeom prst="rect">
            <a:avLst/>
          </a:prstGeom>
          <a:solidFill>
            <a:srgbClr val="FF0000"/>
          </a:solidFill>
          <a:ln>
            <a:solidFill>
              <a:schemeClr val="tx1"/>
            </a:solidFill>
          </a:ln>
        </p:spPr>
        <p:txBody>
          <a:bodyPr wrap="none" rtlCol="0">
            <a:spAutoFit/>
          </a:bodyPr>
          <a:lstStyle/>
          <a:p>
            <a:r>
              <a:rPr lang="en-US" sz="2400" b="1" dirty="0" smtClean="0">
                <a:solidFill>
                  <a:prstClr val="white"/>
                </a:solidFill>
              </a:rPr>
              <a:t>RUSSIA</a:t>
            </a:r>
            <a:endParaRPr lang="en-US" sz="2400" b="1" dirty="0">
              <a:solidFill>
                <a:prstClr val="white"/>
              </a:solidFill>
            </a:endParaRPr>
          </a:p>
        </p:txBody>
      </p:sp>
      <p:sp>
        <p:nvSpPr>
          <p:cNvPr id="7" name="TextBox 6"/>
          <p:cNvSpPr txBox="1"/>
          <p:nvPr/>
        </p:nvSpPr>
        <p:spPr>
          <a:xfrm>
            <a:off x="179512" y="1052736"/>
            <a:ext cx="5688632" cy="1200329"/>
          </a:xfrm>
          <a:prstGeom prst="rect">
            <a:avLst/>
          </a:prstGeom>
          <a:noFill/>
          <a:ln w="6350">
            <a:noFill/>
          </a:ln>
          <a:effectLst/>
        </p:spPr>
        <p:txBody>
          <a:bodyPr wrap="square" rtlCol="0">
            <a:spAutoFit/>
          </a:bodyPr>
          <a:lstStyle>
            <a:defPPr>
              <a:defRPr lang="en-US"/>
            </a:defPPr>
            <a:lvl1pPr>
              <a:defRPr sz="1400" b="1">
                <a:solidFill>
                  <a:srgbClr val="FFCC00"/>
                </a:solidFill>
                <a:effectLst>
                  <a:outerShdw blurRad="50800" dist="50800" dir="5400000" algn="ctr" rotWithShape="0">
                    <a:schemeClr val="tx1"/>
                  </a:outerShdw>
                </a:effectLst>
                <a:latin typeface="Tahoma" pitchFamily="34" charset="0"/>
              </a:defRPr>
            </a:lvl1pPr>
          </a:lstStyle>
          <a:p>
            <a:r>
              <a:rPr lang="en-GB" sz="1800" dirty="0" smtClean="0">
                <a:solidFill>
                  <a:schemeClr val="tx1"/>
                </a:solidFill>
                <a:effectLst/>
                <a:latin typeface="Arial"/>
                <a:cs typeface="Arial"/>
              </a:rPr>
              <a:t>The jacketing installation at Moscow’s JSC VNIIKP Research </a:t>
            </a:r>
            <a:r>
              <a:rPr lang="en-GB" sz="1800" dirty="0" err="1" smtClean="0">
                <a:solidFill>
                  <a:schemeClr val="tx1"/>
                </a:solidFill>
                <a:effectLst/>
                <a:latin typeface="Arial"/>
                <a:cs typeface="Arial"/>
              </a:rPr>
              <a:t>Center</a:t>
            </a:r>
            <a:r>
              <a:rPr lang="en-GB" sz="1800" dirty="0" smtClean="0">
                <a:solidFill>
                  <a:schemeClr val="tx1"/>
                </a:solidFill>
                <a:effectLst/>
                <a:latin typeface="Arial"/>
                <a:cs typeface="Arial"/>
              </a:rPr>
              <a:t> where 760 </a:t>
            </a:r>
            <a:r>
              <a:rPr lang="en-GB" sz="1800" dirty="0">
                <a:solidFill>
                  <a:schemeClr val="tx1"/>
                </a:solidFill>
                <a:effectLst/>
                <a:latin typeface="Arial"/>
                <a:cs typeface="Arial"/>
              </a:rPr>
              <a:t>metres of toroidal field </a:t>
            </a:r>
            <a:r>
              <a:rPr lang="en-GB" sz="1800" dirty="0" smtClean="0">
                <a:solidFill>
                  <a:schemeClr val="tx1"/>
                </a:solidFill>
                <a:effectLst/>
                <a:latin typeface="Arial"/>
                <a:cs typeface="Arial"/>
              </a:rPr>
              <a:t>dummy conductor were successfully produced in 2011.</a:t>
            </a:r>
            <a:endParaRPr lang="en-GB" sz="1800" dirty="0">
              <a:solidFill>
                <a:schemeClr val="tx1"/>
              </a:solidFill>
              <a:effectLst/>
              <a:latin typeface="Arial"/>
              <a:cs typeface="Arial"/>
            </a:endParaRPr>
          </a:p>
        </p:txBody>
      </p:sp>
      <p:sp>
        <p:nvSpPr>
          <p:cNvPr id="6" name="Rectangle 5"/>
          <p:cNvSpPr/>
          <p:nvPr/>
        </p:nvSpPr>
        <p:spPr>
          <a:xfrm>
            <a:off x="1492494" y="260648"/>
            <a:ext cx="6397133" cy="523220"/>
          </a:xfrm>
          <a:prstGeom prst="rect">
            <a:avLst/>
          </a:prstGeom>
        </p:spPr>
        <p:txBody>
          <a:bodyPr wrap="square">
            <a:spAutoFit/>
          </a:bodyPr>
          <a:lstStyle/>
          <a:p>
            <a:r>
              <a:rPr lang="en-GB" sz="2800" b="1" dirty="0" smtClean="0">
                <a:solidFill>
                  <a:srgbClr val="FFCC00"/>
                </a:solidFill>
                <a:latin typeface="Arial" pitchFamily="34" charset="0"/>
                <a:cs typeface="Arial" pitchFamily="34" charset="0"/>
              </a:rPr>
              <a:t>TF Conductor Production </a:t>
            </a:r>
            <a:r>
              <a:rPr lang="en-US" sz="2800" b="1" dirty="0" smtClean="0">
                <a:solidFill>
                  <a:srgbClr val="FFCC00"/>
                </a:solidFill>
                <a:latin typeface="Arial" pitchFamily="34" charset="0"/>
                <a:cs typeface="Arial" pitchFamily="34" charset="0"/>
              </a:rPr>
              <a:t>In Russia</a:t>
            </a:r>
            <a:endParaRPr lang="en-GB" sz="2800" b="1" dirty="0">
              <a:solidFill>
                <a:srgbClr val="FFCC00"/>
              </a:solidFill>
              <a:latin typeface="Arial" pitchFamily="34" charset="0"/>
              <a:cs typeface="Arial" pitchFamily="34" charset="0"/>
            </a:endParaRPr>
          </a:p>
        </p:txBody>
      </p:sp>
      <p:sp>
        <p:nvSpPr>
          <p:cNvPr id="8" name="TextBox 7"/>
          <p:cNvSpPr txBox="1"/>
          <p:nvPr/>
        </p:nvSpPr>
        <p:spPr>
          <a:xfrm>
            <a:off x="179512" y="4941168"/>
            <a:ext cx="2088232" cy="1200329"/>
          </a:xfrm>
          <a:prstGeom prst="rect">
            <a:avLst/>
          </a:prstGeom>
          <a:noFill/>
          <a:ln w="6350">
            <a:noFill/>
          </a:ln>
          <a:effectLst/>
        </p:spPr>
        <p:txBody>
          <a:bodyPr wrap="square" rtlCol="0">
            <a:spAutoFit/>
          </a:bodyPr>
          <a:lstStyle>
            <a:defPPr>
              <a:defRPr lang="en-US"/>
            </a:defPPr>
            <a:lvl1pPr>
              <a:defRPr sz="1400" b="1">
                <a:solidFill>
                  <a:srgbClr val="FFCC00"/>
                </a:solidFill>
                <a:effectLst>
                  <a:outerShdw blurRad="50800" dist="50800" dir="5400000" algn="ctr" rotWithShape="0">
                    <a:schemeClr val="tx1"/>
                  </a:outerShdw>
                </a:effectLst>
                <a:latin typeface="Tahoma" pitchFamily="34" charset="0"/>
              </a:defRPr>
            </a:lvl1pPr>
          </a:lstStyle>
          <a:p>
            <a:r>
              <a:rPr lang="en-GB" sz="1800" dirty="0" smtClean="0">
                <a:solidFill>
                  <a:schemeClr val="tx1"/>
                </a:solidFill>
                <a:effectLst/>
                <a:latin typeface="Arial"/>
                <a:cs typeface="Arial"/>
              </a:rPr>
              <a:t>Cabling of 760 m Cu Dummy at VNIIKP, RF </a:t>
            </a:r>
          </a:p>
          <a:p>
            <a:r>
              <a:rPr lang="en-GB" sz="1800" dirty="0" smtClean="0">
                <a:solidFill>
                  <a:schemeClr val="tx1"/>
                </a:solidFill>
                <a:effectLst/>
                <a:latin typeface="Arial"/>
                <a:cs typeface="Arial"/>
              </a:rPr>
              <a:t>(Feb. </a:t>
            </a:r>
            <a:r>
              <a:rPr lang="en-GB" sz="1800" dirty="0" smtClean="0">
                <a:solidFill>
                  <a:schemeClr val="tx1"/>
                </a:solidFill>
                <a:effectLst/>
                <a:latin typeface="Arial"/>
                <a:cs typeface="Arial"/>
              </a:rPr>
              <a:t>2009</a:t>
            </a:r>
            <a:r>
              <a:rPr lang="en-GB" sz="1800" dirty="0" smtClean="0">
                <a:solidFill>
                  <a:schemeClr val="tx1"/>
                </a:solidFill>
                <a:effectLst/>
                <a:latin typeface="Arial"/>
                <a:cs typeface="Arial"/>
              </a:rPr>
              <a:t>)</a:t>
            </a:r>
            <a:endParaRPr lang="en-GB" sz="1800" dirty="0">
              <a:solidFill>
                <a:schemeClr val="tx1"/>
              </a:solidFill>
              <a:effectLst/>
              <a:latin typeface="Arial"/>
              <a:cs typeface="Arial"/>
            </a:endParaRPr>
          </a:p>
        </p:txBody>
      </p:sp>
    </p:spTree>
    <p:extLst>
      <p:ext uri="{BB962C8B-B14F-4D97-AF65-F5344CB8AC3E}">
        <p14:creationId xmlns:p14="http://schemas.microsoft.com/office/powerpoint/2010/main" val="530170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tf coil production min europ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6100"/>
            <a:ext cx="9144000" cy="5760720"/>
          </a:xfrm>
          <a:prstGeom prst="rect">
            <a:avLst/>
          </a:prstGeom>
        </p:spPr>
      </p:pic>
      <p:sp>
        <p:nvSpPr>
          <p:cNvPr id="8" name="Rectangle 7"/>
          <p:cNvSpPr/>
          <p:nvPr/>
        </p:nvSpPr>
        <p:spPr bwMode="auto">
          <a:xfrm>
            <a:off x="0" y="0"/>
            <a:ext cx="9144000" cy="980728"/>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pitchFamily="34" charset="0"/>
            </a:endParaRPr>
          </a:p>
        </p:txBody>
      </p:sp>
      <p:sp>
        <p:nvSpPr>
          <p:cNvPr id="2" name="TextBox 1"/>
          <p:cNvSpPr txBox="1"/>
          <p:nvPr/>
        </p:nvSpPr>
        <p:spPr>
          <a:xfrm>
            <a:off x="1043608" y="188640"/>
            <a:ext cx="5152373" cy="523220"/>
          </a:xfrm>
          <a:prstGeom prst="rect">
            <a:avLst/>
          </a:prstGeom>
          <a:noFill/>
        </p:spPr>
        <p:txBody>
          <a:bodyPr wrap="none" rtlCol="0">
            <a:spAutoFit/>
          </a:bodyPr>
          <a:lstStyle/>
          <a:p>
            <a:pPr eaLnBrk="0" fontAlgn="base" hangingPunct="0">
              <a:spcBef>
                <a:spcPct val="0"/>
              </a:spcBef>
              <a:spcAft>
                <a:spcPct val="0"/>
              </a:spcAft>
            </a:pPr>
            <a:r>
              <a:rPr lang="en-US" sz="2800" b="1" dirty="0" smtClean="0">
                <a:solidFill>
                  <a:srgbClr val="FFCC00"/>
                </a:solidFill>
                <a:latin typeface="Arial" pitchFamily="34" charset="0"/>
                <a:cs typeface="Arial" pitchFamily="34" charset="0"/>
              </a:rPr>
              <a:t>TF Coil Production in Europe</a:t>
            </a:r>
            <a:endParaRPr lang="en-GB" sz="2800" b="1" dirty="0">
              <a:solidFill>
                <a:srgbClr val="FFCC00"/>
              </a:solidFill>
              <a:latin typeface="Arial" pitchFamily="34" charset="0"/>
              <a:cs typeface="Arial" pitchFamily="34" charset="0"/>
            </a:endParaRPr>
          </a:p>
        </p:txBody>
      </p:sp>
      <p:sp>
        <p:nvSpPr>
          <p:cNvPr id="3" name="TextBox 2"/>
          <p:cNvSpPr txBox="1"/>
          <p:nvPr/>
        </p:nvSpPr>
        <p:spPr>
          <a:xfrm>
            <a:off x="5886324" y="5661248"/>
            <a:ext cx="3257676" cy="307777"/>
          </a:xfrm>
          <a:prstGeom prst="rect">
            <a:avLst/>
          </a:prstGeom>
          <a:noFill/>
        </p:spPr>
        <p:txBody>
          <a:bodyPr wrap="square" rtlCol="0">
            <a:spAutoFit/>
          </a:bodyPr>
          <a:lstStyle/>
          <a:p>
            <a:pPr eaLnBrk="0" fontAlgn="base" hangingPunct="0">
              <a:spcBef>
                <a:spcPct val="0"/>
              </a:spcBef>
              <a:spcAft>
                <a:spcPct val="0"/>
              </a:spcAft>
            </a:pPr>
            <a:r>
              <a:rPr lang="en-US" sz="1400" dirty="0" smtClean="0">
                <a:latin typeface="Arial"/>
                <a:cs typeface="Arial"/>
              </a:rPr>
              <a:t>Prototype radial plate at CNIM</a:t>
            </a:r>
            <a:endParaRPr lang="en-GB" sz="1400" dirty="0">
              <a:latin typeface="Arial"/>
              <a:cs typeface="Arial"/>
            </a:endParaRPr>
          </a:p>
        </p:txBody>
      </p:sp>
      <p:sp>
        <p:nvSpPr>
          <p:cNvPr id="7" name="テキスト ボックス 6"/>
          <p:cNvSpPr txBox="1"/>
          <p:nvPr/>
        </p:nvSpPr>
        <p:spPr>
          <a:xfrm>
            <a:off x="251520" y="231031"/>
            <a:ext cx="542136" cy="461665"/>
          </a:xfrm>
          <a:prstGeom prst="rect">
            <a:avLst/>
          </a:prstGeom>
          <a:solidFill>
            <a:srgbClr val="FF0000"/>
          </a:solidFill>
          <a:ln>
            <a:solidFill>
              <a:schemeClr val="tx1"/>
            </a:solidFill>
          </a:ln>
        </p:spPr>
        <p:txBody>
          <a:bodyPr wrap="none" rtlCol="0">
            <a:spAutoFit/>
          </a:bodyPr>
          <a:lstStyle/>
          <a:p>
            <a:pPr eaLnBrk="0" fontAlgn="base" hangingPunct="0">
              <a:spcBef>
                <a:spcPct val="0"/>
              </a:spcBef>
              <a:spcAft>
                <a:spcPct val="0"/>
              </a:spcAft>
            </a:pPr>
            <a:r>
              <a:rPr lang="en-US" sz="2400" b="1" dirty="0" smtClean="0">
                <a:solidFill>
                  <a:srgbClr val="FFFFFF"/>
                </a:solidFill>
                <a:latin typeface="Century Gothic" pitchFamily="34" charset="0"/>
              </a:rPr>
              <a:t>EU</a:t>
            </a:r>
            <a:endParaRPr lang="en-US" sz="2400" b="1" dirty="0">
              <a:solidFill>
                <a:srgbClr val="FFFFFF"/>
              </a:solidFill>
              <a:latin typeface="Century Gothic" pitchFamily="34" charset="0"/>
            </a:endParaRPr>
          </a:p>
        </p:txBody>
      </p:sp>
      <p:sp>
        <p:nvSpPr>
          <p:cNvPr id="4" name="TextBox 3"/>
          <p:cNvSpPr txBox="1"/>
          <p:nvPr/>
        </p:nvSpPr>
        <p:spPr>
          <a:xfrm>
            <a:off x="107504" y="4293096"/>
            <a:ext cx="3312368" cy="738664"/>
          </a:xfrm>
          <a:prstGeom prst="rect">
            <a:avLst/>
          </a:prstGeom>
          <a:noFill/>
        </p:spPr>
        <p:txBody>
          <a:bodyPr wrap="square" rtlCol="0">
            <a:spAutoFit/>
          </a:bodyPr>
          <a:lstStyle/>
          <a:p>
            <a:r>
              <a:rPr lang="en-US" sz="1400" dirty="0" smtClean="0">
                <a:latin typeface="Arial"/>
                <a:cs typeface="Arial"/>
              </a:rPr>
              <a:t>Radial plate welding mock-up at SIMIC (Powder hipped segments joined by narrow gap TIG welding) </a:t>
            </a:r>
            <a:endParaRPr lang="en-US" sz="1400" dirty="0">
              <a:latin typeface="Arial"/>
              <a:cs typeface="Arial"/>
            </a:endParaRPr>
          </a:p>
        </p:txBody>
      </p:sp>
      <p:sp>
        <p:nvSpPr>
          <p:cNvPr id="10" name="TextBox 9"/>
          <p:cNvSpPr txBox="1"/>
          <p:nvPr/>
        </p:nvSpPr>
        <p:spPr>
          <a:xfrm>
            <a:off x="107504" y="3356992"/>
            <a:ext cx="2376264" cy="738664"/>
          </a:xfrm>
          <a:prstGeom prst="rect">
            <a:avLst/>
          </a:prstGeom>
          <a:noFill/>
        </p:spPr>
        <p:txBody>
          <a:bodyPr wrap="square" rtlCol="0">
            <a:spAutoFit/>
          </a:bodyPr>
          <a:lstStyle/>
          <a:p>
            <a:r>
              <a:rPr lang="en-US" sz="1400" dirty="0" smtClean="0">
                <a:latin typeface="Arial"/>
                <a:cs typeface="Arial"/>
              </a:rPr>
              <a:t>Radial plate mock-up at CNIM (Forged segments jointed by EB welding)</a:t>
            </a:r>
            <a:endParaRPr lang="en-US" sz="1400" dirty="0">
              <a:latin typeface="Arial"/>
              <a:cs typeface="Arial"/>
            </a:endParaRPr>
          </a:p>
        </p:txBody>
      </p:sp>
    </p:spTree>
    <p:extLst>
      <p:ext uri="{BB962C8B-B14F-4D97-AF65-F5344CB8AC3E}">
        <p14:creationId xmlns:p14="http://schemas.microsoft.com/office/powerpoint/2010/main" val="1898802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bwMode="auto">
          <a:xfrm>
            <a:off x="0" y="0"/>
            <a:ext cx="9144000" cy="1196752"/>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pitchFamily="34" charset="0"/>
            </a:endParaRPr>
          </a:p>
        </p:txBody>
      </p:sp>
      <p:sp>
        <p:nvSpPr>
          <p:cNvPr id="2" name="Title 1"/>
          <p:cNvSpPr>
            <a:spLocks noGrp="1"/>
          </p:cNvSpPr>
          <p:nvPr>
            <p:ph type="ctrTitle"/>
          </p:nvPr>
        </p:nvSpPr>
        <p:spPr>
          <a:xfrm>
            <a:off x="323528" y="332656"/>
            <a:ext cx="8712968" cy="1143000"/>
          </a:xfrm>
        </p:spPr>
        <p:txBody>
          <a:bodyPr>
            <a:noAutofit/>
          </a:bodyPr>
          <a:lstStyle/>
          <a:p>
            <a:pPr algn="l" eaLnBrk="0" fontAlgn="base" hangingPunct="0">
              <a:spcAft>
                <a:spcPct val="0"/>
              </a:spcAft>
            </a:pPr>
            <a:r>
              <a:rPr lang="en-GB" sz="3600" dirty="0" smtClean="0">
                <a:solidFill>
                  <a:srgbClr val="FFCC00"/>
                </a:solidFill>
                <a:latin typeface="Arial"/>
                <a:cs typeface="Arial"/>
              </a:rPr>
              <a:t>Japan –</a:t>
            </a:r>
            <a:br>
              <a:rPr lang="en-GB" sz="3600" dirty="0" smtClean="0">
                <a:solidFill>
                  <a:srgbClr val="FFCC00"/>
                </a:solidFill>
                <a:latin typeface="Arial"/>
                <a:cs typeface="Arial"/>
              </a:rPr>
            </a:br>
            <a:r>
              <a:rPr lang="en-GB" sz="3600" dirty="0" smtClean="0">
                <a:solidFill>
                  <a:srgbClr val="FFCC00"/>
                </a:solidFill>
                <a:latin typeface="Arial"/>
                <a:cs typeface="Arial"/>
              </a:rPr>
              <a:t>TF Coil Primary Structure Segment</a:t>
            </a:r>
            <a:br>
              <a:rPr lang="en-GB" sz="3600" dirty="0" smtClean="0">
                <a:solidFill>
                  <a:srgbClr val="FFCC00"/>
                </a:solidFill>
                <a:latin typeface="Arial"/>
                <a:cs typeface="Arial"/>
              </a:rPr>
            </a:br>
            <a:endParaRPr lang="en-GB" sz="3600" b="1" dirty="0">
              <a:solidFill>
                <a:srgbClr val="FFCC00"/>
              </a:solidFill>
              <a:latin typeface="Arial"/>
              <a:cs typeface="Arial"/>
            </a:endParaRPr>
          </a:p>
        </p:txBody>
      </p:sp>
      <p:sp>
        <p:nvSpPr>
          <p:cNvPr id="5" name="TextBox 4"/>
          <p:cNvSpPr txBox="1"/>
          <p:nvPr/>
        </p:nvSpPr>
        <p:spPr>
          <a:xfrm>
            <a:off x="6732240" y="5805264"/>
            <a:ext cx="2088232" cy="615553"/>
          </a:xfrm>
          <a:prstGeom prst="rect">
            <a:avLst/>
          </a:prstGeom>
          <a:noFill/>
        </p:spPr>
        <p:txBody>
          <a:bodyPr wrap="square" rtlCol="0">
            <a:spAutoFit/>
          </a:bodyPr>
          <a:lstStyle/>
          <a:p>
            <a:r>
              <a:rPr lang="en-US" sz="1600" dirty="0" smtClean="0">
                <a:latin typeface="Arial"/>
                <a:cs typeface="Arial"/>
              </a:rPr>
              <a:t>(</a:t>
            </a:r>
            <a:r>
              <a:rPr lang="en-US" sz="1600" dirty="0">
                <a:latin typeface="Arial"/>
                <a:cs typeface="Arial"/>
              </a:rPr>
              <a:t>Photo: </a:t>
            </a:r>
            <a:r>
              <a:rPr lang="en-US" sz="1600" dirty="0" smtClean="0">
                <a:latin typeface="Arial"/>
                <a:cs typeface="Arial"/>
              </a:rPr>
              <a:t>JA DA)</a:t>
            </a:r>
            <a:endParaRPr lang="en-US" sz="1600" dirty="0">
              <a:latin typeface="Arial"/>
              <a:cs typeface="Arial"/>
            </a:endParaRPr>
          </a:p>
          <a:p>
            <a:endParaRPr lang="en-US" sz="1800" dirty="0">
              <a:latin typeface="Arial"/>
              <a:cs typeface="Arial"/>
            </a:endParaRPr>
          </a:p>
        </p:txBody>
      </p:sp>
      <p:sp>
        <p:nvSpPr>
          <p:cNvPr id="9" name="TextBox 8"/>
          <p:cNvSpPr txBox="1"/>
          <p:nvPr/>
        </p:nvSpPr>
        <p:spPr>
          <a:xfrm>
            <a:off x="1907704" y="1484784"/>
            <a:ext cx="2335653" cy="338554"/>
          </a:xfrm>
          <a:prstGeom prst="rect">
            <a:avLst/>
          </a:prstGeom>
          <a:noFill/>
        </p:spPr>
        <p:txBody>
          <a:bodyPr wrap="square" rtlCol="0">
            <a:spAutoFit/>
          </a:bodyPr>
          <a:lstStyle/>
          <a:p>
            <a:r>
              <a:rPr lang="en-US" sz="1600" dirty="0" smtClean="0">
                <a:latin typeface="Thonburi"/>
                <a:cs typeface="Thonburi"/>
              </a:rPr>
              <a:t>A1 Segment</a:t>
            </a:r>
            <a:endParaRPr lang="en-US" sz="1800" dirty="0">
              <a:latin typeface="Thonburi"/>
              <a:cs typeface="Thonburi"/>
            </a:endParaRPr>
          </a:p>
        </p:txBody>
      </p:sp>
      <p:pic>
        <p:nvPicPr>
          <p:cNvPr id="6" name="Picture 5" descr="tf primary structure combin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6752"/>
            <a:ext cx="9180512" cy="5058462"/>
          </a:xfrm>
          <a:prstGeom prst="rect">
            <a:avLst/>
          </a:prstGeom>
        </p:spPr>
      </p:pic>
      <p:sp>
        <p:nvSpPr>
          <p:cNvPr id="11" name="TextBox 10"/>
          <p:cNvSpPr txBox="1"/>
          <p:nvPr/>
        </p:nvSpPr>
        <p:spPr>
          <a:xfrm>
            <a:off x="7703840" y="5949280"/>
            <a:ext cx="1440160" cy="461665"/>
          </a:xfrm>
          <a:prstGeom prst="rect">
            <a:avLst/>
          </a:prstGeom>
          <a:noFill/>
        </p:spPr>
        <p:txBody>
          <a:bodyPr wrap="square" rtlCol="0">
            <a:spAutoFit/>
          </a:bodyPr>
          <a:lstStyle/>
          <a:p>
            <a:r>
              <a:rPr lang="en-US" sz="1200" dirty="0" smtClean="0">
                <a:latin typeface="Arial"/>
                <a:cs typeface="Arial"/>
              </a:rPr>
              <a:t>(</a:t>
            </a:r>
            <a:r>
              <a:rPr lang="en-US" sz="1200" dirty="0" smtClean="0">
                <a:latin typeface="Arial"/>
                <a:cs typeface="Arial"/>
              </a:rPr>
              <a:t>Photos: </a:t>
            </a:r>
            <a:r>
              <a:rPr lang="en-US" sz="1200" dirty="0" smtClean="0">
                <a:latin typeface="Arial"/>
                <a:cs typeface="Arial"/>
              </a:rPr>
              <a:t>JA DA)</a:t>
            </a:r>
            <a:endParaRPr lang="en-US" sz="1200" dirty="0">
              <a:latin typeface="Arial"/>
              <a:cs typeface="Arial"/>
            </a:endParaRPr>
          </a:p>
          <a:p>
            <a:endParaRPr lang="en-US" sz="1200" dirty="0">
              <a:latin typeface="Arial"/>
              <a:cs typeface="Arial"/>
            </a:endParaRPr>
          </a:p>
        </p:txBody>
      </p:sp>
      <p:sp>
        <p:nvSpPr>
          <p:cNvPr id="12" name="TextBox 11"/>
          <p:cNvSpPr txBox="1"/>
          <p:nvPr/>
        </p:nvSpPr>
        <p:spPr>
          <a:xfrm>
            <a:off x="6948264" y="5013176"/>
            <a:ext cx="2335653" cy="584776"/>
          </a:xfrm>
          <a:prstGeom prst="rect">
            <a:avLst/>
          </a:prstGeom>
          <a:noFill/>
        </p:spPr>
        <p:txBody>
          <a:bodyPr wrap="square" rtlCol="0">
            <a:spAutoFit/>
          </a:bodyPr>
          <a:lstStyle/>
          <a:p>
            <a:r>
              <a:rPr lang="en-US" sz="1600" dirty="0" smtClean="0">
                <a:latin typeface="Arial"/>
                <a:cs typeface="Arial"/>
              </a:rPr>
              <a:t>TF Coil ~360 T,</a:t>
            </a:r>
          </a:p>
          <a:p>
            <a:r>
              <a:rPr lang="en-US" sz="1600" dirty="0" smtClean="0">
                <a:latin typeface="Arial"/>
                <a:cs typeface="Arial"/>
              </a:rPr>
              <a:t>16 m tall x 9 m wide</a:t>
            </a:r>
            <a:endParaRPr lang="en-US" sz="1800" dirty="0">
              <a:latin typeface="Arial"/>
              <a:cs typeface="Arial"/>
            </a:endParaRPr>
          </a:p>
        </p:txBody>
      </p:sp>
      <p:sp>
        <p:nvSpPr>
          <p:cNvPr id="13" name="TextBox 12"/>
          <p:cNvSpPr txBox="1"/>
          <p:nvPr/>
        </p:nvSpPr>
        <p:spPr>
          <a:xfrm>
            <a:off x="6876256" y="4581128"/>
            <a:ext cx="1440160" cy="338554"/>
          </a:xfrm>
          <a:prstGeom prst="rect">
            <a:avLst/>
          </a:prstGeom>
          <a:noFill/>
        </p:spPr>
        <p:txBody>
          <a:bodyPr wrap="square" rtlCol="0">
            <a:spAutoFit/>
          </a:bodyPr>
          <a:lstStyle/>
          <a:p>
            <a:r>
              <a:rPr lang="en-US" sz="1600" dirty="0" smtClean="0">
                <a:latin typeface="Arial"/>
                <a:cs typeface="Arial"/>
              </a:rPr>
              <a:t>B3 Segment</a:t>
            </a:r>
            <a:endParaRPr lang="en-US" sz="1800" dirty="0">
              <a:latin typeface="Arial"/>
              <a:cs typeface="Arial"/>
            </a:endParaRPr>
          </a:p>
        </p:txBody>
      </p:sp>
      <p:sp>
        <p:nvSpPr>
          <p:cNvPr id="14" name="TextBox 13"/>
          <p:cNvSpPr txBox="1"/>
          <p:nvPr/>
        </p:nvSpPr>
        <p:spPr>
          <a:xfrm>
            <a:off x="395536" y="2492896"/>
            <a:ext cx="1440160" cy="338554"/>
          </a:xfrm>
          <a:prstGeom prst="rect">
            <a:avLst/>
          </a:prstGeom>
          <a:noFill/>
        </p:spPr>
        <p:txBody>
          <a:bodyPr wrap="square" rtlCol="0">
            <a:spAutoFit/>
          </a:bodyPr>
          <a:lstStyle/>
          <a:p>
            <a:r>
              <a:rPr lang="en-US" sz="1600" dirty="0" smtClean="0">
                <a:latin typeface="Arial"/>
                <a:cs typeface="Arial"/>
              </a:rPr>
              <a:t>A1 </a:t>
            </a:r>
            <a:r>
              <a:rPr lang="en-US" sz="1600" dirty="0" smtClean="0">
                <a:latin typeface="Arial"/>
                <a:cs typeface="Arial"/>
              </a:rPr>
              <a:t>Segment</a:t>
            </a:r>
            <a:endParaRPr lang="en-US" sz="1800" dirty="0">
              <a:latin typeface="Arial"/>
              <a:cs typeface="Arial"/>
            </a:endParaRPr>
          </a:p>
        </p:txBody>
      </p:sp>
    </p:spTree>
    <p:extLst>
      <p:ext uri="{BB962C8B-B14F-4D97-AF65-F5344CB8AC3E}">
        <p14:creationId xmlns:p14="http://schemas.microsoft.com/office/powerpoint/2010/main" val="459858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1124744"/>
          </a:xfrm>
          <a:prstGeom prst="rect">
            <a:avLst/>
          </a:prstGeom>
          <a:solidFill>
            <a:srgbClr val="0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pitchFamily="34" charset="0"/>
            </a:endParaRPr>
          </a:p>
        </p:txBody>
      </p:sp>
      <p:sp>
        <p:nvSpPr>
          <p:cNvPr id="5122" name="Rectangle 11"/>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5123" name="Group 1"/>
          <p:cNvGrpSpPr>
            <a:grpSpLocks noChangeAspect="1"/>
          </p:cNvGrpSpPr>
          <p:nvPr/>
        </p:nvGrpSpPr>
        <p:grpSpPr bwMode="auto">
          <a:xfrm>
            <a:off x="827584" y="1052736"/>
            <a:ext cx="7776864" cy="4676574"/>
            <a:chOff x="4001" y="6244"/>
            <a:chExt cx="9391" cy="4913"/>
          </a:xfrm>
        </p:grpSpPr>
        <p:sp>
          <p:nvSpPr>
            <p:cNvPr id="4100" name="AutoShape 10"/>
            <p:cNvSpPr>
              <a:spLocks noChangeAspect="1" noChangeArrowheads="1" noTextEdit="1"/>
            </p:cNvSpPr>
            <p:nvPr/>
          </p:nvSpPr>
          <p:spPr bwMode="auto">
            <a:xfrm>
              <a:off x="4032" y="6244"/>
              <a:ext cx="9360" cy="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GB" dirty="0">
                <a:solidFill>
                  <a:schemeClr val="accent2"/>
                </a:solidFill>
                <a:latin typeface="+mn-lt"/>
              </a:endParaRPr>
            </a:p>
          </p:txBody>
        </p:sp>
        <p:sp>
          <p:nvSpPr>
            <p:cNvPr id="4101" name="Text Box 9"/>
            <p:cNvSpPr txBox="1">
              <a:spLocks noChangeArrowheads="1"/>
            </p:cNvSpPr>
            <p:nvPr/>
          </p:nvSpPr>
          <p:spPr bwMode="auto">
            <a:xfrm>
              <a:off x="4046" y="6506"/>
              <a:ext cx="7520"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defRPr>
              </a:lvl1pPr>
              <a:lvl2pPr marL="742950" indent="-285750">
                <a:defRPr sz="2400">
                  <a:solidFill>
                    <a:schemeClr val="tx1"/>
                  </a:solidFill>
                  <a:latin typeface="Century Gothic" pitchFamily="34" charset="0"/>
                </a:defRPr>
              </a:lvl2pPr>
              <a:lvl3pPr marL="1143000" indent="-228600">
                <a:defRPr sz="2400">
                  <a:solidFill>
                    <a:schemeClr val="tx1"/>
                  </a:solidFill>
                  <a:latin typeface="Century Gothic" pitchFamily="34" charset="0"/>
                </a:defRPr>
              </a:lvl3pPr>
              <a:lvl4pPr marL="1600200" indent="-228600">
                <a:defRPr sz="2400">
                  <a:solidFill>
                    <a:schemeClr val="tx1"/>
                  </a:solidFill>
                  <a:latin typeface="Century Gothic" pitchFamily="34" charset="0"/>
                </a:defRPr>
              </a:lvl4pPr>
              <a:lvl5pPr marL="2057400" indent="-22860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lgn="l">
                <a:defRPr/>
              </a:pPr>
              <a:r>
                <a:rPr lang="en-GB" sz="1800" b="1" dirty="0" smtClean="0">
                  <a:solidFill>
                    <a:srgbClr val="0033CC"/>
                  </a:solidFill>
                  <a:latin typeface="+mn-lt"/>
                  <a:ea typeface="平成明朝"/>
                  <a:cs typeface="Arial" pitchFamily="34" charset="0"/>
                </a:rPr>
                <a:t>Level 0 Overall Project Schedule (OPS): </a:t>
              </a:r>
              <a:endParaRPr lang="en-GB" sz="1800" dirty="0" smtClean="0">
                <a:solidFill>
                  <a:srgbClr val="0033CC"/>
                </a:solidFill>
                <a:latin typeface="+mn-lt"/>
                <a:ea typeface="平成明朝"/>
                <a:cs typeface="Arial" pitchFamily="34" charset="0"/>
              </a:endParaRPr>
            </a:p>
            <a:p>
              <a:pPr algn="l">
                <a:defRPr/>
              </a:pPr>
              <a:r>
                <a:rPr lang="en-GB" sz="1800" dirty="0" smtClean="0">
                  <a:solidFill>
                    <a:srgbClr val="0033CC"/>
                  </a:solidFill>
                  <a:latin typeface="+mn-lt"/>
                  <a:ea typeface="平成明朝"/>
                  <a:cs typeface="Arial" pitchFamily="34" charset="0"/>
                </a:rPr>
                <a:t>~ 50 Activities……………..………………………….</a:t>
              </a:r>
              <a:endParaRPr lang="en-GB" sz="1800" dirty="0" smtClean="0">
                <a:solidFill>
                  <a:srgbClr val="0033CC"/>
                </a:solidFill>
                <a:latin typeface="+mn-lt"/>
                <a:cs typeface="Arial" pitchFamily="34" charset="0"/>
              </a:endParaRPr>
            </a:p>
          </p:txBody>
        </p:sp>
        <p:sp>
          <p:nvSpPr>
            <p:cNvPr id="4102" name="Text Box 8"/>
            <p:cNvSpPr txBox="1">
              <a:spLocks noChangeArrowheads="1"/>
            </p:cNvSpPr>
            <p:nvPr/>
          </p:nvSpPr>
          <p:spPr bwMode="auto">
            <a:xfrm>
              <a:off x="4032" y="7880"/>
              <a:ext cx="5400"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defRPr>
              </a:lvl1pPr>
              <a:lvl2pPr marL="742950" indent="-285750">
                <a:defRPr sz="2400">
                  <a:solidFill>
                    <a:schemeClr val="tx1"/>
                  </a:solidFill>
                  <a:latin typeface="Century Gothic" pitchFamily="34" charset="0"/>
                </a:defRPr>
              </a:lvl2pPr>
              <a:lvl3pPr marL="1143000" indent="-228600">
                <a:defRPr sz="2400">
                  <a:solidFill>
                    <a:schemeClr val="tx1"/>
                  </a:solidFill>
                  <a:latin typeface="Century Gothic" pitchFamily="34" charset="0"/>
                </a:defRPr>
              </a:lvl3pPr>
              <a:lvl4pPr marL="1600200" indent="-228600">
                <a:defRPr sz="2400">
                  <a:solidFill>
                    <a:schemeClr val="tx1"/>
                  </a:solidFill>
                  <a:latin typeface="Century Gothic" pitchFamily="34" charset="0"/>
                </a:defRPr>
              </a:lvl4pPr>
              <a:lvl5pPr marL="2057400" indent="-22860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lgn="l">
                <a:defRPr/>
              </a:pPr>
              <a:r>
                <a:rPr lang="en-GB" sz="1800" b="1" dirty="0" smtClean="0">
                  <a:solidFill>
                    <a:srgbClr val="0033CC"/>
                  </a:solidFill>
                  <a:latin typeface="+mn-lt"/>
                  <a:ea typeface="平成明朝"/>
                  <a:cs typeface="Arial" pitchFamily="34" charset="0"/>
                </a:rPr>
                <a:t>Level 1 Strategic Management Plan (SMP): </a:t>
              </a:r>
              <a:endParaRPr lang="en-GB" sz="1800" dirty="0" smtClean="0">
                <a:solidFill>
                  <a:srgbClr val="0033CC"/>
                </a:solidFill>
                <a:latin typeface="+mn-lt"/>
                <a:ea typeface="平成明朝"/>
                <a:cs typeface="Arial" pitchFamily="34" charset="0"/>
              </a:endParaRPr>
            </a:p>
            <a:p>
              <a:pPr algn="l">
                <a:defRPr/>
              </a:pPr>
              <a:r>
                <a:rPr lang="en-GB" sz="1800" dirty="0" smtClean="0">
                  <a:solidFill>
                    <a:srgbClr val="0033CC"/>
                  </a:solidFill>
                  <a:latin typeface="+mn-lt"/>
                  <a:ea typeface="平成明朝"/>
                  <a:cs typeface="Arial" pitchFamily="34" charset="0"/>
                </a:rPr>
                <a:t>~ 3000 Activities ……………………………</a:t>
              </a:r>
              <a:endParaRPr lang="en-GB" sz="1800" dirty="0" smtClean="0">
                <a:solidFill>
                  <a:srgbClr val="0033CC"/>
                </a:solidFill>
                <a:latin typeface="+mn-lt"/>
                <a:cs typeface="Arial" pitchFamily="34" charset="0"/>
              </a:endParaRPr>
            </a:p>
          </p:txBody>
        </p:sp>
        <p:sp>
          <p:nvSpPr>
            <p:cNvPr id="4103" name="Text Box 3"/>
            <p:cNvSpPr txBox="1">
              <a:spLocks noChangeArrowheads="1"/>
            </p:cNvSpPr>
            <p:nvPr/>
          </p:nvSpPr>
          <p:spPr bwMode="auto">
            <a:xfrm>
              <a:off x="4001" y="9557"/>
              <a:ext cx="5352"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defRPr>
              </a:lvl1pPr>
              <a:lvl2pPr marL="742950" indent="-285750">
                <a:defRPr sz="2400">
                  <a:solidFill>
                    <a:schemeClr val="tx1"/>
                  </a:solidFill>
                  <a:latin typeface="Century Gothic" pitchFamily="34" charset="0"/>
                </a:defRPr>
              </a:lvl2pPr>
              <a:lvl3pPr marL="1143000" indent="-228600">
                <a:defRPr sz="2400">
                  <a:solidFill>
                    <a:schemeClr val="tx1"/>
                  </a:solidFill>
                  <a:latin typeface="Century Gothic" pitchFamily="34" charset="0"/>
                </a:defRPr>
              </a:lvl3pPr>
              <a:lvl4pPr marL="1600200" indent="-228600">
                <a:defRPr sz="2400">
                  <a:solidFill>
                    <a:schemeClr val="tx1"/>
                  </a:solidFill>
                  <a:latin typeface="Century Gothic" pitchFamily="34" charset="0"/>
                </a:defRPr>
              </a:lvl4pPr>
              <a:lvl5pPr marL="2057400" indent="-22860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lgn="l">
                <a:defRPr/>
              </a:pPr>
              <a:r>
                <a:rPr lang="en-GB" sz="1800" b="1" dirty="0" smtClean="0">
                  <a:solidFill>
                    <a:srgbClr val="0033CC"/>
                  </a:solidFill>
                  <a:latin typeface="Arial" pitchFamily="34" charset="0"/>
                  <a:ea typeface="平成明朝"/>
                  <a:cs typeface="Arial" pitchFamily="34" charset="0"/>
                </a:rPr>
                <a:t>Level 2 Detailed Working Schedules (DWS): </a:t>
              </a:r>
              <a:r>
                <a:rPr lang="en-GB" sz="1800" dirty="0">
                  <a:solidFill>
                    <a:srgbClr val="0033CC"/>
                  </a:solidFill>
                  <a:latin typeface="Arial" pitchFamily="34" charset="0"/>
                  <a:ea typeface="平成明朝"/>
                  <a:cs typeface="Arial" pitchFamily="34" charset="0"/>
                </a:rPr>
                <a:t>~ </a:t>
              </a:r>
              <a:r>
                <a:rPr lang="en-GB" sz="1800" dirty="0" smtClean="0">
                  <a:solidFill>
                    <a:srgbClr val="0033CC"/>
                  </a:solidFill>
                  <a:latin typeface="Arial" pitchFamily="34" charset="0"/>
                  <a:ea typeface="平成明朝"/>
                  <a:cs typeface="Arial" pitchFamily="34" charset="0"/>
                </a:rPr>
                <a:t>150k Activities…………....</a:t>
              </a:r>
            </a:p>
            <a:p>
              <a:pPr>
                <a:defRPr/>
              </a:pPr>
              <a:r>
                <a:rPr lang="en-GB" sz="1800" dirty="0" smtClean="0">
                  <a:solidFill>
                    <a:srgbClr val="0033CC"/>
                  </a:solidFill>
                  <a:latin typeface="Arial" pitchFamily="34" charset="0"/>
                  <a:ea typeface="平成明朝"/>
                  <a:cs typeface="Arial" pitchFamily="34" charset="0"/>
                </a:rPr>
                <a:t>(Including IO and DAs)</a:t>
              </a:r>
            </a:p>
            <a:p>
              <a:pPr>
                <a:defRPr/>
              </a:pPr>
              <a:endParaRPr lang="en-GB" sz="1800" dirty="0" smtClean="0">
                <a:solidFill>
                  <a:srgbClr val="0033CC"/>
                </a:solidFill>
                <a:latin typeface="Arial" pitchFamily="34" charset="0"/>
                <a:ea typeface="平成明朝"/>
                <a:cs typeface="Arial" pitchFamily="34" charset="0"/>
              </a:endParaRPr>
            </a:p>
            <a:p>
              <a:pPr>
                <a:defRPr/>
              </a:pPr>
              <a:endParaRPr lang="en-GB" sz="1800" dirty="0" smtClean="0">
                <a:solidFill>
                  <a:srgbClr val="0033CC"/>
                </a:solidFill>
                <a:latin typeface="Arial" pitchFamily="34" charset="0"/>
                <a:ea typeface="平成明朝"/>
                <a:cs typeface="Arial" pitchFamily="34" charset="0"/>
              </a:endParaRPr>
            </a:p>
          </p:txBody>
        </p:sp>
        <p:pic>
          <p:nvPicPr>
            <p:cNvPr id="51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 y="6319"/>
              <a:ext cx="4925" cy="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4" name="Rectangle 2"/>
          <p:cNvSpPr txBox="1">
            <a:spLocks noChangeAspect="1" noChangeArrowheads="1"/>
          </p:cNvSpPr>
          <p:nvPr/>
        </p:nvSpPr>
        <p:spPr bwMode="auto">
          <a:xfrm>
            <a:off x="683568" y="5196"/>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pPr algn="ctr" eaLnBrk="1" hangingPunct="1"/>
            <a:r>
              <a:rPr lang="en-US" sz="2800" b="1" dirty="0" smtClean="0">
                <a:solidFill>
                  <a:srgbClr val="FFCC00"/>
                </a:solidFill>
                <a:latin typeface="Arial" pitchFamily="34" charset="0"/>
              </a:rPr>
              <a:t>Completion of DWS</a:t>
            </a:r>
          </a:p>
          <a:p>
            <a:pPr algn="ctr" eaLnBrk="1" hangingPunct="1"/>
            <a:r>
              <a:rPr lang="en-US" sz="3200" b="1" dirty="0" smtClean="0">
                <a:solidFill>
                  <a:srgbClr val="FFCC00"/>
                </a:solidFill>
                <a:latin typeface="Arial" pitchFamily="34" charset="0"/>
              </a:rPr>
              <a:t>Schedule Structure and Management</a:t>
            </a:r>
            <a:endParaRPr lang="en-GB" sz="3200" b="1" dirty="0">
              <a:solidFill>
                <a:srgbClr val="FFCC00"/>
              </a:solidFill>
              <a:latin typeface="Arial" pitchFamily="34" charset="0"/>
            </a:endParaRPr>
          </a:p>
        </p:txBody>
      </p:sp>
      <p:sp>
        <p:nvSpPr>
          <p:cNvPr id="2" name="テキスト ボックス 1"/>
          <p:cNvSpPr txBox="1"/>
          <p:nvPr/>
        </p:nvSpPr>
        <p:spPr>
          <a:xfrm>
            <a:off x="1259632" y="5445224"/>
            <a:ext cx="5927753" cy="1138773"/>
          </a:xfrm>
          <a:prstGeom prst="rect">
            <a:avLst/>
          </a:prstGeom>
          <a:noFill/>
        </p:spPr>
        <p:txBody>
          <a:bodyPr wrap="none" rtlCol="0">
            <a:spAutoFit/>
          </a:bodyPr>
          <a:lstStyle/>
          <a:p>
            <a:pPr>
              <a:defRPr/>
            </a:pPr>
            <a:r>
              <a:rPr lang="en-GB" sz="2200" b="1" dirty="0">
                <a:solidFill>
                  <a:srgbClr val="FF0000"/>
                </a:solidFill>
                <a:latin typeface="Arial" pitchFamily="34" charset="0"/>
                <a:ea typeface="平成明朝"/>
                <a:cs typeface="Arial" pitchFamily="34" charset="0"/>
              </a:rPr>
              <a:t>DWS </a:t>
            </a:r>
            <a:r>
              <a:rPr lang="en-GB" sz="2200" b="1" dirty="0" smtClean="0">
                <a:solidFill>
                  <a:srgbClr val="FF0000"/>
                </a:solidFill>
                <a:latin typeface="Arial" pitchFamily="34" charset="0"/>
                <a:ea typeface="平成明朝"/>
                <a:cs typeface="Arial" pitchFamily="34" charset="0"/>
              </a:rPr>
              <a:t>completed </a:t>
            </a:r>
            <a:r>
              <a:rPr lang="en-GB" sz="2200" b="1" dirty="0">
                <a:solidFill>
                  <a:srgbClr val="FF0000"/>
                </a:solidFill>
                <a:latin typeface="Arial" pitchFamily="34" charset="0"/>
                <a:ea typeface="平成明朝"/>
                <a:cs typeface="Arial" pitchFamily="34" charset="0"/>
              </a:rPr>
              <a:t>on 28</a:t>
            </a:r>
            <a:r>
              <a:rPr lang="en-GB" sz="2200" b="1" baseline="30000" dirty="0">
                <a:solidFill>
                  <a:srgbClr val="FF0000"/>
                </a:solidFill>
                <a:latin typeface="Arial" pitchFamily="34" charset="0"/>
                <a:ea typeface="平成明朝"/>
                <a:cs typeface="Arial" pitchFamily="34" charset="0"/>
              </a:rPr>
              <a:t>th</a:t>
            </a:r>
            <a:r>
              <a:rPr lang="en-GB" sz="2200" b="1" dirty="0">
                <a:solidFill>
                  <a:srgbClr val="FF0000"/>
                </a:solidFill>
                <a:latin typeface="Arial" pitchFamily="34" charset="0"/>
                <a:ea typeface="平成明朝"/>
                <a:cs typeface="Arial" pitchFamily="34" charset="0"/>
              </a:rPr>
              <a:t> </a:t>
            </a:r>
            <a:r>
              <a:rPr lang="en-GB" sz="2200" b="1" dirty="0" smtClean="0">
                <a:solidFill>
                  <a:srgbClr val="FF0000"/>
                </a:solidFill>
                <a:latin typeface="Arial" pitchFamily="34" charset="0"/>
                <a:ea typeface="平成明朝"/>
                <a:cs typeface="Arial" pitchFamily="34" charset="0"/>
              </a:rPr>
              <a:t>June and reviewed</a:t>
            </a:r>
            <a:endParaRPr lang="en-GB" sz="2200" b="1" dirty="0">
              <a:solidFill>
                <a:srgbClr val="FF0000"/>
              </a:solidFill>
              <a:latin typeface="Arial" pitchFamily="34" charset="0"/>
              <a:ea typeface="平成明朝"/>
              <a:cs typeface="Arial" pitchFamily="34" charset="0"/>
            </a:endParaRPr>
          </a:p>
          <a:p>
            <a:pPr>
              <a:defRPr/>
            </a:pPr>
            <a:r>
              <a:rPr lang="en-GB" sz="2200" b="1" dirty="0">
                <a:solidFill>
                  <a:srgbClr val="FF0000"/>
                </a:solidFill>
                <a:latin typeface="Arial" pitchFamily="34" charset="0"/>
                <a:ea typeface="平成明朝"/>
                <a:cs typeface="Arial" pitchFamily="34" charset="0"/>
              </a:rPr>
              <a:t>Milestones are monitored and </a:t>
            </a:r>
            <a:r>
              <a:rPr lang="en-GB" sz="2200" b="1" dirty="0" smtClean="0">
                <a:solidFill>
                  <a:srgbClr val="FF0000"/>
                </a:solidFill>
                <a:latin typeface="Arial" pitchFamily="34" charset="0"/>
                <a:ea typeface="平成明朝"/>
                <a:cs typeface="Arial" pitchFamily="34" charset="0"/>
              </a:rPr>
              <a:t>controlled</a:t>
            </a:r>
            <a:endParaRPr lang="en-GB" sz="2200" b="1" dirty="0">
              <a:solidFill>
                <a:srgbClr val="FF0000"/>
              </a:solidFill>
              <a:latin typeface="Arial" pitchFamily="34" charset="0"/>
              <a:ea typeface="平成明朝"/>
              <a:cs typeface="Arial" pitchFamily="34" charset="0"/>
            </a:endParaRPr>
          </a:p>
          <a:p>
            <a:endParaRPr lang="en-US" b="1" dirty="0">
              <a:solidFill>
                <a:srgbClr val="FF0000"/>
              </a:solidFill>
            </a:endParaRPr>
          </a:p>
        </p:txBody>
      </p:sp>
    </p:spTree>
    <p:extLst>
      <p:ext uri="{BB962C8B-B14F-4D97-AF65-F5344CB8AC3E}">
        <p14:creationId xmlns:p14="http://schemas.microsoft.com/office/powerpoint/2010/main" val="200204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036496" cy="1143000"/>
          </a:xfrm>
        </p:spPr>
        <p:txBody>
          <a:bodyPr>
            <a:noAutofit/>
          </a:bodyPr>
          <a:lstStyle/>
          <a:p>
            <a:r>
              <a:rPr lang="en-GB" sz="3000" b="1" dirty="0" smtClean="0">
                <a:solidFill>
                  <a:srgbClr val="FFCC00"/>
                </a:solidFill>
                <a:latin typeface="Arial"/>
                <a:ea typeface="+mn-ea"/>
                <a:cs typeface="Arial"/>
              </a:rPr>
              <a:t>80 </a:t>
            </a:r>
            <a:r>
              <a:rPr lang="en-GB" sz="3000" b="1" dirty="0" smtClean="0">
                <a:solidFill>
                  <a:srgbClr val="FFCC00"/>
                </a:solidFill>
                <a:latin typeface="Arial"/>
                <a:ea typeface="+mn-ea"/>
                <a:cs typeface="Arial"/>
              </a:rPr>
              <a:t>of 137 Procurement </a:t>
            </a:r>
            <a:r>
              <a:rPr lang="en-GB" sz="3000" b="1" dirty="0">
                <a:solidFill>
                  <a:srgbClr val="FFCC00"/>
                </a:solidFill>
                <a:latin typeface="Arial"/>
                <a:ea typeface="+mn-ea"/>
                <a:cs typeface="Arial"/>
              </a:rPr>
              <a:t>Arrangements </a:t>
            </a:r>
            <a:r>
              <a:rPr lang="en-GB" sz="3000" b="1" dirty="0" smtClean="0">
                <a:solidFill>
                  <a:srgbClr val="FFCC00"/>
                </a:solidFill>
                <a:latin typeface="Arial"/>
                <a:ea typeface="+mn-ea"/>
                <a:cs typeface="Arial"/>
              </a:rPr>
              <a:t>signed, </a:t>
            </a:r>
            <a:r>
              <a:rPr lang="en-GB" sz="3000" b="1" dirty="0">
                <a:solidFill>
                  <a:srgbClr val="FFCC00"/>
                </a:solidFill>
                <a:latin typeface="Arial"/>
                <a:ea typeface="+mn-ea"/>
                <a:cs typeface="Arial"/>
              </a:rPr>
              <a:t>more than </a:t>
            </a:r>
            <a:r>
              <a:rPr lang="en-GB" sz="3000" b="1" dirty="0" smtClean="0">
                <a:solidFill>
                  <a:srgbClr val="FFCC00"/>
                </a:solidFill>
                <a:latin typeface="Arial"/>
                <a:ea typeface="+mn-ea"/>
                <a:cs typeface="Arial"/>
              </a:rPr>
              <a:t>80% </a:t>
            </a:r>
            <a:r>
              <a:rPr lang="en-GB" sz="3000" b="1" dirty="0">
                <a:solidFill>
                  <a:srgbClr val="FFCC00"/>
                </a:solidFill>
                <a:latin typeface="Arial"/>
                <a:ea typeface="+mn-ea"/>
                <a:cs typeface="Arial"/>
              </a:rPr>
              <a:t>of value achieved</a:t>
            </a:r>
          </a:p>
        </p:txBody>
      </p:sp>
      <p:pic>
        <p:nvPicPr>
          <p:cNvPr id="3" name="Picture 2" descr="sign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340768"/>
            <a:ext cx="6667500" cy="4610100"/>
          </a:xfrm>
          <a:prstGeom prst="rect">
            <a:avLst/>
          </a:prstGeom>
        </p:spPr>
      </p:pic>
    </p:spTree>
    <p:extLst>
      <p:ext uri="{BB962C8B-B14F-4D97-AF65-F5344CB8AC3E}">
        <p14:creationId xmlns:p14="http://schemas.microsoft.com/office/powerpoint/2010/main" val="93685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Administrateur.A0A2C2765BD24BA\Bureau\Earth.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0" y="-30934"/>
            <a:ext cx="9180512" cy="6325592"/>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4648200" y="1219200"/>
            <a:ext cx="4572000" cy="400110"/>
          </a:xfrm>
          <a:prstGeom prst="rect">
            <a:avLst/>
          </a:prstGeom>
        </p:spPr>
        <p:txBody>
          <a:bodyPr wrap="square">
            <a:spAutoFit/>
          </a:bodyPr>
          <a:lstStyle/>
          <a:p>
            <a:endParaRPr lang="en-GB" sz="2000" b="1" dirty="0">
              <a:solidFill>
                <a:srgbClr val="FFCC00"/>
              </a:solidFill>
              <a:effectLst>
                <a:outerShdw blurRad="50800" dist="50800" dir="5400000" algn="ctr" rotWithShape="0">
                  <a:schemeClr val="tx1"/>
                </a:outerShdw>
              </a:effectLst>
              <a:latin typeface="Tahoma" pitchFamily="34" charset="0"/>
            </a:endParaRPr>
          </a:p>
        </p:txBody>
      </p:sp>
      <p:sp>
        <p:nvSpPr>
          <p:cNvPr id="58" name="Rectangle 57"/>
          <p:cNvSpPr/>
          <p:nvPr/>
        </p:nvSpPr>
        <p:spPr>
          <a:xfrm>
            <a:off x="4648200" y="2632065"/>
            <a:ext cx="4572000" cy="400110"/>
          </a:xfrm>
          <a:prstGeom prst="rect">
            <a:avLst/>
          </a:prstGeom>
        </p:spPr>
        <p:txBody>
          <a:bodyPr>
            <a:spAutoFit/>
          </a:bodyPr>
          <a:lstStyle/>
          <a:p>
            <a:endParaRPr lang="en-GB" sz="2000" b="1" dirty="0">
              <a:solidFill>
                <a:srgbClr val="FFCC00"/>
              </a:solidFill>
              <a:effectLst>
                <a:outerShdw blurRad="50800" dist="50800" dir="5400000" algn="ctr" rotWithShape="0">
                  <a:schemeClr val="tx1"/>
                </a:outerShdw>
              </a:effectLst>
              <a:latin typeface="Tahoma" pitchFamily="34" charset="0"/>
            </a:endParaRPr>
          </a:p>
        </p:txBody>
      </p:sp>
      <p:sp>
        <p:nvSpPr>
          <p:cNvPr id="59" name="Rectangle 58"/>
          <p:cNvSpPr/>
          <p:nvPr/>
        </p:nvSpPr>
        <p:spPr>
          <a:xfrm>
            <a:off x="4648200" y="4124488"/>
            <a:ext cx="4320480" cy="400110"/>
          </a:xfrm>
          <a:prstGeom prst="rect">
            <a:avLst/>
          </a:prstGeom>
        </p:spPr>
        <p:txBody>
          <a:bodyPr wrap="square">
            <a:spAutoFit/>
          </a:bodyPr>
          <a:lstStyle/>
          <a:p>
            <a:endParaRPr lang="en-GB" sz="2000" b="1" dirty="0">
              <a:solidFill>
                <a:srgbClr val="FFCC00"/>
              </a:solidFill>
              <a:effectLst>
                <a:outerShdw blurRad="50800" dist="50800" dir="5400000" algn="ctr" rotWithShape="0">
                  <a:schemeClr val="tx1"/>
                </a:outerShdw>
              </a:effectLst>
              <a:latin typeface="Tahoma" pitchFamily="34" charset="0"/>
            </a:endParaRPr>
          </a:p>
        </p:txBody>
      </p:sp>
      <p:sp>
        <p:nvSpPr>
          <p:cNvPr id="61" name="Rectangle 60"/>
          <p:cNvSpPr/>
          <p:nvPr/>
        </p:nvSpPr>
        <p:spPr>
          <a:xfrm>
            <a:off x="2042715" y="260648"/>
            <a:ext cx="5088352" cy="707886"/>
          </a:xfrm>
          <a:prstGeom prst="rect">
            <a:avLst/>
          </a:prstGeom>
        </p:spPr>
        <p:txBody>
          <a:bodyPr wrap="none">
            <a:spAutoFit/>
          </a:bodyPr>
          <a:lstStyle/>
          <a:p>
            <a:pPr algn="ctr"/>
            <a:r>
              <a:rPr lang="en-GB" sz="4000" b="1" dirty="0" smtClean="0">
                <a:solidFill>
                  <a:srgbClr val="FFCC00"/>
                </a:solidFill>
                <a:latin typeface="Arial"/>
                <a:ea typeface="+mj-ea"/>
                <a:cs typeface="Arial"/>
              </a:rPr>
              <a:t>Summary Headlines</a:t>
            </a:r>
            <a:endParaRPr lang="en-GB" sz="4000" b="1" dirty="0">
              <a:solidFill>
                <a:srgbClr val="FFCC00"/>
              </a:solidFill>
              <a:latin typeface="Arial"/>
              <a:ea typeface="+mj-ea"/>
              <a:cs typeface="Arial"/>
            </a:endParaRPr>
          </a:p>
        </p:txBody>
      </p:sp>
      <p:sp>
        <p:nvSpPr>
          <p:cNvPr id="2" name="Rectangle 1"/>
          <p:cNvSpPr/>
          <p:nvPr/>
        </p:nvSpPr>
        <p:spPr>
          <a:xfrm>
            <a:off x="3347864" y="1340768"/>
            <a:ext cx="5458544" cy="4461050"/>
          </a:xfrm>
          <a:prstGeom prst="rect">
            <a:avLst/>
          </a:prstGeom>
        </p:spPr>
        <p:txBody>
          <a:bodyPr wrap="square">
            <a:spAutoFit/>
          </a:bodyPr>
          <a:lstStyle/>
          <a:p>
            <a:pPr marL="342900" indent="-342900" eaLnBrk="0" fontAlgn="base" hangingPunct="0">
              <a:lnSpc>
                <a:spcPts val="2000"/>
              </a:lnSpc>
              <a:spcBef>
                <a:spcPct val="0"/>
              </a:spcBef>
              <a:spcAft>
                <a:spcPct val="0"/>
              </a:spcAft>
              <a:buFont typeface="Arial"/>
              <a:buChar char="•"/>
            </a:pPr>
            <a:r>
              <a:rPr lang="en-GB" sz="2000" b="1" dirty="0" smtClean="0">
                <a:solidFill>
                  <a:schemeClr val="bg1"/>
                </a:solidFill>
                <a:latin typeface="Arial"/>
                <a:cs typeface="Arial"/>
              </a:rPr>
              <a:t>Significant site-construction and civil infrastructure</a:t>
            </a:r>
          </a:p>
          <a:p>
            <a:pPr marL="342900" indent="-342900" eaLnBrk="0" fontAlgn="base" hangingPunct="0">
              <a:lnSpc>
                <a:spcPts val="2000"/>
              </a:lnSpc>
              <a:spcBef>
                <a:spcPct val="0"/>
              </a:spcBef>
              <a:spcAft>
                <a:spcPct val="0"/>
              </a:spcAft>
              <a:buFont typeface="Arial"/>
              <a:buChar char="•"/>
            </a:pPr>
            <a:endParaRPr lang="en-GB" sz="2000" b="1" dirty="0">
              <a:solidFill>
                <a:schemeClr val="bg1"/>
              </a:solidFill>
              <a:latin typeface="Arial"/>
              <a:cs typeface="Arial"/>
            </a:endParaRPr>
          </a:p>
          <a:p>
            <a:pPr marL="342900" indent="-342900" eaLnBrk="0" fontAlgn="base" hangingPunct="0">
              <a:lnSpc>
                <a:spcPts val="2000"/>
              </a:lnSpc>
              <a:spcBef>
                <a:spcPct val="0"/>
              </a:spcBef>
              <a:spcAft>
                <a:spcPct val="0"/>
              </a:spcAft>
              <a:buFont typeface="Arial"/>
              <a:buChar char="•"/>
            </a:pPr>
            <a:r>
              <a:rPr lang="en-GB" sz="2000" b="1" dirty="0" smtClean="0">
                <a:solidFill>
                  <a:schemeClr val="bg1"/>
                </a:solidFill>
                <a:latin typeface="Arial"/>
                <a:cs typeface="Arial"/>
              </a:rPr>
              <a:t>French decree authorizing construction</a:t>
            </a:r>
          </a:p>
          <a:p>
            <a:pPr marL="342900" indent="-342900" eaLnBrk="0" fontAlgn="base" hangingPunct="0">
              <a:lnSpc>
                <a:spcPts val="2000"/>
              </a:lnSpc>
              <a:spcBef>
                <a:spcPct val="0"/>
              </a:spcBef>
              <a:spcAft>
                <a:spcPct val="0"/>
              </a:spcAft>
              <a:buFont typeface="Arial"/>
              <a:buChar char="•"/>
            </a:pPr>
            <a:endParaRPr lang="en-GB" sz="2000" b="1" dirty="0">
              <a:solidFill>
                <a:schemeClr val="bg1"/>
              </a:solidFill>
              <a:latin typeface="Arial"/>
              <a:cs typeface="Arial"/>
            </a:endParaRPr>
          </a:p>
          <a:p>
            <a:pPr marL="342900" indent="-342900" eaLnBrk="0" fontAlgn="base" hangingPunct="0">
              <a:lnSpc>
                <a:spcPts val="2000"/>
              </a:lnSpc>
              <a:spcBef>
                <a:spcPct val="0"/>
              </a:spcBef>
              <a:spcAft>
                <a:spcPct val="0"/>
              </a:spcAft>
              <a:buFont typeface="Arial"/>
              <a:buChar char="•"/>
            </a:pPr>
            <a:r>
              <a:rPr lang="en-GB" sz="2000" b="1" dirty="0" smtClean="0">
                <a:solidFill>
                  <a:schemeClr val="bg1"/>
                </a:solidFill>
                <a:latin typeface="Arial"/>
                <a:cs typeface="Arial"/>
              </a:rPr>
              <a:t>Fabrication of early components (e.g., TF)</a:t>
            </a:r>
          </a:p>
          <a:p>
            <a:pPr eaLnBrk="0" fontAlgn="base" hangingPunct="0">
              <a:lnSpc>
                <a:spcPts val="2000"/>
              </a:lnSpc>
              <a:spcBef>
                <a:spcPct val="0"/>
              </a:spcBef>
              <a:spcAft>
                <a:spcPct val="0"/>
              </a:spcAft>
            </a:pPr>
            <a:endParaRPr lang="en-GB" sz="2000" b="1" dirty="0">
              <a:solidFill>
                <a:schemeClr val="bg1"/>
              </a:solidFill>
              <a:latin typeface="Arial"/>
              <a:cs typeface="Arial"/>
            </a:endParaRPr>
          </a:p>
          <a:p>
            <a:pPr marL="342900" indent="-342900" eaLnBrk="0" fontAlgn="base" hangingPunct="0">
              <a:lnSpc>
                <a:spcPts val="2000"/>
              </a:lnSpc>
              <a:spcBef>
                <a:spcPct val="0"/>
              </a:spcBef>
              <a:spcAft>
                <a:spcPct val="0"/>
              </a:spcAft>
              <a:buFont typeface="Arial"/>
              <a:buChar char="•"/>
            </a:pPr>
            <a:r>
              <a:rPr lang="en-GB" sz="2000" b="1" dirty="0" err="1" smtClean="0">
                <a:solidFill>
                  <a:schemeClr val="bg1"/>
                </a:solidFill>
                <a:latin typeface="Arial"/>
                <a:cs typeface="Arial"/>
              </a:rPr>
              <a:t>Procurment</a:t>
            </a:r>
            <a:r>
              <a:rPr lang="en-GB" sz="2000" b="1" dirty="0" smtClean="0">
                <a:solidFill>
                  <a:schemeClr val="bg1"/>
                </a:solidFill>
                <a:latin typeface="Arial"/>
                <a:cs typeface="Arial"/>
              </a:rPr>
              <a:t> arrangements </a:t>
            </a:r>
            <a:r>
              <a:rPr lang="en-GB" sz="2000" b="1" dirty="0" smtClean="0">
                <a:solidFill>
                  <a:schemeClr val="bg1"/>
                </a:solidFill>
                <a:latin typeface="Arial"/>
                <a:cs typeface="Arial"/>
              </a:rPr>
              <a:t>more than 80</a:t>
            </a:r>
            <a:r>
              <a:rPr lang="en-GB" sz="2000" b="1" dirty="0" smtClean="0">
                <a:solidFill>
                  <a:schemeClr val="bg1"/>
                </a:solidFill>
                <a:latin typeface="Arial"/>
                <a:cs typeface="Arial"/>
              </a:rPr>
              <a:t>% </a:t>
            </a:r>
            <a:r>
              <a:rPr lang="en-GB" sz="2000" b="1" dirty="0" smtClean="0">
                <a:solidFill>
                  <a:schemeClr val="bg1"/>
                </a:solidFill>
                <a:latin typeface="Arial"/>
                <a:cs typeface="Arial"/>
              </a:rPr>
              <a:t>of </a:t>
            </a:r>
            <a:r>
              <a:rPr lang="en-GB" sz="2000" b="1" dirty="0" smtClean="0">
                <a:solidFill>
                  <a:schemeClr val="bg1"/>
                </a:solidFill>
                <a:latin typeface="Arial"/>
                <a:cs typeface="Arial"/>
              </a:rPr>
              <a:t>value</a:t>
            </a:r>
          </a:p>
          <a:p>
            <a:pPr marL="342900" indent="-342900" eaLnBrk="0" fontAlgn="base" hangingPunct="0">
              <a:lnSpc>
                <a:spcPts val="2000"/>
              </a:lnSpc>
              <a:spcBef>
                <a:spcPct val="0"/>
              </a:spcBef>
              <a:spcAft>
                <a:spcPct val="0"/>
              </a:spcAft>
              <a:buFont typeface="Arial"/>
              <a:buChar char="•"/>
            </a:pPr>
            <a:endParaRPr lang="en-GB" sz="2000" b="1" dirty="0">
              <a:solidFill>
                <a:schemeClr val="bg1"/>
              </a:solidFill>
              <a:latin typeface="Arial"/>
              <a:cs typeface="Arial"/>
            </a:endParaRPr>
          </a:p>
          <a:p>
            <a:pPr marL="342900" indent="-342900">
              <a:lnSpc>
                <a:spcPts val="2000"/>
              </a:lnSpc>
              <a:buFont typeface="Arial"/>
              <a:buChar char="•"/>
            </a:pPr>
            <a:r>
              <a:rPr lang="en-GB" sz="2000" b="1" dirty="0">
                <a:solidFill>
                  <a:schemeClr val="bg1"/>
                </a:solidFill>
                <a:latin typeface="Arial"/>
                <a:cs typeface="Arial"/>
              </a:rPr>
              <a:t>Integrated schedule hierarchy</a:t>
            </a:r>
          </a:p>
          <a:p>
            <a:pPr marL="342900" indent="-342900" eaLnBrk="0" fontAlgn="base" hangingPunct="0">
              <a:lnSpc>
                <a:spcPts val="2000"/>
              </a:lnSpc>
              <a:spcBef>
                <a:spcPct val="0"/>
              </a:spcBef>
              <a:spcAft>
                <a:spcPct val="0"/>
              </a:spcAft>
              <a:buFont typeface="Arial"/>
              <a:buChar char="•"/>
            </a:pPr>
            <a:endParaRPr lang="en-GB" sz="2000" b="1" dirty="0" smtClean="0">
              <a:solidFill>
                <a:schemeClr val="bg1"/>
              </a:solidFill>
              <a:latin typeface="Arial"/>
              <a:cs typeface="Arial"/>
            </a:endParaRPr>
          </a:p>
          <a:p>
            <a:pPr marL="342900" indent="-342900" eaLnBrk="0" fontAlgn="base" hangingPunct="0">
              <a:lnSpc>
                <a:spcPts val="2000"/>
              </a:lnSpc>
              <a:spcBef>
                <a:spcPct val="0"/>
              </a:spcBef>
              <a:spcAft>
                <a:spcPct val="0"/>
              </a:spcAft>
              <a:buFont typeface="Arial"/>
              <a:buChar char="•"/>
            </a:pPr>
            <a:endParaRPr lang="en-GB" sz="2000" b="1" dirty="0">
              <a:solidFill>
                <a:schemeClr val="bg1"/>
              </a:solidFill>
              <a:latin typeface="Arial"/>
              <a:cs typeface="Arial"/>
            </a:endParaRPr>
          </a:p>
          <a:p>
            <a:pPr marL="342900" indent="-342900" eaLnBrk="0" fontAlgn="base" hangingPunct="0">
              <a:lnSpc>
                <a:spcPts val="2000"/>
              </a:lnSpc>
              <a:spcBef>
                <a:spcPct val="0"/>
              </a:spcBef>
              <a:spcAft>
                <a:spcPct val="0"/>
              </a:spcAft>
              <a:buFont typeface="Arial"/>
              <a:buChar char="•"/>
            </a:pPr>
            <a:r>
              <a:rPr lang="en-GB" sz="2000" b="1" dirty="0" smtClean="0">
                <a:solidFill>
                  <a:schemeClr val="bg1"/>
                </a:solidFill>
                <a:latin typeface="Arial"/>
                <a:cs typeface="Arial"/>
              </a:rPr>
              <a:t>Addressing schedule and cost challenges</a:t>
            </a:r>
          </a:p>
          <a:p>
            <a:pPr eaLnBrk="0" fontAlgn="base" hangingPunct="0">
              <a:lnSpc>
                <a:spcPts val="2000"/>
              </a:lnSpc>
              <a:spcBef>
                <a:spcPct val="0"/>
              </a:spcBef>
              <a:spcAft>
                <a:spcPct val="0"/>
              </a:spcAft>
            </a:pPr>
            <a:endParaRPr lang="en-GB" sz="2000" b="1" dirty="0">
              <a:solidFill>
                <a:srgbClr val="FFCC00"/>
              </a:solidFill>
              <a:latin typeface="Tahoma" pitchFamily="34" charset="0"/>
            </a:endParaRPr>
          </a:p>
        </p:txBody>
      </p:sp>
    </p:spTree>
    <p:extLst>
      <p:ext uri="{BB962C8B-B14F-4D97-AF65-F5344CB8AC3E}">
        <p14:creationId xmlns:p14="http://schemas.microsoft.com/office/powerpoint/2010/main" val="406311748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decree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968"/>
            <a:ext cx="9144000" cy="6245352"/>
          </a:xfrm>
          <a:prstGeom prst="rect">
            <a:avLst/>
          </a:prstGeom>
        </p:spPr>
      </p:pic>
      <p:sp>
        <p:nvSpPr>
          <p:cNvPr id="2" name="Title 1"/>
          <p:cNvSpPr>
            <a:spLocks noGrp="1"/>
          </p:cNvSpPr>
          <p:nvPr>
            <p:ph type="ctrTitle"/>
          </p:nvPr>
        </p:nvSpPr>
        <p:spPr>
          <a:xfrm>
            <a:off x="0" y="116632"/>
            <a:ext cx="9144000" cy="1143000"/>
          </a:xfrm>
        </p:spPr>
        <p:txBody>
          <a:bodyPr>
            <a:noAutofit/>
          </a:bodyPr>
          <a:lstStyle/>
          <a:p>
            <a:pPr eaLnBrk="0" fontAlgn="base" hangingPunct="0">
              <a:spcAft>
                <a:spcPct val="0"/>
              </a:spcAft>
            </a:pPr>
            <a:r>
              <a:rPr lang="en-GB" sz="3900" dirty="0" smtClean="0">
                <a:solidFill>
                  <a:srgbClr val="FFCC00"/>
                </a:solidFill>
                <a:latin typeface="Arial"/>
                <a:cs typeface="Arial"/>
              </a:rPr>
              <a:t>Construction Authorization Decreed</a:t>
            </a:r>
            <a:endParaRPr lang="en-GB" sz="3900" dirty="0">
              <a:solidFill>
                <a:srgbClr val="FFCC00"/>
              </a:solidFill>
              <a:latin typeface="Arial"/>
              <a:cs typeface="Arial"/>
            </a:endParaRPr>
          </a:p>
        </p:txBody>
      </p:sp>
      <p:sp>
        <p:nvSpPr>
          <p:cNvPr id="9" name="Rectangle 8"/>
          <p:cNvSpPr/>
          <p:nvPr/>
        </p:nvSpPr>
        <p:spPr bwMode="auto">
          <a:xfrm>
            <a:off x="251520" y="1268760"/>
            <a:ext cx="4320480" cy="3744416"/>
          </a:xfrm>
          <a:prstGeom prst="rect">
            <a:avLst/>
          </a:prstGeom>
          <a:solidFill>
            <a:schemeClr val="tx1">
              <a:alpha val="76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pitchFamily="34" charset="0"/>
            </a:endParaRPr>
          </a:p>
        </p:txBody>
      </p:sp>
      <p:sp>
        <p:nvSpPr>
          <p:cNvPr id="5" name="Rectangle 4"/>
          <p:cNvSpPr/>
          <p:nvPr/>
        </p:nvSpPr>
        <p:spPr>
          <a:xfrm>
            <a:off x="323528" y="1340768"/>
            <a:ext cx="4104456" cy="3323987"/>
          </a:xfrm>
          <a:prstGeom prst="rect">
            <a:avLst/>
          </a:prstGeom>
          <a:noFill/>
        </p:spPr>
        <p:txBody>
          <a:bodyPr wrap="square">
            <a:spAutoFit/>
          </a:bodyPr>
          <a:lstStyle/>
          <a:p>
            <a:pPr marL="283464" indent="-285750">
              <a:spcBef>
                <a:spcPts val="1800"/>
              </a:spcBef>
              <a:buFont typeface="Arial" pitchFamily="34" charset="0"/>
              <a:buChar char="•"/>
            </a:pPr>
            <a:r>
              <a:rPr lang="en-GB" sz="1800" b="1" dirty="0" smtClean="0">
                <a:solidFill>
                  <a:srgbClr val="FFC000"/>
                </a:solidFill>
                <a:effectLst>
                  <a:outerShdw blurRad="38100" dist="38100" dir="2700000" algn="tl">
                    <a:srgbClr val="000000">
                      <a:alpha val="43137"/>
                    </a:srgbClr>
                  </a:outerShdw>
                </a:effectLst>
                <a:latin typeface="Arial"/>
                <a:cs typeface="Arial"/>
              </a:rPr>
              <a:t>On </a:t>
            </a:r>
            <a:r>
              <a:rPr lang="en-GB" sz="1800" b="1" dirty="0">
                <a:solidFill>
                  <a:srgbClr val="FFC000"/>
                </a:solidFill>
                <a:effectLst>
                  <a:outerShdw blurRad="38100" dist="38100" dir="2700000" algn="tl">
                    <a:srgbClr val="000000">
                      <a:alpha val="43137"/>
                    </a:srgbClr>
                  </a:outerShdw>
                </a:effectLst>
                <a:latin typeface="Arial"/>
                <a:cs typeface="Arial"/>
              </a:rPr>
              <a:t>November 10, 2012, the French Ministry of Environment signed a decree authorizing construction of the ITER nuclear facility.</a:t>
            </a:r>
          </a:p>
          <a:p>
            <a:pPr marL="283464" indent="-285750">
              <a:spcBef>
                <a:spcPts val="1800"/>
              </a:spcBef>
              <a:buFont typeface="Arial" pitchFamily="34" charset="0"/>
              <a:buChar char="•"/>
            </a:pPr>
            <a:r>
              <a:rPr lang="en-GB" sz="1800" b="1" dirty="0" smtClean="0">
                <a:solidFill>
                  <a:srgbClr val="FFC000"/>
                </a:solidFill>
                <a:effectLst>
                  <a:outerShdw blurRad="38100" dist="38100" dir="2700000" algn="tl">
                    <a:srgbClr val="000000">
                      <a:alpha val="43137"/>
                    </a:srgbClr>
                  </a:outerShdw>
                </a:effectLst>
                <a:latin typeface="Arial"/>
                <a:cs typeface="Arial"/>
              </a:rPr>
              <a:t>ITER </a:t>
            </a:r>
            <a:r>
              <a:rPr lang="en-GB" sz="1800" b="1" dirty="0">
                <a:solidFill>
                  <a:srgbClr val="FFC000"/>
                </a:solidFill>
                <a:effectLst>
                  <a:outerShdw blurRad="38100" dist="38100" dir="2700000" algn="tl">
                    <a:srgbClr val="000000">
                      <a:alpha val="43137"/>
                    </a:srgbClr>
                  </a:outerShdw>
                </a:effectLst>
                <a:latin typeface="Arial"/>
                <a:cs typeface="Arial"/>
              </a:rPr>
              <a:t>is the </a:t>
            </a:r>
            <a:r>
              <a:rPr lang="en-GB" sz="1800" b="1" dirty="0" smtClean="0">
                <a:solidFill>
                  <a:srgbClr val="FFC000"/>
                </a:solidFill>
                <a:effectLst>
                  <a:outerShdw blurRad="38100" dist="38100" dir="2700000" algn="tl">
                    <a:srgbClr val="000000">
                      <a:alpha val="43137"/>
                    </a:srgbClr>
                  </a:outerShdw>
                </a:effectLst>
                <a:latin typeface="Arial"/>
                <a:cs typeface="Arial"/>
              </a:rPr>
              <a:t>first </a:t>
            </a:r>
            <a:r>
              <a:rPr lang="en-GB" sz="1800" b="1" dirty="0">
                <a:solidFill>
                  <a:srgbClr val="FFC000"/>
                </a:solidFill>
                <a:effectLst>
                  <a:outerShdw blurRad="38100" dist="38100" dir="2700000" algn="tl">
                    <a:srgbClr val="000000">
                      <a:alpha val="43137"/>
                    </a:srgbClr>
                  </a:outerShdw>
                </a:effectLst>
                <a:latin typeface="Arial"/>
                <a:cs typeface="Arial"/>
              </a:rPr>
              <a:t>fusion device to qualify as a nuclear installation</a:t>
            </a:r>
            <a:r>
              <a:rPr lang="en-GB" sz="1800" b="1" dirty="0" smtClean="0">
                <a:solidFill>
                  <a:srgbClr val="FFC000"/>
                </a:solidFill>
                <a:effectLst>
                  <a:outerShdw blurRad="38100" dist="38100" dir="2700000" algn="tl">
                    <a:srgbClr val="000000">
                      <a:alpha val="43137"/>
                    </a:srgbClr>
                  </a:outerShdw>
                </a:effectLst>
                <a:latin typeface="Arial"/>
                <a:cs typeface="Arial"/>
              </a:rPr>
              <a:t>.</a:t>
            </a:r>
            <a:endParaRPr lang="en-GB" sz="1800" b="1" dirty="0">
              <a:solidFill>
                <a:srgbClr val="FFC000"/>
              </a:solidFill>
              <a:effectLst>
                <a:outerShdw blurRad="38100" dist="38100" dir="2700000" algn="tl">
                  <a:srgbClr val="000000">
                    <a:alpha val="43137"/>
                  </a:srgbClr>
                </a:outerShdw>
              </a:effectLst>
              <a:latin typeface="Arial"/>
              <a:cs typeface="Arial"/>
            </a:endParaRPr>
          </a:p>
          <a:p>
            <a:pPr marL="283464" indent="-285750">
              <a:spcBef>
                <a:spcPts val="1800"/>
              </a:spcBef>
              <a:buFont typeface="Arial" pitchFamily="34" charset="0"/>
              <a:buChar char="•"/>
            </a:pPr>
            <a:r>
              <a:rPr lang="en-GB" sz="1800" b="1" dirty="0" smtClean="0">
                <a:solidFill>
                  <a:srgbClr val="FFC000"/>
                </a:solidFill>
                <a:effectLst>
                  <a:outerShdw blurRad="38100" dist="38100" dir="2700000" algn="tl">
                    <a:srgbClr val="000000">
                      <a:alpha val="43137"/>
                    </a:srgbClr>
                  </a:outerShdw>
                </a:effectLst>
                <a:latin typeface="Arial"/>
                <a:cs typeface="Arial"/>
              </a:rPr>
              <a:t>Over </a:t>
            </a:r>
            <a:r>
              <a:rPr lang="en-GB" sz="1800" b="1" dirty="0">
                <a:solidFill>
                  <a:srgbClr val="FFC000"/>
                </a:solidFill>
                <a:effectLst>
                  <a:outerShdw blurRad="38100" dist="38100" dir="2700000" algn="tl">
                    <a:srgbClr val="000000">
                      <a:alpha val="43137"/>
                    </a:srgbClr>
                  </a:outerShdw>
                </a:effectLst>
                <a:latin typeface="Arial"/>
                <a:cs typeface="Arial"/>
              </a:rPr>
              <a:t>two years of investigation and analysis were required as part of the review procedures.</a:t>
            </a:r>
            <a:endParaRPr lang="fr-FR" sz="1800" b="1" dirty="0">
              <a:solidFill>
                <a:srgbClr val="FFC000"/>
              </a:solidFill>
              <a:effectLst>
                <a:outerShdw blurRad="38100" dist="38100" dir="2700000" algn="tl">
                  <a:srgbClr val="000000">
                    <a:alpha val="43137"/>
                  </a:srgbClr>
                </a:outerShdw>
              </a:effectLst>
              <a:latin typeface="Arial"/>
              <a:cs typeface="Arial"/>
            </a:endParaRPr>
          </a:p>
        </p:txBody>
      </p:sp>
      <p:sp>
        <p:nvSpPr>
          <p:cNvPr id="8" name="Rectangle 7"/>
          <p:cNvSpPr/>
          <p:nvPr/>
        </p:nvSpPr>
        <p:spPr>
          <a:xfrm>
            <a:off x="3635896" y="7029400"/>
            <a:ext cx="936104" cy="707886"/>
          </a:xfrm>
          <a:prstGeom prst="rect">
            <a:avLst/>
          </a:prstGeom>
          <a:effectLst>
            <a:outerShdw blurRad="50800" dist="50800" dir="5400000" algn="ctr" rotWithShape="0">
              <a:schemeClr val="tx1"/>
            </a:outerShdw>
          </a:effectLst>
        </p:spPr>
        <p:txBody>
          <a:bodyPr wrap="square">
            <a:spAutoFit/>
          </a:bodyPr>
          <a:lstStyle/>
          <a:p>
            <a:r>
              <a:rPr lang="el-GR" sz="4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τ</a:t>
            </a:r>
            <a:endParaRPr lang="fr-FR" sz="4000" dirty="0"/>
          </a:p>
        </p:txBody>
      </p:sp>
    </p:spTree>
    <p:extLst>
      <p:ext uri="{BB962C8B-B14F-4D97-AF65-F5344CB8AC3E}">
        <p14:creationId xmlns:p14="http://schemas.microsoft.com/office/powerpoint/2010/main" val="2972964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eadquarter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3400"/>
            <a:ext cx="9144000" cy="5779008"/>
          </a:xfrm>
          <a:prstGeom prst="rect">
            <a:avLst/>
          </a:prstGeom>
        </p:spPr>
      </p:pic>
      <p:sp>
        <p:nvSpPr>
          <p:cNvPr id="10" name="Rectangle 9"/>
          <p:cNvSpPr/>
          <p:nvPr/>
        </p:nvSpPr>
        <p:spPr bwMode="auto">
          <a:xfrm>
            <a:off x="0" y="0"/>
            <a:ext cx="9144000" cy="1412776"/>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pitchFamily="34" charset="0"/>
            </a:endParaRPr>
          </a:p>
        </p:txBody>
      </p:sp>
      <p:sp>
        <p:nvSpPr>
          <p:cNvPr id="2" name="Title 1"/>
          <p:cNvSpPr>
            <a:spLocks noGrp="1"/>
          </p:cNvSpPr>
          <p:nvPr>
            <p:ph type="ctrTitle"/>
          </p:nvPr>
        </p:nvSpPr>
        <p:spPr>
          <a:xfrm>
            <a:off x="251520" y="116632"/>
            <a:ext cx="8424936" cy="1143000"/>
          </a:xfrm>
        </p:spPr>
        <p:txBody>
          <a:bodyPr>
            <a:noAutofit/>
          </a:bodyPr>
          <a:lstStyle/>
          <a:p>
            <a:pPr eaLnBrk="0" fontAlgn="base" hangingPunct="0">
              <a:spcAft>
                <a:spcPct val="0"/>
              </a:spcAft>
            </a:pPr>
            <a:r>
              <a:rPr lang="en-GB" sz="4200" b="1" dirty="0" smtClean="0">
                <a:solidFill>
                  <a:srgbClr val="FFCC00"/>
                </a:solidFill>
                <a:latin typeface="Arial"/>
                <a:cs typeface="Arial"/>
              </a:rPr>
              <a:t>Site Construction Progress:  Headquarters Building</a:t>
            </a:r>
            <a:endParaRPr lang="en-GB" sz="4200" b="1" dirty="0">
              <a:solidFill>
                <a:srgbClr val="FFCC00"/>
              </a:solidFill>
              <a:latin typeface="Arial"/>
              <a:cs typeface="Arial"/>
            </a:endParaRPr>
          </a:p>
        </p:txBody>
      </p:sp>
      <p:sp>
        <p:nvSpPr>
          <p:cNvPr id="8" name="Rectangle 7"/>
          <p:cNvSpPr/>
          <p:nvPr/>
        </p:nvSpPr>
        <p:spPr>
          <a:xfrm>
            <a:off x="3635896" y="7029400"/>
            <a:ext cx="936104" cy="707886"/>
          </a:xfrm>
          <a:prstGeom prst="rect">
            <a:avLst/>
          </a:prstGeom>
          <a:effectLst>
            <a:outerShdw blurRad="50800" dist="50800" dir="5400000" algn="ctr" rotWithShape="0">
              <a:schemeClr val="tx1"/>
            </a:outerShdw>
          </a:effectLst>
        </p:spPr>
        <p:txBody>
          <a:bodyPr wrap="square">
            <a:spAutoFit/>
          </a:bodyPr>
          <a:lstStyle/>
          <a:p>
            <a:r>
              <a:rPr lang="el-GR" sz="4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τ</a:t>
            </a:r>
            <a:endParaRPr lang="fr-FR" sz="4000" dirty="0"/>
          </a:p>
        </p:txBody>
      </p:sp>
      <p:sp>
        <p:nvSpPr>
          <p:cNvPr id="7" name="TextBox 6"/>
          <p:cNvSpPr txBox="1"/>
          <p:nvPr/>
        </p:nvSpPr>
        <p:spPr>
          <a:xfrm>
            <a:off x="251520" y="3861048"/>
            <a:ext cx="3312368" cy="461665"/>
          </a:xfrm>
          <a:prstGeom prst="rect">
            <a:avLst/>
          </a:prstGeom>
          <a:noFill/>
        </p:spPr>
        <p:txBody>
          <a:bodyPr wrap="square" rtlCol="0">
            <a:spAutoFit/>
          </a:bodyPr>
          <a:lstStyle/>
          <a:p>
            <a:r>
              <a:rPr lang="en-US" b="1" i="1" dirty="0" smtClean="0">
                <a:solidFill>
                  <a:schemeClr val="bg1"/>
                </a:solidFill>
                <a:latin typeface="Arial"/>
                <a:cs typeface="Arial"/>
              </a:rPr>
              <a:t>ITER HQ Building</a:t>
            </a:r>
            <a:endParaRPr lang="en-US" b="1" i="1" dirty="0">
              <a:solidFill>
                <a:schemeClr val="bg1"/>
              </a:solidFill>
              <a:latin typeface="Arial"/>
              <a:cs typeface="Arial"/>
            </a:endParaRPr>
          </a:p>
        </p:txBody>
      </p:sp>
      <p:sp>
        <p:nvSpPr>
          <p:cNvPr id="11" name="TextBox 10"/>
          <p:cNvSpPr txBox="1"/>
          <p:nvPr/>
        </p:nvSpPr>
        <p:spPr>
          <a:xfrm>
            <a:off x="2843808" y="3068960"/>
            <a:ext cx="3312368" cy="461665"/>
          </a:xfrm>
          <a:prstGeom prst="rect">
            <a:avLst/>
          </a:prstGeom>
          <a:noFill/>
        </p:spPr>
        <p:txBody>
          <a:bodyPr wrap="square" rtlCol="0">
            <a:spAutoFit/>
          </a:bodyPr>
          <a:lstStyle/>
          <a:p>
            <a:r>
              <a:rPr lang="en-US" b="1" i="1" dirty="0" smtClean="0">
                <a:solidFill>
                  <a:schemeClr val="bg1"/>
                </a:solidFill>
                <a:latin typeface="Arial"/>
                <a:cs typeface="Arial"/>
              </a:rPr>
              <a:t>ITER Council Room</a:t>
            </a:r>
            <a:endParaRPr lang="en-US" b="1" i="1" dirty="0">
              <a:solidFill>
                <a:schemeClr val="bg1"/>
              </a:solidFill>
              <a:latin typeface="Arial"/>
              <a:cs typeface="Arial"/>
            </a:endParaRPr>
          </a:p>
        </p:txBody>
      </p:sp>
      <p:sp>
        <p:nvSpPr>
          <p:cNvPr id="9" name="Rectangle 8"/>
          <p:cNvSpPr/>
          <p:nvPr/>
        </p:nvSpPr>
        <p:spPr bwMode="auto">
          <a:xfrm>
            <a:off x="4788024" y="3789040"/>
            <a:ext cx="4355976" cy="864096"/>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pitchFamily="34" charset="0"/>
            </a:endParaRPr>
          </a:p>
        </p:txBody>
      </p:sp>
      <p:sp>
        <p:nvSpPr>
          <p:cNvPr id="12" name="TextBox 11"/>
          <p:cNvSpPr txBox="1"/>
          <p:nvPr/>
        </p:nvSpPr>
        <p:spPr>
          <a:xfrm>
            <a:off x="4932040" y="3750131"/>
            <a:ext cx="3312368" cy="830997"/>
          </a:xfrm>
          <a:prstGeom prst="rect">
            <a:avLst/>
          </a:prstGeom>
          <a:noFill/>
        </p:spPr>
        <p:txBody>
          <a:bodyPr wrap="square" rtlCol="0">
            <a:spAutoFit/>
          </a:bodyPr>
          <a:lstStyle/>
          <a:p>
            <a:r>
              <a:rPr lang="en-US" b="1" i="1" dirty="0" smtClean="0">
                <a:solidFill>
                  <a:schemeClr val="bg1"/>
                </a:solidFill>
                <a:latin typeface="Arial"/>
                <a:cs typeface="Arial"/>
              </a:rPr>
              <a:t>Bridge linking HQ Building and the Site</a:t>
            </a:r>
            <a:endParaRPr lang="en-US" b="1" i="1" dirty="0">
              <a:solidFill>
                <a:schemeClr val="bg1"/>
              </a:solidFill>
              <a:latin typeface="Arial"/>
              <a:cs typeface="Arial"/>
            </a:endParaRPr>
          </a:p>
        </p:txBody>
      </p:sp>
    </p:spTree>
    <p:extLst>
      <p:ext uri="{BB962C8B-B14F-4D97-AF65-F5344CB8AC3E}">
        <p14:creationId xmlns:p14="http://schemas.microsoft.com/office/powerpoint/2010/main" val="2742764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anorami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6704"/>
            <a:ext cx="9144000" cy="5754624"/>
          </a:xfrm>
          <a:prstGeom prst="rect">
            <a:avLst/>
          </a:prstGeom>
        </p:spPr>
      </p:pic>
      <p:sp>
        <p:nvSpPr>
          <p:cNvPr id="10" name="Rectangle 9"/>
          <p:cNvSpPr/>
          <p:nvPr/>
        </p:nvSpPr>
        <p:spPr bwMode="auto">
          <a:xfrm>
            <a:off x="0" y="0"/>
            <a:ext cx="9144000" cy="1412776"/>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pitchFamily="34" charset="0"/>
            </a:endParaRPr>
          </a:p>
        </p:txBody>
      </p:sp>
      <p:sp>
        <p:nvSpPr>
          <p:cNvPr id="2" name="Title 1"/>
          <p:cNvSpPr>
            <a:spLocks noGrp="1"/>
          </p:cNvSpPr>
          <p:nvPr>
            <p:ph type="ctrTitle"/>
          </p:nvPr>
        </p:nvSpPr>
        <p:spPr>
          <a:xfrm>
            <a:off x="251520" y="116632"/>
            <a:ext cx="8424936" cy="1143000"/>
          </a:xfrm>
        </p:spPr>
        <p:txBody>
          <a:bodyPr>
            <a:noAutofit/>
          </a:bodyPr>
          <a:lstStyle/>
          <a:p>
            <a:pPr eaLnBrk="0" fontAlgn="base" hangingPunct="0">
              <a:spcAft>
                <a:spcPct val="0"/>
              </a:spcAft>
            </a:pPr>
            <a:r>
              <a:rPr lang="en-GB" sz="4200" b="1" dirty="0" smtClean="0">
                <a:solidFill>
                  <a:srgbClr val="FFCC00"/>
                </a:solidFill>
                <a:latin typeface="Arial"/>
                <a:cs typeface="Arial"/>
              </a:rPr>
              <a:t>Construction Site Panoramic View from ITER Headquarters</a:t>
            </a:r>
            <a:endParaRPr lang="en-GB" sz="4200" b="1" dirty="0">
              <a:solidFill>
                <a:srgbClr val="FFCC00"/>
              </a:solidFill>
              <a:latin typeface="Arial"/>
              <a:cs typeface="Arial"/>
            </a:endParaRPr>
          </a:p>
        </p:txBody>
      </p:sp>
      <p:sp>
        <p:nvSpPr>
          <p:cNvPr id="8" name="Rectangle 7"/>
          <p:cNvSpPr/>
          <p:nvPr/>
        </p:nvSpPr>
        <p:spPr>
          <a:xfrm>
            <a:off x="3635896" y="7029400"/>
            <a:ext cx="936104" cy="707886"/>
          </a:xfrm>
          <a:prstGeom prst="rect">
            <a:avLst/>
          </a:prstGeom>
          <a:effectLst>
            <a:outerShdw blurRad="50800" dist="50800" dir="5400000" algn="ctr" rotWithShape="0">
              <a:schemeClr val="tx1"/>
            </a:outerShdw>
          </a:effectLst>
        </p:spPr>
        <p:txBody>
          <a:bodyPr wrap="square">
            <a:spAutoFit/>
          </a:bodyPr>
          <a:lstStyle/>
          <a:p>
            <a:r>
              <a:rPr lang="el-GR" sz="4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τ</a:t>
            </a:r>
            <a:endParaRPr lang="fr-FR" sz="4000" dirty="0"/>
          </a:p>
        </p:txBody>
      </p:sp>
    </p:spTree>
    <p:extLst>
      <p:ext uri="{BB962C8B-B14F-4D97-AF65-F5344CB8AC3E}">
        <p14:creationId xmlns:p14="http://schemas.microsoft.com/office/powerpoint/2010/main" val="403619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PF build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4" y="476672"/>
            <a:ext cx="9144000" cy="5760720"/>
          </a:xfrm>
          <a:prstGeom prst="rect">
            <a:avLst/>
          </a:prstGeom>
        </p:spPr>
      </p:pic>
      <p:sp>
        <p:nvSpPr>
          <p:cNvPr id="10" name="Rectangle 9"/>
          <p:cNvSpPr/>
          <p:nvPr/>
        </p:nvSpPr>
        <p:spPr bwMode="auto">
          <a:xfrm>
            <a:off x="0" y="0"/>
            <a:ext cx="9144000" cy="1268760"/>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pitchFamily="34" charset="0"/>
            </a:endParaRPr>
          </a:p>
        </p:txBody>
      </p:sp>
      <p:sp>
        <p:nvSpPr>
          <p:cNvPr id="2" name="Title 1"/>
          <p:cNvSpPr>
            <a:spLocks noGrp="1"/>
          </p:cNvSpPr>
          <p:nvPr>
            <p:ph type="ctrTitle"/>
          </p:nvPr>
        </p:nvSpPr>
        <p:spPr>
          <a:xfrm>
            <a:off x="683568" y="116632"/>
            <a:ext cx="7772400" cy="1143000"/>
          </a:xfrm>
        </p:spPr>
        <p:txBody>
          <a:bodyPr>
            <a:noAutofit/>
          </a:bodyPr>
          <a:lstStyle/>
          <a:p>
            <a:pPr eaLnBrk="0" fontAlgn="base" hangingPunct="0">
              <a:spcAft>
                <a:spcPct val="0"/>
              </a:spcAft>
            </a:pPr>
            <a:r>
              <a:rPr lang="en-GB" sz="4200" b="1" dirty="0" smtClean="0">
                <a:solidFill>
                  <a:srgbClr val="FFCC00"/>
                </a:solidFill>
                <a:latin typeface="Arial"/>
                <a:cs typeface="Arial"/>
              </a:rPr>
              <a:t>Inside PF Coil Building</a:t>
            </a:r>
            <a:endParaRPr lang="en-GB" sz="4200" b="1" dirty="0">
              <a:solidFill>
                <a:srgbClr val="FFCC00"/>
              </a:solidFill>
              <a:latin typeface="Arial"/>
              <a:cs typeface="Arial"/>
            </a:endParaRPr>
          </a:p>
        </p:txBody>
      </p:sp>
      <p:sp>
        <p:nvSpPr>
          <p:cNvPr id="8" name="Rectangle 7"/>
          <p:cNvSpPr/>
          <p:nvPr/>
        </p:nvSpPr>
        <p:spPr>
          <a:xfrm>
            <a:off x="3635896" y="7029400"/>
            <a:ext cx="936104" cy="707886"/>
          </a:xfrm>
          <a:prstGeom prst="rect">
            <a:avLst/>
          </a:prstGeom>
          <a:effectLst>
            <a:outerShdw blurRad="50800" dist="50800" dir="5400000" algn="ctr" rotWithShape="0">
              <a:schemeClr val="tx1"/>
            </a:outerShdw>
          </a:effectLst>
        </p:spPr>
        <p:txBody>
          <a:bodyPr wrap="square">
            <a:spAutoFit/>
          </a:bodyPr>
          <a:lstStyle/>
          <a:p>
            <a:r>
              <a:rPr lang="el-GR" sz="4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τ</a:t>
            </a:r>
            <a:endParaRPr lang="fr-FR" sz="4000" dirty="0"/>
          </a:p>
        </p:txBody>
      </p:sp>
    </p:spTree>
    <p:extLst>
      <p:ext uri="{BB962C8B-B14F-4D97-AF65-F5344CB8AC3E}">
        <p14:creationId xmlns:p14="http://schemas.microsoft.com/office/powerpoint/2010/main" val="2844671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electric suppl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2320"/>
            <a:ext cx="9144000" cy="5779008"/>
          </a:xfrm>
          <a:prstGeom prst="rect">
            <a:avLst/>
          </a:prstGeom>
        </p:spPr>
      </p:pic>
      <p:sp>
        <p:nvSpPr>
          <p:cNvPr id="10" name="Rectangle 9"/>
          <p:cNvSpPr/>
          <p:nvPr/>
        </p:nvSpPr>
        <p:spPr bwMode="auto">
          <a:xfrm>
            <a:off x="0" y="0"/>
            <a:ext cx="9144000" cy="1412776"/>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pitchFamily="34" charset="0"/>
            </a:endParaRPr>
          </a:p>
        </p:txBody>
      </p:sp>
      <p:sp>
        <p:nvSpPr>
          <p:cNvPr id="2" name="Title 1"/>
          <p:cNvSpPr>
            <a:spLocks noGrp="1"/>
          </p:cNvSpPr>
          <p:nvPr>
            <p:ph type="ctrTitle"/>
          </p:nvPr>
        </p:nvSpPr>
        <p:spPr>
          <a:xfrm>
            <a:off x="683568" y="116632"/>
            <a:ext cx="7772400" cy="1143000"/>
          </a:xfrm>
        </p:spPr>
        <p:txBody>
          <a:bodyPr>
            <a:noAutofit/>
          </a:bodyPr>
          <a:lstStyle/>
          <a:p>
            <a:pPr eaLnBrk="0" fontAlgn="base" hangingPunct="0">
              <a:spcAft>
                <a:spcPct val="0"/>
              </a:spcAft>
            </a:pPr>
            <a:r>
              <a:rPr lang="en-GB" sz="4200" b="1" dirty="0" smtClean="0">
                <a:solidFill>
                  <a:srgbClr val="FFCC00"/>
                </a:solidFill>
                <a:latin typeface="Arial"/>
                <a:cs typeface="Arial"/>
              </a:rPr>
              <a:t>400 kV Electric Substation Energized June 2012</a:t>
            </a:r>
            <a:endParaRPr lang="en-GB" sz="4200" b="1" dirty="0">
              <a:solidFill>
                <a:srgbClr val="FFCC00"/>
              </a:solidFill>
              <a:latin typeface="Arial"/>
              <a:cs typeface="Arial"/>
            </a:endParaRPr>
          </a:p>
        </p:txBody>
      </p:sp>
      <p:sp>
        <p:nvSpPr>
          <p:cNvPr id="8" name="Rectangle 7"/>
          <p:cNvSpPr/>
          <p:nvPr/>
        </p:nvSpPr>
        <p:spPr>
          <a:xfrm>
            <a:off x="3635896" y="7029400"/>
            <a:ext cx="936104" cy="707886"/>
          </a:xfrm>
          <a:prstGeom prst="rect">
            <a:avLst/>
          </a:prstGeom>
          <a:effectLst>
            <a:outerShdw blurRad="50800" dist="50800" dir="5400000" algn="ctr" rotWithShape="0">
              <a:schemeClr val="tx1"/>
            </a:outerShdw>
          </a:effectLst>
        </p:spPr>
        <p:txBody>
          <a:bodyPr wrap="square">
            <a:spAutoFit/>
          </a:bodyPr>
          <a:lstStyle/>
          <a:p>
            <a:r>
              <a:rPr lang="el-GR" sz="4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τ</a:t>
            </a:r>
            <a:endParaRPr lang="fr-FR" sz="4000" dirty="0"/>
          </a:p>
        </p:txBody>
      </p:sp>
    </p:spTree>
    <p:extLst>
      <p:ext uri="{BB962C8B-B14F-4D97-AF65-F5344CB8AC3E}">
        <p14:creationId xmlns:p14="http://schemas.microsoft.com/office/powerpoint/2010/main" val="3214205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ub basem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6100"/>
            <a:ext cx="9144000" cy="5760720"/>
          </a:xfrm>
          <a:prstGeom prst="rect">
            <a:avLst/>
          </a:prstGeom>
        </p:spPr>
      </p:pic>
      <p:sp>
        <p:nvSpPr>
          <p:cNvPr id="10" name="Rectangle 9"/>
          <p:cNvSpPr/>
          <p:nvPr/>
        </p:nvSpPr>
        <p:spPr bwMode="auto">
          <a:xfrm>
            <a:off x="0" y="0"/>
            <a:ext cx="9144000" cy="1412776"/>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pitchFamily="34" charset="0"/>
            </a:endParaRPr>
          </a:p>
        </p:txBody>
      </p:sp>
      <p:sp>
        <p:nvSpPr>
          <p:cNvPr id="2" name="Title 1"/>
          <p:cNvSpPr>
            <a:spLocks noGrp="1"/>
          </p:cNvSpPr>
          <p:nvPr>
            <p:ph type="ctrTitle"/>
          </p:nvPr>
        </p:nvSpPr>
        <p:spPr>
          <a:xfrm>
            <a:off x="683568" y="116632"/>
            <a:ext cx="7272808" cy="1143000"/>
          </a:xfrm>
        </p:spPr>
        <p:txBody>
          <a:bodyPr>
            <a:noAutofit/>
          </a:bodyPr>
          <a:lstStyle/>
          <a:p>
            <a:pPr eaLnBrk="0" fontAlgn="base" hangingPunct="0">
              <a:spcAft>
                <a:spcPct val="0"/>
              </a:spcAft>
            </a:pPr>
            <a:r>
              <a:rPr lang="en-GB" sz="4200" b="1" dirty="0" err="1" smtClean="0">
                <a:solidFill>
                  <a:srgbClr val="FFCC00"/>
                </a:solidFill>
                <a:latin typeface="Arial"/>
                <a:cs typeface="Arial"/>
              </a:rPr>
              <a:t>Tokamak</a:t>
            </a:r>
            <a:r>
              <a:rPr lang="en-GB" sz="4200" b="1" dirty="0" smtClean="0">
                <a:solidFill>
                  <a:srgbClr val="FFCC00"/>
                </a:solidFill>
                <a:latin typeface="Arial"/>
                <a:cs typeface="Arial"/>
              </a:rPr>
              <a:t> Sub-Basement and Seismic Bearings</a:t>
            </a:r>
            <a:endParaRPr lang="en-GB" sz="4200" b="1" dirty="0">
              <a:solidFill>
                <a:srgbClr val="FFCC00"/>
              </a:solidFill>
              <a:latin typeface="Arial"/>
              <a:cs typeface="Arial"/>
            </a:endParaRPr>
          </a:p>
        </p:txBody>
      </p:sp>
      <p:sp>
        <p:nvSpPr>
          <p:cNvPr id="8" name="Rectangle 7"/>
          <p:cNvSpPr/>
          <p:nvPr/>
        </p:nvSpPr>
        <p:spPr>
          <a:xfrm>
            <a:off x="3635896" y="7029400"/>
            <a:ext cx="936104" cy="707886"/>
          </a:xfrm>
          <a:prstGeom prst="rect">
            <a:avLst/>
          </a:prstGeom>
          <a:effectLst>
            <a:outerShdw blurRad="50800" dist="50800" dir="5400000" algn="ctr" rotWithShape="0">
              <a:schemeClr val="tx1"/>
            </a:outerShdw>
          </a:effectLst>
        </p:spPr>
        <p:txBody>
          <a:bodyPr wrap="square">
            <a:spAutoFit/>
          </a:bodyPr>
          <a:lstStyle/>
          <a:p>
            <a:r>
              <a:rPr lang="el-GR" sz="4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τ</a:t>
            </a:r>
            <a:endParaRPr lang="fr-FR" sz="4000" dirty="0"/>
          </a:p>
        </p:txBody>
      </p:sp>
    </p:spTree>
    <p:extLst>
      <p:ext uri="{BB962C8B-B14F-4D97-AF65-F5344CB8AC3E}">
        <p14:creationId xmlns:p14="http://schemas.microsoft.com/office/powerpoint/2010/main" val="104528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14798"/>
            <a:ext cx="735012"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p:cNvSpPr>
            <a:spLocks noChangeArrowheads="1"/>
          </p:cNvSpPr>
          <p:nvPr/>
        </p:nvSpPr>
        <p:spPr bwMode="auto">
          <a:xfrm>
            <a:off x="395536" y="1946846"/>
            <a:ext cx="31972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800" dirty="0">
                <a:latin typeface="Arial" pitchFamily="34" charset="0"/>
                <a:cs typeface="Arial" pitchFamily="34" charset="0"/>
              </a:rPr>
              <a:t>TF Coil ~360 t</a:t>
            </a:r>
          </a:p>
          <a:p>
            <a:pPr algn="ctr"/>
            <a:r>
              <a:rPr lang="en-US" sz="1800" dirty="0">
                <a:latin typeface="Arial" pitchFamily="34" charset="0"/>
                <a:cs typeface="Arial" pitchFamily="34" charset="0"/>
              </a:rPr>
              <a:t>16 m Tall x 9 m Wide</a:t>
            </a:r>
          </a:p>
        </p:txBody>
      </p:sp>
      <p:pic>
        <p:nvPicPr>
          <p:cNvPr id="5" name="Picture 7" descr="VV on transport on the r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124744"/>
            <a:ext cx="4967288"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auto">
          <a:xfrm>
            <a:off x="3554413" y="4293096"/>
            <a:ext cx="527526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dirty="0">
                <a:latin typeface="Arial" pitchFamily="34" charset="0"/>
                <a:cs typeface="Arial" pitchFamily="34" charset="0"/>
              </a:rPr>
              <a:t>Heavy Component on Road </a:t>
            </a:r>
          </a:p>
          <a:p>
            <a:pPr algn="ctr" eaLnBrk="0" hangingPunct="0"/>
            <a:r>
              <a:rPr lang="en-US" dirty="0">
                <a:latin typeface="Arial" pitchFamily="34" charset="0"/>
                <a:cs typeface="Arial" pitchFamily="34" charset="0"/>
              </a:rPr>
              <a:t>(TF Coils, VV Sectors, and PF1 Coil)</a:t>
            </a:r>
          </a:p>
        </p:txBody>
      </p:sp>
      <p:pic>
        <p:nvPicPr>
          <p:cNvPr id="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640163"/>
            <a:ext cx="1427163"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descr="Conteneur VV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2780928"/>
            <a:ext cx="1638300"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ChangeArrowheads="1"/>
          </p:cNvSpPr>
          <p:nvPr/>
        </p:nvSpPr>
        <p:spPr bwMode="auto">
          <a:xfrm>
            <a:off x="769764" y="4005064"/>
            <a:ext cx="2578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800" dirty="0">
                <a:latin typeface="Arial" pitchFamily="34" charset="0"/>
                <a:cs typeface="Arial" pitchFamily="34" charset="0"/>
              </a:rPr>
              <a:t>VV Sector ~400 t</a:t>
            </a:r>
          </a:p>
          <a:p>
            <a:pPr algn="ctr"/>
            <a:r>
              <a:rPr lang="en-US" sz="1800" dirty="0">
                <a:latin typeface="Arial" pitchFamily="34" charset="0"/>
                <a:cs typeface="Arial" pitchFamily="34" charset="0"/>
              </a:rPr>
              <a:t>12 m Tall x 9 m Wide</a:t>
            </a:r>
            <a:endParaRPr lang="en-GB" sz="1800" dirty="0">
              <a:latin typeface="Arial" pitchFamily="34" charset="0"/>
              <a:cs typeface="Arial" pitchFamily="34" charset="0"/>
            </a:endParaRPr>
          </a:p>
        </p:txBody>
      </p:sp>
      <p:sp>
        <p:nvSpPr>
          <p:cNvPr id="10" name="Rectangle 12"/>
          <p:cNvSpPr>
            <a:spLocks noChangeArrowheads="1"/>
          </p:cNvSpPr>
          <p:nvPr/>
        </p:nvSpPr>
        <p:spPr bwMode="auto">
          <a:xfrm>
            <a:off x="498748" y="5661248"/>
            <a:ext cx="2705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800" dirty="0">
                <a:latin typeface="Arial" pitchFamily="34" charset="0"/>
                <a:cs typeface="Arial" pitchFamily="34" charset="0"/>
              </a:rPr>
              <a:t>PF1 Coil ~200 t</a:t>
            </a:r>
          </a:p>
          <a:p>
            <a:pPr algn="ctr"/>
            <a:r>
              <a:rPr lang="en-US" sz="1800" dirty="0">
                <a:latin typeface="Arial" pitchFamily="34" charset="0"/>
                <a:cs typeface="Arial" pitchFamily="34" charset="0"/>
              </a:rPr>
              <a:t>9.4 m </a:t>
            </a:r>
            <a:r>
              <a:rPr lang="en-US" sz="1800" dirty="0" err="1">
                <a:latin typeface="Arial" pitchFamily="34" charset="0"/>
                <a:cs typeface="Arial" pitchFamily="34" charset="0"/>
              </a:rPr>
              <a:t>Dia</a:t>
            </a:r>
            <a:endParaRPr lang="en-GB" sz="1800" dirty="0">
              <a:latin typeface="Arial" pitchFamily="34" charset="0"/>
              <a:cs typeface="Arial" pitchFamily="34" charset="0"/>
            </a:endParaRPr>
          </a:p>
        </p:txBody>
      </p:sp>
      <p:sp>
        <p:nvSpPr>
          <p:cNvPr id="11" name="Rectangle 12"/>
          <p:cNvSpPr>
            <a:spLocks noChangeArrowheads="1"/>
          </p:cNvSpPr>
          <p:nvPr/>
        </p:nvSpPr>
        <p:spPr bwMode="auto">
          <a:xfrm>
            <a:off x="3635896" y="5013176"/>
            <a:ext cx="53142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800" dirty="0">
                <a:latin typeface="Arial" pitchFamily="34" charset="0"/>
                <a:cs typeface="Arial" pitchFamily="34" charset="0"/>
              </a:rPr>
              <a:t>Paid with contributions from local area – ~467 M </a:t>
            </a:r>
            <a:r>
              <a:rPr lang="en-US" sz="1800" dirty="0" smtClean="0">
                <a:latin typeface="Arial" pitchFamily="34" charset="0"/>
                <a:cs typeface="Arial" pitchFamily="34" charset="0"/>
              </a:rPr>
              <a:t>€</a:t>
            </a:r>
          </a:p>
        </p:txBody>
      </p:sp>
      <p:sp>
        <p:nvSpPr>
          <p:cNvPr id="13" name="Rectangle 12"/>
          <p:cNvSpPr>
            <a:spLocks noChangeArrowheads="1"/>
          </p:cNvSpPr>
          <p:nvPr/>
        </p:nvSpPr>
        <p:spPr bwMode="auto">
          <a:xfrm>
            <a:off x="4211960" y="5373216"/>
            <a:ext cx="46805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1800" dirty="0" smtClean="0">
                <a:latin typeface="Arial" pitchFamily="34" charset="0"/>
                <a:cs typeface="Arial" pitchFamily="34" charset="0"/>
              </a:rPr>
              <a:t>Itinerary: March 2013 Test Convey </a:t>
            </a:r>
          </a:p>
          <a:p>
            <a:pPr eaLnBrk="0" hangingPunct="0"/>
            <a:r>
              <a:rPr lang="en-US" sz="1800" dirty="0" smtClean="0">
                <a:latin typeface="Arial" pitchFamily="34" charset="0"/>
                <a:cs typeface="Arial" pitchFamily="34" charset="0"/>
              </a:rPr>
              <a:t>Beginning of 2014 Real Large/Heavy Components will arrive at ITER </a:t>
            </a:r>
          </a:p>
        </p:txBody>
      </p:sp>
      <p:sp>
        <p:nvSpPr>
          <p:cNvPr id="14" name="Rectangle 13"/>
          <p:cNvSpPr/>
          <p:nvPr/>
        </p:nvSpPr>
        <p:spPr bwMode="auto">
          <a:xfrm>
            <a:off x="0" y="0"/>
            <a:ext cx="9144000" cy="1268760"/>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pitchFamily="34" charset="0"/>
            </a:endParaRPr>
          </a:p>
        </p:txBody>
      </p:sp>
      <p:sp>
        <p:nvSpPr>
          <p:cNvPr id="2" name="Rectangle 4"/>
          <p:cNvSpPr>
            <a:spLocks noChangeArrowheads="1"/>
          </p:cNvSpPr>
          <p:nvPr/>
        </p:nvSpPr>
        <p:spPr bwMode="auto">
          <a:xfrm>
            <a:off x="1835696" y="116632"/>
            <a:ext cx="662473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ja-JP" sz="2800" b="1" dirty="0" smtClean="0">
                <a:solidFill>
                  <a:srgbClr val="FFCC00"/>
                </a:solidFill>
                <a:latin typeface="Arial" pitchFamily="34" charset="0"/>
              </a:rPr>
              <a:t>Itinerary – Local Communities Provided Road Upgrades</a:t>
            </a:r>
            <a:endParaRPr lang="en-GB" sz="2800" b="1" dirty="0">
              <a:solidFill>
                <a:srgbClr val="FFCC00"/>
              </a:solidFill>
              <a:latin typeface="Arial" pitchFamily="34" charset="0"/>
            </a:endParaRPr>
          </a:p>
        </p:txBody>
      </p:sp>
      <p:sp>
        <p:nvSpPr>
          <p:cNvPr id="12" name="テキスト ボックス 18"/>
          <p:cNvSpPr txBox="1"/>
          <p:nvPr/>
        </p:nvSpPr>
        <p:spPr>
          <a:xfrm>
            <a:off x="107504" y="87015"/>
            <a:ext cx="1366330" cy="461665"/>
          </a:xfrm>
          <a:prstGeom prst="rect">
            <a:avLst/>
          </a:prstGeom>
          <a:solidFill>
            <a:srgbClr val="FF0000"/>
          </a:solidFill>
          <a:ln>
            <a:solidFill>
              <a:schemeClr val="tx1"/>
            </a:solidFill>
          </a:ln>
        </p:spPr>
        <p:txBody>
          <a:bodyPr wrap="none" rtlCol="0">
            <a:spAutoFit/>
          </a:bodyPr>
          <a:lstStyle/>
          <a:p>
            <a:pPr eaLnBrk="0" fontAlgn="base" hangingPunct="0">
              <a:spcBef>
                <a:spcPct val="0"/>
              </a:spcBef>
              <a:spcAft>
                <a:spcPct val="0"/>
              </a:spcAft>
            </a:pPr>
            <a:r>
              <a:rPr lang="en-US" sz="2400" b="1" dirty="0" smtClean="0">
                <a:solidFill>
                  <a:srgbClr val="FFFFFF"/>
                </a:solidFill>
                <a:latin typeface="Century Gothic" pitchFamily="34" charset="0"/>
              </a:rPr>
              <a:t>FRANCE</a:t>
            </a:r>
            <a:endParaRPr lang="en-US" sz="2400" b="1" dirty="0">
              <a:solidFill>
                <a:srgbClr val="FFFFFF"/>
              </a:solidFill>
              <a:latin typeface="Century Gothic" pitchFamily="34" charset="0"/>
            </a:endParaRPr>
          </a:p>
        </p:txBody>
      </p:sp>
    </p:spTree>
    <p:extLst>
      <p:ext uri="{BB962C8B-B14F-4D97-AF65-F5344CB8AC3E}">
        <p14:creationId xmlns:p14="http://schemas.microsoft.com/office/powerpoint/2010/main" val="321366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dokamak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596" y="1988840"/>
            <a:ext cx="5486400" cy="4064508"/>
          </a:xfrm>
          <a:prstGeom prst="rect">
            <a:avLst/>
          </a:prstGeom>
        </p:spPr>
      </p:pic>
      <p:sp>
        <p:nvSpPr>
          <p:cNvPr id="3" name="Rectangle 2"/>
          <p:cNvSpPr/>
          <p:nvPr/>
        </p:nvSpPr>
        <p:spPr bwMode="auto">
          <a:xfrm>
            <a:off x="0" y="0"/>
            <a:ext cx="9144000" cy="1340768"/>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Gothic" pitchFamily="34" charset="0"/>
            </a:endParaRPr>
          </a:p>
        </p:txBody>
      </p:sp>
      <p:sp>
        <p:nvSpPr>
          <p:cNvPr id="3075" name="Rectangle 2"/>
          <p:cNvSpPr txBox="1">
            <a:spLocks noChangeArrowheads="1"/>
          </p:cNvSpPr>
          <p:nvPr/>
        </p:nvSpPr>
        <p:spPr bwMode="auto">
          <a:xfrm>
            <a:off x="0" y="260648"/>
            <a:ext cx="9144000" cy="912812"/>
          </a:xfrm>
          <a:prstGeom prst="rect">
            <a:avLst/>
          </a:prstGeom>
          <a:noFill/>
          <a:ln w="9525">
            <a:noFill/>
            <a:miter lim="800000"/>
            <a:headEnd/>
            <a:tailEnd/>
          </a:ln>
        </p:spPr>
        <p:txBody>
          <a:bodyPr anchor="ctr">
            <a:prstTxWarp prst="textNoShape">
              <a:avLst/>
            </a:prstTxWarp>
          </a:bodyPr>
          <a:lstStyle/>
          <a:p>
            <a:pPr algn="ctr" eaLnBrk="0" hangingPunct="0"/>
            <a:r>
              <a:rPr lang="en-US" altLang="zh-CN" sz="3200" b="1" dirty="0" smtClean="0">
                <a:solidFill>
                  <a:srgbClr val="FFCC00"/>
                </a:solidFill>
                <a:latin typeface="Arial"/>
                <a:ea typeface="宋体" charset="-122"/>
                <a:cs typeface="Arial"/>
              </a:rPr>
              <a:t>ITER is Addressing the Key Technical </a:t>
            </a:r>
            <a:r>
              <a:rPr lang="en-US" altLang="zh-CN" sz="3200" b="1" dirty="0">
                <a:solidFill>
                  <a:srgbClr val="FFCC00"/>
                </a:solidFill>
                <a:latin typeface="Arial"/>
                <a:ea typeface="宋体" charset="-122"/>
                <a:cs typeface="Arial"/>
              </a:rPr>
              <a:t>Challenges of the Tokamak</a:t>
            </a:r>
            <a:endParaRPr lang="en-GB" altLang="zh-CN" sz="3200" b="1" dirty="0">
              <a:solidFill>
                <a:srgbClr val="FFCC00"/>
              </a:solidFill>
              <a:latin typeface="Arial"/>
              <a:ea typeface="宋体" charset="-122"/>
              <a:cs typeface="Arial"/>
            </a:endParaRPr>
          </a:p>
        </p:txBody>
      </p:sp>
      <p:sp>
        <p:nvSpPr>
          <p:cNvPr id="3076" name="Rectangle 3"/>
          <p:cNvSpPr txBox="1">
            <a:spLocks noChangeArrowheads="1"/>
          </p:cNvSpPr>
          <p:nvPr/>
        </p:nvSpPr>
        <p:spPr bwMode="auto">
          <a:xfrm>
            <a:off x="0" y="1340768"/>
            <a:ext cx="4419600" cy="5334000"/>
          </a:xfrm>
          <a:prstGeom prst="rect">
            <a:avLst/>
          </a:prstGeom>
          <a:noFill/>
          <a:ln w="9525">
            <a:noFill/>
            <a:miter lim="800000"/>
            <a:headEnd/>
            <a:tailEnd/>
          </a:ln>
        </p:spPr>
        <p:txBody>
          <a:bodyPr>
            <a:prstTxWarp prst="textNoShape">
              <a:avLst/>
            </a:prstTxWarp>
          </a:bodyPr>
          <a:lstStyle/>
          <a:p>
            <a:pPr marL="287338" indent="-287338" defTabSz="795338" eaLnBrk="0" hangingPunct="0">
              <a:lnSpc>
                <a:spcPct val="80000"/>
              </a:lnSpc>
              <a:spcBef>
                <a:spcPct val="20000"/>
              </a:spcBef>
              <a:buFontTx/>
              <a:buChar char="•"/>
            </a:pPr>
            <a:r>
              <a:rPr lang="en-US" sz="1800" b="1" i="1" dirty="0">
                <a:latin typeface="Arial"/>
                <a:cs typeface="Arial"/>
              </a:rPr>
              <a:t>Tokamak</a:t>
            </a:r>
          </a:p>
          <a:p>
            <a:pPr marL="757238" lvl="1" indent="-279400" defTabSz="795338">
              <a:lnSpc>
                <a:spcPct val="80000"/>
              </a:lnSpc>
              <a:spcBef>
                <a:spcPct val="20000"/>
              </a:spcBef>
              <a:buFontTx/>
              <a:buChar char="–"/>
            </a:pPr>
            <a:r>
              <a:rPr lang="en-GB" sz="1800" dirty="0">
                <a:latin typeface="Arial"/>
                <a:ea typeface="ＭＳ Ｐゴシック" pitchFamily="34" charset="-128"/>
                <a:cs typeface="Arial"/>
              </a:rPr>
              <a:t>Large </a:t>
            </a:r>
            <a:r>
              <a:rPr lang="en-GB" sz="1800" dirty="0" smtClean="0">
                <a:latin typeface="Arial"/>
                <a:ea typeface="ＭＳ Ｐゴシック" pitchFamily="34" charset="-128"/>
                <a:cs typeface="Arial"/>
              </a:rPr>
              <a:t>scale-up </a:t>
            </a:r>
            <a:r>
              <a:rPr lang="en-GB" sz="1800" dirty="0">
                <a:latin typeface="Arial"/>
                <a:ea typeface="ＭＳ Ｐゴシック" pitchFamily="34" charset="-128"/>
                <a:cs typeface="Arial"/>
              </a:rPr>
              <a:t>of many systems</a:t>
            </a:r>
            <a:r>
              <a:rPr lang="en-US" sz="1800" dirty="0">
                <a:latin typeface="Arial"/>
                <a:ea typeface="ＭＳ Ｐゴシック" pitchFamily="34" charset="-128"/>
                <a:cs typeface="Arial"/>
              </a:rPr>
              <a:t> </a:t>
            </a:r>
          </a:p>
          <a:p>
            <a:pPr marL="757238" lvl="1" indent="-279400" defTabSz="795338">
              <a:lnSpc>
                <a:spcPct val="80000"/>
              </a:lnSpc>
              <a:spcBef>
                <a:spcPct val="20000"/>
              </a:spcBef>
              <a:buFontTx/>
              <a:buChar char="–"/>
            </a:pPr>
            <a:r>
              <a:rPr lang="en-GB" sz="1800" dirty="0">
                <a:latin typeface="Arial"/>
                <a:ea typeface="ＭＳ Ｐゴシック" pitchFamily="34" charset="-128"/>
                <a:cs typeface="Arial"/>
              </a:rPr>
              <a:t>High quality high tech components</a:t>
            </a:r>
          </a:p>
          <a:p>
            <a:pPr marL="757238" lvl="1" indent="-279400" defTabSz="795338">
              <a:lnSpc>
                <a:spcPct val="80000"/>
              </a:lnSpc>
              <a:spcBef>
                <a:spcPct val="20000"/>
              </a:spcBef>
              <a:buFontTx/>
              <a:buChar char="–"/>
            </a:pPr>
            <a:r>
              <a:rPr lang="en-US" sz="1800" dirty="0">
                <a:latin typeface="Arial"/>
                <a:ea typeface="ＭＳ Ｐゴシック" pitchFamily="34" charset="-128"/>
                <a:cs typeface="Arial"/>
              </a:rPr>
              <a:t>Tight </a:t>
            </a:r>
            <a:r>
              <a:rPr lang="en-US" sz="1800" dirty="0" smtClean="0">
                <a:latin typeface="Arial"/>
                <a:ea typeface="ＭＳ Ｐゴシック" pitchFamily="34" charset="-128"/>
                <a:cs typeface="Arial"/>
              </a:rPr>
              <a:t>tolerances</a:t>
            </a:r>
            <a:endParaRPr lang="en-US" sz="1800" dirty="0">
              <a:latin typeface="Arial"/>
              <a:ea typeface="ＭＳ Ｐゴシック" pitchFamily="34" charset="-128"/>
              <a:cs typeface="Arial"/>
            </a:endParaRPr>
          </a:p>
          <a:p>
            <a:pPr marL="757238" lvl="1" indent="-279400" defTabSz="795338">
              <a:lnSpc>
                <a:spcPct val="80000"/>
              </a:lnSpc>
              <a:spcBef>
                <a:spcPct val="20000"/>
              </a:spcBef>
              <a:buFontTx/>
              <a:buChar char="–"/>
            </a:pPr>
            <a:r>
              <a:rPr lang="en-US" sz="1800" dirty="0">
                <a:latin typeface="Arial"/>
                <a:ea typeface="ＭＳ Ｐゴシック" pitchFamily="34" charset="-128"/>
                <a:cs typeface="Arial"/>
              </a:rPr>
              <a:t>Highly integrated design</a:t>
            </a:r>
          </a:p>
          <a:p>
            <a:pPr marL="287338" indent="-287338" defTabSz="795338" eaLnBrk="0" hangingPunct="0">
              <a:lnSpc>
                <a:spcPct val="80000"/>
              </a:lnSpc>
              <a:spcBef>
                <a:spcPct val="20000"/>
              </a:spcBef>
              <a:buFontTx/>
              <a:buChar char="•"/>
            </a:pPr>
            <a:r>
              <a:rPr lang="en-US" sz="1800" b="1" i="1" dirty="0">
                <a:solidFill>
                  <a:srgbClr val="000000"/>
                </a:solidFill>
                <a:latin typeface="Arial"/>
                <a:cs typeface="Arial"/>
              </a:rPr>
              <a:t>Superconducting  magnets</a:t>
            </a:r>
          </a:p>
          <a:p>
            <a:pPr marL="757238" lvl="1" indent="-279400" defTabSz="795338">
              <a:lnSpc>
                <a:spcPct val="80000"/>
              </a:lnSpc>
              <a:spcBef>
                <a:spcPct val="20000"/>
              </a:spcBef>
              <a:buFontTx/>
              <a:buChar char="–"/>
            </a:pPr>
            <a:r>
              <a:rPr lang="en-GB" sz="1800" dirty="0">
                <a:latin typeface="Arial"/>
                <a:ea typeface="ＭＳ Ｐゴシック" pitchFamily="34" charset="-128"/>
                <a:cs typeface="Arial"/>
              </a:rPr>
              <a:t>Unprecedented magnet size</a:t>
            </a:r>
            <a:r>
              <a:rPr lang="en-US" sz="1800" dirty="0">
                <a:latin typeface="Arial"/>
                <a:ea typeface="ＭＳ Ｐゴシック" pitchFamily="34" charset="-128"/>
                <a:cs typeface="Arial"/>
              </a:rPr>
              <a:t> </a:t>
            </a:r>
          </a:p>
          <a:p>
            <a:pPr marL="757238" lvl="1" indent="-279400" defTabSz="795338">
              <a:lnSpc>
                <a:spcPct val="80000"/>
              </a:lnSpc>
              <a:spcBef>
                <a:spcPct val="20000"/>
              </a:spcBef>
              <a:buFontTx/>
              <a:buChar char="–"/>
            </a:pPr>
            <a:r>
              <a:rPr lang="en-GB" sz="1800" dirty="0">
                <a:latin typeface="Arial"/>
                <a:ea typeface="ＭＳ Ｐゴシック" pitchFamily="34" charset="-128"/>
                <a:cs typeface="Arial"/>
              </a:rPr>
              <a:t>High field performance ~12T</a:t>
            </a:r>
          </a:p>
          <a:p>
            <a:pPr marL="757238" lvl="1" indent="-279400" defTabSz="795338" eaLnBrk="0" hangingPunct="0">
              <a:lnSpc>
                <a:spcPct val="80000"/>
              </a:lnSpc>
              <a:spcBef>
                <a:spcPct val="20000"/>
              </a:spcBef>
              <a:buFontTx/>
              <a:buChar char="–"/>
            </a:pPr>
            <a:r>
              <a:rPr lang="en-US" sz="1800" dirty="0">
                <a:latin typeface="Arial"/>
                <a:ea typeface="ＭＳ Ｐゴシック" pitchFamily="34" charset="-128"/>
                <a:cs typeface="Arial"/>
              </a:rPr>
              <a:t>Conductor and magnet manufacturing</a:t>
            </a:r>
            <a:endParaRPr lang="en-GB" sz="1800" dirty="0">
              <a:latin typeface="Arial"/>
              <a:ea typeface="ＭＳ Ｐゴシック" pitchFamily="34" charset="-128"/>
              <a:cs typeface="Arial"/>
            </a:endParaRPr>
          </a:p>
          <a:p>
            <a:pPr marL="287338" indent="-287338" defTabSz="795338" eaLnBrk="0" hangingPunct="0">
              <a:lnSpc>
                <a:spcPct val="80000"/>
              </a:lnSpc>
              <a:spcBef>
                <a:spcPct val="20000"/>
              </a:spcBef>
              <a:buFontTx/>
              <a:buChar char="•"/>
            </a:pPr>
            <a:r>
              <a:rPr lang="en-US" sz="1800" b="1" i="1" dirty="0">
                <a:solidFill>
                  <a:srgbClr val="000000"/>
                </a:solidFill>
                <a:latin typeface="Arial"/>
                <a:cs typeface="Arial"/>
              </a:rPr>
              <a:t>Vessel Systems</a:t>
            </a:r>
          </a:p>
          <a:p>
            <a:pPr marL="757238" lvl="1" indent="-279400" defTabSz="795338">
              <a:lnSpc>
                <a:spcPct val="80000"/>
              </a:lnSpc>
              <a:spcBef>
                <a:spcPct val="20000"/>
              </a:spcBef>
              <a:buFontTx/>
              <a:buChar char="–"/>
            </a:pPr>
            <a:r>
              <a:rPr lang="en-US" sz="1800" dirty="0">
                <a:latin typeface="Arial"/>
                <a:ea typeface="ＭＳ Ｐゴシック" pitchFamily="34" charset="-128"/>
                <a:cs typeface="Arial"/>
              </a:rPr>
              <a:t>Large size</a:t>
            </a:r>
          </a:p>
          <a:p>
            <a:pPr marL="757238" lvl="1" indent="-279400" defTabSz="795338">
              <a:lnSpc>
                <a:spcPct val="80000"/>
              </a:lnSpc>
              <a:spcBef>
                <a:spcPct val="20000"/>
              </a:spcBef>
              <a:buFontTx/>
              <a:buChar char="–"/>
            </a:pPr>
            <a:r>
              <a:rPr lang="en-US" sz="1800" dirty="0">
                <a:latin typeface="Arial"/>
                <a:ea typeface="ＭＳ Ｐゴシック" pitchFamily="34" charset="-128"/>
                <a:cs typeface="Arial"/>
              </a:rPr>
              <a:t>Safety boundary</a:t>
            </a:r>
          </a:p>
          <a:p>
            <a:pPr marL="287338" indent="-287338" defTabSz="795338" eaLnBrk="0" hangingPunct="0">
              <a:lnSpc>
                <a:spcPct val="80000"/>
              </a:lnSpc>
              <a:spcBef>
                <a:spcPct val="20000"/>
              </a:spcBef>
              <a:buFontTx/>
              <a:buChar char="•"/>
            </a:pPr>
            <a:r>
              <a:rPr lang="en-US" sz="1800" b="1" i="1" dirty="0">
                <a:solidFill>
                  <a:srgbClr val="000000"/>
                </a:solidFill>
                <a:latin typeface="Arial"/>
                <a:cs typeface="Arial"/>
              </a:rPr>
              <a:t>Plasma facing components</a:t>
            </a:r>
          </a:p>
          <a:p>
            <a:pPr marL="757238" lvl="1" indent="-279400" defTabSz="795338">
              <a:lnSpc>
                <a:spcPct val="80000"/>
              </a:lnSpc>
              <a:spcBef>
                <a:spcPct val="20000"/>
              </a:spcBef>
              <a:buFontTx/>
              <a:buChar char="–"/>
            </a:pPr>
            <a:r>
              <a:rPr lang="en-US" sz="1800" dirty="0">
                <a:latin typeface="Arial"/>
                <a:ea typeface="ＭＳ Ｐゴシック" pitchFamily="34" charset="-128"/>
                <a:cs typeface="Arial"/>
              </a:rPr>
              <a:t>High heat flux</a:t>
            </a:r>
          </a:p>
          <a:p>
            <a:pPr marL="757238" lvl="1" indent="-279400" defTabSz="795338">
              <a:lnSpc>
                <a:spcPct val="80000"/>
              </a:lnSpc>
              <a:spcBef>
                <a:spcPct val="20000"/>
              </a:spcBef>
              <a:buFontTx/>
              <a:buChar char="–"/>
            </a:pPr>
            <a:r>
              <a:rPr lang="en-US" sz="1800" dirty="0">
                <a:latin typeface="Arial"/>
                <a:ea typeface="ＭＳ Ｐゴシック" pitchFamily="34" charset="-128"/>
                <a:cs typeface="Arial"/>
              </a:rPr>
              <a:t>Plasma-Material Interactions</a:t>
            </a:r>
          </a:p>
          <a:p>
            <a:pPr marL="757238" lvl="1" indent="-279400" defTabSz="795338">
              <a:lnSpc>
                <a:spcPct val="80000"/>
              </a:lnSpc>
              <a:spcBef>
                <a:spcPct val="20000"/>
              </a:spcBef>
              <a:buFontTx/>
              <a:buChar char="–"/>
            </a:pPr>
            <a:r>
              <a:rPr lang="en-US" sz="1800" dirty="0" smtClean="0">
                <a:latin typeface="Arial"/>
                <a:ea typeface="ＭＳ Ｐゴシック" pitchFamily="34" charset="-128"/>
                <a:cs typeface="Arial"/>
              </a:rPr>
              <a:t>Remote Handling </a:t>
            </a:r>
            <a:r>
              <a:rPr lang="en-US" sz="1800" dirty="0">
                <a:latin typeface="Arial"/>
                <a:ea typeface="ＭＳ Ｐゴシック" pitchFamily="34" charset="-128"/>
                <a:cs typeface="Arial"/>
              </a:rPr>
              <a:t>requirements</a:t>
            </a:r>
          </a:p>
        </p:txBody>
      </p:sp>
    </p:spTree>
    <p:extLst>
      <p:ext uri="{BB962C8B-B14F-4D97-AF65-F5344CB8AC3E}">
        <p14:creationId xmlns:p14="http://schemas.microsoft.com/office/powerpoint/2010/main" val="26409762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TER_PPTemplate (2)">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8271</TotalTime>
  <Words>931</Words>
  <Application>Microsoft Macintosh PowerPoint</Application>
  <PresentationFormat>On-screen Show (4:3)</PresentationFormat>
  <Paragraphs>145</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ITER_PPTemplate (2)</vt:lpstr>
      <vt:lpstr>PowerPoint Presentation</vt:lpstr>
      <vt:lpstr>Construction Authorization Decreed</vt:lpstr>
      <vt:lpstr>Site Construction Progress:  Headquarters Building</vt:lpstr>
      <vt:lpstr>Construction Site Panoramic View from ITER Headquarters</vt:lpstr>
      <vt:lpstr>Inside PF Coil Building</vt:lpstr>
      <vt:lpstr>400 kV Electric Substation Energized June 2012</vt:lpstr>
      <vt:lpstr>Tokamak Sub-Basement and Seismic Bearings</vt:lpstr>
      <vt:lpstr>PowerPoint Presentation</vt:lpstr>
      <vt:lpstr>PowerPoint Presentation</vt:lpstr>
      <vt:lpstr>TF Conductor Ready to Ship</vt:lpstr>
      <vt:lpstr>PowerPoint Presentation</vt:lpstr>
      <vt:lpstr>PowerPoint Presentation</vt:lpstr>
      <vt:lpstr>Japan – TF Coil Primary Structure Segment </vt:lpstr>
      <vt:lpstr>PowerPoint Presentation</vt:lpstr>
      <vt:lpstr>80 of 137 Procurement Arrangements signed, more than 80% of value achieved</vt:lpstr>
      <vt:lpstr>PowerPoint Presentation</vt:lpstr>
    </vt:vector>
  </TitlesOfParts>
  <Company>ITER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ITER</dc:creator>
  <cp:lastModifiedBy>Jamie Payne</cp:lastModifiedBy>
  <cp:revision>368</cp:revision>
  <cp:lastPrinted>2012-12-04T17:40:35Z</cp:lastPrinted>
  <dcterms:created xsi:type="dcterms:W3CDTF">2008-09-02T15:06:07Z</dcterms:created>
  <dcterms:modified xsi:type="dcterms:W3CDTF">2012-12-04T17:57:05Z</dcterms:modified>
</cp:coreProperties>
</file>