
<file path=[Content_Types].xml><?xml version="1.0" encoding="utf-8"?>
<Types xmlns="http://schemas.openxmlformats.org/package/2006/content-types">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6.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7.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8.xml" ContentType="application/vnd.openxmlformats-officedocument.theme+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theme/theme9.xml" ContentType="application/vnd.openxmlformats-officedocument.theme+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10.xml" ContentType="application/vnd.openxmlformats-officedocument.theme+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871" r:id="rId2"/>
    <p:sldMasterId id="2147484323" r:id="rId3"/>
    <p:sldMasterId id="2147484470" r:id="rId4"/>
    <p:sldMasterId id="2147484482" r:id="rId5"/>
    <p:sldMasterId id="2147484888" r:id="rId6"/>
    <p:sldMasterId id="2147484950" r:id="rId7"/>
    <p:sldMasterId id="2147484962" r:id="rId8"/>
    <p:sldMasterId id="2147484974" r:id="rId9"/>
    <p:sldMasterId id="2147484986" r:id="rId10"/>
    <p:sldMasterId id="2147484998" r:id="rId11"/>
  </p:sldMasterIdLst>
  <p:notesMasterIdLst>
    <p:notesMasterId r:id="rId26"/>
  </p:notesMasterIdLst>
  <p:handoutMasterIdLst>
    <p:handoutMasterId r:id="rId27"/>
  </p:handoutMasterIdLst>
  <p:sldIdLst>
    <p:sldId id="609" r:id="rId12"/>
    <p:sldId id="624" r:id="rId13"/>
    <p:sldId id="612" r:id="rId14"/>
    <p:sldId id="477" r:id="rId15"/>
    <p:sldId id="614" r:id="rId16"/>
    <p:sldId id="615" r:id="rId17"/>
    <p:sldId id="621" r:id="rId18"/>
    <p:sldId id="617" r:id="rId19"/>
    <p:sldId id="601" r:id="rId20"/>
    <p:sldId id="618" r:id="rId21"/>
    <p:sldId id="623" r:id="rId22"/>
    <p:sldId id="620" r:id="rId23"/>
    <p:sldId id="625" r:id="rId24"/>
    <p:sldId id="622"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FF"/>
    <a:srgbClr val="FFFF99"/>
    <a:srgbClr val="00B0F0"/>
    <a:srgbClr val="28A828"/>
    <a:srgbClr val="FF9999"/>
    <a:srgbClr val="FFFF00"/>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413" autoAdjust="0"/>
  </p:normalViewPr>
  <p:slideViewPr>
    <p:cSldViewPr snapToGrid="0">
      <p:cViewPr varScale="1">
        <p:scale>
          <a:sx n="64" d="100"/>
          <a:sy n="64" d="100"/>
        </p:scale>
        <p:origin x="-133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424"/>
    </p:cViewPr>
  </p:sorterViewPr>
  <p:notesViewPr>
    <p:cSldViewPr snapToGrid="0">
      <p:cViewPr varScale="1">
        <p:scale>
          <a:sx n="81" d="100"/>
          <a:sy n="81" d="100"/>
        </p:scale>
        <p:origin x="-3162" y="-90"/>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0.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F4C5EC-D729-4D60-A355-B3C8ABBAE04E}" type="doc">
      <dgm:prSet loTypeId="urn:microsoft.com/office/officeart/2005/8/layout/pyramid2" loCatId="list" qsTypeId="urn:microsoft.com/office/officeart/2005/8/quickstyle/simple1" qsCatId="simple" csTypeId="urn:microsoft.com/office/officeart/2005/8/colors/accent1_2" csCatId="accent1" phldr="1"/>
      <dgm:spPr/>
    </dgm:pt>
    <dgm:pt modelId="{9C49B340-CBB0-45D4-A2FD-C88CC025A83A}">
      <dgm:prSet phldrT="[Text]" custT="1"/>
      <dgm:spPr/>
      <dgm:t>
        <a:bodyPr/>
        <a:lstStyle/>
        <a:p>
          <a:r>
            <a:rPr lang="en-US" sz="1800" b="1" dirty="0" smtClean="0"/>
            <a:t>Testing in the Integrated Fusion Environment (100-1000’sM)</a:t>
          </a:r>
        </a:p>
        <a:p>
          <a:r>
            <a:rPr lang="en-US" sz="1600" dirty="0" smtClean="0"/>
            <a:t>Functional tests: ITER TBM Experiments and PIE</a:t>
          </a:r>
        </a:p>
        <a:p>
          <a:r>
            <a:rPr lang="en-US" sz="1600" dirty="0" smtClean="0"/>
            <a:t>Engineering Feasibility Testing in a Fusion Nuclear Science Facility</a:t>
          </a:r>
        </a:p>
      </dgm:t>
    </dgm:pt>
    <dgm:pt modelId="{C82ABC03-12C4-407E-839D-6224BAA51658}" type="parTrans" cxnId="{E6CCE49F-778A-4F8B-8E07-DC2A1E3149C0}">
      <dgm:prSet/>
      <dgm:spPr/>
      <dgm:t>
        <a:bodyPr/>
        <a:lstStyle/>
        <a:p>
          <a:endParaRPr lang="en-US"/>
        </a:p>
      </dgm:t>
    </dgm:pt>
    <dgm:pt modelId="{E7E7AEA2-6AE0-4184-A60A-9045CFE026B2}" type="sibTrans" cxnId="{E6CCE49F-778A-4F8B-8E07-DC2A1E3149C0}">
      <dgm:prSet/>
      <dgm:spPr/>
      <dgm:t>
        <a:bodyPr/>
        <a:lstStyle/>
        <a:p>
          <a:endParaRPr lang="en-US"/>
        </a:p>
      </dgm:t>
    </dgm:pt>
    <dgm:pt modelId="{E427C454-6013-4117-BBF1-76DB53FD225D}">
      <dgm:prSet phldrT="[Text]" custT="1"/>
      <dgm:spPr/>
      <dgm:t>
        <a:bodyPr/>
        <a:lstStyle/>
        <a:p>
          <a:r>
            <a:rPr lang="en-US" sz="1800" b="1" dirty="0" smtClean="0"/>
            <a:t>Multi-Effect Test Facilities  (each </a:t>
          </a:r>
          <a:r>
            <a:rPr lang="en-US" sz="1800" b="1" dirty="0" smtClean="0">
              <a:latin typeface="Arial"/>
              <a:cs typeface="Arial"/>
            </a:rPr>
            <a:t>~</a:t>
          </a:r>
          <a:r>
            <a:rPr lang="en-US" sz="1800" b="1" dirty="0" smtClean="0"/>
            <a:t>5-20M class)</a:t>
          </a:r>
        </a:p>
        <a:p>
          <a:r>
            <a:rPr lang="en-US" sz="1600" dirty="0" smtClean="0"/>
            <a:t>Blanket Mockup </a:t>
          </a:r>
          <a:r>
            <a:rPr lang="en-US" sz="1600" dirty="0" err="1" smtClean="0"/>
            <a:t>Thermomechanical</a:t>
          </a:r>
          <a:r>
            <a:rPr lang="en-US" sz="1600" dirty="0" smtClean="0"/>
            <a:t>/ </a:t>
          </a:r>
          <a:r>
            <a:rPr lang="en-US" sz="1600" dirty="0" err="1" smtClean="0"/>
            <a:t>Thermofluid</a:t>
          </a:r>
          <a:r>
            <a:rPr lang="en-US" sz="1600" dirty="0" smtClean="0"/>
            <a:t> Testing Facility</a:t>
          </a:r>
        </a:p>
        <a:p>
          <a:r>
            <a:rPr lang="en-US" sz="1600" dirty="0" smtClean="0"/>
            <a:t>Tritium Fuel Cycle Development Facility </a:t>
          </a:r>
        </a:p>
        <a:p>
          <a:r>
            <a:rPr lang="en-US" sz="1600" dirty="0" smtClean="0"/>
            <a:t>Bred Tritium Extraction Testing Facility </a:t>
          </a:r>
        </a:p>
        <a:p>
          <a:r>
            <a:rPr lang="en-US" sz="1600" dirty="0" smtClean="0"/>
            <a:t>Fission Irradiation Effects Testing on Blanket Mockups and Unit Cells</a:t>
          </a:r>
          <a:endParaRPr lang="en-US" sz="1600" dirty="0"/>
        </a:p>
      </dgm:t>
    </dgm:pt>
    <dgm:pt modelId="{54993F98-ABAD-4CEB-8167-5F5B6167AA3D}" type="parTrans" cxnId="{FB3134C5-F3B2-4B50-A6B9-375746A69481}">
      <dgm:prSet/>
      <dgm:spPr/>
      <dgm:t>
        <a:bodyPr/>
        <a:lstStyle/>
        <a:p>
          <a:endParaRPr lang="en-US"/>
        </a:p>
      </dgm:t>
    </dgm:pt>
    <dgm:pt modelId="{C5EF7B16-2906-4595-B152-0D831224377A}" type="sibTrans" cxnId="{FB3134C5-F3B2-4B50-A6B9-375746A69481}">
      <dgm:prSet/>
      <dgm:spPr/>
      <dgm:t>
        <a:bodyPr/>
        <a:lstStyle/>
        <a:p>
          <a:endParaRPr lang="en-US"/>
        </a:p>
      </dgm:t>
    </dgm:pt>
    <dgm:pt modelId="{16554392-0386-496B-8988-9AD2DF7A499A}">
      <dgm:prSet phldrT="[Text]" custT="1"/>
      <dgm:spPr/>
      <dgm:t>
        <a:bodyPr/>
        <a:lstStyle/>
        <a:p>
          <a:r>
            <a:rPr lang="en-US" sz="1800" b="1" dirty="0" smtClean="0"/>
            <a:t>Fundamental Research Thrusts  (each </a:t>
          </a:r>
          <a:r>
            <a:rPr lang="en-US" sz="1800" b="1" dirty="0" smtClean="0">
              <a:latin typeface="Arial"/>
              <a:cs typeface="Arial"/>
            </a:rPr>
            <a:t>~</a:t>
          </a:r>
          <a:r>
            <a:rPr lang="en-US" sz="1800" b="1" dirty="0" smtClean="0"/>
            <a:t>1-3M per year)</a:t>
          </a:r>
        </a:p>
        <a:p>
          <a:r>
            <a:rPr lang="en-US" sz="1600" dirty="0" err="1" smtClean="0"/>
            <a:t>PbLi</a:t>
          </a:r>
          <a:r>
            <a:rPr lang="en-US" sz="1600" dirty="0" smtClean="0"/>
            <a:t> Based Blanket Flow, Heat Transfer, and Transport Processes </a:t>
          </a:r>
        </a:p>
        <a:p>
          <a:r>
            <a:rPr lang="en-US" sz="1600" dirty="0" smtClean="0"/>
            <a:t>Plasma Exhaust and Blanket Effluent Tritium Processing </a:t>
          </a:r>
        </a:p>
        <a:p>
          <a:r>
            <a:rPr lang="en-US" sz="1600" dirty="0" smtClean="0"/>
            <a:t>Helium Cooling and Reliability of High Heat Flux Surfaces /Blanket/FW </a:t>
          </a:r>
        </a:p>
        <a:p>
          <a:r>
            <a:rPr lang="en-US" sz="1600" dirty="0" smtClean="0"/>
            <a:t>Ceramic Breeder </a:t>
          </a:r>
          <a:r>
            <a:rPr lang="en-US" sz="1600" dirty="0" err="1" smtClean="0"/>
            <a:t>Thermomechanics</a:t>
          </a:r>
          <a:r>
            <a:rPr lang="en-US" sz="1600" dirty="0" smtClean="0"/>
            <a:t> and Tritium Release</a:t>
          </a:r>
        </a:p>
        <a:p>
          <a:r>
            <a:rPr lang="en-US" sz="1600" dirty="0" smtClean="0"/>
            <a:t>Structural and Functional Materials Fabrication</a:t>
          </a:r>
        </a:p>
      </dgm:t>
    </dgm:pt>
    <dgm:pt modelId="{34F2B446-29E5-4603-83B8-41A5A4247EC8}" type="parTrans" cxnId="{D0F21045-7133-439E-8301-B6314B4214F5}">
      <dgm:prSet/>
      <dgm:spPr/>
      <dgm:t>
        <a:bodyPr/>
        <a:lstStyle/>
        <a:p>
          <a:endParaRPr lang="en-US"/>
        </a:p>
      </dgm:t>
    </dgm:pt>
    <dgm:pt modelId="{5C4B7403-AE9B-4C92-8430-15FCCB4A4A5F}" type="sibTrans" cxnId="{D0F21045-7133-439E-8301-B6314B4214F5}">
      <dgm:prSet/>
      <dgm:spPr/>
      <dgm:t>
        <a:bodyPr/>
        <a:lstStyle/>
        <a:p>
          <a:endParaRPr lang="en-US"/>
        </a:p>
      </dgm:t>
    </dgm:pt>
    <dgm:pt modelId="{713F1F6C-19E0-4102-9420-BABA7B3392B7}" type="pres">
      <dgm:prSet presAssocID="{6FF4C5EC-D729-4D60-A355-B3C8ABBAE04E}" presName="compositeShape" presStyleCnt="0">
        <dgm:presLayoutVars>
          <dgm:dir/>
          <dgm:resizeHandles/>
        </dgm:presLayoutVars>
      </dgm:prSet>
      <dgm:spPr/>
    </dgm:pt>
    <dgm:pt modelId="{B8092011-46E5-424B-A5A3-7CF34FACA105}" type="pres">
      <dgm:prSet presAssocID="{6FF4C5EC-D729-4D60-A355-B3C8ABBAE04E}" presName="pyramid" presStyleLbl="node1" presStyleIdx="0" presStyleCnt="1"/>
      <dgm:spPr/>
    </dgm:pt>
    <dgm:pt modelId="{AB0C3E49-11D9-4AEC-BCB6-EC9DD17D7B1D}" type="pres">
      <dgm:prSet presAssocID="{6FF4C5EC-D729-4D60-A355-B3C8ABBAE04E}" presName="theList" presStyleCnt="0"/>
      <dgm:spPr/>
    </dgm:pt>
    <dgm:pt modelId="{E0E6DF16-1A56-4025-850A-9BAB6A6DA886}" type="pres">
      <dgm:prSet presAssocID="{9C49B340-CBB0-45D4-A2FD-C88CC025A83A}" presName="aNode" presStyleLbl="fgAcc1" presStyleIdx="0" presStyleCnt="3" custScaleX="155443" custScaleY="155472" custLinFactY="62772" custLinFactNeighborX="2110" custLinFactNeighborY="100000">
        <dgm:presLayoutVars>
          <dgm:bulletEnabled val="1"/>
        </dgm:presLayoutVars>
      </dgm:prSet>
      <dgm:spPr/>
      <dgm:t>
        <a:bodyPr/>
        <a:lstStyle/>
        <a:p>
          <a:endParaRPr lang="en-US"/>
        </a:p>
      </dgm:t>
    </dgm:pt>
    <dgm:pt modelId="{E7C34507-F816-4758-BD2E-AB80714D7A16}" type="pres">
      <dgm:prSet presAssocID="{9C49B340-CBB0-45D4-A2FD-C88CC025A83A}" presName="aSpace" presStyleCnt="0"/>
      <dgm:spPr/>
    </dgm:pt>
    <dgm:pt modelId="{45F2AD69-337F-45F5-8846-6B130F765BEF}" type="pres">
      <dgm:prSet presAssocID="{E427C454-6013-4117-BBF1-76DB53FD225D}" presName="aNode" presStyleLbl="fgAcc1" presStyleIdx="1" presStyleCnt="3" custScaleX="156931" custScaleY="252665" custLinFactY="65810" custLinFactNeighborX="1366" custLinFactNeighborY="100000">
        <dgm:presLayoutVars>
          <dgm:bulletEnabled val="1"/>
        </dgm:presLayoutVars>
      </dgm:prSet>
      <dgm:spPr/>
      <dgm:t>
        <a:bodyPr/>
        <a:lstStyle/>
        <a:p>
          <a:endParaRPr lang="en-US"/>
        </a:p>
      </dgm:t>
    </dgm:pt>
    <dgm:pt modelId="{9BE05536-A47E-4649-B61D-C445EB458F1E}" type="pres">
      <dgm:prSet presAssocID="{E427C454-6013-4117-BBF1-76DB53FD225D}" presName="aSpace" presStyleCnt="0"/>
      <dgm:spPr/>
    </dgm:pt>
    <dgm:pt modelId="{46699E6B-B27C-40CE-89C5-BD11163A1E5A}" type="pres">
      <dgm:prSet presAssocID="{16554392-0386-496B-8988-9AD2DF7A499A}" presName="aNode" presStyleLbl="fgAcc1" presStyleIdx="2" presStyleCnt="3" custScaleX="157973" custScaleY="295229" custLinFactY="70985" custLinFactNeighborX="845" custLinFactNeighborY="100000">
        <dgm:presLayoutVars>
          <dgm:bulletEnabled val="1"/>
        </dgm:presLayoutVars>
      </dgm:prSet>
      <dgm:spPr/>
      <dgm:t>
        <a:bodyPr/>
        <a:lstStyle/>
        <a:p>
          <a:endParaRPr lang="en-US"/>
        </a:p>
      </dgm:t>
    </dgm:pt>
    <dgm:pt modelId="{0D0491EC-F9CD-4327-9FEB-F781D37EF4E3}" type="pres">
      <dgm:prSet presAssocID="{16554392-0386-496B-8988-9AD2DF7A499A}" presName="aSpace" presStyleCnt="0"/>
      <dgm:spPr/>
    </dgm:pt>
  </dgm:ptLst>
  <dgm:cxnLst>
    <dgm:cxn modelId="{FB3134C5-F3B2-4B50-A6B9-375746A69481}" srcId="{6FF4C5EC-D729-4D60-A355-B3C8ABBAE04E}" destId="{E427C454-6013-4117-BBF1-76DB53FD225D}" srcOrd="1" destOrd="0" parTransId="{54993F98-ABAD-4CEB-8167-5F5B6167AA3D}" sibTransId="{C5EF7B16-2906-4595-B152-0D831224377A}"/>
    <dgm:cxn modelId="{F6B49B0A-22C6-41C7-A331-A3A7DDC7158C}" type="presOf" srcId="{16554392-0386-496B-8988-9AD2DF7A499A}" destId="{46699E6B-B27C-40CE-89C5-BD11163A1E5A}" srcOrd="0" destOrd="0" presId="urn:microsoft.com/office/officeart/2005/8/layout/pyramid2"/>
    <dgm:cxn modelId="{E6CCE49F-778A-4F8B-8E07-DC2A1E3149C0}" srcId="{6FF4C5EC-D729-4D60-A355-B3C8ABBAE04E}" destId="{9C49B340-CBB0-45D4-A2FD-C88CC025A83A}" srcOrd="0" destOrd="0" parTransId="{C82ABC03-12C4-407E-839D-6224BAA51658}" sibTransId="{E7E7AEA2-6AE0-4184-A60A-9045CFE026B2}"/>
    <dgm:cxn modelId="{D0F21045-7133-439E-8301-B6314B4214F5}" srcId="{6FF4C5EC-D729-4D60-A355-B3C8ABBAE04E}" destId="{16554392-0386-496B-8988-9AD2DF7A499A}" srcOrd="2" destOrd="0" parTransId="{34F2B446-29E5-4603-83B8-41A5A4247EC8}" sibTransId="{5C4B7403-AE9B-4C92-8430-15FCCB4A4A5F}"/>
    <dgm:cxn modelId="{7D649EDD-5A0F-4ABA-B95B-3C469075B259}" type="presOf" srcId="{9C49B340-CBB0-45D4-A2FD-C88CC025A83A}" destId="{E0E6DF16-1A56-4025-850A-9BAB6A6DA886}" srcOrd="0" destOrd="0" presId="urn:microsoft.com/office/officeart/2005/8/layout/pyramid2"/>
    <dgm:cxn modelId="{8D7CFC05-AC7B-41DD-AAB5-5599E5E3A13D}" type="presOf" srcId="{6FF4C5EC-D729-4D60-A355-B3C8ABBAE04E}" destId="{713F1F6C-19E0-4102-9420-BABA7B3392B7}" srcOrd="0" destOrd="0" presId="urn:microsoft.com/office/officeart/2005/8/layout/pyramid2"/>
    <dgm:cxn modelId="{D878124D-3B53-4B25-935B-52A5D132EE3E}" type="presOf" srcId="{E427C454-6013-4117-BBF1-76DB53FD225D}" destId="{45F2AD69-337F-45F5-8846-6B130F765BEF}" srcOrd="0" destOrd="0" presId="urn:microsoft.com/office/officeart/2005/8/layout/pyramid2"/>
    <dgm:cxn modelId="{549D0F57-DB2E-45E9-92BC-DF1CC2926ED9}" type="presParOf" srcId="{713F1F6C-19E0-4102-9420-BABA7B3392B7}" destId="{B8092011-46E5-424B-A5A3-7CF34FACA105}" srcOrd="0" destOrd="0" presId="urn:microsoft.com/office/officeart/2005/8/layout/pyramid2"/>
    <dgm:cxn modelId="{FBDBA689-EBBE-4747-882D-4D8AB9F26449}" type="presParOf" srcId="{713F1F6C-19E0-4102-9420-BABA7B3392B7}" destId="{AB0C3E49-11D9-4AEC-BCB6-EC9DD17D7B1D}" srcOrd="1" destOrd="0" presId="urn:microsoft.com/office/officeart/2005/8/layout/pyramid2"/>
    <dgm:cxn modelId="{1543BF4F-01B9-4B64-A012-846505053B1E}" type="presParOf" srcId="{AB0C3E49-11D9-4AEC-BCB6-EC9DD17D7B1D}" destId="{E0E6DF16-1A56-4025-850A-9BAB6A6DA886}" srcOrd="0" destOrd="0" presId="urn:microsoft.com/office/officeart/2005/8/layout/pyramid2"/>
    <dgm:cxn modelId="{31B3760B-B24B-4D77-9C24-7B58BBA7AA1C}" type="presParOf" srcId="{AB0C3E49-11D9-4AEC-BCB6-EC9DD17D7B1D}" destId="{E7C34507-F816-4758-BD2E-AB80714D7A16}" srcOrd="1" destOrd="0" presId="urn:microsoft.com/office/officeart/2005/8/layout/pyramid2"/>
    <dgm:cxn modelId="{A7D77DAA-6854-47A1-B087-8E91B7457611}" type="presParOf" srcId="{AB0C3E49-11D9-4AEC-BCB6-EC9DD17D7B1D}" destId="{45F2AD69-337F-45F5-8846-6B130F765BEF}" srcOrd="2" destOrd="0" presId="urn:microsoft.com/office/officeart/2005/8/layout/pyramid2"/>
    <dgm:cxn modelId="{1D808247-292B-4992-BB03-59F1FC8EE538}" type="presParOf" srcId="{AB0C3E49-11D9-4AEC-BCB6-EC9DD17D7B1D}" destId="{9BE05536-A47E-4649-B61D-C445EB458F1E}" srcOrd="3" destOrd="0" presId="urn:microsoft.com/office/officeart/2005/8/layout/pyramid2"/>
    <dgm:cxn modelId="{7E21C41C-8ADF-4432-8D01-A0D79087264A}" type="presParOf" srcId="{AB0C3E49-11D9-4AEC-BCB6-EC9DD17D7B1D}" destId="{46699E6B-B27C-40CE-89C5-BD11163A1E5A}" srcOrd="4" destOrd="0" presId="urn:microsoft.com/office/officeart/2005/8/layout/pyramid2"/>
    <dgm:cxn modelId="{6B0CEADB-E792-4AA8-A9BE-0A4B8F80BCAA}" type="presParOf" srcId="{AB0C3E49-11D9-4AEC-BCB6-EC9DD17D7B1D}" destId="{0D0491EC-F9CD-4327-9FEB-F781D37EF4E3}"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092011-46E5-424B-A5A3-7CF34FACA105}">
      <dsp:nvSpPr>
        <dsp:cNvPr id="0" name=""/>
        <dsp:cNvSpPr/>
      </dsp:nvSpPr>
      <dsp:spPr>
        <a:xfrm>
          <a:off x="187138" y="0"/>
          <a:ext cx="6324600" cy="63246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E6DF16-1A56-4025-850A-9BAB6A6DA886}">
      <dsp:nvSpPr>
        <dsp:cNvPr id="0" name=""/>
        <dsp:cNvSpPr/>
      </dsp:nvSpPr>
      <dsp:spPr>
        <a:xfrm>
          <a:off x="2296552" y="1149682"/>
          <a:ext cx="6390246" cy="106011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Testing in the Integrated Fusion Environment (100-1000’sM)</a:t>
          </a:r>
        </a:p>
        <a:p>
          <a:pPr lvl="0" algn="ctr" defTabSz="800100">
            <a:lnSpc>
              <a:spcPct val="90000"/>
            </a:lnSpc>
            <a:spcBef>
              <a:spcPct val="0"/>
            </a:spcBef>
            <a:spcAft>
              <a:spcPct val="35000"/>
            </a:spcAft>
          </a:pPr>
          <a:r>
            <a:rPr lang="en-US" sz="1600" kern="1200" dirty="0" smtClean="0"/>
            <a:t>Functional tests: ITER TBM Experiments and PIE</a:t>
          </a:r>
        </a:p>
        <a:p>
          <a:pPr lvl="0" algn="ctr" defTabSz="800100">
            <a:lnSpc>
              <a:spcPct val="90000"/>
            </a:lnSpc>
            <a:spcBef>
              <a:spcPct val="0"/>
            </a:spcBef>
            <a:spcAft>
              <a:spcPct val="35000"/>
            </a:spcAft>
          </a:pPr>
          <a:r>
            <a:rPr lang="en-US" sz="1600" kern="1200" dirty="0" smtClean="0"/>
            <a:t>Engineering Feasibility Testing in a Fusion Nuclear Science Facility</a:t>
          </a:r>
        </a:p>
      </dsp:txBody>
      <dsp:txXfrm>
        <a:off x="2348303" y="1201433"/>
        <a:ext cx="6286744" cy="956616"/>
      </dsp:txXfrm>
    </dsp:sp>
    <dsp:sp modelId="{45F2AD69-337F-45F5-8846-6B130F765BEF}">
      <dsp:nvSpPr>
        <dsp:cNvPr id="0" name=""/>
        <dsp:cNvSpPr/>
      </dsp:nvSpPr>
      <dsp:spPr>
        <a:xfrm>
          <a:off x="2235381" y="2315750"/>
          <a:ext cx="6451417" cy="172284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Multi-Effect Test Facilities  (each </a:t>
          </a:r>
          <a:r>
            <a:rPr lang="en-US" sz="1800" b="1" kern="1200" dirty="0" smtClean="0">
              <a:latin typeface="Arial"/>
              <a:cs typeface="Arial"/>
            </a:rPr>
            <a:t>~</a:t>
          </a:r>
          <a:r>
            <a:rPr lang="en-US" sz="1800" b="1" kern="1200" dirty="0" smtClean="0"/>
            <a:t>5-20M class)</a:t>
          </a:r>
        </a:p>
        <a:p>
          <a:pPr lvl="0" algn="ctr" defTabSz="800100">
            <a:lnSpc>
              <a:spcPct val="90000"/>
            </a:lnSpc>
            <a:spcBef>
              <a:spcPct val="0"/>
            </a:spcBef>
            <a:spcAft>
              <a:spcPct val="35000"/>
            </a:spcAft>
          </a:pPr>
          <a:r>
            <a:rPr lang="en-US" sz="1600" kern="1200" dirty="0" smtClean="0"/>
            <a:t>Blanket Mockup </a:t>
          </a:r>
          <a:r>
            <a:rPr lang="en-US" sz="1600" kern="1200" dirty="0" err="1" smtClean="0"/>
            <a:t>Thermomechanical</a:t>
          </a:r>
          <a:r>
            <a:rPr lang="en-US" sz="1600" kern="1200" dirty="0" smtClean="0"/>
            <a:t>/ </a:t>
          </a:r>
          <a:r>
            <a:rPr lang="en-US" sz="1600" kern="1200" dirty="0" err="1" smtClean="0"/>
            <a:t>Thermofluid</a:t>
          </a:r>
          <a:r>
            <a:rPr lang="en-US" sz="1600" kern="1200" dirty="0" smtClean="0"/>
            <a:t> Testing Facility</a:t>
          </a:r>
        </a:p>
        <a:p>
          <a:pPr lvl="0" algn="ctr" defTabSz="800100">
            <a:lnSpc>
              <a:spcPct val="90000"/>
            </a:lnSpc>
            <a:spcBef>
              <a:spcPct val="0"/>
            </a:spcBef>
            <a:spcAft>
              <a:spcPct val="35000"/>
            </a:spcAft>
          </a:pPr>
          <a:r>
            <a:rPr lang="en-US" sz="1600" kern="1200" dirty="0" smtClean="0"/>
            <a:t>Tritium Fuel Cycle Development Facility </a:t>
          </a:r>
        </a:p>
        <a:p>
          <a:pPr lvl="0" algn="ctr" defTabSz="800100">
            <a:lnSpc>
              <a:spcPct val="90000"/>
            </a:lnSpc>
            <a:spcBef>
              <a:spcPct val="0"/>
            </a:spcBef>
            <a:spcAft>
              <a:spcPct val="35000"/>
            </a:spcAft>
          </a:pPr>
          <a:r>
            <a:rPr lang="en-US" sz="1600" kern="1200" dirty="0" smtClean="0"/>
            <a:t>Bred Tritium Extraction Testing Facility </a:t>
          </a:r>
        </a:p>
        <a:p>
          <a:pPr lvl="0" algn="ctr" defTabSz="800100">
            <a:lnSpc>
              <a:spcPct val="90000"/>
            </a:lnSpc>
            <a:spcBef>
              <a:spcPct val="0"/>
            </a:spcBef>
            <a:spcAft>
              <a:spcPct val="35000"/>
            </a:spcAft>
          </a:pPr>
          <a:r>
            <a:rPr lang="en-US" sz="1600" kern="1200" dirty="0" smtClean="0"/>
            <a:t>Fission Irradiation Effects Testing on Blanket Mockups and Unit Cells</a:t>
          </a:r>
          <a:endParaRPr lang="en-US" sz="1600" kern="1200" dirty="0"/>
        </a:p>
      </dsp:txBody>
      <dsp:txXfrm>
        <a:off x="2319484" y="2399853"/>
        <a:ext cx="6283211" cy="1554643"/>
      </dsp:txXfrm>
    </dsp:sp>
    <dsp:sp modelId="{46699E6B-B27C-40CE-89C5-BD11163A1E5A}">
      <dsp:nvSpPr>
        <dsp:cNvPr id="0" name=""/>
        <dsp:cNvSpPr/>
      </dsp:nvSpPr>
      <dsp:spPr>
        <a:xfrm>
          <a:off x="2192544" y="4159120"/>
          <a:ext cx="6494254" cy="201308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Fundamental Research Thrusts  (each </a:t>
          </a:r>
          <a:r>
            <a:rPr lang="en-US" sz="1800" b="1" kern="1200" dirty="0" smtClean="0">
              <a:latin typeface="Arial"/>
              <a:cs typeface="Arial"/>
            </a:rPr>
            <a:t>~</a:t>
          </a:r>
          <a:r>
            <a:rPr lang="en-US" sz="1800" b="1" kern="1200" dirty="0" smtClean="0"/>
            <a:t>1-3M per year)</a:t>
          </a:r>
        </a:p>
        <a:p>
          <a:pPr lvl="0" algn="ctr" defTabSz="800100">
            <a:lnSpc>
              <a:spcPct val="90000"/>
            </a:lnSpc>
            <a:spcBef>
              <a:spcPct val="0"/>
            </a:spcBef>
            <a:spcAft>
              <a:spcPct val="35000"/>
            </a:spcAft>
          </a:pPr>
          <a:r>
            <a:rPr lang="en-US" sz="1600" kern="1200" dirty="0" err="1" smtClean="0"/>
            <a:t>PbLi</a:t>
          </a:r>
          <a:r>
            <a:rPr lang="en-US" sz="1600" kern="1200" dirty="0" smtClean="0"/>
            <a:t> Based Blanket Flow, Heat Transfer, and Transport Processes </a:t>
          </a:r>
        </a:p>
        <a:p>
          <a:pPr lvl="0" algn="ctr" defTabSz="800100">
            <a:lnSpc>
              <a:spcPct val="90000"/>
            </a:lnSpc>
            <a:spcBef>
              <a:spcPct val="0"/>
            </a:spcBef>
            <a:spcAft>
              <a:spcPct val="35000"/>
            </a:spcAft>
          </a:pPr>
          <a:r>
            <a:rPr lang="en-US" sz="1600" kern="1200" dirty="0" smtClean="0"/>
            <a:t>Plasma Exhaust and Blanket Effluent Tritium Processing </a:t>
          </a:r>
        </a:p>
        <a:p>
          <a:pPr lvl="0" algn="ctr" defTabSz="800100">
            <a:lnSpc>
              <a:spcPct val="90000"/>
            </a:lnSpc>
            <a:spcBef>
              <a:spcPct val="0"/>
            </a:spcBef>
            <a:spcAft>
              <a:spcPct val="35000"/>
            </a:spcAft>
          </a:pPr>
          <a:r>
            <a:rPr lang="en-US" sz="1600" kern="1200" dirty="0" smtClean="0"/>
            <a:t>Helium Cooling and Reliability of High Heat Flux Surfaces /Blanket/FW </a:t>
          </a:r>
        </a:p>
        <a:p>
          <a:pPr lvl="0" algn="ctr" defTabSz="800100">
            <a:lnSpc>
              <a:spcPct val="90000"/>
            </a:lnSpc>
            <a:spcBef>
              <a:spcPct val="0"/>
            </a:spcBef>
            <a:spcAft>
              <a:spcPct val="35000"/>
            </a:spcAft>
          </a:pPr>
          <a:r>
            <a:rPr lang="en-US" sz="1600" kern="1200" dirty="0" smtClean="0"/>
            <a:t>Ceramic Breeder </a:t>
          </a:r>
          <a:r>
            <a:rPr lang="en-US" sz="1600" kern="1200" dirty="0" err="1" smtClean="0"/>
            <a:t>Thermomechanics</a:t>
          </a:r>
          <a:r>
            <a:rPr lang="en-US" sz="1600" kern="1200" dirty="0" smtClean="0"/>
            <a:t> and Tritium Release</a:t>
          </a:r>
        </a:p>
        <a:p>
          <a:pPr lvl="0" algn="ctr" defTabSz="800100">
            <a:lnSpc>
              <a:spcPct val="90000"/>
            </a:lnSpc>
            <a:spcBef>
              <a:spcPct val="0"/>
            </a:spcBef>
            <a:spcAft>
              <a:spcPct val="35000"/>
            </a:spcAft>
          </a:pPr>
          <a:r>
            <a:rPr lang="en-US" sz="1600" kern="1200" dirty="0" smtClean="0"/>
            <a:t>Structural and Functional Materials Fabrication</a:t>
          </a:r>
        </a:p>
      </dsp:txBody>
      <dsp:txXfrm>
        <a:off x="2290814" y="4257390"/>
        <a:ext cx="6297714" cy="1816540"/>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8476" cy="465138"/>
          </a:xfrm>
          <a:prstGeom prst="rect">
            <a:avLst/>
          </a:prstGeom>
        </p:spPr>
        <p:txBody>
          <a:bodyPr vert="horz" lIns="90643" tIns="45322" rIns="90643" bIns="45322" rtlCol="0"/>
          <a:lstStyle>
            <a:lvl1pPr algn="l">
              <a:defRPr sz="1200"/>
            </a:lvl1pPr>
          </a:lstStyle>
          <a:p>
            <a:endParaRPr lang="en-US"/>
          </a:p>
        </p:txBody>
      </p:sp>
      <p:sp>
        <p:nvSpPr>
          <p:cNvPr id="3" name="Date Placeholder 2"/>
          <p:cNvSpPr>
            <a:spLocks noGrp="1"/>
          </p:cNvSpPr>
          <p:nvPr>
            <p:ph type="dt" sz="quarter" idx="1"/>
          </p:nvPr>
        </p:nvSpPr>
        <p:spPr>
          <a:xfrm>
            <a:off x="3970339" y="3"/>
            <a:ext cx="3038476" cy="465138"/>
          </a:xfrm>
          <a:prstGeom prst="rect">
            <a:avLst/>
          </a:prstGeom>
        </p:spPr>
        <p:txBody>
          <a:bodyPr vert="horz" lIns="90643" tIns="45322" rIns="90643" bIns="45322" rtlCol="0"/>
          <a:lstStyle>
            <a:lvl1pPr algn="r">
              <a:defRPr sz="1200"/>
            </a:lvl1pPr>
          </a:lstStyle>
          <a:p>
            <a:fld id="{03F7B6BE-4D6D-4A4F-9779-8E27128F8F87}" type="datetimeFigureOut">
              <a:rPr lang="en-US" smtClean="0"/>
              <a:pPr/>
              <a:t>12/14/2011</a:t>
            </a:fld>
            <a:endParaRPr lang="en-US"/>
          </a:p>
        </p:txBody>
      </p:sp>
      <p:sp>
        <p:nvSpPr>
          <p:cNvPr id="4" name="Footer Placeholder 3"/>
          <p:cNvSpPr>
            <a:spLocks noGrp="1"/>
          </p:cNvSpPr>
          <p:nvPr>
            <p:ph type="ftr" sz="quarter" idx="2"/>
          </p:nvPr>
        </p:nvSpPr>
        <p:spPr>
          <a:xfrm>
            <a:off x="0" y="8829675"/>
            <a:ext cx="3038476" cy="465138"/>
          </a:xfrm>
          <a:prstGeom prst="rect">
            <a:avLst/>
          </a:prstGeom>
        </p:spPr>
        <p:txBody>
          <a:bodyPr vert="horz" lIns="90643" tIns="45322" rIns="90643" bIns="45322"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5"/>
            <a:ext cx="3038476" cy="465138"/>
          </a:xfrm>
          <a:prstGeom prst="rect">
            <a:avLst/>
          </a:prstGeom>
        </p:spPr>
        <p:txBody>
          <a:bodyPr vert="horz" lIns="90643" tIns="45322" rIns="90643" bIns="45322" rtlCol="0" anchor="b"/>
          <a:lstStyle>
            <a:lvl1pPr algn="r">
              <a:defRPr sz="1200"/>
            </a:lvl1pPr>
          </a:lstStyle>
          <a:p>
            <a:fld id="{7023ACFE-D43B-4D3F-8949-C6B4D9455BF7}" type="slidenum">
              <a:rPr lang="en-US" smtClean="0"/>
              <a:pPr/>
              <a:t>‹#›</a:t>
            </a:fld>
            <a:endParaRPr lang="en-US"/>
          </a:p>
        </p:txBody>
      </p:sp>
    </p:spTree>
    <p:extLst>
      <p:ext uri="{BB962C8B-B14F-4D97-AF65-F5344CB8AC3E}">
        <p14:creationId xmlns:p14="http://schemas.microsoft.com/office/powerpoint/2010/main" val="1968031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364" tIns="46180" rIns="92364" bIns="46180" rtlCol="0"/>
          <a:lstStyle>
            <a:lvl1pPr algn="l">
              <a:defRPr sz="1200"/>
            </a:lvl1pPr>
          </a:lstStyle>
          <a:p>
            <a:endParaRPr lang="en-US"/>
          </a:p>
        </p:txBody>
      </p:sp>
      <p:sp>
        <p:nvSpPr>
          <p:cNvPr id="3" name="Date Placeholder 2"/>
          <p:cNvSpPr>
            <a:spLocks noGrp="1"/>
          </p:cNvSpPr>
          <p:nvPr>
            <p:ph type="dt" idx="1"/>
          </p:nvPr>
        </p:nvSpPr>
        <p:spPr>
          <a:xfrm>
            <a:off x="3970941" y="0"/>
            <a:ext cx="3037840" cy="464820"/>
          </a:xfrm>
          <a:prstGeom prst="rect">
            <a:avLst/>
          </a:prstGeom>
        </p:spPr>
        <p:txBody>
          <a:bodyPr vert="horz" lIns="92364" tIns="46180" rIns="92364" bIns="46180" rtlCol="0"/>
          <a:lstStyle>
            <a:lvl1pPr algn="r">
              <a:defRPr sz="1200"/>
            </a:lvl1pPr>
          </a:lstStyle>
          <a:p>
            <a:fld id="{35C53DC7-1646-4C88-9FD4-512F965A88DD}" type="datetimeFigureOut">
              <a:rPr lang="en-US" smtClean="0"/>
              <a:pPr/>
              <a:t>12/14/2011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364" tIns="46180" rIns="92364" bIns="4618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2364" tIns="46180" rIns="92364" bIns="461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364" tIns="46180" rIns="92364" bIns="46180" rtlCol="0" anchor="b"/>
          <a:lstStyle>
            <a:lvl1pPr algn="l">
              <a:defRPr sz="1200"/>
            </a:lvl1pPr>
          </a:lstStyle>
          <a:p>
            <a:endParaRPr lang="en-US"/>
          </a:p>
        </p:txBody>
      </p:sp>
      <p:sp>
        <p:nvSpPr>
          <p:cNvPr id="7" name="Slide Number Placeholder 6"/>
          <p:cNvSpPr>
            <a:spLocks noGrp="1"/>
          </p:cNvSpPr>
          <p:nvPr>
            <p:ph type="sldNum" sz="quarter" idx="5"/>
          </p:nvPr>
        </p:nvSpPr>
        <p:spPr>
          <a:xfrm>
            <a:off x="3970941" y="8829967"/>
            <a:ext cx="3037840" cy="464820"/>
          </a:xfrm>
          <a:prstGeom prst="rect">
            <a:avLst/>
          </a:prstGeom>
        </p:spPr>
        <p:txBody>
          <a:bodyPr vert="horz" lIns="92364" tIns="46180" rIns="92364" bIns="46180" rtlCol="0" anchor="b"/>
          <a:lstStyle>
            <a:lvl1pPr algn="r">
              <a:defRPr sz="1200"/>
            </a:lvl1pPr>
          </a:lstStyle>
          <a:p>
            <a:fld id="{B052E8CE-7256-4219-AB96-127CAE6C6A92}" type="slidenum">
              <a:rPr lang="en-US" smtClean="0"/>
              <a:pPr/>
              <a:t>‹#›</a:t>
            </a:fld>
            <a:endParaRPr lang="en-US"/>
          </a:p>
        </p:txBody>
      </p:sp>
    </p:spTree>
    <p:extLst>
      <p:ext uri="{BB962C8B-B14F-4D97-AF65-F5344CB8AC3E}">
        <p14:creationId xmlns:p14="http://schemas.microsoft.com/office/powerpoint/2010/main" val="550241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A27FBCA6-2C22-4BE7-A142-C9DD04638FA4}" type="slidenum">
              <a:rPr lang="en-US">
                <a:solidFill>
                  <a:prstClr val="black"/>
                </a:solidFill>
              </a:rPr>
              <a:pPr/>
              <a:t>3</a:t>
            </a:fld>
            <a:endParaRPr lang="en-US">
              <a:solidFill>
                <a:prstClr val="black"/>
              </a:solidFill>
            </a:endParaRPr>
          </a:p>
        </p:txBody>
      </p:sp>
      <p:sp>
        <p:nvSpPr>
          <p:cNvPr id="43011" name="Rectangle 7"/>
          <p:cNvSpPr txBox="1">
            <a:spLocks noGrp="1" noChangeArrowheads="1"/>
          </p:cNvSpPr>
          <p:nvPr/>
        </p:nvSpPr>
        <p:spPr bwMode="auto">
          <a:xfrm>
            <a:off x="3970941" y="8829967"/>
            <a:ext cx="3037840" cy="464820"/>
          </a:xfrm>
          <a:prstGeom prst="rect">
            <a:avLst/>
          </a:prstGeom>
          <a:noFill/>
          <a:ln w="9525">
            <a:noFill/>
            <a:miter lim="800000"/>
            <a:headEnd/>
            <a:tailEnd/>
          </a:ln>
        </p:spPr>
        <p:txBody>
          <a:bodyPr lIns="92358" tIns="46178" rIns="92358" bIns="46178" anchor="b"/>
          <a:lstStyle/>
          <a:p>
            <a:pPr algn="r" fontAlgn="base">
              <a:spcBef>
                <a:spcPct val="0"/>
              </a:spcBef>
              <a:spcAft>
                <a:spcPct val="0"/>
              </a:spcAft>
            </a:pPr>
            <a:fld id="{C5788842-003B-4957-9F13-58BFA18474FC}" type="slidenum">
              <a:rPr lang="en-US" sz="1200">
                <a:solidFill>
                  <a:prstClr val="black"/>
                </a:solidFill>
                <a:latin typeface="Arial" pitchFamily="34" charset="0"/>
              </a:rPr>
              <a:pPr algn="r" fontAlgn="base">
                <a:spcBef>
                  <a:spcPct val="0"/>
                </a:spcBef>
                <a:spcAft>
                  <a:spcPct val="0"/>
                </a:spcAft>
              </a:pPr>
              <a:t>3</a:t>
            </a:fld>
            <a:endParaRPr lang="en-US" sz="1200" dirty="0">
              <a:solidFill>
                <a:prstClr val="black"/>
              </a:solidFill>
              <a:latin typeface="Arial" pitchFamily="34" charset="0"/>
            </a:endParaRPr>
          </a:p>
        </p:txBody>
      </p:sp>
      <p:sp>
        <p:nvSpPr>
          <p:cNvPr id="43012" name="Rectangle 7"/>
          <p:cNvSpPr txBox="1">
            <a:spLocks noGrp="1" noChangeArrowheads="1"/>
          </p:cNvSpPr>
          <p:nvPr/>
        </p:nvSpPr>
        <p:spPr bwMode="auto">
          <a:xfrm>
            <a:off x="3970941" y="8829967"/>
            <a:ext cx="3037840" cy="464820"/>
          </a:xfrm>
          <a:prstGeom prst="rect">
            <a:avLst/>
          </a:prstGeom>
          <a:noFill/>
          <a:ln w="9525">
            <a:noFill/>
            <a:miter lim="800000"/>
            <a:headEnd/>
            <a:tailEnd/>
          </a:ln>
        </p:spPr>
        <p:txBody>
          <a:bodyPr lIns="92358" tIns="46178" rIns="92358" bIns="46178" anchor="b"/>
          <a:lstStyle/>
          <a:p>
            <a:pPr algn="r" fontAlgn="base">
              <a:spcBef>
                <a:spcPct val="0"/>
              </a:spcBef>
              <a:spcAft>
                <a:spcPct val="0"/>
              </a:spcAft>
            </a:pPr>
            <a:fld id="{309DDD23-DE06-481F-8BE8-B3FF4E85C878}" type="slidenum">
              <a:rPr lang="en-US" sz="1200">
                <a:solidFill>
                  <a:prstClr val="black"/>
                </a:solidFill>
                <a:latin typeface="Arial" pitchFamily="34" charset="0"/>
                <a:ea typeface="ＭＳ Ｐゴシック" pitchFamily="34" charset="-128"/>
              </a:rPr>
              <a:pPr algn="r" fontAlgn="base">
                <a:spcBef>
                  <a:spcPct val="0"/>
                </a:spcBef>
                <a:spcAft>
                  <a:spcPct val="0"/>
                </a:spcAft>
              </a:pPr>
              <a:t>3</a:t>
            </a:fld>
            <a:endParaRPr lang="en-US" sz="1200" dirty="0">
              <a:solidFill>
                <a:prstClr val="black"/>
              </a:solidFill>
              <a:latin typeface="Arial" pitchFamily="34" charset="0"/>
              <a:ea typeface="ＭＳ Ｐゴシック" pitchFamily="34" charset="-128"/>
            </a:endParaRPr>
          </a:p>
        </p:txBody>
      </p:sp>
      <p:sp>
        <p:nvSpPr>
          <p:cNvPr id="43013" name="Rectangle 2"/>
          <p:cNvSpPr>
            <a:spLocks noGrp="1" noRot="1" noChangeAspect="1" noChangeArrowheads="1" noTextEdit="1"/>
          </p:cNvSpPr>
          <p:nvPr>
            <p:ph type="sldImg"/>
          </p:nvPr>
        </p:nvSpPr>
        <p:spPr>
          <a:xfrm>
            <a:off x="1176338" y="696913"/>
            <a:ext cx="4660900" cy="3495675"/>
          </a:xfrm>
          <a:ln/>
        </p:spPr>
      </p:sp>
      <p:sp>
        <p:nvSpPr>
          <p:cNvPr id="43014" name="Rectangle 3"/>
          <p:cNvSpPr>
            <a:spLocks noGrp="1" noChangeArrowheads="1"/>
          </p:cNvSpPr>
          <p:nvPr>
            <p:ph type="body" idx="1"/>
          </p:nvPr>
        </p:nvSpPr>
        <p:spPr>
          <a:xfrm>
            <a:off x="934720" y="4428703"/>
            <a:ext cx="5140960" cy="4194678"/>
          </a:xfrm>
          <a:noFill/>
          <a:ln/>
        </p:spPr>
        <p:txBody>
          <a:bodyPr/>
          <a:lstStyle/>
          <a:p>
            <a:r>
              <a:rPr lang="en-US" dirty="0" smtClean="0"/>
              <a:t>Three functions for an energy system:  1. Produce energy (D/T plasma), 2. Extract heat, 3. Regenerate tritium fuel</a:t>
            </a:r>
          </a:p>
          <a:p>
            <a:r>
              <a:rPr lang="en-US" dirty="0" smtClean="0"/>
              <a:t>   Do this safely and reliably – we propose that FNSF will do 2 and 3.</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CE1FF0D-0717-46F2-BBAD-1FF5DE4E7233}" type="slidenum">
              <a:rPr lang="en-US">
                <a:solidFill>
                  <a:srgbClr val="C0504D"/>
                </a:solidFill>
              </a:rPr>
              <a:pPr/>
              <a:t>4</a:t>
            </a:fld>
            <a:endParaRPr lang="en-US">
              <a:solidFill>
                <a:srgbClr val="C0504D"/>
              </a:solidFill>
            </a:endParaRPr>
          </a:p>
        </p:txBody>
      </p:sp>
      <p:sp>
        <p:nvSpPr>
          <p:cNvPr id="1081346" name="Rectangle 7"/>
          <p:cNvSpPr txBox="1">
            <a:spLocks noGrp="1" noChangeArrowheads="1"/>
          </p:cNvSpPr>
          <p:nvPr/>
        </p:nvSpPr>
        <p:spPr bwMode="auto">
          <a:xfrm>
            <a:off x="3970675" y="8830205"/>
            <a:ext cx="3038155" cy="464577"/>
          </a:xfrm>
          <a:prstGeom prst="rect">
            <a:avLst/>
          </a:prstGeom>
          <a:noFill/>
          <a:ln w="9525">
            <a:noFill/>
            <a:miter lim="800000"/>
            <a:headEnd/>
            <a:tailEnd/>
          </a:ln>
        </p:spPr>
        <p:txBody>
          <a:bodyPr lIns="91257" tIns="45629" rIns="91257" bIns="45629" anchor="b"/>
          <a:lstStyle/>
          <a:p>
            <a:pPr algn="r" fontAlgn="base">
              <a:spcBef>
                <a:spcPct val="0"/>
              </a:spcBef>
              <a:spcAft>
                <a:spcPct val="0"/>
              </a:spcAft>
            </a:pPr>
            <a:fld id="{5F4F43D3-F30B-4EF2-A469-3D1A3B8EAA27}" type="slidenum">
              <a:rPr lang="en-US" sz="1200">
                <a:solidFill>
                  <a:prstClr val="black"/>
                </a:solidFill>
                <a:latin typeface="Arial" charset="0"/>
              </a:rPr>
              <a:pPr algn="r" fontAlgn="base">
                <a:spcBef>
                  <a:spcPct val="0"/>
                </a:spcBef>
                <a:spcAft>
                  <a:spcPct val="0"/>
                </a:spcAft>
              </a:pPr>
              <a:t>4</a:t>
            </a:fld>
            <a:endParaRPr lang="en-US" sz="1200" dirty="0">
              <a:solidFill>
                <a:prstClr val="black"/>
              </a:solidFill>
              <a:latin typeface="Arial" charset="0"/>
            </a:endParaRPr>
          </a:p>
        </p:txBody>
      </p:sp>
      <p:sp>
        <p:nvSpPr>
          <p:cNvPr id="1081347" name="Rectangle 2"/>
          <p:cNvSpPr>
            <a:spLocks noGrp="1" noRot="1" noChangeAspect="1" noChangeArrowheads="1" noTextEdit="1"/>
          </p:cNvSpPr>
          <p:nvPr>
            <p:ph type="sldImg"/>
          </p:nvPr>
        </p:nvSpPr>
        <p:spPr>
          <a:xfrm>
            <a:off x="1179513" y="698500"/>
            <a:ext cx="4657725" cy="3494088"/>
          </a:xfrm>
          <a:ln/>
        </p:spPr>
      </p:sp>
      <p:sp>
        <p:nvSpPr>
          <p:cNvPr id="1081348" name="Rectangle 3"/>
          <p:cNvSpPr>
            <a:spLocks noGrp="1" noChangeArrowheads="1"/>
          </p:cNvSpPr>
          <p:nvPr>
            <p:ph type="body" idx="1"/>
          </p:nvPr>
        </p:nvSpPr>
        <p:spPr>
          <a:xfrm>
            <a:off x="934095" y="4428864"/>
            <a:ext cx="5142217" cy="4194145"/>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89BA05B8-E481-4C7C-BBF7-4A51A2CD783B}" type="slidenum">
              <a:rPr lang="en-US" smtClean="0">
                <a:solidFill>
                  <a:prstClr val="black"/>
                </a:solidFill>
                <a:latin typeface="Arial" pitchFamily="34" charset="0"/>
              </a:rPr>
              <a:pPr/>
              <a:t>7</a:t>
            </a:fld>
            <a:endParaRPr lang="en-US" smtClean="0">
              <a:solidFill>
                <a:prstClr val="black"/>
              </a:solidFill>
              <a:latin typeface="Arial" pitchFamily="34"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11CECB-F7EB-4DF6-875C-047AC4C949B1}" type="slidenum">
              <a:rPr lang="en-US">
                <a:solidFill>
                  <a:srgbClr val="C0504D"/>
                </a:solidFill>
              </a:rPr>
              <a:pPr/>
              <a:t>9</a:t>
            </a:fld>
            <a:endParaRPr lang="en-US">
              <a:solidFill>
                <a:srgbClr val="C0504D"/>
              </a:solidFill>
            </a:endParaRPr>
          </a:p>
        </p:txBody>
      </p:sp>
      <p:sp>
        <p:nvSpPr>
          <p:cNvPr id="44034" name="Rectangle 2"/>
          <p:cNvSpPr>
            <a:spLocks noGrp="1" noRot="1" noChangeAspect="1" noChangeArrowheads="1" noTextEdit="1"/>
          </p:cNvSpPr>
          <p:nvPr>
            <p:ph type="sldImg"/>
          </p:nvPr>
        </p:nvSpPr>
        <p:spPr>
          <a:xfrm>
            <a:off x="1181100" y="698500"/>
            <a:ext cx="4656138" cy="3494088"/>
          </a:xfrm>
          <a:ln/>
        </p:spPr>
      </p:sp>
      <p:sp>
        <p:nvSpPr>
          <p:cNvPr id="44035" name="Rectangle 3"/>
          <p:cNvSpPr>
            <a:spLocks noGrp="1" noChangeArrowheads="1"/>
          </p:cNvSpPr>
          <p:nvPr>
            <p:ph type="body" idx="1"/>
          </p:nvPr>
        </p:nvSpPr>
        <p:spPr>
          <a:xfrm>
            <a:off x="934094" y="4428864"/>
            <a:ext cx="5142217" cy="4194145"/>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A0AC18D-FC7D-4B96-93B7-855F396DC14C}" type="slidenum">
              <a:rPr lang="en-US">
                <a:solidFill>
                  <a:prstClr val="black"/>
                </a:solidFill>
              </a:rPr>
              <a:pPr/>
              <a:t>10</a:t>
            </a:fld>
            <a:endParaRPr lang="en-US">
              <a:solidFill>
                <a:prstClr val="black"/>
              </a:solidFill>
            </a:endParaRPr>
          </a:p>
        </p:txBody>
      </p:sp>
      <p:sp>
        <p:nvSpPr>
          <p:cNvPr id="59395" name="Rectangle 7"/>
          <p:cNvSpPr txBox="1">
            <a:spLocks noGrp="1" noChangeArrowheads="1"/>
          </p:cNvSpPr>
          <p:nvPr/>
        </p:nvSpPr>
        <p:spPr bwMode="auto">
          <a:xfrm>
            <a:off x="3970942" y="8829967"/>
            <a:ext cx="3037840" cy="464820"/>
          </a:xfrm>
          <a:prstGeom prst="rect">
            <a:avLst/>
          </a:prstGeom>
          <a:noFill/>
          <a:ln w="9525">
            <a:noFill/>
            <a:miter lim="800000"/>
            <a:headEnd/>
            <a:tailEnd/>
          </a:ln>
        </p:spPr>
        <p:txBody>
          <a:bodyPr lIns="92791" tIns="46394" rIns="92791" bIns="46394" anchor="b"/>
          <a:lstStyle/>
          <a:p>
            <a:pPr algn="r" fontAlgn="base">
              <a:spcBef>
                <a:spcPct val="0"/>
              </a:spcBef>
              <a:spcAft>
                <a:spcPct val="0"/>
              </a:spcAft>
            </a:pPr>
            <a:fld id="{233B985C-7C4A-4006-99BB-CEB1516C9228}" type="slidenum">
              <a:rPr lang="en-US" sz="1200">
                <a:solidFill>
                  <a:srgbClr val="000000"/>
                </a:solidFill>
                <a:latin typeface="Arial" pitchFamily="34" charset="0"/>
              </a:rPr>
              <a:pPr algn="r" fontAlgn="base">
                <a:spcBef>
                  <a:spcPct val="0"/>
                </a:spcBef>
                <a:spcAft>
                  <a:spcPct val="0"/>
                </a:spcAft>
              </a:pPr>
              <a:t>10</a:t>
            </a:fld>
            <a:endParaRPr lang="en-US" sz="1200" dirty="0">
              <a:solidFill>
                <a:srgbClr val="000000"/>
              </a:solidFill>
              <a:latin typeface="Arial" pitchFamily="34" charset="0"/>
            </a:endParaRPr>
          </a:p>
        </p:txBody>
      </p:sp>
      <p:sp>
        <p:nvSpPr>
          <p:cNvPr id="59396" name="Rectangle 7"/>
          <p:cNvSpPr txBox="1">
            <a:spLocks noGrp="1" noChangeArrowheads="1"/>
          </p:cNvSpPr>
          <p:nvPr/>
        </p:nvSpPr>
        <p:spPr bwMode="auto">
          <a:xfrm>
            <a:off x="3970942" y="8829967"/>
            <a:ext cx="3037840" cy="464820"/>
          </a:xfrm>
          <a:prstGeom prst="rect">
            <a:avLst/>
          </a:prstGeom>
          <a:noFill/>
          <a:ln w="9525">
            <a:noFill/>
            <a:miter lim="800000"/>
            <a:headEnd/>
            <a:tailEnd/>
          </a:ln>
        </p:spPr>
        <p:txBody>
          <a:bodyPr lIns="92791" tIns="46394" rIns="92791" bIns="46394" anchor="b"/>
          <a:lstStyle/>
          <a:p>
            <a:pPr algn="r" fontAlgn="base">
              <a:spcBef>
                <a:spcPct val="0"/>
              </a:spcBef>
              <a:spcAft>
                <a:spcPct val="0"/>
              </a:spcAft>
            </a:pPr>
            <a:fld id="{3F7BB498-3B4E-4EDE-A45C-F144B33D597C}" type="slidenum">
              <a:rPr lang="en-US" sz="1200">
                <a:solidFill>
                  <a:srgbClr val="000000"/>
                </a:solidFill>
                <a:ea typeface="ＭＳ Ｐゴシック" pitchFamily="29" charset="-128"/>
              </a:rPr>
              <a:pPr algn="r" fontAlgn="base">
                <a:spcBef>
                  <a:spcPct val="0"/>
                </a:spcBef>
                <a:spcAft>
                  <a:spcPct val="0"/>
                </a:spcAft>
              </a:pPr>
              <a:t>10</a:t>
            </a:fld>
            <a:endParaRPr lang="en-US" sz="1200" dirty="0">
              <a:solidFill>
                <a:srgbClr val="000000"/>
              </a:solidFill>
              <a:ea typeface="ＭＳ Ｐゴシック" pitchFamily="29" charset="-128"/>
            </a:endParaRPr>
          </a:p>
        </p:txBody>
      </p:sp>
      <p:sp>
        <p:nvSpPr>
          <p:cNvPr id="59397" name="Rectangle 7"/>
          <p:cNvSpPr txBox="1">
            <a:spLocks noGrp="1" noChangeArrowheads="1"/>
          </p:cNvSpPr>
          <p:nvPr/>
        </p:nvSpPr>
        <p:spPr bwMode="auto">
          <a:xfrm>
            <a:off x="3970942" y="8829967"/>
            <a:ext cx="3037840" cy="464820"/>
          </a:xfrm>
          <a:prstGeom prst="rect">
            <a:avLst/>
          </a:prstGeom>
          <a:noFill/>
          <a:ln w="9525">
            <a:noFill/>
            <a:miter lim="800000"/>
            <a:headEnd/>
            <a:tailEnd/>
          </a:ln>
        </p:spPr>
        <p:txBody>
          <a:bodyPr lIns="91231" tIns="45617" rIns="91231" bIns="45617" anchor="b"/>
          <a:lstStyle/>
          <a:p>
            <a:pPr algn="r" fontAlgn="base">
              <a:spcBef>
                <a:spcPct val="0"/>
              </a:spcBef>
              <a:spcAft>
                <a:spcPct val="0"/>
              </a:spcAft>
            </a:pPr>
            <a:fld id="{591D1C8D-C286-4E87-A2CD-26DB9777FFB7}" type="slidenum">
              <a:rPr lang="en-US" sz="1200">
                <a:solidFill>
                  <a:srgbClr val="000000"/>
                </a:solidFill>
                <a:ea typeface="ＭＳ Ｐゴシック" pitchFamily="29" charset="-128"/>
              </a:rPr>
              <a:pPr algn="r" fontAlgn="base">
                <a:spcBef>
                  <a:spcPct val="0"/>
                </a:spcBef>
                <a:spcAft>
                  <a:spcPct val="0"/>
                </a:spcAft>
              </a:pPr>
              <a:t>10</a:t>
            </a:fld>
            <a:endParaRPr lang="en-US" sz="1200" dirty="0">
              <a:solidFill>
                <a:srgbClr val="000000"/>
              </a:solidFill>
              <a:ea typeface="ＭＳ Ｐゴシック" pitchFamily="29" charset="-128"/>
            </a:endParaRPr>
          </a:p>
        </p:txBody>
      </p:sp>
      <p:sp>
        <p:nvSpPr>
          <p:cNvPr id="59398" name="Rectangle 2"/>
          <p:cNvSpPr>
            <a:spLocks noGrp="1" noRot="1" noChangeAspect="1" noChangeArrowheads="1" noTextEdit="1"/>
          </p:cNvSpPr>
          <p:nvPr>
            <p:ph type="sldImg"/>
          </p:nvPr>
        </p:nvSpPr>
        <p:spPr>
          <a:xfrm>
            <a:off x="1174750" y="698500"/>
            <a:ext cx="4660900" cy="3495675"/>
          </a:xfrm>
          <a:ln/>
        </p:spPr>
      </p:sp>
      <p:sp>
        <p:nvSpPr>
          <p:cNvPr id="59399" name="Rectangle 3"/>
          <p:cNvSpPr>
            <a:spLocks noGrp="1" noChangeArrowheads="1"/>
          </p:cNvSpPr>
          <p:nvPr>
            <p:ph type="body" idx="1"/>
          </p:nvPr>
        </p:nvSpPr>
        <p:spPr>
          <a:xfrm>
            <a:off x="934720" y="4428703"/>
            <a:ext cx="5140960" cy="4194678"/>
          </a:xfrm>
          <a:noFill/>
          <a:ln/>
        </p:spPr>
        <p:txBody>
          <a:bodyPr lIns="91231" tIns="45617" rIns="91231" bIns="45617"/>
          <a:lstStyle/>
          <a:p>
            <a:pPr eaLnBrk="1" hangingPunct="1">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004A3DD-CE04-49A5-8569-D3DB525577F2}" type="slidenum">
              <a:rPr lang="en-US">
                <a:solidFill>
                  <a:prstClr val="black"/>
                </a:solidFill>
              </a:rPr>
              <a:pPr/>
              <a:t>12</a:t>
            </a:fld>
            <a:endParaRPr lang="en-US">
              <a:solidFill>
                <a:prstClr val="black"/>
              </a:solidFill>
            </a:endParaRPr>
          </a:p>
        </p:txBody>
      </p:sp>
      <p:sp>
        <p:nvSpPr>
          <p:cNvPr id="1031170" name="Rectangle 7"/>
          <p:cNvSpPr txBox="1">
            <a:spLocks noGrp="1" noChangeArrowheads="1"/>
          </p:cNvSpPr>
          <p:nvPr/>
        </p:nvSpPr>
        <p:spPr bwMode="auto">
          <a:xfrm>
            <a:off x="3970676" y="8830207"/>
            <a:ext cx="3038155" cy="464577"/>
          </a:xfrm>
          <a:prstGeom prst="rect">
            <a:avLst/>
          </a:prstGeom>
          <a:noFill/>
          <a:ln w="9525">
            <a:noFill/>
            <a:miter lim="800000"/>
            <a:headEnd/>
            <a:tailEnd/>
          </a:ln>
        </p:spPr>
        <p:txBody>
          <a:bodyPr lIns="90768" tIns="45384" rIns="90768" bIns="45384" anchor="b"/>
          <a:lstStyle/>
          <a:p>
            <a:pPr algn="r">
              <a:spcBef>
                <a:spcPct val="0"/>
              </a:spcBef>
            </a:pPr>
            <a:fld id="{0F19CC33-F7C4-4C1A-9440-3EEF0B66ADEA}" type="slidenum">
              <a:rPr lang="en-US" sz="1200">
                <a:solidFill>
                  <a:prstClr val="black"/>
                </a:solidFill>
              </a:rPr>
              <a:pPr algn="r">
                <a:spcBef>
                  <a:spcPct val="0"/>
                </a:spcBef>
              </a:pPr>
              <a:t>12</a:t>
            </a:fld>
            <a:endParaRPr lang="en-US" sz="1200" dirty="0">
              <a:solidFill>
                <a:prstClr val="black"/>
              </a:solidFill>
            </a:endParaRPr>
          </a:p>
        </p:txBody>
      </p:sp>
      <p:sp>
        <p:nvSpPr>
          <p:cNvPr id="1031171" name="Rectangle 2"/>
          <p:cNvSpPr>
            <a:spLocks noGrp="1" noRot="1" noChangeAspect="1" noChangeArrowheads="1" noTextEdit="1"/>
          </p:cNvSpPr>
          <p:nvPr>
            <p:ph type="sldImg"/>
          </p:nvPr>
        </p:nvSpPr>
        <p:spPr>
          <a:xfrm>
            <a:off x="1174750" y="701675"/>
            <a:ext cx="4660900" cy="3495675"/>
          </a:xfrm>
          <a:ln/>
        </p:spPr>
      </p:sp>
      <p:sp>
        <p:nvSpPr>
          <p:cNvPr id="1031172" name="Rectangle 3"/>
          <p:cNvSpPr>
            <a:spLocks noGrp="1" noChangeArrowheads="1"/>
          </p:cNvSpPr>
          <p:nvPr>
            <p:ph type="body" idx="1"/>
          </p:nvPr>
        </p:nvSpPr>
        <p:spPr>
          <a:xfrm>
            <a:off x="934100" y="4428869"/>
            <a:ext cx="5142219" cy="4195763"/>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5F627C-DAE2-451D-9ABE-ADFBB9CA1B5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5F627C-DAE2-451D-9ABE-ADFBB9CA1B5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8CA4B60-05D4-4853-A274-D56A39920E5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706234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A2BAE14-B669-4F76-ADF0-0ABFADE3C16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530511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748609-9A27-455D-89E0-CDABCBF12A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6321284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077495-3682-49B4-90B7-07368BB696D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5889926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1D0361-2625-4DAF-B1B8-E6644241DF13}" type="datetime1">
              <a:rPr lang="en-US" smtClean="0">
                <a:solidFill>
                  <a:prstClr val="black">
                    <a:tint val="75000"/>
                  </a:prstClr>
                </a:solidFill>
              </a:rPr>
              <a:pPr/>
              <a:t>12/14/2011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3DE360-70D6-4729-A5B2-3F0397D5EF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678056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8CFB6-B275-4C9E-87D0-D5F44B71AF02}" type="datetime1">
              <a:rPr lang="en-US" smtClean="0">
                <a:solidFill>
                  <a:prstClr val="black">
                    <a:tint val="75000"/>
                  </a:prstClr>
                </a:solidFill>
              </a:rPr>
              <a:pPr/>
              <a:t>12/14/2011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3DE360-70D6-4729-A5B2-3F0397D5EF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571739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ED8255-6B46-43C3-A8E4-A43005EA8E06}" type="datetime1">
              <a:rPr lang="en-US" smtClean="0">
                <a:solidFill>
                  <a:prstClr val="black">
                    <a:tint val="75000"/>
                  </a:prstClr>
                </a:solidFill>
              </a:rPr>
              <a:pPr/>
              <a:t>12/14/2011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3DE360-70D6-4729-A5B2-3F0397D5EF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416545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B476D8-F421-42D0-BD5E-266BF4C4D55A}" type="datetime1">
              <a:rPr lang="en-US" smtClean="0">
                <a:solidFill>
                  <a:prstClr val="black">
                    <a:tint val="75000"/>
                  </a:prstClr>
                </a:solidFill>
              </a:rPr>
              <a:pPr/>
              <a:t>12/14/2011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3DE360-70D6-4729-A5B2-3F0397D5EF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4454636"/>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9B8E88-A936-4738-8E5B-0AF67F92990B}" type="datetime1">
              <a:rPr lang="en-US" smtClean="0">
                <a:solidFill>
                  <a:prstClr val="black">
                    <a:tint val="75000"/>
                  </a:prstClr>
                </a:solidFill>
              </a:rPr>
              <a:pPr/>
              <a:t>12/14/2011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33DE360-70D6-4729-A5B2-3F0397D5EF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8397713"/>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7096EA-FF3C-41A3-944E-24B5A7CC5BD8}" type="datetime1">
              <a:rPr lang="en-US" smtClean="0">
                <a:solidFill>
                  <a:prstClr val="black">
                    <a:tint val="75000"/>
                  </a:prstClr>
                </a:solidFill>
              </a:rPr>
              <a:pPr/>
              <a:t>12/14/2011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33DE360-70D6-4729-A5B2-3F0397D5EF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7416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5F627C-DAE2-451D-9ABE-ADFBB9CA1B5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2A882A-6C03-4F86-9BF0-7F093CD4CE7C}" type="datetime1">
              <a:rPr lang="en-US" smtClean="0">
                <a:solidFill>
                  <a:prstClr val="black">
                    <a:tint val="75000"/>
                  </a:prstClr>
                </a:solidFill>
              </a:rPr>
              <a:pPr/>
              <a:t>12/14/2011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33DE360-70D6-4729-A5B2-3F0397D5EF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699665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DE14F6-B76E-4825-8DA6-2DF559724768}" type="datetime1">
              <a:rPr lang="en-US" smtClean="0">
                <a:solidFill>
                  <a:prstClr val="black">
                    <a:tint val="75000"/>
                  </a:prstClr>
                </a:solidFill>
              </a:rPr>
              <a:pPr/>
              <a:t>12/14/2011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3DE360-70D6-4729-A5B2-3F0397D5EF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9686805"/>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19F3F7-54DC-4184-B8DB-A84F15260157}" type="datetime1">
              <a:rPr lang="en-US" smtClean="0">
                <a:solidFill>
                  <a:prstClr val="black">
                    <a:tint val="75000"/>
                  </a:prstClr>
                </a:solidFill>
              </a:rPr>
              <a:pPr/>
              <a:t>12/14/2011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3DE360-70D6-4729-A5B2-3F0397D5EF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3543257"/>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52ECC-5A08-4530-B14F-5214B11DD6AC}" type="datetime1">
              <a:rPr lang="en-US" smtClean="0">
                <a:solidFill>
                  <a:prstClr val="black">
                    <a:tint val="75000"/>
                  </a:prstClr>
                </a:solidFill>
              </a:rPr>
              <a:pPr/>
              <a:t>12/14/2011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3DE360-70D6-4729-A5B2-3F0397D5EF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0816259"/>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A2C9F0-6C28-4274-AC82-45A75ADEEF29}" type="datetime1">
              <a:rPr lang="en-US" smtClean="0">
                <a:solidFill>
                  <a:prstClr val="black">
                    <a:tint val="75000"/>
                  </a:prstClr>
                </a:solidFill>
              </a:rPr>
              <a:pPr/>
              <a:t>12/14/2011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3DE360-70D6-4729-A5B2-3F0397D5EF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6449592"/>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639C4D-9676-4E1C-94A3-D9389523DF33}" type="datetimeFigureOut">
              <a:rPr lang="en-US" smtClean="0">
                <a:solidFill>
                  <a:prstClr val="black">
                    <a:tint val="75000"/>
                  </a:prstClr>
                </a:solidFill>
              </a:rPr>
              <a:pPr/>
              <a:t>12/14/2011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3A8723-9834-471C-889F-73B5C543CA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928210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639C4D-9676-4E1C-94A3-D9389523DF33}" type="datetimeFigureOut">
              <a:rPr lang="en-US" smtClean="0">
                <a:solidFill>
                  <a:prstClr val="black">
                    <a:tint val="75000"/>
                  </a:prstClr>
                </a:solidFill>
              </a:rPr>
              <a:pPr/>
              <a:t>12/14/2011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3A8723-9834-471C-889F-73B5C543CA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3352240"/>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639C4D-9676-4E1C-94A3-D9389523DF33}" type="datetimeFigureOut">
              <a:rPr lang="en-US" smtClean="0">
                <a:solidFill>
                  <a:prstClr val="black">
                    <a:tint val="75000"/>
                  </a:prstClr>
                </a:solidFill>
              </a:rPr>
              <a:pPr/>
              <a:t>12/14/2011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3A8723-9834-471C-889F-73B5C543CA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7885665"/>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639C4D-9676-4E1C-94A3-D9389523DF33}" type="datetimeFigureOut">
              <a:rPr lang="en-US" smtClean="0">
                <a:solidFill>
                  <a:prstClr val="black">
                    <a:tint val="75000"/>
                  </a:prstClr>
                </a:solidFill>
              </a:rPr>
              <a:pPr/>
              <a:t>12/14/2011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3A8723-9834-471C-889F-73B5C543CA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473047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639C4D-9676-4E1C-94A3-D9389523DF33}" type="datetimeFigureOut">
              <a:rPr lang="en-US" smtClean="0">
                <a:solidFill>
                  <a:prstClr val="black">
                    <a:tint val="75000"/>
                  </a:prstClr>
                </a:solidFill>
              </a:rPr>
              <a:pPr/>
              <a:t>12/14/2011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A3A8723-9834-471C-889F-73B5C543CA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8370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154FB9-0A80-47E6-8629-F8FF85B1424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639C4D-9676-4E1C-94A3-D9389523DF33}" type="datetimeFigureOut">
              <a:rPr lang="en-US" smtClean="0">
                <a:solidFill>
                  <a:prstClr val="black">
                    <a:tint val="75000"/>
                  </a:prstClr>
                </a:solidFill>
              </a:rPr>
              <a:pPr/>
              <a:t>12/14/2011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A3A8723-9834-471C-889F-73B5C543CA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7736710"/>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639C4D-9676-4E1C-94A3-D9389523DF33}" type="datetimeFigureOut">
              <a:rPr lang="en-US" smtClean="0">
                <a:solidFill>
                  <a:prstClr val="black">
                    <a:tint val="75000"/>
                  </a:prstClr>
                </a:solidFill>
              </a:rPr>
              <a:pPr/>
              <a:t>12/14/2011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A3A8723-9834-471C-889F-73B5C543CA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29486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639C4D-9676-4E1C-94A3-D9389523DF33}" type="datetimeFigureOut">
              <a:rPr lang="en-US" smtClean="0">
                <a:solidFill>
                  <a:prstClr val="black">
                    <a:tint val="75000"/>
                  </a:prstClr>
                </a:solidFill>
              </a:rPr>
              <a:pPr/>
              <a:t>12/14/2011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3A8723-9834-471C-889F-73B5C543CA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3044466"/>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639C4D-9676-4E1C-94A3-D9389523DF33}" type="datetimeFigureOut">
              <a:rPr lang="en-US" smtClean="0">
                <a:solidFill>
                  <a:prstClr val="black">
                    <a:tint val="75000"/>
                  </a:prstClr>
                </a:solidFill>
              </a:rPr>
              <a:pPr/>
              <a:t>12/14/2011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3A8723-9834-471C-889F-73B5C543CA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762552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639C4D-9676-4E1C-94A3-D9389523DF33}" type="datetimeFigureOut">
              <a:rPr lang="en-US" smtClean="0">
                <a:solidFill>
                  <a:prstClr val="black">
                    <a:tint val="75000"/>
                  </a:prstClr>
                </a:solidFill>
              </a:rPr>
              <a:pPr/>
              <a:t>12/14/2011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3A8723-9834-471C-889F-73B5C543CA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717143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639C4D-9676-4E1C-94A3-D9389523DF33}" type="datetimeFigureOut">
              <a:rPr lang="en-US" smtClean="0">
                <a:solidFill>
                  <a:prstClr val="black">
                    <a:tint val="75000"/>
                  </a:prstClr>
                </a:solidFill>
              </a:rPr>
              <a:pPr/>
              <a:t>12/14/2011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3A8723-9834-471C-889F-73B5C543CA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0256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154FB9-0A80-47E6-8629-F8FF85B1424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154FB9-0A80-47E6-8629-F8FF85B1424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6154FB9-0A80-47E6-8629-F8FF85B1424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6154FB9-0A80-47E6-8629-F8FF85B1424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6154FB9-0A80-47E6-8629-F8FF85B1424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6154FB9-0A80-47E6-8629-F8FF85B1424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6154FB9-0A80-47E6-8629-F8FF85B1424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5F627C-DAE2-451D-9ABE-ADFBB9CA1B5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6154FB9-0A80-47E6-8629-F8FF85B1424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154FB9-0A80-47E6-8629-F8FF85B1424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154FB9-0A80-47E6-8629-F8FF85B14247}"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F3C81E99-B9BA-40AE-B717-33B19A628632}"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182599FA-958A-4968-A043-779D151210A7}"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5C4DBC2F-712F-4B3B-A450-BF9871B3D1DC}"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fld id="{89DE2823-3C85-4618-83E2-43693421C29D}"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solidFill>
                <a:srgbClr val="000000"/>
              </a:solidFill>
            </a:endParaRPr>
          </a:p>
        </p:txBody>
      </p:sp>
      <p:sp>
        <p:nvSpPr>
          <p:cNvPr id="8" name="Slide Number Placeholder 7"/>
          <p:cNvSpPr>
            <a:spLocks noGrp="1"/>
          </p:cNvSpPr>
          <p:nvPr>
            <p:ph type="sldNum" sz="quarter" idx="11"/>
          </p:nvPr>
        </p:nvSpPr>
        <p:spPr/>
        <p:txBody>
          <a:bodyPr/>
          <a:lstStyle>
            <a:lvl1pPr>
              <a:defRPr/>
            </a:lvl1pPr>
          </a:lstStyle>
          <a:p>
            <a:fld id="{17693982-78B3-4D1A-800B-F71E0F7ACD83}"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1"/>
          </p:nvPr>
        </p:nvSpPr>
        <p:spPr/>
        <p:txBody>
          <a:bodyPr/>
          <a:lstStyle>
            <a:lvl1pPr>
              <a:defRPr/>
            </a:lvl1pPr>
          </a:lstStyle>
          <a:p>
            <a:fld id="{D9C2FF16-9F16-4C6A-A307-09C8FBF4996D}"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solidFill>
                <a:srgbClr val="000000"/>
              </a:solidFill>
            </a:endParaRPr>
          </a:p>
        </p:txBody>
      </p:sp>
      <p:sp>
        <p:nvSpPr>
          <p:cNvPr id="3" name="Slide Number Placeholder 2"/>
          <p:cNvSpPr>
            <a:spLocks noGrp="1"/>
          </p:cNvSpPr>
          <p:nvPr>
            <p:ph type="sldNum" sz="quarter" idx="11"/>
          </p:nvPr>
        </p:nvSpPr>
        <p:spPr>
          <a:xfrm>
            <a:off x="8552984" y="6381750"/>
            <a:ext cx="591015" cy="476250"/>
          </a:xfrm>
        </p:spPr>
        <p:txBody>
          <a:bodyPr/>
          <a:lstStyle>
            <a:lvl1pPr>
              <a:defRPr b="0"/>
            </a:lvl1pPr>
          </a:lstStyle>
          <a:p>
            <a:fld id="{E20A1A58-BFAD-4387-A50D-2ED50E5620BA}" type="slidenum">
              <a:rPr lang="en-US" smtClean="0">
                <a:solidFill>
                  <a:srgbClr val="000000"/>
                </a:solidFill>
              </a:rPr>
              <a:pPr/>
              <a:t>‹#›</a:t>
            </a:fld>
            <a:endParaRPr lang="en-US" dirty="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5F627C-DAE2-451D-9ABE-ADFBB9CA1B5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fld id="{7F7D8E1E-68BD-44F7-940C-7D3D7704C30C}"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fld id="{5C56CF37-A335-41BB-8FCD-5C570DD278E8}"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96C18F80-78E9-476F-B2CB-0ED5A1E42CF9}"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fld id="{51592E5E-82CF-4E80-BB61-C80FD54DF5EE}"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C9027B5-200E-44DB-AF7C-330CCB335F22}"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2A4E847-4664-4F05-B36E-25BF347E9E43}"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0F8EE7-4562-4ED8-B2EF-3416111D04B5}"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8F5C57E-EC41-4CF1-8915-3AAC8DF620CA}"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8D5BBDA-C29B-4FC5-851A-B91DBF565959}"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7F94F9E-8698-4F7D-BD78-D79A51D7EE20}"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5F627C-DAE2-451D-9ABE-ADFBB9CA1B5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EE2B89A-3E55-45AB-94B2-74FFBFD370DF}"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0ACBF11-3B97-4D1E-9E8C-282C77CCEC28}"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D987AFC-8201-41E2-B6BF-9A629B269345}"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BAAE543-6A06-406F-A462-338FB052C7FD}"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34CBFD4-571F-4AF4-99A4-0804EA3CFCEB}"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3EE61C7-AF9D-44D4-83D3-4E37EBCF62C1}" type="slidenum">
              <a:rPr lang="en-US">
                <a:solidFill>
                  <a:srgbClr val="000000"/>
                </a:solidFill>
              </a:rPr>
              <a:pPr>
                <a:defRPr/>
              </a:pPr>
              <a:t>‹#›</a:t>
            </a:fld>
            <a:endParaRPr lang="en-US" dirty="0">
              <a:solidFill>
                <a:srgbClr val="000000"/>
              </a:solidFill>
            </a:endParaRPr>
          </a:p>
        </p:txBody>
      </p:sp>
    </p:spTree>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sz="1800"/>
            </a:lvl2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D913BEF-4B10-4D19-BE2C-1DDC2BF5BC37}" type="slidenum">
              <a:rPr lang="en-US">
                <a:solidFill>
                  <a:srgbClr val="000000"/>
                </a:solidFill>
              </a:rPr>
              <a:pPr>
                <a:defRPr/>
              </a:pPr>
              <a:t>‹#›</a:t>
            </a:fld>
            <a:endParaRPr lang="en-US" dirty="0">
              <a:solidFill>
                <a:srgbClr val="000000"/>
              </a:solidFill>
            </a:endParaRPr>
          </a:p>
        </p:txBody>
      </p:sp>
    </p:spTree>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8823959-BA6A-4941-858E-013D8092003A}" type="slidenum">
              <a:rPr lang="en-US">
                <a:solidFill>
                  <a:srgbClr val="000000"/>
                </a:solidFill>
              </a:rPr>
              <a:pPr>
                <a:defRPr/>
              </a:pPr>
              <a:t>‹#›</a:t>
            </a:fld>
            <a:endParaRPr lang="en-US" dirty="0">
              <a:solidFill>
                <a:srgbClr val="000000"/>
              </a:solidFill>
            </a:endParaRPr>
          </a:p>
        </p:txBody>
      </p:sp>
    </p:spTree>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F84E164-3063-4D78-8B89-2591D29C423C}" type="slidenum">
              <a:rPr lang="en-US">
                <a:solidFill>
                  <a:srgbClr val="000000"/>
                </a:solidFill>
              </a:rPr>
              <a:pPr>
                <a:defRPr/>
              </a:pPr>
              <a:t>‹#›</a:t>
            </a:fld>
            <a:endParaRPr lang="en-US" dirty="0">
              <a:solidFill>
                <a:srgbClr val="000000"/>
              </a:solidFill>
            </a:endParaRPr>
          </a:p>
        </p:txBody>
      </p:sp>
    </p:spTree>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B1F0A33-01FD-42F2-8132-34B4B4D0597B}" type="slidenum">
              <a:rPr lang="en-US">
                <a:solidFill>
                  <a:srgbClr val="000000"/>
                </a:solidFill>
              </a:rPr>
              <a:pPr>
                <a:defRPr/>
              </a:pPr>
              <a:t>‹#›</a:t>
            </a:fld>
            <a:endParaRPr lang="en-US" dirty="0">
              <a:solidFill>
                <a:srgbClr val="000000"/>
              </a:solidFill>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5F627C-DAE2-451D-9ABE-ADFBB9CA1B5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95F37A6-C74D-4181-9D7A-6C5F014BBE83}" type="slidenum">
              <a:rPr lang="en-US">
                <a:solidFill>
                  <a:srgbClr val="000000"/>
                </a:solidFill>
              </a:rPr>
              <a:pPr>
                <a:defRPr/>
              </a:pPr>
              <a:t>‹#›</a:t>
            </a:fld>
            <a:endParaRPr lang="en-US" dirty="0">
              <a:solidFill>
                <a:srgbClr val="000000"/>
              </a:solidFill>
            </a:endParaRPr>
          </a:p>
        </p:txBody>
      </p:sp>
    </p:spTree>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xfrm>
            <a:off x="7166505" y="6504873"/>
            <a:ext cx="1905000" cy="457200"/>
          </a:xfrm>
          <a:ln/>
        </p:spPr>
        <p:txBody>
          <a:bodyPr/>
          <a:lstStyle>
            <a:lvl1pPr>
              <a:defRPr>
                <a:solidFill>
                  <a:schemeClr val="tx1"/>
                </a:solidFill>
                <a:latin typeface="Calibri" pitchFamily="34" charset="0"/>
              </a:defRPr>
            </a:lvl1pPr>
          </a:lstStyle>
          <a:p>
            <a:pPr>
              <a:defRPr/>
            </a:pPr>
            <a:fld id="{AAF8C804-94FC-407D-9C19-51AFFAAA5807}" type="slidenum">
              <a:rPr lang="en-US" smtClean="0"/>
              <a:pPr>
                <a:defRPr/>
              </a:pPr>
              <a:t>‹#›</a:t>
            </a:fld>
            <a:endParaRPr lang="en-US" dirty="0"/>
          </a:p>
        </p:txBody>
      </p:sp>
    </p:spTree>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D8209CD-C4E3-474B-AC2D-4CE212C45E70}" type="slidenum">
              <a:rPr lang="en-US">
                <a:solidFill>
                  <a:srgbClr val="000000"/>
                </a:solidFill>
              </a:rPr>
              <a:pPr>
                <a:defRPr/>
              </a:pPr>
              <a:t>‹#›</a:t>
            </a:fld>
            <a:endParaRPr lang="en-US" dirty="0">
              <a:solidFill>
                <a:srgbClr val="000000"/>
              </a:solidFill>
            </a:endParaRPr>
          </a:p>
        </p:txBody>
      </p:sp>
    </p:spTree>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78B68A4-C96A-4F23-84EB-C4A761E85375}" type="slidenum">
              <a:rPr lang="en-US">
                <a:solidFill>
                  <a:srgbClr val="000000"/>
                </a:solidFill>
              </a:rPr>
              <a:pPr>
                <a:defRPr/>
              </a:pPr>
              <a:t>‹#›</a:t>
            </a:fld>
            <a:endParaRPr lang="en-US" dirty="0">
              <a:solidFill>
                <a:srgbClr val="000000"/>
              </a:solidFill>
            </a:endParaRPr>
          </a:p>
        </p:txBody>
      </p:sp>
    </p:spTree>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30E9F22-C420-4503-ACD4-0FFA2A8A111B}" type="slidenum">
              <a:rPr lang="en-US">
                <a:solidFill>
                  <a:srgbClr val="000000"/>
                </a:solidFill>
              </a:rPr>
              <a:pPr>
                <a:defRPr/>
              </a:pPr>
              <a:t>‹#›</a:t>
            </a:fld>
            <a:endParaRPr lang="en-US" dirty="0">
              <a:solidFill>
                <a:srgbClr val="000000"/>
              </a:solidFill>
            </a:endParaRPr>
          </a:p>
        </p:txBody>
      </p:sp>
    </p:spTree>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EAE9694-E770-4EC1-A26F-F23790AF1A6A}" type="slidenum">
              <a:rPr lang="en-US">
                <a:solidFill>
                  <a:srgbClr val="000000"/>
                </a:solidFill>
              </a:rPr>
              <a:pPr>
                <a:defRPr/>
              </a:pPr>
              <a:t>‹#›</a:t>
            </a:fld>
            <a:endParaRPr lang="en-US" dirty="0">
              <a:solidFill>
                <a:srgbClr val="000000"/>
              </a:solidFill>
            </a:endParaRPr>
          </a:p>
        </p:txBody>
      </p:sp>
    </p:spTree>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Rectangle 1033"/>
          <p:cNvSpPr>
            <a:spLocks noGrp="1" noChangeArrowheads="1"/>
          </p:cNvSpPr>
          <p:nvPr>
            <p:ph type="sldNum" sz="quarter" idx="10"/>
          </p:nvPr>
        </p:nvSpPr>
        <p:spPr/>
        <p:txBody>
          <a:bodyPr/>
          <a:lstStyle>
            <a:lvl1pPr>
              <a:defRPr/>
            </a:lvl1pPr>
          </a:lstStyle>
          <a:p>
            <a:pPr>
              <a:defRPr/>
            </a:pPr>
            <a:fld id="{808E150B-2D60-4D43-B8D2-A387919030F8}"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pPr>
              <a:defRPr/>
            </a:pPr>
            <a:endParaRPr lang="en-US">
              <a:solidFill>
                <a:srgbClr val="000000"/>
              </a:solidFill>
            </a:endParaRPr>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pPr>
              <a:defRPr/>
            </a:pPr>
            <a:endParaRPr lang="en-US">
              <a:solidFill>
                <a:srgbClr val="000000"/>
              </a:solidFill>
            </a:endParaRPr>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pPr>
              <a:defRPr/>
            </a:pPr>
            <a:fld id="{051B63B1-EFCD-4859-87B9-B0C70F572B24}"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3EE61C7-AF9D-44D4-83D3-4E37EBCF62C1}" type="slidenum">
              <a:rPr lang="en-US">
                <a:solidFill>
                  <a:srgbClr val="000000"/>
                </a:solidFill>
              </a:rPr>
              <a:pPr>
                <a:defRPr/>
              </a:pPr>
              <a:t>‹#›</a:t>
            </a:fld>
            <a:endParaRPr lang="en-US" dirty="0">
              <a:solidFill>
                <a:srgbClr val="000000"/>
              </a:solidFill>
            </a:endParaRPr>
          </a:p>
        </p:txBody>
      </p:sp>
    </p:spTree>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sz="1800"/>
            </a:lvl2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D913BEF-4B10-4D19-BE2C-1DDC2BF5BC37}" type="slidenum">
              <a:rPr lang="en-US">
                <a:solidFill>
                  <a:srgbClr val="000000"/>
                </a:solidFill>
              </a:rPr>
              <a:pPr>
                <a:defRPr/>
              </a:pPr>
              <a:t>‹#›</a:t>
            </a:fld>
            <a:endParaRPr lang="en-US" dirty="0">
              <a:solidFill>
                <a:srgbClr val="000000"/>
              </a:solidFill>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5F627C-DAE2-451D-9ABE-ADFBB9CA1B5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8823959-BA6A-4941-858E-013D8092003A}" type="slidenum">
              <a:rPr lang="en-US">
                <a:solidFill>
                  <a:srgbClr val="000000"/>
                </a:solidFill>
              </a:rPr>
              <a:pPr>
                <a:defRPr/>
              </a:pPr>
              <a:t>‹#›</a:t>
            </a:fld>
            <a:endParaRPr lang="en-US" dirty="0">
              <a:solidFill>
                <a:srgbClr val="000000"/>
              </a:solidFill>
            </a:endParaRPr>
          </a:p>
        </p:txBody>
      </p:sp>
    </p:spTree>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F84E164-3063-4D78-8B89-2591D29C423C}" type="slidenum">
              <a:rPr lang="en-US">
                <a:solidFill>
                  <a:srgbClr val="000000"/>
                </a:solidFill>
              </a:rPr>
              <a:pPr>
                <a:defRPr/>
              </a:pPr>
              <a:t>‹#›</a:t>
            </a:fld>
            <a:endParaRPr lang="en-US" dirty="0">
              <a:solidFill>
                <a:srgbClr val="000000"/>
              </a:solidFill>
            </a:endParaRPr>
          </a:p>
        </p:txBody>
      </p:sp>
    </p:spTree>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B1F0A33-01FD-42F2-8132-34B4B4D0597B}" type="slidenum">
              <a:rPr lang="en-US">
                <a:solidFill>
                  <a:srgbClr val="000000"/>
                </a:solidFill>
              </a:rPr>
              <a:pPr>
                <a:defRPr/>
              </a:pPr>
              <a:t>‹#›</a:t>
            </a:fld>
            <a:endParaRPr lang="en-US" dirty="0">
              <a:solidFill>
                <a:srgbClr val="000000"/>
              </a:solidFill>
            </a:endParaRPr>
          </a:p>
        </p:txBody>
      </p:sp>
    </p:spTree>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95F37A6-C74D-4181-9D7A-6C5F014BBE83}" type="slidenum">
              <a:rPr lang="en-US">
                <a:solidFill>
                  <a:srgbClr val="000000"/>
                </a:solidFill>
              </a:rPr>
              <a:pPr>
                <a:defRPr/>
              </a:pPr>
              <a:t>‹#›</a:t>
            </a:fld>
            <a:endParaRPr lang="en-US" dirty="0">
              <a:solidFill>
                <a:srgbClr val="000000"/>
              </a:solidFill>
            </a:endParaRPr>
          </a:p>
        </p:txBody>
      </p:sp>
    </p:spTree>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xfrm>
            <a:off x="7166505" y="6504873"/>
            <a:ext cx="1905000" cy="457200"/>
          </a:xfrm>
          <a:ln/>
        </p:spPr>
        <p:txBody>
          <a:bodyPr/>
          <a:lstStyle>
            <a:lvl1pPr>
              <a:defRPr>
                <a:solidFill>
                  <a:schemeClr val="tx1"/>
                </a:solidFill>
                <a:latin typeface="Calibri" pitchFamily="34" charset="0"/>
              </a:defRPr>
            </a:lvl1pPr>
          </a:lstStyle>
          <a:p>
            <a:pPr>
              <a:defRPr/>
            </a:pPr>
            <a:fld id="{AAF8C804-94FC-407D-9C19-51AFFAAA5807}" type="slidenum">
              <a:rPr lang="en-US" smtClean="0">
                <a:solidFill>
                  <a:srgbClr val="000000"/>
                </a:solidFill>
              </a:rPr>
              <a:pPr>
                <a:defRPr/>
              </a:pPr>
              <a:t>‹#›</a:t>
            </a:fld>
            <a:endParaRPr lang="en-US" dirty="0">
              <a:solidFill>
                <a:srgbClr val="000000"/>
              </a:solidFill>
            </a:endParaRPr>
          </a:p>
        </p:txBody>
      </p:sp>
    </p:spTree>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D8209CD-C4E3-474B-AC2D-4CE212C45E70}" type="slidenum">
              <a:rPr lang="en-US">
                <a:solidFill>
                  <a:srgbClr val="000000"/>
                </a:solidFill>
              </a:rPr>
              <a:pPr>
                <a:defRPr/>
              </a:pPr>
              <a:t>‹#›</a:t>
            </a:fld>
            <a:endParaRPr lang="en-US" dirty="0">
              <a:solidFill>
                <a:srgbClr val="000000"/>
              </a:solidFill>
            </a:endParaRPr>
          </a:p>
        </p:txBody>
      </p:sp>
    </p:spTree>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78B68A4-C96A-4F23-84EB-C4A761E85375}" type="slidenum">
              <a:rPr lang="en-US">
                <a:solidFill>
                  <a:srgbClr val="000000"/>
                </a:solidFill>
              </a:rPr>
              <a:pPr>
                <a:defRPr/>
              </a:pPr>
              <a:t>‹#›</a:t>
            </a:fld>
            <a:endParaRPr lang="en-US" dirty="0">
              <a:solidFill>
                <a:srgbClr val="000000"/>
              </a:solidFill>
            </a:endParaRPr>
          </a:p>
        </p:txBody>
      </p:sp>
    </p:spTree>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30E9F22-C420-4503-ACD4-0FFA2A8A111B}" type="slidenum">
              <a:rPr lang="en-US">
                <a:solidFill>
                  <a:srgbClr val="000000"/>
                </a:solidFill>
              </a:rPr>
              <a:pPr>
                <a:defRPr/>
              </a:pPr>
              <a:t>‹#›</a:t>
            </a:fld>
            <a:endParaRPr lang="en-US" dirty="0">
              <a:solidFill>
                <a:srgbClr val="000000"/>
              </a:solidFill>
            </a:endParaRPr>
          </a:p>
        </p:txBody>
      </p:sp>
    </p:spTree>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EAE9694-E770-4EC1-A26F-F23790AF1A6A}" type="slidenum">
              <a:rPr lang="en-US">
                <a:solidFill>
                  <a:srgbClr val="000000"/>
                </a:solidFill>
              </a:rPr>
              <a:pPr>
                <a:defRPr/>
              </a:pPr>
              <a:t>‹#›</a:t>
            </a:fld>
            <a:endParaRPr lang="en-US" dirty="0">
              <a:solidFill>
                <a:srgbClr val="000000"/>
              </a:solidFill>
            </a:endParaRPr>
          </a:p>
        </p:txBody>
      </p:sp>
    </p:spTree>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Rectangle 1033"/>
          <p:cNvSpPr>
            <a:spLocks noGrp="1" noChangeArrowheads="1"/>
          </p:cNvSpPr>
          <p:nvPr>
            <p:ph type="sldNum" sz="quarter" idx="10"/>
          </p:nvPr>
        </p:nvSpPr>
        <p:spPr/>
        <p:txBody>
          <a:bodyPr/>
          <a:lstStyle>
            <a:lvl1pPr>
              <a:defRPr/>
            </a:lvl1pPr>
          </a:lstStyle>
          <a:p>
            <a:pPr>
              <a:defRPr/>
            </a:pPr>
            <a:fld id="{808E150B-2D60-4D43-B8D2-A387919030F8}"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5F627C-DAE2-451D-9ABE-ADFBB9CA1B5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pPr>
              <a:defRPr/>
            </a:pPr>
            <a:endParaRPr lang="en-US">
              <a:solidFill>
                <a:srgbClr val="000000"/>
              </a:solidFill>
            </a:endParaRPr>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pPr>
              <a:defRPr/>
            </a:pPr>
            <a:endParaRPr lang="en-US">
              <a:solidFill>
                <a:srgbClr val="000000"/>
              </a:solidFill>
            </a:endParaRPr>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pPr>
              <a:defRPr/>
            </a:pPr>
            <a:fld id="{051B63B1-EFCD-4859-87B9-B0C70F572B24}"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3DD7D6-D869-49EC-9A4C-19D3A3E0F9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201940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3DD7D6-D869-49EC-9A4C-19D3A3E0F9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807232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3DD7D6-D869-49EC-9A4C-19D3A3E0F9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02553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B3DD7D6-D869-49EC-9A4C-19D3A3E0F9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989356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B3DD7D6-D869-49EC-9A4C-19D3A3E0F9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820927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B3DD7D6-D869-49EC-9A4C-19D3A3E0F9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758908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B3DD7D6-D869-49EC-9A4C-19D3A3E0F9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818842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B3DD7D6-D869-49EC-9A4C-19D3A3E0F9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865751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B3DD7D6-D869-49EC-9A4C-19D3A3E0F9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436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5F627C-DAE2-451D-9ABE-ADFBB9CA1B5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3DD7D6-D869-49EC-9A4C-19D3A3E0F9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645447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3DD7D6-D869-49EC-9A4C-19D3A3E0F9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457049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CD30CCB-A92E-4884-9B3C-6EFE097CC46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430228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a:xfrm>
            <a:off x="6921183" y="6501698"/>
            <a:ext cx="2133600" cy="476250"/>
          </a:xfrm>
        </p:spPr>
        <p:txBody>
          <a:bodyPr/>
          <a:lstStyle>
            <a:lvl1pPr>
              <a:defRPr>
                <a:solidFill>
                  <a:schemeClr val="tx1"/>
                </a:solidFill>
                <a:latin typeface="Calibri" pitchFamily="34" charset="0"/>
              </a:defRPr>
            </a:lvl1pPr>
          </a:lstStyle>
          <a:p>
            <a:fld id="{40E1BBFD-FE69-4BF6-9386-A204FBEB66A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8351784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ACAD7CD-BA67-4240-A274-D9F9D08F66B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0850354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9B73A11-EB44-49B3-A6F7-C8795400B1A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8947315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CB9351D2-943D-4148-B7A9-3D043C4444D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694239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8A123958-EF54-4B5E-B685-8D05370161E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8703074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7DED2997-4B5D-467F-BBBC-334666A6C05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2853753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F9554E2-830E-49A9-A585-ACDCA13160F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63719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5F627C-DAE2-451D-9ABE-ADFBB9CA1B5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9745213-D417-4FC9-9E37-CE4A66A15D8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5905548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5A5BE0B-3664-4B14-B3EB-3D5C47FCF28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8028340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0064C08-CF43-466B-9465-313DA8A91E9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0704336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01739E9-A3E4-4BD9-B815-A51EFA57E92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679678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080632-4F5E-4EBF-9E70-E25F48B7965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3001585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6E3D018-AC26-47A8-9B1A-0E480D7FAC5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5206860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7041726-D656-4133-B440-B15F520A374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879839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2BEFF27-FD05-43BF-A5BC-E957CCCBE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4597948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A232605-58EE-43CD-B3FD-E3FF58B4385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1469618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86336E1-E317-4079-AE53-1A050264F5A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77909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1.xml"/><Relationship Id="rId3" Type="http://schemas.openxmlformats.org/officeDocument/2006/relationships/slideLayout" Target="../slideLayouts/slideLayout106.xml"/><Relationship Id="rId7" Type="http://schemas.openxmlformats.org/officeDocument/2006/relationships/slideLayout" Target="../slideLayouts/slideLayout110.xml"/><Relationship Id="rId12" Type="http://schemas.openxmlformats.org/officeDocument/2006/relationships/theme" Target="../theme/theme10.xml"/><Relationship Id="rId2" Type="http://schemas.openxmlformats.org/officeDocument/2006/relationships/slideLayout" Target="../slideLayouts/slideLayout105.xml"/><Relationship Id="rId1" Type="http://schemas.openxmlformats.org/officeDocument/2006/relationships/slideLayout" Target="../slideLayouts/slideLayout104.xml"/><Relationship Id="rId6" Type="http://schemas.openxmlformats.org/officeDocument/2006/relationships/slideLayout" Target="../slideLayouts/slideLayout109.xml"/><Relationship Id="rId11" Type="http://schemas.openxmlformats.org/officeDocument/2006/relationships/slideLayout" Target="../slideLayouts/slideLayout114.xml"/><Relationship Id="rId5" Type="http://schemas.openxmlformats.org/officeDocument/2006/relationships/slideLayout" Target="../slideLayouts/slideLayout108.xml"/><Relationship Id="rId10" Type="http://schemas.openxmlformats.org/officeDocument/2006/relationships/slideLayout" Target="../slideLayouts/slideLayout113.xml"/><Relationship Id="rId4" Type="http://schemas.openxmlformats.org/officeDocument/2006/relationships/slideLayout" Target="../slideLayouts/slideLayout107.xml"/><Relationship Id="rId9" Type="http://schemas.openxmlformats.org/officeDocument/2006/relationships/slideLayout" Target="../slideLayouts/slideLayout112.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2.xml"/><Relationship Id="rId3" Type="http://schemas.openxmlformats.org/officeDocument/2006/relationships/slideLayout" Target="../slideLayouts/slideLayout117.xml"/><Relationship Id="rId7" Type="http://schemas.openxmlformats.org/officeDocument/2006/relationships/slideLayout" Target="../slideLayouts/slideLayout121.xml"/><Relationship Id="rId12" Type="http://schemas.openxmlformats.org/officeDocument/2006/relationships/theme" Target="../theme/theme11.xml"/><Relationship Id="rId2" Type="http://schemas.openxmlformats.org/officeDocument/2006/relationships/slideLayout" Target="../slideLayouts/slideLayout116.xml"/><Relationship Id="rId1" Type="http://schemas.openxmlformats.org/officeDocument/2006/relationships/slideLayout" Target="../slideLayouts/slideLayout115.xml"/><Relationship Id="rId6" Type="http://schemas.openxmlformats.org/officeDocument/2006/relationships/slideLayout" Target="../slideLayouts/slideLayout120.xml"/><Relationship Id="rId11" Type="http://schemas.openxmlformats.org/officeDocument/2006/relationships/slideLayout" Target="../slideLayouts/slideLayout125.xml"/><Relationship Id="rId5" Type="http://schemas.openxmlformats.org/officeDocument/2006/relationships/slideLayout" Target="../slideLayouts/slideLayout119.xml"/><Relationship Id="rId10" Type="http://schemas.openxmlformats.org/officeDocument/2006/relationships/slideLayout" Target="../slideLayouts/slideLayout124.xml"/><Relationship Id="rId4" Type="http://schemas.openxmlformats.org/officeDocument/2006/relationships/slideLayout" Target="../slideLayouts/slideLayout118.xml"/><Relationship Id="rId9" Type="http://schemas.openxmlformats.org/officeDocument/2006/relationships/slideLayout" Target="../slideLayouts/slideLayout12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slideLayout" Target="../slideLayouts/slideLayout70.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8.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theme" Target="../theme/theme7.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9.xml"/><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theme" Target="../theme/theme8.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0.xml"/><Relationship Id="rId3" Type="http://schemas.openxmlformats.org/officeDocument/2006/relationships/slideLayout" Target="../slideLayouts/slideLayout95.xml"/><Relationship Id="rId7" Type="http://schemas.openxmlformats.org/officeDocument/2006/relationships/slideLayout" Target="../slideLayouts/slideLayout99.xml"/><Relationship Id="rId12" Type="http://schemas.openxmlformats.org/officeDocument/2006/relationships/theme" Target="../theme/theme9.xml"/><Relationship Id="rId2" Type="http://schemas.openxmlformats.org/officeDocument/2006/relationships/slideLayout" Target="../slideLayouts/slideLayout94.xml"/><Relationship Id="rId1" Type="http://schemas.openxmlformats.org/officeDocument/2006/relationships/slideLayout" Target="../slideLayouts/slideLayout93.xml"/><Relationship Id="rId6" Type="http://schemas.openxmlformats.org/officeDocument/2006/relationships/slideLayout" Target="../slideLayouts/slideLayout98.xml"/><Relationship Id="rId11" Type="http://schemas.openxmlformats.org/officeDocument/2006/relationships/slideLayout" Target="../slideLayouts/slideLayout103.xml"/><Relationship Id="rId5" Type="http://schemas.openxmlformats.org/officeDocument/2006/relationships/slideLayout" Target="../slideLayouts/slideLayout97.xml"/><Relationship Id="rId10" Type="http://schemas.openxmlformats.org/officeDocument/2006/relationships/slideLayout" Target="../slideLayouts/slideLayout102.xml"/><Relationship Id="rId4" Type="http://schemas.openxmlformats.org/officeDocument/2006/relationships/slideLayout" Target="../slideLayouts/slideLayout96.xml"/><Relationship Id="rId9" Type="http://schemas.openxmlformats.org/officeDocument/2006/relationships/slideLayout" Target="../slideLayouts/slideLayout10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7053530" y="6553257"/>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5F627C-DAE2-451D-9ABE-ADFBB9CA1B55}"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D2308A-ADCC-42E7-9BE8-3D210600E677}" type="datetime1">
              <a:rPr lang="en-US" smtClean="0">
                <a:solidFill>
                  <a:prstClr val="black">
                    <a:tint val="75000"/>
                  </a:prstClr>
                </a:solidFill>
              </a:rPr>
              <a:pPr/>
              <a:t>12/14/2011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DE360-70D6-4729-A5B2-3F0397D5EF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3618230"/>
      </p:ext>
    </p:extLst>
  </p:cSld>
  <p:clrMap bg1="lt1" tx1="dk1" bg2="lt2" tx2="dk2" accent1="accent1" accent2="accent2" accent3="accent3" accent4="accent4" accent5="accent5" accent6="accent6" hlink="hlink" folHlink="folHlink"/>
  <p:sldLayoutIdLst>
    <p:sldLayoutId id="2147484987" r:id="rId1"/>
    <p:sldLayoutId id="2147484988" r:id="rId2"/>
    <p:sldLayoutId id="2147484989" r:id="rId3"/>
    <p:sldLayoutId id="2147484990" r:id="rId4"/>
    <p:sldLayoutId id="2147484991" r:id="rId5"/>
    <p:sldLayoutId id="2147484992" r:id="rId6"/>
    <p:sldLayoutId id="2147484993" r:id="rId7"/>
    <p:sldLayoutId id="2147484994" r:id="rId8"/>
    <p:sldLayoutId id="2147484995" r:id="rId9"/>
    <p:sldLayoutId id="2147484996" r:id="rId10"/>
    <p:sldLayoutId id="214748499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639C4D-9676-4E1C-94A3-D9389523DF33}" type="datetimeFigureOut">
              <a:rPr lang="en-US" smtClean="0">
                <a:solidFill>
                  <a:prstClr val="black">
                    <a:tint val="75000"/>
                  </a:prstClr>
                </a:solidFill>
              </a:rPr>
              <a:pPr/>
              <a:t>12/14/2011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3A8723-9834-471C-889F-73B5C543CA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6598030"/>
      </p:ext>
    </p:extLst>
  </p:cSld>
  <p:clrMap bg1="lt1" tx1="dk1" bg2="lt2" tx2="dk2" accent1="accent1" accent2="accent2" accent3="accent3" accent4="accent4" accent5="accent5" accent6="accent6" hlink="hlink" folHlink="folHlink"/>
  <p:sldLayoutIdLst>
    <p:sldLayoutId id="2147484999" r:id="rId1"/>
    <p:sldLayoutId id="2147485000" r:id="rId2"/>
    <p:sldLayoutId id="2147485001" r:id="rId3"/>
    <p:sldLayoutId id="2147485002" r:id="rId4"/>
    <p:sldLayoutId id="2147485003" r:id="rId5"/>
    <p:sldLayoutId id="2147485004" r:id="rId6"/>
    <p:sldLayoutId id="2147485005" r:id="rId7"/>
    <p:sldLayoutId id="2147485006" r:id="rId8"/>
    <p:sldLayoutId id="2147485007" r:id="rId9"/>
    <p:sldLayoutId id="2147485008" r:id="rId10"/>
    <p:sldLayoutId id="214748500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54FB9-0A80-47E6-8629-F8FF85B14247}"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45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4516" name="Rectangle 4"/>
          <p:cNvSpPr>
            <a:spLocks noGrp="1" noChangeArrowheads="1"/>
          </p:cNvSpPr>
          <p:nvPr>
            <p:ph type="ftr" sz="quarter" idx="3"/>
          </p:nvPr>
        </p:nvSpPr>
        <p:spPr bwMode="auto">
          <a:xfrm>
            <a:off x="3124200" y="63817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a:lvl1pPr>
          </a:lstStyle>
          <a:p>
            <a:endParaRPr lang="en-US">
              <a:solidFill>
                <a:srgbClr val="000000"/>
              </a:solidFill>
            </a:endParaRPr>
          </a:p>
        </p:txBody>
      </p:sp>
      <p:sp>
        <p:nvSpPr>
          <p:cNvPr id="64517" name="Rectangle 5"/>
          <p:cNvSpPr>
            <a:spLocks noGrp="1" noChangeArrowheads="1"/>
          </p:cNvSpPr>
          <p:nvPr>
            <p:ph type="sldNum" sz="quarter" idx="4"/>
          </p:nvPr>
        </p:nvSpPr>
        <p:spPr bwMode="auto">
          <a:xfrm>
            <a:off x="6976947" y="6515562"/>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b="0">
                <a:solidFill>
                  <a:schemeClr val="tx1"/>
                </a:solidFill>
                <a:latin typeface="Calibri" pitchFamily="34" charset="0"/>
              </a:defRPr>
            </a:lvl1pPr>
          </a:lstStyle>
          <a:p>
            <a:fld id="{55514532-00F6-461C-A863-301B75D66AE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6" r:id="rId3"/>
    <p:sldLayoutId id="2147484327" r:id="rId4"/>
    <p:sldLayoutId id="2147484328" r:id="rId5"/>
    <p:sldLayoutId id="2147484329" r:id="rId6"/>
    <p:sldLayoutId id="2147484330" r:id="rId7"/>
    <p:sldLayoutId id="2147484331" r:id="rId8"/>
    <p:sldLayoutId id="2147484332" r:id="rId9"/>
    <p:sldLayoutId id="2147484333" r:id="rId10"/>
    <p:sldLayoutId id="2147484334" r:id="rId11"/>
  </p:sldLayoutIdLst>
  <p:hf hdr="0" ftr="0" dt="0"/>
  <p:txStyles>
    <p:titleStyle>
      <a:lvl1pPr algn="ctr" rtl="0" fontAlgn="base">
        <a:spcBef>
          <a:spcPct val="0"/>
        </a:spcBef>
        <a:spcAft>
          <a:spcPct val="0"/>
        </a:spcAft>
        <a:defRPr sz="2800" b="1">
          <a:solidFill>
            <a:srgbClr val="0000FF"/>
          </a:solidFill>
          <a:latin typeface="+mj-lt"/>
          <a:ea typeface="+mj-ea"/>
          <a:cs typeface="+mj-cs"/>
        </a:defRPr>
      </a:lvl1pPr>
      <a:lvl2pPr algn="ctr" rtl="0" fontAlgn="base">
        <a:spcBef>
          <a:spcPct val="0"/>
        </a:spcBef>
        <a:spcAft>
          <a:spcPct val="0"/>
        </a:spcAft>
        <a:defRPr sz="2800" b="1">
          <a:solidFill>
            <a:srgbClr val="0000FF"/>
          </a:solidFill>
          <a:latin typeface="Arial" pitchFamily="34" charset="0"/>
        </a:defRPr>
      </a:lvl2pPr>
      <a:lvl3pPr algn="ctr" rtl="0" fontAlgn="base">
        <a:spcBef>
          <a:spcPct val="0"/>
        </a:spcBef>
        <a:spcAft>
          <a:spcPct val="0"/>
        </a:spcAft>
        <a:defRPr sz="2800" b="1">
          <a:solidFill>
            <a:srgbClr val="0000FF"/>
          </a:solidFill>
          <a:latin typeface="Arial" pitchFamily="34" charset="0"/>
        </a:defRPr>
      </a:lvl3pPr>
      <a:lvl4pPr algn="ctr" rtl="0" fontAlgn="base">
        <a:spcBef>
          <a:spcPct val="0"/>
        </a:spcBef>
        <a:spcAft>
          <a:spcPct val="0"/>
        </a:spcAft>
        <a:defRPr sz="2800" b="1">
          <a:solidFill>
            <a:srgbClr val="0000FF"/>
          </a:solidFill>
          <a:latin typeface="Arial" pitchFamily="34" charset="0"/>
        </a:defRPr>
      </a:lvl4pPr>
      <a:lvl5pPr algn="ctr" rtl="0" fontAlgn="base">
        <a:spcBef>
          <a:spcPct val="0"/>
        </a:spcBef>
        <a:spcAft>
          <a:spcPct val="0"/>
        </a:spcAft>
        <a:defRPr sz="2800" b="1">
          <a:solidFill>
            <a:srgbClr val="0000FF"/>
          </a:solidFill>
          <a:latin typeface="Arial" pitchFamily="34" charset="0"/>
        </a:defRPr>
      </a:lvl5pPr>
      <a:lvl6pPr marL="457200" algn="ctr" rtl="0" fontAlgn="base">
        <a:spcBef>
          <a:spcPct val="0"/>
        </a:spcBef>
        <a:spcAft>
          <a:spcPct val="0"/>
        </a:spcAft>
        <a:defRPr sz="2800" b="1">
          <a:solidFill>
            <a:srgbClr val="0000FF"/>
          </a:solidFill>
          <a:latin typeface="Arial" pitchFamily="34" charset="0"/>
        </a:defRPr>
      </a:lvl6pPr>
      <a:lvl7pPr marL="914400" algn="ctr" rtl="0" fontAlgn="base">
        <a:spcBef>
          <a:spcPct val="0"/>
        </a:spcBef>
        <a:spcAft>
          <a:spcPct val="0"/>
        </a:spcAft>
        <a:defRPr sz="2800" b="1">
          <a:solidFill>
            <a:srgbClr val="0000FF"/>
          </a:solidFill>
          <a:latin typeface="Arial" pitchFamily="34" charset="0"/>
        </a:defRPr>
      </a:lvl7pPr>
      <a:lvl8pPr marL="1371600" algn="ctr" rtl="0" fontAlgn="base">
        <a:spcBef>
          <a:spcPct val="0"/>
        </a:spcBef>
        <a:spcAft>
          <a:spcPct val="0"/>
        </a:spcAft>
        <a:defRPr sz="2800" b="1">
          <a:solidFill>
            <a:srgbClr val="0000FF"/>
          </a:solidFill>
          <a:latin typeface="Arial" pitchFamily="34" charset="0"/>
        </a:defRPr>
      </a:lvl8pPr>
      <a:lvl9pPr marL="1828800" algn="ctr" rtl="0" fontAlgn="base">
        <a:spcBef>
          <a:spcPct val="0"/>
        </a:spcBef>
        <a:spcAft>
          <a:spcPct val="0"/>
        </a:spcAft>
        <a:defRPr sz="2800" b="1">
          <a:solidFill>
            <a:srgbClr val="0000FF"/>
          </a:solidFill>
          <a:latin typeface="Arial" pitchFamily="34" charset="0"/>
        </a:defRPr>
      </a:lvl9pPr>
    </p:titleStyle>
    <p:bodyStyle>
      <a:lvl1pPr marL="342900" indent="-342900" algn="l" rtl="0" fontAlgn="base">
        <a:spcBef>
          <a:spcPct val="20000"/>
        </a:spcBef>
        <a:spcAft>
          <a:spcPct val="0"/>
        </a:spcAft>
        <a:buFont typeface="Wingdings" pitchFamily="2" charset="2"/>
        <a:buChar char="q"/>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457200"/>
            <a:ext cx="7772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524000"/>
            <a:ext cx="77724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805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lnSpc>
                <a:spcPct val="100000"/>
              </a:lnSpc>
              <a:spcBef>
                <a:spcPct val="0"/>
              </a:spcBef>
              <a:buFontTx/>
              <a:buNone/>
              <a:defRPr sz="1400">
                <a:solidFill>
                  <a:schemeClr val="tx1"/>
                </a:solidFill>
                <a:latin typeface="Times"/>
                <a:cs typeface="Arial" charset="0"/>
              </a:defRPr>
            </a:lvl1pPr>
          </a:lstStyle>
          <a:p>
            <a:pPr fontAlgn="base">
              <a:spcAft>
                <a:spcPct val="0"/>
              </a:spcAft>
              <a:defRPr/>
            </a:pPr>
            <a:endParaRPr lang="en-US">
              <a:solidFill>
                <a:srgbClr val="000000"/>
              </a:solidFill>
            </a:endParaRPr>
          </a:p>
        </p:txBody>
      </p:sp>
      <p:sp>
        <p:nvSpPr>
          <p:cNvPr id="25805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lnSpc>
                <a:spcPct val="100000"/>
              </a:lnSpc>
              <a:spcBef>
                <a:spcPct val="0"/>
              </a:spcBef>
              <a:buFontTx/>
              <a:buNone/>
              <a:defRPr sz="1400">
                <a:solidFill>
                  <a:schemeClr val="tx1"/>
                </a:solidFill>
                <a:latin typeface="Times"/>
                <a:cs typeface="Arial" charset="0"/>
              </a:defRPr>
            </a:lvl1pPr>
          </a:lstStyle>
          <a:p>
            <a:pPr fontAlgn="base">
              <a:spcAft>
                <a:spcPct val="0"/>
              </a:spcAft>
              <a:defRPr/>
            </a:pPr>
            <a:endParaRPr lang="en-US">
              <a:solidFill>
                <a:srgbClr val="000000"/>
              </a:solidFill>
            </a:endParaRPr>
          </a:p>
        </p:txBody>
      </p:sp>
      <p:sp>
        <p:nvSpPr>
          <p:cNvPr id="258054"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100000"/>
              </a:lnSpc>
              <a:spcBef>
                <a:spcPct val="0"/>
              </a:spcBef>
              <a:buFontTx/>
              <a:buNone/>
              <a:defRPr sz="1400">
                <a:solidFill>
                  <a:schemeClr val="tx1"/>
                </a:solidFill>
                <a:latin typeface="Times"/>
                <a:cs typeface="Arial" charset="0"/>
              </a:defRPr>
            </a:lvl1pPr>
          </a:lstStyle>
          <a:p>
            <a:pPr fontAlgn="base">
              <a:spcAft>
                <a:spcPct val="0"/>
              </a:spcAft>
              <a:defRPr/>
            </a:pPr>
            <a:fld id="{78948D32-DAF5-463B-AC0C-420D2BAD6E54}" type="slidenum">
              <a:rPr lang="en-US">
                <a:solidFill>
                  <a:srgbClr val="000000"/>
                </a:solidFill>
              </a:rPr>
              <a:pPr fontAlgn="base">
                <a:spcAft>
                  <a:spcPct val="0"/>
                </a:spcAft>
                <a:defRPr/>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4471" r:id="rId1"/>
    <p:sldLayoutId id="2147484472" r:id="rId2"/>
    <p:sldLayoutId id="2147484473" r:id="rId3"/>
    <p:sldLayoutId id="2147484474" r:id="rId4"/>
    <p:sldLayoutId id="2147484475" r:id="rId5"/>
    <p:sldLayoutId id="2147484476" r:id="rId6"/>
    <p:sldLayoutId id="2147484477" r:id="rId7"/>
    <p:sldLayoutId id="2147484478" r:id="rId8"/>
    <p:sldLayoutId id="2147484479" r:id="rId9"/>
    <p:sldLayoutId id="2147484480" r:id="rId10"/>
    <p:sldLayoutId id="2147484481"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charset="0"/>
        </a:defRPr>
      </a:lvl2pPr>
      <a:lvl3pPr algn="l" rtl="0" eaLnBrk="0" fontAlgn="base" hangingPunct="0">
        <a:spcBef>
          <a:spcPct val="0"/>
        </a:spcBef>
        <a:spcAft>
          <a:spcPct val="0"/>
        </a:spcAft>
        <a:defRPr sz="2400">
          <a:solidFill>
            <a:schemeClr val="tx2"/>
          </a:solidFill>
          <a:latin typeface="Arial" charset="0"/>
        </a:defRPr>
      </a:lvl3pPr>
      <a:lvl4pPr algn="l" rtl="0" eaLnBrk="0" fontAlgn="base" hangingPunct="0">
        <a:spcBef>
          <a:spcPct val="0"/>
        </a:spcBef>
        <a:spcAft>
          <a:spcPct val="0"/>
        </a:spcAft>
        <a:defRPr sz="2400">
          <a:solidFill>
            <a:schemeClr val="tx2"/>
          </a:solidFill>
          <a:latin typeface="Arial" charset="0"/>
        </a:defRPr>
      </a:lvl4pPr>
      <a:lvl5pPr algn="l" rtl="0" eaLnBrk="0" fontAlgn="base" hangingPunct="0">
        <a:spcBef>
          <a:spcPct val="0"/>
        </a:spcBef>
        <a:spcAft>
          <a:spcPct val="0"/>
        </a:spcAft>
        <a:defRPr sz="2400">
          <a:solidFill>
            <a:schemeClr val="tx2"/>
          </a:solidFill>
          <a:latin typeface="Arial" charset="0"/>
        </a:defRPr>
      </a:lvl5pPr>
      <a:lvl6pPr marL="457200" algn="l" rtl="0" eaLnBrk="1" fontAlgn="base" hangingPunct="1">
        <a:spcBef>
          <a:spcPct val="0"/>
        </a:spcBef>
        <a:spcAft>
          <a:spcPct val="0"/>
        </a:spcAft>
        <a:defRPr sz="2400">
          <a:solidFill>
            <a:schemeClr val="tx2"/>
          </a:solidFill>
          <a:latin typeface="Arial" charset="0"/>
        </a:defRPr>
      </a:lvl6pPr>
      <a:lvl7pPr marL="914400" algn="l" rtl="0" eaLnBrk="1" fontAlgn="base" hangingPunct="1">
        <a:spcBef>
          <a:spcPct val="0"/>
        </a:spcBef>
        <a:spcAft>
          <a:spcPct val="0"/>
        </a:spcAft>
        <a:defRPr sz="2400">
          <a:solidFill>
            <a:schemeClr val="tx2"/>
          </a:solidFill>
          <a:latin typeface="Arial" charset="0"/>
        </a:defRPr>
      </a:lvl7pPr>
      <a:lvl8pPr marL="1371600" algn="l" rtl="0" eaLnBrk="1" fontAlgn="base" hangingPunct="1">
        <a:spcBef>
          <a:spcPct val="0"/>
        </a:spcBef>
        <a:spcAft>
          <a:spcPct val="0"/>
        </a:spcAft>
        <a:defRPr sz="2400">
          <a:solidFill>
            <a:schemeClr val="tx2"/>
          </a:solidFill>
          <a:latin typeface="Arial" charset="0"/>
        </a:defRPr>
      </a:lvl8pPr>
      <a:lvl9pPr marL="1828800" algn="l" rtl="0" eaLnBrk="1" fontAlgn="base" hangingPunct="1">
        <a:spcBef>
          <a:spcPct val="0"/>
        </a:spcBef>
        <a:spcAft>
          <a:spcPct val="0"/>
        </a:spcAft>
        <a:defRPr sz="2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524000"/>
            <a:ext cx="77724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909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lnSpc>
                <a:spcPct val="100000"/>
              </a:lnSpc>
              <a:spcBef>
                <a:spcPct val="0"/>
              </a:spcBef>
              <a:buFontTx/>
              <a:buNone/>
              <a:defRPr sz="1400">
                <a:solidFill>
                  <a:schemeClr val="tx1"/>
                </a:solidFill>
                <a:latin typeface="Times"/>
                <a:cs typeface="Arial" charset="0"/>
              </a:defRPr>
            </a:lvl1pPr>
          </a:lstStyle>
          <a:p>
            <a:pPr fontAlgn="base">
              <a:spcAft>
                <a:spcPct val="0"/>
              </a:spcAft>
              <a:defRPr/>
            </a:pPr>
            <a:endParaRPr lang="en-US">
              <a:solidFill>
                <a:srgbClr val="000000"/>
              </a:solidFill>
            </a:endParaRPr>
          </a:p>
        </p:txBody>
      </p:sp>
      <p:sp>
        <p:nvSpPr>
          <p:cNvPr id="8909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lnSpc>
                <a:spcPct val="100000"/>
              </a:lnSpc>
              <a:spcBef>
                <a:spcPct val="0"/>
              </a:spcBef>
              <a:buFontTx/>
              <a:buNone/>
              <a:defRPr sz="1400">
                <a:solidFill>
                  <a:schemeClr val="tx1"/>
                </a:solidFill>
                <a:latin typeface="Times"/>
                <a:cs typeface="Arial" charset="0"/>
              </a:defRPr>
            </a:lvl1pPr>
          </a:lstStyle>
          <a:p>
            <a:pPr fontAlgn="base">
              <a:spcAft>
                <a:spcPct val="0"/>
              </a:spcAft>
              <a:defRPr/>
            </a:pPr>
            <a:endParaRPr lang="en-US">
              <a:solidFill>
                <a:srgbClr val="000000"/>
              </a:solidFill>
            </a:endParaRPr>
          </a:p>
        </p:txBody>
      </p:sp>
      <p:sp>
        <p:nvSpPr>
          <p:cNvPr id="89094"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100000"/>
              </a:lnSpc>
              <a:spcBef>
                <a:spcPct val="0"/>
              </a:spcBef>
              <a:buFontTx/>
              <a:buNone/>
              <a:defRPr sz="1400">
                <a:solidFill>
                  <a:schemeClr val="tx1"/>
                </a:solidFill>
                <a:latin typeface="Times"/>
                <a:cs typeface="Arial" charset="0"/>
              </a:defRPr>
            </a:lvl1pPr>
          </a:lstStyle>
          <a:p>
            <a:pPr fontAlgn="base">
              <a:spcAft>
                <a:spcPct val="0"/>
              </a:spcAft>
              <a:defRPr/>
            </a:pPr>
            <a:fld id="{A78EECAD-F7ED-4DF5-A855-61D1162E5E4F}" type="slidenum">
              <a:rPr lang="en-US">
                <a:solidFill>
                  <a:srgbClr val="000000"/>
                </a:solidFill>
              </a:rPr>
              <a:pPr fontAlgn="base">
                <a:spcAft>
                  <a:spcPct val="0"/>
                </a:spcAft>
                <a:defRPr/>
              </a:pPr>
              <a:t>‹#›</a:t>
            </a:fld>
            <a:endParaRPr lang="en-US" dirty="0">
              <a:solidFill>
                <a:srgbClr val="000000"/>
              </a:solidFill>
            </a:endParaRPr>
          </a:p>
        </p:txBody>
      </p:sp>
      <p:sp>
        <p:nvSpPr>
          <p:cNvPr id="1031" name="Line 8"/>
          <p:cNvSpPr>
            <a:spLocks noChangeShapeType="1"/>
          </p:cNvSpPr>
          <p:nvPr/>
        </p:nvSpPr>
        <p:spPr bwMode="auto">
          <a:xfrm>
            <a:off x="685800" y="1371600"/>
            <a:ext cx="7772400" cy="0"/>
          </a:xfrm>
          <a:prstGeom prst="line">
            <a:avLst/>
          </a:prstGeom>
          <a:noFill/>
          <a:ln w="31750">
            <a:solidFill>
              <a:schemeClr val="accent2"/>
            </a:solidFill>
            <a:round/>
            <a:headEnd/>
            <a:tailEnd/>
          </a:ln>
        </p:spPr>
        <p:txBody>
          <a:bodyPr wrap="none" anchor="ctr"/>
          <a:lstStyle/>
          <a:p>
            <a:pPr eaLnBrk="0" fontAlgn="base" hangingPunct="0">
              <a:spcBef>
                <a:spcPct val="0"/>
              </a:spcBef>
              <a:spcAft>
                <a:spcPct val="0"/>
              </a:spcAft>
            </a:pPr>
            <a:endParaRPr lang="en-US" sz="1200"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4483" r:id="rId1"/>
    <p:sldLayoutId id="2147484484" r:id="rId2"/>
    <p:sldLayoutId id="2147484485" r:id="rId3"/>
    <p:sldLayoutId id="2147484486" r:id="rId4"/>
    <p:sldLayoutId id="2147484487" r:id="rId5"/>
    <p:sldLayoutId id="2147484488" r:id="rId6"/>
    <p:sldLayoutId id="2147484489" r:id="rId7"/>
    <p:sldLayoutId id="2147484490" r:id="rId8"/>
    <p:sldLayoutId id="2147484491" r:id="rId9"/>
    <p:sldLayoutId id="2147484492" r:id="rId10"/>
    <p:sldLayoutId id="2147484493" r:id="rId11"/>
    <p:sldLayoutId id="2147484494" r:id="rId12"/>
    <p:sldLayoutId id="2147484495" r:id="rId13"/>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charset="0"/>
        </a:defRPr>
      </a:lvl2pPr>
      <a:lvl3pPr algn="l" rtl="0" eaLnBrk="0" fontAlgn="base" hangingPunct="0">
        <a:spcBef>
          <a:spcPct val="0"/>
        </a:spcBef>
        <a:spcAft>
          <a:spcPct val="0"/>
        </a:spcAft>
        <a:defRPr sz="2400">
          <a:solidFill>
            <a:schemeClr val="tx2"/>
          </a:solidFill>
          <a:latin typeface="Arial" charset="0"/>
        </a:defRPr>
      </a:lvl3pPr>
      <a:lvl4pPr algn="l" rtl="0" eaLnBrk="0" fontAlgn="base" hangingPunct="0">
        <a:spcBef>
          <a:spcPct val="0"/>
        </a:spcBef>
        <a:spcAft>
          <a:spcPct val="0"/>
        </a:spcAft>
        <a:defRPr sz="2400">
          <a:solidFill>
            <a:schemeClr val="tx2"/>
          </a:solidFill>
          <a:latin typeface="Arial" charset="0"/>
        </a:defRPr>
      </a:lvl4pPr>
      <a:lvl5pPr algn="l" rtl="0" eaLnBrk="0" fontAlgn="base" hangingPunct="0">
        <a:spcBef>
          <a:spcPct val="0"/>
        </a:spcBef>
        <a:spcAft>
          <a:spcPct val="0"/>
        </a:spcAft>
        <a:defRPr sz="2400">
          <a:solidFill>
            <a:schemeClr val="tx2"/>
          </a:solidFill>
          <a:latin typeface="Arial" charset="0"/>
        </a:defRPr>
      </a:lvl5pPr>
      <a:lvl6pPr marL="457200" algn="l" rtl="0" eaLnBrk="1" fontAlgn="base" hangingPunct="1">
        <a:spcBef>
          <a:spcPct val="0"/>
        </a:spcBef>
        <a:spcAft>
          <a:spcPct val="0"/>
        </a:spcAft>
        <a:defRPr sz="2400">
          <a:solidFill>
            <a:schemeClr val="tx2"/>
          </a:solidFill>
          <a:latin typeface="Arial" charset="0"/>
        </a:defRPr>
      </a:lvl6pPr>
      <a:lvl7pPr marL="914400" algn="l" rtl="0" eaLnBrk="1" fontAlgn="base" hangingPunct="1">
        <a:spcBef>
          <a:spcPct val="0"/>
        </a:spcBef>
        <a:spcAft>
          <a:spcPct val="0"/>
        </a:spcAft>
        <a:defRPr sz="2400">
          <a:solidFill>
            <a:schemeClr val="tx2"/>
          </a:solidFill>
          <a:latin typeface="Arial" charset="0"/>
        </a:defRPr>
      </a:lvl7pPr>
      <a:lvl8pPr marL="1371600" algn="l" rtl="0" eaLnBrk="1" fontAlgn="base" hangingPunct="1">
        <a:spcBef>
          <a:spcPct val="0"/>
        </a:spcBef>
        <a:spcAft>
          <a:spcPct val="0"/>
        </a:spcAft>
        <a:defRPr sz="2400">
          <a:solidFill>
            <a:schemeClr val="tx2"/>
          </a:solidFill>
          <a:latin typeface="Arial" charset="0"/>
        </a:defRPr>
      </a:lvl8pPr>
      <a:lvl9pPr marL="1828800" algn="l" rtl="0" eaLnBrk="1" fontAlgn="base" hangingPunct="1">
        <a:spcBef>
          <a:spcPct val="0"/>
        </a:spcBef>
        <a:spcAft>
          <a:spcPct val="0"/>
        </a:spcAft>
        <a:defRPr sz="2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524000"/>
            <a:ext cx="77724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909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lnSpc>
                <a:spcPct val="100000"/>
              </a:lnSpc>
              <a:spcBef>
                <a:spcPct val="0"/>
              </a:spcBef>
              <a:buFontTx/>
              <a:buNone/>
              <a:defRPr sz="1400">
                <a:solidFill>
                  <a:schemeClr val="tx1"/>
                </a:solidFill>
                <a:latin typeface="Times"/>
                <a:cs typeface="Arial" charset="0"/>
              </a:defRPr>
            </a:lvl1pPr>
          </a:lstStyle>
          <a:p>
            <a:pPr fontAlgn="base">
              <a:spcAft>
                <a:spcPct val="0"/>
              </a:spcAft>
              <a:defRPr/>
            </a:pPr>
            <a:endParaRPr lang="en-US">
              <a:solidFill>
                <a:srgbClr val="000000"/>
              </a:solidFill>
            </a:endParaRPr>
          </a:p>
        </p:txBody>
      </p:sp>
      <p:sp>
        <p:nvSpPr>
          <p:cNvPr id="8909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lnSpc>
                <a:spcPct val="100000"/>
              </a:lnSpc>
              <a:spcBef>
                <a:spcPct val="0"/>
              </a:spcBef>
              <a:buFontTx/>
              <a:buNone/>
              <a:defRPr sz="1400">
                <a:solidFill>
                  <a:schemeClr val="tx1"/>
                </a:solidFill>
                <a:latin typeface="Times"/>
                <a:cs typeface="Arial" charset="0"/>
              </a:defRPr>
            </a:lvl1pPr>
          </a:lstStyle>
          <a:p>
            <a:pPr fontAlgn="base">
              <a:spcAft>
                <a:spcPct val="0"/>
              </a:spcAft>
              <a:defRPr/>
            </a:pPr>
            <a:endParaRPr lang="en-US">
              <a:solidFill>
                <a:srgbClr val="000000"/>
              </a:solidFill>
            </a:endParaRPr>
          </a:p>
        </p:txBody>
      </p:sp>
      <p:sp>
        <p:nvSpPr>
          <p:cNvPr id="89094"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100000"/>
              </a:lnSpc>
              <a:spcBef>
                <a:spcPct val="0"/>
              </a:spcBef>
              <a:buFontTx/>
              <a:buNone/>
              <a:defRPr sz="1400">
                <a:solidFill>
                  <a:schemeClr val="tx1"/>
                </a:solidFill>
                <a:latin typeface="Times"/>
                <a:cs typeface="Arial" charset="0"/>
              </a:defRPr>
            </a:lvl1pPr>
          </a:lstStyle>
          <a:p>
            <a:pPr fontAlgn="base">
              <a:spcAft>
                <a:spcPct val="0"/>
              </a:spcAft>
              <a:defRPr/>
            </a:pPr>
            <a:fld id="{A78EECAD-F7ED-4DF5-A855-61D1162E5E4F}" type="slidenum">
              <a:rPr lang="en-US">
                <a:solidFill>
                  <a:srgbClr val="000000"/>
                </a:solidFill>
              </a:rPr>
              <a:pPr fontAlgn="base">
                <a:spcAft>
                  <a:spcPct val="0"/>
                </a:spcAft>
                <a:defRPr/>
              </a:pPr>
              <a:t>‹#›</a:t>
            </a:fld>
            <a:endParaRPr lang="en-US" dirty="0">
              <a:solidFill>
                <a:srgbClr val="000000"/>
              </a:solidFill>
            </a:endParaRPr>
          </a:p>
        </p:txBody>
      </p:sp>
      <p:sp>
        <p:nvSpPr>
          <p:cNvPr id="1031" name="Line 8"/>
          <p:cNvSpPr>
            <a:spLocks noChangeShapeType="1"/>
          </p:cNvSpPr>
          <p:nvPr/>
        </p:nvSpPr>
        <p:spPr bwMode="auto">
          <a:xfrm>
            <a:off x="685800" y="1371600"/>
            <a:ext cx="7772400" cy="0"/>
          </a:xfrm>
          <a:prstGeom prst="line">
            <a:avLst/>
          </a:prstGeom>
          <a:noFill/>
          <a:ln w="31750">
            <a:solidFill>
              <a:schemeClr val="accent2"/>
            </a:solidFill>
            <a:round/>
            <a:headEnd/>
            <a:tailEnd/>
          </a:ln>
        </p:spPr>
        <p:txBody>
          <a:bodyPr wrap="none" anchor="ctr"/>
          <a:lstStyle/>
          <a:p>
            <a:pPr eaLnBrk="0" fontAlgn="base" hangingPunct="0">
              <a:spcBef>
                <a:spcPct val="0"/>
              </a:spcBef>
              <a:spcAft>
                <a:spcPct val="0"/>
              </a:spcAft>
            </a:pPr>
            <a:endParaRPr lang="en-US" sz="1200"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4889" r:id="rId1"/>
    <p:sldLayoutId id="2147484890" r:id="rId2"/>
    <p:sldLayoutId id="2147484891" r:id="rId3"/>
    <p:sldLayoutId id="2147484892" r:id="rId4"/>
    <p:sldLayoutId id="2147484893" r:id="rId5"/>
    <p:sldLayoutId id="2147484894" r:id="rId6"/>
    <p:sldLayoutId id="2147484895" r:id="rId7"/>
    <p:sldLayoutId id="2147484896" r:id="rId8"/>
    <p:sldLayoutId id="2147484897" r:id="rId9"/>
    <p:sldLayoutId id="2147484898" r:id="rId10"/>
    <p:sldLayoutId id="2147484899" r:id="rId11"/>
    <p:sldLayoutId id="2147484900" r:id="rId12"/>
    <p:sldLayoutId id="2147484901" r:id="rId13"/>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charset="0"/>
        </a:defRPr>
      </a:lvl2pPr>
      <a:lvl3pPr algn="l" rtl="0" eaLnBrk="0" fontAlgn="base" hangingPunct="0">
        <a:spcBef>
          <a:spcPct val="0"/>
        </a:spcBef>
        <a:spcAft>
          <a:spcPct val="0"/>
        </a:spcAft>
        <a:defRPr sz="2400">
          <a:solidFill>
            <a:schemeClr val="tx2"/>
          </a:solidFill>
          <a:latin typeface="Arial" charset="0"/>
        </a:defRPr>
      </a:lvl3pPr>
      <a:lvl4pPr algn="l" rtl="0" eaLnBrk="0" fontAlgn="base" hangingPunct="0">
        <a:spcBef>
          <a:spcPct val="0"/>
        </a:spcBef>
        <a:spcAft>
          <a:spcPct val="0"/>
        </a:spcAft>
        <a:defRPr sz="2400">
          <a:solidFill>
            <a:schemeClr val="tx2"/>
          </a:solidFill>
          <a:latin typeface="Arial" charset="0"/>
        </a:defRPr>
      </a:lvl4pPr>
      <a:lvl5pPr algn="l" rtl="0" eaLnBrk="0" fontAlgn="base" hangingPunct="0">
        <a:spcBef>
          <a:spcPct val="0"/>
        </a:spcBef>
        <a:spcAft>
          <a:spcPct val="0"/>
        </a:spcAft>
        <a:defRPr sz="2400">
          <a:solidFill>
            <a:schemeClr val="tx2"/>
          </a:solidFill>
          <a:latin typeface="Arial" charset="0"/>
        </a:defRPr>
      </a:lvl5pPr>
      <a:lvl6pPr marL="457200" algn="l" rtl="0" eaLnBrk="1" fontAlgn="base" hangingPunct="1">
        <a:spcBef>
          <a:spcPct val="0"/>
        </a:spcBef>
        <a:spcAft>
          <a:spcPct val="0"/>
        </a:spcAft>
        <a:defRPr sz="2400">
          <a:solidFill>
            <a:schemeClr val="tx2"/>
          </a:solidFill>
          <a:latin typeface="Arial" charset="0"/>
        </a:defRPr>
      </a:lvl6pPr>
      <a:lvl7pPr marL="914400" algn="l" rtl="0" eaLnBrk="1" fontAlgn="base" hangingPunct="1">
        <a:spcBef>
          <a:spcPct val="0"/>
        </a:spcBef>
        <a:spcAft>
          <a:spcPct val="0"/>
        </a:spcAft>
        <a:defRPr sz="2400">
          <a:solidFill>
            <a:schemeClr val="tx2"/>
          </a:solidFill>
          <a:latin typeface="Arial" charset="0"/>
        </a:defRPr>
      </a:lvl7pPr>
      <a:lvl8pPr marL="1371600" algn="l" rtl="0" eaLnBrk="1" fontAlgn="base" hangingPunct="1">
        <a:spcBef>
          <a:spcPct val="0"/>
        </a:spcBef>
        <a:spcAft>
          <a:spcPct val="0"/>
        </a:spcAft>
        <a:defRPr sz="2400">
          <a:solidFill>
            <a:schemeClr val="tx2"/>
          </a:solidFill>
          <a:latin typeface="Arial" charset="0"/>
        </a:defRPr>
      </a:lvl8pPr>
      <a:lvl9pPr marL="1828800" algn="l" rtl="0" eaLnBrk="1" fontAlgn="base" hangingPunct="1">
        <a:spcBef>
          <a:spcPct val="0"/>
        </a:spcBef>
        <a:spcAft>
          <a:spcPct val="0"/>
        </a:spcAft>
        <a:defRPr sz="2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921183" y="6467860"/>
            <a:ext cx="2133600" cy="365125"/>
          </a:xfrm>
          <a:prstGeom prst="rect">
            <a:avLst/>
          </a:prstGeom>
        </p:spPr>
        <p:txBody>
          <a:bodyPr vert="horz" lIns="91440" tIns="45720" rIns="91440" bIns="45720" rtlCol="0" anchor="ctr"/>
          <a:lstStyle>
            <a:lvl1pPr algn="r">
              <a:defRPr sz="1400">
                <a:solidFill>
                  <a:schemeClr val="tx1"/>
                </a:solidFill>
              </a:defRPr>
            </a:lvl1pPr>
          </a:lstStyle>
          <a:p>
            <a:fld id="{1B3DD7D6-D869-49EC-9A4C-19D3A3E0F990}"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70997215"/>
      </p:ext>
    </p:extLst>
  </p:cSld>
  <p:clrMap bg1="lt1" tx1="dk1" bg2="lt2" tx2="dk2" accent1="accent1" accent2="accent2" accent3="accent3" accent4="accent4" accent5="accent5" accent6="accent6" hlink="hlink" folHlink="folHlink"/>
  <p:sldLayoutIdLst>
    <p:sldLayoutId id="2147484951" r:id="rId1"/>
    <p:sldLayoutId id="2147484952" r:id="rId2"/>
    <p:sldLayoutId id="2147484953" r:id="rId3"/>
    <p:sldLayoutId id="2147484954" r:id="rId4"/>
    <p:sldLayoutId id="2147484955" r:id="rId5"/>
    <p:sldLayoutId id="2147484956" r:id="rId6"/>
    <p:sldLayoutId id="2147484957" r:id="rId7"/>
    <p:sldLayoutId id="2147484958" r:id="rId8"/>
    <p:sldLayoutId id="2147484959" r:id="rId9"/>
    <p:sldLayoutId id="2147484960" r:id="rId10"/>
    <p:sldLayoutId id="214748496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45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945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945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spcBef>
                <a:spcPct val="0"/>
              </a:spcBef>
              <a:buFontTx/>
              <a:buNone/>
              <a:defRPr sz="1400" b="0">
                <a:solidFill>
                  <a:schemeClr val="tx1"/>
                </a:solidFill>
              </a:defRPr>
            </a:lvl1pPr>
          </a:lstStyle>
          <a:p>
            <a:pPr fontAlgn="base">
              <a:spcAft>
                <a:spcPct val="0"/>
              </a:spcAft>
            </a:pPr>
            <a:endParaRPr lang="en-US">
              <a:solidFill>
                <a:srgbClr val="000000"/>
              </a:solidFill>
            </a:endParaRPr>
          </a:p>
        </p:txBody>
      </p:sp>
      <p:sp>
        <p:nvSpPr>
          <p:cNvPr id="4945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b="0">
                <a:solidFill>
                  <a:schemeClr val="tx1"/>
                </a:solidFill>
              </a:defRPr>
            </a:lvl1pPr>
          </a:lstStyle>
          <a:p>
            <a:pPr algn="ctr" fontAlgn="base">
              <a:spcAft>
                <a:spcPct val="0"/>
              </a:spcAft>
            </a:pPr>
            <a:endParaRPr lang="en-US">
              <a:solidFill>
                <a:srgbClr val="000000"/>
              </a:solidFill>
            </a:endParaRPr>
          </a:p>
        </p:txBody>
      </p:sp>
      <p:sp>
        <p:nvSpPr>
          <p:cNvPr id="4945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400" b="0">
                <a:solidFill>
                  <a:schemeClr val="tx1"/>
                </a:solidFill>
              </a:defRPr>
            </a:lvl1pPr>
          </a:lstStyle>
          <a:p>
            <a:pPr fontAlgn="base">
              <a:spcAft>
                <a:spcPct val="0"/>
              </a:spcAft>
            </a:pPr>
            <a:fld id="{F4F6B06A-5A6F-4957-97B5-F871867B13F7}" type="slidenum">
              <a:rPr lang="en-US">
                <a:solidFill>
                  <a:srgbClr val="000000"/>
                </a:solidFill>
              </a:rPr>
              <a:pPr fontAlgn="base">
                <a:spcAft>
                  <a:spcPct val="0"/>
                </a:spcAft>
              </a:pPr>
              <a:t>‹#›</a:t>
            </a:fld>
            <a:endParaRPr lang="en-US">
              <a:solidFill>
                <a:srgbClr val="000000"/>
              </a:solidFill>
            </a:endParaRPr>
          </a:p>
        </p:txBody>
      </p:sp>
    </p:spTree>
    <p:extLst>
      <p:ext uri="{BB962C8B-B14F-4D97-AF65-F5344CB8AC3E}">
        <p14:creationId xmlns:p14="http://schemas.microsoft.com/office/powerpoint/2010/main" val="2535177498"/>
      </p:ext>
    </p:extLst>
  </p:cSld>
  <p:clrMap bg1="lt1" tx1="dk1" bg2="lt2" tx2="dk2" accent1="accent1" accent2="accent2" accent3="accent3" accent4="accent4" accent5="accent5" accent6="accent6" hlink="hlink" folHlink="folHlink"/>
  <p:sldLayoutIdLst>
    <p:sldLayoutId id="2147484963" r:id="rId1"/>
    <p:sldLayoutId id="2147484964" r:id="rId2"/>
    <p:sldLayoutId id="2147484965" r:id="rId3"/>
    <p:sldLayoutId id="2147484966" r:id="rId4"/>
    <p:sldLayoutId id="2147484967" r:id="rId5"/>
    <p:sldLayoutId id="2147484968" r:id="rId6"/>
    <p:sldLayoutId id="2147484969" r:id="rId7"/>
    <p:sldLayoutId id="2147484970" r:id="rId8"/>
    <p:sldLayoutId id="2147484971" r:id="rId9"/>
    <p:sldLayoutId id="2147484972" r:id="rId10"/>
    <p:sldLayoutId id="2147484973"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550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spcBef>
                <a:spcPct val="0"/>
              </a:spcBef>
              <a:buFontTx/>
              <a:buNone/>
              <a:defRPr sz="1400" b="0">
                <a:solidFill>
                  <a:schemeClr val="tx1"/>
                </a:solidFill>
                <a:latin typeface="Arial" pitchFamily="34" charset="0"/>
              </a:defRPr>
            </a:lvl1pPr>
          </a:lstStyle>
          <a:p>
            <a:pPr>
              <a:defRPr/>
            </a:pPr>
            <a:endParaRPr lang="en-US">
              <a:solidFill>
                <a:srgbClr val="000000"/>
              </a:solidFill>
            </a:endParaRPr>
          </a:p>
        </p:txBody>
      </p:sp>
      <p:sp>
        <p:nvSpPr>
          <p:cNvPr id="4055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b="0">
                <a:solidFill>
                  <a:schemeClr val="tx1"/>
                </a:solidFill>
                <a:latin typeface="Arial" pitchFamily="34" charset="0"/>
              </a:defRPr>
            </a:lvl1pPr>
          </a:lstStyle>
          <a:p>
            <a:pPr>
              <a:defRPr/>
            </a:pPr>
            <a:endParaRPr lang="en-US">
              <a:solidFill>
                <a:srgbClr val="000000"/>
              </a:solidFill>
            </a:endParaRPr>
          </a:p>
        </p:txBody>
      </p:sp>
      <p:sp>
        <p:nvSpPr>
          <p:cNvPr id="405510" name="Rectangle 6"/>
          <p:cNvSpPr>
            <a:spLocks noGrp="1" noChangeArrowheads="1"/>
          </p:cNvSpPr>
          <p:nvPr>
            <p:ph type="sldNum" sz="quarter" idx="4"/>
          </p:nvPr>
        </p:nvSpPr>
        <p:spPr bwMode="auto">
          <a:xfrm>
            <a:off x="8709025" y="6554788"/>
            <a:ext cx="434975" cy="3032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lnSpc>
                <a:spcPct val="100000"/>
              </a:lnSpc>
              <a:spcBef>
                <a:spcPts val="0"/>
              </a:spcBef>
              <a:spcAft>
                <a:spcPts val="0"/>
              </a:spcAft>
              <a:buFontTx/>
              <a:buNone/>
              <a:defRPr sz="1400" b="0">
                <a:solidFill>
                  <a:schemeClr val="tx1"/>
                </a:solidFill>
                <a:latin typeface="+mn-lt"/>
              </a:defRPr>
            </a:lvl1pPr>
          </a:lstStyle>
          <a:p>
            <a:pPr>
              <a:defRPr/>
            </a:pPr>
            <a:fld id="{1A22D947-E976-4692-AABD-7EB7121B1BA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88670617"/>
      </p:ext>
    </p:extLst>
  </p:cSld>
  <p:clrMap bg1="lt1" tx1="dk1" bg2="lt2" tx2="dk2" accent1="accent1" accent2="accent2" accent3="accent3" accent4="accent4" accent5="accent5" accent6="accent6" hlink="hlink" folHlink="folHlink"/>
  <p:sldLayoutIdLst>
    <p:sldLayoutId id="2147484975" r:id="rId1"/>
    <p:sldLayoutId id="2147484976" r:id="rId2"/>
    <p:sldLayoutId id="2147484977" r:id="rId3"/>
    <p:sldLayoutId id="2147484978" r:id="rId4"/>
    <p:sldLayoutId id="2147484979" r:id="rId5"/>
    <p:sldLayoutId id="2147484980" r:id="rId6"/>
    <p:sldLayoutId id="2147484981" r:id="rId7"/>
    <p:sldLayoutId id="2147484982" r:id="rId8"/>
    <p:sldLayoutId id="2147484983" r:id="rId9"/>
    <p:sldLayoutId id="2147484984" r:id="rId10"/>
    <p:sldLayoutId id="2147484985"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usion.ucla.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7.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Microsoft_Word_97_-_2003_Document1.doc"/></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94.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828" y="339369"/>
            <a:ext cx="8828314" cy="1975931"/>
          </a:xfrm>
        </p:spPr>
        <p:txBody>
          <a:bodyPr>
            <a:normAutofit/>
          </a:bodyPr>
          <a:lstStyle/>
          <a:p>
            <a:r>
              <a:rPr lang="en-US" sz="2800" b="1" dirty="0" smtClean="0">
                <a:solidFill>
                  <a:srgbClr val="0000CC"/>
                </a:solidFill>
                <a:latin typeface="Arial" pitchFamily="34" charset="0"/>
                <a:ea typeface="ＭＳ Ｐゴシック" pitchFamily="-65" charset="-128"/>
                <a:cs typeface="Arial" pitchFamily="34" charset="0"/>
              </a:rPr>
              <a:t>Fusion Nuclear Science and Technology (FNST) Challenges and Facilities</a:t>
            </a:r>
            <a:br>
              <a:rPr lang="en-US" sz="2800" b="1" dirty="0" smtClean="0">
                <a:solidFill>
                  <a:srgbClr val="0000CC"/>
                </a:solidFill>
                <a:latin typeface="Arial" pitchFamily="34" charset="0"/>
                <a:ea typeface="ＭＳ Ｐゴシック" pitchFamily="-65" charset="-128"/>
                <a:cs typeface="Arial" pitchFamily="34" charset="0"/>
              </a:rPr>
            </a:br>
            <a:r>
              <a:rPr lang="en-US" sz="2800" b="1" dirty="0" smtClean="0">
                <a:solidFill>
                  <a:srgbClr val="0000CC"/>
                </a:solidFill>
                <a:latin typeface="Arial" pitchFamily="34" charset="0"/>
                <a:ea typeface="ＭＳ Ｐゴシック" pitchFamily="-65" charset="-128"/>
                <a:cs typeface="Arial" pitchFamily="34" charset="0"/>
              </a:rPr>
              <a:t>on the Pathway to Fusion Energy</a:t>
            </a:r>
            <a:endParaRPr lang="en-US" sz="2800" b="1" dirty="0">
              <a:solidFill>
                <a:srgbClr val="0000CC"/>
              </a:solidFill>
              <a:latin typeface="Arial" pitchFamily="34" charset="0"/>
              <a:ea typeface="ＭＳ Ｐゴシック" pitchFamily="-65" charset="-128"/>
              <a:cs typeface="Arial" pitchFamily="34" charset="0"/>
            </a:endParaRPr>
          </a:p>
        </p:txBody>
      </p:sp>
      <p:sp>
        <p:nvSpPr>
          <p:cNvPr id="3" name="Subtitle 2"/>
          <p:cNvSpPr>
            <a:spLocks noGrp="1"/>
          </p:cNvSpPr>
          <p:nvPr>
            <p:ph type="subTitle" idx="1"/>
          </p:nvPr>
        </p:nvSpPr>
        <p:spPr>
          <a:xfrm>
            <a:off x="1" y="2770785"/>
            <a:ext cx="9144000" cy="2743895"/>
          </a:xfrm>
        </p:spPr>
        <p:txBody>
          <a:bodyPr>
            <a:noAutofit/>
          </a:bodyPr>
          <a:lstStyle/>
          <a:p>
            <a:pPr lvl="0" algn="l"/>
            <a:r>
              <a:rPr lang="en-US" sz="2400" b="1" dirty="0">
                <a:solidFill>
                  <a:prstClr val="black"/>
                </a:solidFill>
              </a:rPr>
              <a:t>Mohamed Abdou </a:t>
            </a:r>
            <a:r>
              <a:rPr lang="en-US" sz="2800" b="1" dirty="0">
                <a:solidFill>
                  <a:prstClr val="black"/>
                </a:solidFill>
              </a:rPr>
              <a:t/>
            </a:r>
            <a:br>
              <a:rPr lang="en-US" sz="2800" b="1" dirty="0">
                <a:solidFill>
                  <a:prstClr val="black"/>
                </a:solidFill>
              </a:rPr>
            </a:br>
            <a:r>
              <a:rPr lang="en-US" sz="2000" b="1" dirty="0">
                <a:solidFill>
                  <a:prstClr val="black"/>
                </a:solidFill>
              </a:rPr>
              <a:t>Distinguished Professor of Engineering and Applied Science (UCLA) </a:t>
            </a:r>
            <a:r>
              <a:rPr lang="en-US" sz="2800" b="1" dirty="0">
                <a:solidFill>
                  <a:prstClr val="black"/>
                </a:solidFill>
              </a:rPr>
              <a:t/>
            </a:r>
            <a:br>
              <a:rPr lang="en-US" sz="2800" b="1" dirty="0">
                <a:solidFill>
                  <a:prstClr val="black"/>
                </a:solidFill>
              </a:rPr>
            </a:br>
            <a:r>
              <a:rPr lang="en-US" sz="2000" b="1" dirty="0">
                <a:solidFill>
                  <a:prstClr val="black"/>
                </a:solidFill>
              </a:rPr>
              <a:t>Director, </a:t>
            </a:r>
            <a:r>
              <a:rPr lang="en-US" sz="2000" b="1" dirty="0" smtClean="0">
                <a:solidFill>
                  <a:prstClr val="black"/>
                </a:solidFill>
              </a:rPr>
              <a:t>Fusion Science and Technology Center (UCLA</a:t>
            </a:r>
            <a:r>
              <a:rPr lang="en-US" sz="2000" b="1" dirty="0">
                <a:solidFill>
                  <a:prstClr val="black"/>
                </a:solidFill>
              </a:rPr>
              <a:t>)</a:t>
            </a:r>
            <a:br>
              <a:rPr lang="en-US" sz="2000" b="1" dirty="0">
                <a:solidFill>
                  <a:prstClr val="black"/>
                </a:solidFill>
              </a:rPr>
            </a:br>
            <a:r>
              <a:rPr lang="en-US" sz="2000" b="1" dirty="0" smtClean="0">
                <a:solidFill>
                  <a:prstClr val="black"/>
                </a:solidFill>
              </a:rPr>
              <a:t>Founding President</a:t>
            </a:r>
            <a:r>
              <a:rPr lang="en-US" sz="2000" b="1" dirty="0">
                <a:solidFill>
                  <a:prstClr val="black"/>
                </a:solidFill>
              </a:rPr>
              <a:t>, Council of Energy Research and Education Leaders, CEREL (USA)</a:t>
            </a:r>
          </a:p>
          <a:p>
            <a:pPr lvl="0" algn="l"/>
            <a:endParaRPr lang="en-US" sz="1000" b="1" dirty="0">
              <a:solidFill>
                <a:prstClr val="black"/>
              </a:solidFill>
            </a:endParaRPr>
          </a:p>
          <a:p>
            <a:pPr lvl="0" algn="l"/>
            <a:r>
              <a:rPr lang="en-US" sz="2000" b="1" dirty="0">
                <a:solidFill>
                  <a:prstClr val="black"/>
                </a:solidFill>
              </a:rPr>
              <a:t>With input from the FNST Community</a:t>
            </a:r>
          </a:p>
          <a:p>
            <a:pPr>
              <a:spcBef>
                <a:spcPts val="600"/>
              </a:spcBef>
            </a:pPr>
            <a:endParaRPr lang="en-US" sz="2200" dirty="0" smtClean="0">
              <a:solidFill>
                <a:schemeClr val="tx1"/>
              </a:solidFill>
              <a:latin typeface="Arial" pitchFamily="34" charset="0"/>
              <a:cs typeface="Arial" pitchFamily="34" charset="0"/>
            </a:endParaRPr>
          </a:p>
          <a:p>
            <a:pPr>
              <a:spcBef>
                <a:spcPts val="600"/>
              </a:spcBef>
            </a:pPr>
            <a:r>
              <a:rPr lang="en-US" sz="2000" dirty="0" smtClean="0">
                <a:solidFill>
                  <a:schemeClr val="tx1"/>
                </a:solidFill>
                <a:latin typeface="Arial" pitchFamily="34" charset="0"/>
                <a:ea typeface="ＭＳ Ｐゴシック" pitchFamily="-65" charset="-128"/>
                <a:cs typeface="Arial" pitchFamily="34" charset="0"/>
              </a:rPr>
              <a:t/>
            </a:r>
            <a:br>
              <a:rPr lang="en-US" sz="2000" dirty="0" smtClean="0">
                <a:solidFill>
                  <a:schemeClr val="tx1"/>
                </a:solidFill>
                <a:latin typeface="Arial" pitchFamily="34" charset="0"/>
                <a:ea typeface="ＭＳ Ｐゴシック" pitchFamily="-65" charset="-128"/>
                <a:cs typeface="Arial" pitchFamily="34" charset="0"/>
              </a:rPr>
            </a:br>
            <a:r>
              <a:rPr lang="en-US" sz="1800" i="1" dirty="0" smtClean="0">
                <a:solidFill>
                  <a:schemeClr val="tx1"/>
                </a:solidFill>
                <a:latin typeface="Arial" pitchFamily="34" charset="0"/>
                <a:ea typeface="ＭＳ Ｐゴシック" pitchFamily="-65" charset="-128"/>
                <a:cs typeface="Arial" pitchFamily="34" charset="0"/>
              </a:rPr>
              <a:t>Related publications can be found at </a:t>
            </a:r>
            <a:r>
              <a:rPr lang="en-US" sz="1800" i="1" dirty="0" smtClean="0">
                <a:hlinkClick r:id="rId2"/>
              </a:rPr>
              <a:t>www.fusion.ucla.edu</a:t>
            </a:r>
            <a:endParaRPr lang="en-US" sz="1800" i="1" dirty="0" smtClean="0"/>
          </a:p>
          <a:p>
            <a:pPr>
              <a:spcBef>
                <a:spcPts val="0"/>
              </a:spcBef>
            </a:pPr>
            <a:endParaRPr lang="en-US" sz="2000" dirty="0" smtClean="0">
              <a:solidFill>
                <a:schemeClr val="tx1"/>
              </a:solidFill>
              <a:latin typeface="Arial" pitchFamily="34" charset="0"/>
              <a:ea typeface="ＭＳ Ｐゴシック" pitchFamily="-65" charset="-128"/>
              <a:cs typeface="Arial" pitchFamily="34" charset="0"/>
            </a:endParaRPr>
          </a:p>
        </p:txBody>
      </p:sp>
      <p:sp>
        <p:nvSpPr>
          <p:cNvPr id="4" name="TextBox 3"/>
          <p:cNvSpPr txBox="1"/>
          <p:nvPr/>
        </p:nvSpPr>
        <p:spPr>
          <a:xfrm>
            <a:off x="118533" y="6290614"/>
            <a:ext cx="8898467" cy="400110"/>
          </a:xfrm>
          <a:prstGeom prst="rect">
            <a:avLst/>
          </a:prstGeom>
          <a:noFill/>
        </p:spPr>
        <p:txBody>
          <a:bodyPr wrap="square" rtlCol="0">
            <a:spAutoFit/>
          </a:bodyPr>
          <a:lstStyle/>
          <a:p>
            <a:pPr algn="ctr"/>
            <a:r>
              <a:rPr lang="en-US" sz="2000" i="1" dirty="0"/>
              <a:t>Remarks at the FPA Meeting </a:t>
            </a:r>
            <a:r>
              <a:rPr lang="en-US" sz="1600" i="1" dirty="0"/>
              <a:t>●</a:t>
            </a:r>
            <a:r>
              <a:rPr lang="en-US" sz="2000" i="1" dirty="0"/>
              <a:t> Washington DC </a:t>
            </a:r>
            <a:r>
              <a:rPr lang="en-US" sz="1600" i="1" dirty="0"/>
              <a:t>●</a:t>
            </a:r>
            <a:r>
              <a:rPr lang="en-US" sz="2000" i="1" dirty="0"/>
              <a:t> December 14-15, 2011 </a:t>
            </a:r>
          </a:p>
        </p:txBody>
      </p:sp>
      <p:sp>
        <p:nvSpPr>
          <p:cNvPr id="6" name="Slide Number Placeholder 5"/>
          <p:cNvSpPr>
            <a:spLocks noGrp="1"/>
          </p:cNvSpPr>
          <p:nvPr>
            <p:ph type="sldNum" sz="quarter" idx="12"/>
          </p:nvPr>
        </p:nvSpPr>
        <p:spPr>
          <a:xfrm>
            <a:off x="7000973" y="6521156"/>
            <a:ext cx="2133600" cy="365125"/>
          </a:xfrm>
        </p:spPr>
        <p:txBody>
          <a:bodyPr/>
          <a:lstStyle/>
          <a:p>
            <a:fld id="{885F627C-DAE2-451D-9ABE-ADFBB9CA1B55}" type="slidenum">
              <a:rPr lang="en-US" b="1" smtClean="0">
                <a:solidFill>
                  <a:schemeClr val="tx1"/>
                </a:solidFill>
              </a:rPr>
              <a:pPr/>
              <a:t>1</a:t>
            </a:fld>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5"/>
          <p:cNvGraphicFramePr>
            <a:graphicFrameLocks noChangeAspect="1"/>
          </p:cNvGraphicFramePr>
          <p:nvPr/>
        </p:nvGraphicFramePr>
        <p:xfrm>
          <a:off x="609600" y="1066800"/>
          <a:ext cx="8001000" cy="5181600"/>
        </p:xfrm>
        <a:graphic>
          <a:graphicData uri="http://schemas.openxmlformats.org/presentationml/2006/ole">
            <mc:AlternateContent xmlns:mc="http://schemas.openxmlformats.org/markup-compatibility/2006">
              <mc:Choice xmlns:v="urn:schemas-microsoft-com:vml" Requires="v">
                <p:oleObj spid="_x0000_s2639914" name="Document" r:id="rId4" imgW="7502566" imgH="4426191" progId="Word.Document.8">
                  <p:embed/>
                </p:oleObj>
              </mc:Choice>
              <mc:Fallback>
                <p:oleObj name="Document" r:id="rId4" imgW="7502566" imgH="4426191"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066800"/>
                        <a:ext cx="80010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7" name="Text Box 4"/>
          <p:cNvSpPr txBox="1">
            <a:spLocks noChangeArrowheads="1"/>
          </p:cNvSpPr>
          <p:nvPr/>
        </p:nvSpPr>
        <p:spPr bwMode="auto">
          <a:xfrm>
            <a:off x="608521" y="990600"/>
            <a:ext cx="7989887" cy="406400"/>
          </a:xfrm>
          <a:prstGeom prst="rect">
            <a:avLst/>
          </a:prstGeom>
          <a:solidFill>
            <a:srgbClr val="CCECFF"/>
          </a:solidFill>
          <a:ln w="9525">
            <a:solidFill>
              <a:schemeClr val="tx1"/>
            </a:solidFill>
            <a:miter lim="800000"/>
            <a:headEnd/>
            <a:tailEnd/>
          </a:ln>
        </p:spPr>
        <p:txBody>
          <a:bodyPr/>
          <a:lstStyle/>
          <a:p>
            <a:pPr algn="ctr" eaLnBrk="0" fontAlgn="base" hangingPunct="0">
              <a:spcBef>
                <a:spcPct val="0"/>
              </a:spcBef>
              <a:spcAft>
                <a:spcPct val="0"/>
              </a:spcAft>
            </a:pPr>
            <a:r>
              <a:rPr lang="en-US" sz="2000" b="1" smtClean="0">
                <a:solidFill>
                  <a:srgbClr val="0000FF"/>
                </a:solidFill>
                <a:ea typeface="ＭＳ Ｐゴシック" pitchFamily="29" charset="-128"/>
                <a:cs typeface="Arial" pitchFamily="34" charset="0"/>
              </a:rPr>
              <a:t>Availability required for each component needs to be high</a:t>
            </a:r>
          </a:p>
        </p:txBody>
      </p:sp>
      <p:sp>
        <p:nvSpPr>
          <p:cNvPr id="1029" name="Rectangle 8"/>
          <p:cNvSpPr>
            <a:spLocks noChangeArrowheads="1"/>
          </p:cNvSpPr>
          <p:nvPr/>
        </p:nvSpPr>
        <p:spPr bwMode="auto">
          <a:xfrm>
            <a:off x="609600" y="2057400"/>
            <a:ext cx="8001000" cy="1752600"/>
          </a:xfrm>
          <a:prstGeom prst="rect">
            <a:avLst/>
          </a:prstGeom>
          <a:solidFill>
            <a:schemeClr val="accent1">
              <a:alpha val="70195"/>
            </a:schemeClr>
          </a:solidFill>
          <a:ln w="9525">
            <a:noFill/>
            <a:miter lim="800000"/>
            <a:headEnd/>
            <a:tailEnd/>
          </a:ln>
        </p:spPr>
        <p:txBody>
          <a:bodyPr wrap="none" anchor="ctr"/>
          <a:lstStyle/>
          <a:p>
            <a:pPr fontAlgn="base">
              <a:spcBef>
                <a:spcPct val="0"/>
              </a:spcBef>
              <a:spcAft>
                <a:spcPct val="0"/>
              </a:spcAft>
            </a:pPr>
            <a:endParaRPr lang="en-US" smtClean="0">
              <a:solidFill>
                <a:srgbClr val="000000"/>
              </a:solidFill>
              <a:ea typeface="ＭＳ Ｐゴシック" pitchFamily="29" charset="-128"/>
            </a:endParaRPr>
          </a:p>
        </p:txBody>
      </p:sp>
      <p:sp>
        <p:nvSpPr>
          <p:cNvPr id="1030" name="Rectangle 9"/>
          <p:cNvSpPr>
            <a:spLocks noChangeArrowheads="1"/>
          </p:cNvSpPr>
          <p:nvPr/>
        </p:nvSpPr>
        <p:spPr bwMode="auto">
          <a:xfrm>
            <a:off x="609600" y="4343400"/>
            <a:ext cx="8001000" cy="1447800"/>
          </a:xfrm>
          <a:prstGeom prst="rect">
            <a:avLst/>
          </a:prstGeom>
          <a:solidFill>
            <a:schemeClr val="accent1">
              <a:alpha val="70195"/>
            </a:schemeClr>
          </a:solidFill>
          <a:ln w="9525">
            <a:noFill/>
            <a:miter lim="800000"/>
            <a:headEnd/>
            <a:tailEnd/>
          </a:ln>
        </p:spPr>
        <p:txBody>
          <a:bodyPr wrap="none" anchor="ctr"/>
          <a:lstStyle/>
          <a:p>
            <a:pPr fontAlgn="base">
              <a:spcBef>
                <a:spcPct val="0"/>
              </a:spcBef>
              <a:spcAft>
                <a:spcPct val="0"/>
              </a:spcAft>
            </a:pPr>
            <a:endParaRPr lang="en-US" smtClean="0">
              <a:solidFill>
                <a:srgbClr val="000000"/>
              </a:solidFill>
              <a:ea typeface="ＭＳ Ｐゴシック" pitchFamily="29" charset="-128"/>
            </a:endParaRPr>
          </a:p>
        </p:txBody>
      </p:sp>
      <p:sp>
        <p:nvSpPr>
          <p:cNvPr id="1031" name="Oval 10"/>
          <p:cNvSpPr>
            <a:spLocks noChangeArrowheads="1"/>
          </p:cNvSpPr>
          <p:nvPr/>
        </p:nvSpPr>
        <p:spPr bwMode="auto">
          <a:xfrm>
            <a:off x="457200" y="3733800"/>
            <a:ext cx="1143000" cy="685800"/>
          </a:xfrm>
          <a:prstGeom prst="ellipse">
            <a:avLst/>
          </a:prstGeom>
          <a:noFill/>
          <a:ln w="9525">
            <a:solidFill>
              <a:schemeClr val="tx1"/>
            </a:solidFill>
            <a:round/>
            <a:headEnd/>
            <a:tailEnd/>
          </a:ln>
        </p:spPr>
        <p:txBody>
          <a:bodyPr wrap="none" anchor="ctr"/>
          <a:lstStyle/>
          <a:p>
            <a:pPr fontAlgn="base">
              <a:spcBef>
                <a:spcPct val="0"/>
              </a:spcBef>
              <a:spcAft>
                <a:spcPct val="0"/>
              </a:spcAft>
            </a:pPr>
            <a:endParaRPr lang="en-US" smtClean="0">
              <a:solidFill>
                <a:srgbClr val="000000"/>
              </a:solidFill>
              <a:ea typeface="ＭＳ Ｐゴシック" pitchFamily="29" charset="-128"/>
            </a:endParaRPr>
          </a:p>
        </p:txBody>
      </p:sp>
      <p:sp>
        <p:nvSpPr>
          <p:cNvPr id="1032" name="Text Box 12"/>
          <p:cNvSpPr txBox="1">
            <a:spLocks noChangeArrowheads="1"/>
          </p:cNvSpPr>
          <p:nvPr/>
        </p:nvSpPr>
        <p:spPr bwMode="auto">
          <a:xfrm>
            <a:off x="1905000" y="4391025"/>
            <a:ext cx="5638800" cy="1320800"/>
          </a:xfrm>
          <a:prstGeom prst="rect">
            <a:avLst/>
          </a:prstGeom>
          <a:solidFill>
            <a:srgbClr val="FFFF00"/>
          </a:solidFill>
          <a:ln w="9525">
            <a:solidFill>
              <a:srgbClr val="0000FF"/>
            </a:solidFill>
            <a:miter lim="800000"/>
            <a:headEnd/>
            <a:tailEnd/>
          </a:ln>
        </p:spPr>
        <p:txBody>
          <a:bodyPr>
            <a:spAutoFit/>
          </a:bodyPr>
          <a:lstStyle/>
          <a:p>
            <a:pPr marL="115888" indent="-115888" eaLnBrk="0" fontAlgn="base" hangingPunct="0">
              <a:spcBef>
                <a:spcPct val="0"/>
              </a:spcBef>
              <a:spcAft>
                <a:spcPct val="0"/>
              </a:spcAft>
            </a:pPr>
            <a:r>
              <a:rPr lang="en-US" sz="2000" b="1" dirty="0" smtClean="0">
                <a:solidFill>
                  <a:srgbClr val="3333FF"/>
                </a:solidFill>
                <a:ea typeface="ＭＳ Ｐゴシック" pitchFamily="29" charset="-128"/>
              </a:rPr>
              <a:t>DEMO availability of 50% requires:</a:t>
            </a:r>
            <a:r>
              <a:rPr lang="en-US" sz="2000" b="1" dirty="0" smtClean="0">
                <a:solidFill>
                  <a:srgbClr val="000000"/>
                </a:solidFill>
                <a:ea typeface="ＭＳ Ｐゴシック" pitchFamily="29" charset="-128"/>
              </a:rPr>
              <a:t> </a:t>
            </a:r>
          </a:p>
          <a:p>
            <a:pPr marL="115888" indent="-115888" eaLnBrk="0" fontAlgn="base" hangingPunct="0">
              <a:spcBef>
                <a:spcPct val="0"/>
              </a:spcBef>
              <a:spcAft>
                <a:spcPct val="0"/>
              </a:spcAft>
              <a:buClr>
                <a:srgbClr val="006666"/>
              </a:buClr>
              <a:buSzPct val="85000"/>
              <a:buFont typeface="Wingdings" pitchFamily="2" charset="2"/>
              <a:buChar char="§"/>
            </a:pPr>
            <a:r>
              <a:rPr lang="en-US" sz="2000" b="1" dirty="0" smtClean="0">
                <a:solidFill>
                  <a:srgbClr val="000000"/>
                </a:solidFill>
                <a:ea typeface="ＭＳ Ｐゴシック" pitchFamily="29" charset="-128"/>
              </a:rPr>
              <a:t>Blanket/</a:t>
            </a:r>
            <a:r>
              <a:rPr lang="en-US" sz="2000" b="1" dirty="0" err="1" smtClean="0">
                <a:solidFill>
                  <a:srgbClr val="000000"/>
                </a:solidFill>
                <a:ea typeface="ＭＳ Ｐゴシック" pitchFamily="29" charset="-128"/>
              </a:rPr>
              <a:t>Divertor</a:t>
            </a:r>
            <a:r>
              <a:rPr lang="en-US" sz="2000" b="1" dirty="0" smtClean="0">
                <a:solidFill>
                  <a:srgbClr val="000000"/>
                </a:solidFill>
                <a:ea typeface="ＭＳ Ｐゴシック" pitchFamily="29" charset="-128"/>
              </a:rPr>
              <a:t> Availability ~ 87% </a:t>
            </a:r>
          </a:p>
          <a:p>
            <a:pPr marL="115888" indent="-115888" eaLnBrk="0" fontAlgn="base" hangingPunct="0">
              <a:spcBef>
                <a:spcPct val="0"/>
              </a:spcBef>
              <a:spcAft>
                <a:spcPct val="0"/>
              </a:spcAft>
              <a:buClr>
                <a:srgbClr val="006666"/>
              </a:buClr>
              <a:buSzPct val="85000"/>
              <a:buFont typeface="Wingdings" pitchFamily="2" charset="2"/>
              <a:buChar char="§"/>
            </a:pPr>
            <a:r>
              <a:rPr lang="en-US" sz="2000" b="1" dirty="0" smtClean="0">
                <a:solidFill>
                  <a:srgbClr val="000000"/>
                </a:solidFill>
                <a:ea typeface="ＭＳ Ｐゴシック" pitchFamily="29" charset="-128"/>
              </a:rPr>
              <a:t>Blanket </a:t>
            </a:r>
            <a:r>
              <a:rPr lang="en-US" sz="2000" b="1" dirty="0" smtClean="0">
                <a:solidFill>
                  <a:srgbClr val="C00000"/>
                </a:solidFill>
                <a:ea typeface="ＭＳ Ｐゴシック" pitchFamily="29" charset="-128"/>
              </a:rPr>
              <a:t>MTBF &gt;11 years</a:t>
            </a:r>
          </a:p>
          <a:p>
            <a:pPr marL="115888" indent="-115888" eaLnBrk="0" fontAlgn="base" hangingPunct="0">
              <a:spcBef>
                <a:spcPct val="0"/>
              </a:spcBef>
              <a:spcAft>
                <a:spcPct val="0"/>
              </a:spcAft>
              <a:buClr>
                <a:srgbClr val="006666"/>
              </a:buClr>
              <a:buSzPct val="85000"/>
              <a:buFont typeface="Wingdings" pitchFamily="2" charset="2"/>
              <a:buChar char="§"/>
            </a:pPr>
            <a:r>
              <a:rPr lang="en-US" sz="2000" b="1" dirty="0" smtClean="0">
                <a:solidFill>
                  <a:srgbClr val="000000"/>
                </a:solidFill>
                <a:ea typeface="ＭＳ Ｐゴシック" pitchFamily="29" charset="-128"/>
              </a:rPr>
              <a:t>MTTR &lt; 2 weeks</a:t>
            </a:r>
          </a:p>
        </p:txBody>
      </p:sp>
      <p:sp>
        <p:nvSpPr>
          <p:cNvPr id="1033" name="Text Box 13"/>
          <p:cNvSpPr txBox="1">
            <a:spLocks noChangeArrowheads="1"/>
          </p:cNvSpPr>
          <p:nvPr/>
        </p:nvSpPr>
        <p:spPr bwMode="auto">
          <a:xfrm>
            <a:off x="608521" y="1385888"/>
            <a:ext cx="7989887" cy="725487"/>
          </a:xfrm>
          <a:prstGeom prst="rect">
            <a:avLst/>
          </a:prstGeom>
          <a:solidFill>
            <a:srgbClr val="CCECFF"/>
          </a:solidFill>
          <a:ln w="9525">
            <a:solidFill>
              <a:schemeClr val="tx1"/>
            </a:solidFill>
            <a:miter lim="800000"/>
            <a:headEnd/>
            <a:tailEnd/>
          </a:ln>
        </p:spPr>
        <p:txBody>
          <a:bodyPr lIns="45720" rIns="45720"/>
          <a:lstStyle/>
          <a:p>
            <a:pPr fontAlgn="base">
              <a:lnSpc>
                <a:spcPct val="85000"/>
              </a:lnSpc>
              <a:spcBef>
                <a:spcPct val="0"/>
              </a:spcBef>
              <a:spcAft>
                <a:spcPct val="0"/>
              </a:spcAft>
              <a:tabLst>
                <a:tab pos="1204913" algn="l"/>
                <a:tab pos="1538288" algn="l"/>
                <a:tab pos="2511425" algn="l"/>
                <a:tab pos="3309938" algn="l"/>
                <a:tab pos="4005263" algn="l"/>
                <a:tab pos="4803775" algn="l"/>
                <a:tab pos="5718175" algn="l"/>
                <a:tab pos="6748463" algn="l"/>
              </a:tabLst>
            </a:pPr>
            <a:r>
              <a:rPr lang="en-US" sz="1600" b="1" dirty="0" smtClean="0">
                <a:solidFill>
                  <a:srgbClr val="000000"/>
                </a:solidFill>
                <a:latin typeface="Arial Narrow" pitchFamily="34" charset="0"/>
                <a:ea typeface="ＭＳ Ｐゴシック" pitchFamily="29" charset="-128"/>
              </a:rPr>
              <a:t>Component 	#  	  failure	MTBF	     MTTR/type	Fraction	Outage	Component</a:t>
            </a:r>
          </a:p>
          <a:p>
            <a:pPr fontAlgn="base">
              <a:lnSpc>
                <a:spcPct val="85000"/>
              </a:lnSpc>
              <a:spcBef>
                <a:spcPct val="0"/>
              </a:spcBef>
              <a:spcAft>
                <a:spcPct val="0"/>
              </a:spcAft>
              <a:tabLst>
                <a:tab pos="1204913" algn="l"/>
                <a:tab pos="1538288" algn="l"/>
                <a:tab pos="2511425" algn="l"/>
                <a:tab pos="3309938" algn="l"/>
                <a:tab pos="4005263" algn="l"/>
                <a:tab pos="4803775" algn="l"/>
                <a:tab pos="5718175" algn="l"/>
                <a:tab pos="6748463" algn="l"/>
              </a:tabLst>
            </a:pPr>
            <a:r>
              <a:rPr lang="en-US" sz="1600" b="1" dirty="0" smtClean="0">
                <a:solidFill>
                  <a:srgbClr val="000000"/>
                </a:solidFill>
                <a:latin typeface="Arial Narrow" pitchFamily="34" charset="0"/>
                <a:ea typeface="ＭＳ Ｐゴシック" pitchFamily="29" charset="-128"/>
              </a:rPr>
              <a:t>		    rate		Major	Minor	Failures	  Risk	 Availability</a:t>
            </a:r>
          </a:p>
          <a:p>
            <a:pPr fontAlgn="base">
              <a:lnSpc>
                <a:spcPct val="85000"/>
              </a:lnSpc>
              <a:spcBef>
                <a:spcPct val="0"/>
              </a:spcBef>
              <a:spcAft>
                <a:spcPct val="0"/>
              </a:spcAft>
              <a:tabLst>
                <a:tab pos="1204913" algn="l"/>
                <a:tab pos="1538288" algn="l"/>
                <a:tab pos="2511425" algn="l"/>
                <a:tab pos="3309938" algn="l"/>
                <a:tab pos="4005263" algn="l"/>
                <a:tab pos="4803775" algn="l"/>
                <a:tab pos="5718175" algn="l"/>
                <a:tab pos="6748463" algn="l"/>
              </a:tabLst>
            </a:pPr>
            <a:r>
              <a:rPr lang="en-US" sz="1600" b="1" dirty="0" smtClean="0">
                <a:solidFill>
                  <a:srgbClr val="000000"/>
                </a:solidFill>
                <a:latin typeface="Arial Narrow" pitchFamily="34" charset="0"/>
                <a:ea typeface="ＭＳ Ｐゴシック" pitchFamily="29" charset="-128"/>
              </a:rPr>
              <a:t>		   (1/hr)	 (yrs)	 (hrs)	 (hrs)	  Major	 </a:t>
            </a:r>
          </a:p>
        </p:txBody>
      </p:sp>
      <p:sp>
        <p:nvSpPr>
          <p:cNvPr id="1034" name="Text Box 14"/>
          <p:cNvSpPr txBox="1">
            <a:spLocks noChangeArrowheads="1"/>
          </p:cNvSpPr>
          <p:nvPr/>
        </p:nvSpPr>
        <p:spPr bwMode="auto">
          <a:xfrm>
            <a:off x="762000" y="2362200"/>
            <a:ext cx="7696200" cy="741363"/>
          </a:xfrm>
          <a:prstGeom prst="rect">
            <a:avLst/>
          </a:prstGeom>
          <a:solidFill>
            <a:srgbClr val="FFFF00"/>
          </a:solidFill>
          <a:ln w="9525">
            <a:solidFill>
              <a:srgbClr val="0000FF"/>
            </a:solidFill>
            <a:miter lim="800000"/>
            <a:headEnd/>
            <a:tailEnd/>
          </a:ln>
        </p:spPr>
        <p:txBody>
          <a:bodyPr>
            <a:spAutoFit/>
          </a:bodyPr>
          <a:lstStyle/>
          <a:p>
            <a:pPr eaLnBrk="0" fontAlgn="base" hangingPunct="0">
              <a:spcBef>
                <a:spcPct val="10000"/>
              </a:spcBef>
              <a:spcAft>
                <a:spcPct val="0"/>
              </a:spcAft>
              <a:tabLst>
                <a:tab pos="2974975" algn="l"/>
              </a:tabLst>
            </a:pPr>
            <a:r>
              <a:rPr lang="en-US" sz="2000" b="1" smtClean="0">
                <a:solidFill>
                  <a:srgbClr val="000000"/>
                </a:solidFill>
                <a:ea typeface="ＭＳ Ｐゴシック" pitchFamily="29" charset="-128"/>
              </a:rPr>
              <a:t>	MTBF – Mean time between failures</a:t>
            </a:r>
          </a:p>
          <a:p>
            <a:pPr eaLnBrk="0" fontAlgn="base" hangingPunct="0">
              <a:spcBef>
                <a:spcPct val="10000"/>
              </a:spcBef>
              <a:spcAft>
                <a:spcPct val="0"/>
              </a:spcAft>
              <a:tabLst>
                <a:tab pos="2974975" algn="l"/>
              </a:tabLst>
            </a:pPr>
            <a:r>
              <a:rPr lang="en-US" sz="2000" b="1" smtClean="0">
                <a:solidFill>
                  <a:srgbClr val="000000"/>
                </a:solidFill>
                <a:ea typeface="ＭＳ Ｐゴシック" pitchFamily="29" charset="-128"/>
              </a:rPr>
              <a:t>	MTTR – Mean time to repair</a:t>
            </a:r>
          </a:p>
        </p:txBody>
      </p:sp>
      <p:sp>
        <p:nvSpPr>
          <p:cNvPr id="1035" name="Text Box 15"/>
          <p:cNvSpPr txBox="1">
            <a:spLocks noChangeArrowheads="1"/>
          </p:cNvSpPr>
          <p:nvPr/>
        </p:nvSpPr>
        <p:spPr bwMode="auto">
          <a:xfrm>
            <a:off x="914400" y="2438400"/>
            <a:ext cx="2743200" cy="457200"/>
          </a:xfrm>
          <a:prstGeom prst="rect">
            <a:avLst/>
          </a:prstGeom>
          <a:noFill/>
          <a:ln w="9525">
            <a:noFill/>
            <a:miter lim="800000"/>
            <a:headEnd/>
            <a:tailEnd/>
          </a:ln>
        </p:spPr>
        <p:txBody>
          <a:bodyPr>
            <a:spAutoFit/>
          </a:bodyPr>
          <a:lstStyle/>
          <a:p>
            <a:pPr fontAlgn="base">
              <a:spcBef>
                <a:spcPct val="50000"/>
              </a:spcBef>
              <a:spcAft>
                <a:spcPct val="0"/>
              </a:spcAft>
            </a:pPr>
            <a:r>
              <a:rPr lang="en-US" sz="2400" b="1" smtClean="0">
                <a:solidFill>
                  <a:srgbClr val="0000FF"/>
                </a:solidFill>
                <a:latin typeface="Arial Narrow" pitchFamily="34" charset="0"/>
                <a:ea typeface="ＭＳ Ｐゴシック" pitchFamily="29" charset="-128"/>
              </a:rPr>
              <a:t>Two key parameters:</a:t>
            </a:r>
          </a:p>
        </p:txBody>
      </p:sp>
      <p:sp>
        <p:nvSpPr>
          <p:cNvPr id="1036" name="Text Box 21"/>
          <p:cNvSpPr txBox="1">
            <a:spLocks noChangeArrowheads="1"/>
          </p:cNvSpPr>
          <p:nvPr/>
        </p:nvSpPr>
        <p:spPr bwMode="auto">
          <a:xfrm>
            <a:off x="553156" y="152400"/>
            <a:ext cx="8342488" cy="830997"/>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400" b="1" dirty="0" smtClean="0">
                <a:solidFill>
                  <a:srgbClr val="180FCB"/>
                </a:solidFill>
              </a:rPr>
              <a:t>Reliability/Availability/Maintainability/</a:t>
            </a:r>
            <a:r>
              <a:rPr lang="en-US" sz="2400" b="1" dirty="0" err="1" smtClean="0">
                <a:solidFill>
                  <a:srgbClr val="180FCB"/>
                </a:solidFill>
              </a:rPr>
              <a:t>Inspectability</a:t>
            </a:r>
            <a:r>
              <a:rPr lang="en-US" sz="2400" b="1" dirty="0" smtClean="0">
                <a:solidFill>
                  <a:srgbClr val="180FCB"/>
                </a:solidFill>
              </a:rPr>
              <a:t/>
            </a:r>
            <a:br>
              <a:rPr lang="en-US" sz="2400" b="1" dirty="0" smtClean="0">
                <a:solidFill>
                  <a:srgbClr val="180FCB"/>
                </a:solidFill>
              </a:rPr>
            </a:br>
            <a:r>
              <a:rPr lang="en-US" sz="2400" b="1" dirty="0" smtClean="0">
                <a:solidFill>
                  <a:srgbClr val="180FCB"/>
                </a:solidFill>
              </a:rPr>
              <a:t>(RAMI) is a Serious Issue for Fusion Development  </a:t>
            </a:r>
            <a:r>
              <a:rPr lang="en-US" b="1" dirty="0" smtClean="0">
                <a:solidFill>
                  <a:prstClr val="black">
                    <a:lumMod val="85000"/>
                    <a:lumOff val="15000"/>
                  </a:prstClr>
                </a:solidFill>
              </a:rPr>
              <a:t> </a:t>
            </a:r>
            <a:r>
              <a:rPr lang="en-US" sz="1200" dirty="0" smtClean="0">
                <a:solidFill>
                  <a:prstClr val="black">
                    <a:lumMod val="85000"/>
                    <a:lumOff val="15000"/>
                  </a:prstClr>
                </a:solidFill>
              </a:rPr>
              <a:t>(table from Sheffield et al)</a:t>
            </a:r>
            <a:endParaRPr lang="en-US" sz="1200" b="1" dirty="0" smtClean="0">
              <a:solidFill>
                <a:prstClr val="black">
                  <a:lumMod val="85000"/>
                  <a:lumOff val="15000"/>
                </a:prstClr>
              </a:solidFill>
            </a:endParaRPr>
          </a:p>
        </p:txBody>
      </p:sp>
      <p:sp>
        <p:nvSpPr>
          <p:cNvPr id="1037" name="Text Box 14"/>
          <p:cNvSpPr txBox="1">
            <a:spLocks noChangeArrowheads="1"/>
          </p:cNvSpPr>
          <p:nvPr/>
        </p:nvSpPr>
        <p:spPr bwMode="auto">
          <a:xfrm>
            <a:off x="609600" y="6096000"/>
            <a:ext cx="8001000" cy="798680"/>
          </a:xfrm>
          <a:prstGeom prst="rect">
            <a:avLst/>
          </a:prstGeom>
          <a:solidFill>
            <a:srgbClr val="FFFF00"/>
          </a:solidFill>
          <a:ln w="9525">
            <a:solidFill>
              <a:srgbClr val="0000FF"/>
            </a:solidFill>
            <a:miter lim="800000"/>
            <a:headEnd/>
            <a:tailEnd/>
          </a:ln>
        </p:spPr>
        <p:txBody>
          <a:bodyPr>
            <a:spAutoFit/>
          </a:bodyPr>
          <a:lstStyle/>
          <a:p>
            <a:pPr algn="ctr" eaLnBrk="0" fontAlgn="base" hangingPunct="0">
              <a:lnSpc>
                <a:spcPct val="85000"/>
              </a:lnSpc>
              <a:spcBef>
                <a:spcPct val="0"/>
              </a:spcBef>
              <a:spcAft>
                <a:spcPct val="0"/>
              </a:spcAft>
              <a:tabLst>
                <a:tab pos="2974975" algn="l"/>
              </a:tabLst>
            </a:pPr>
            <a:r>
              <a:rPr lang="en-US" b="1" dirty="0" smtClean="0">
                <a:solidFill>
                  <a:srgbClr val="000000"/>
                </a:solidFill>
                <a:ea typeface="ＭＳ Ｐゴシック" pitchFamily="29" charset="-128"/>
              </a:rPr>
              <a:t>Extrapolation from other technologies shows expected MTBF for fusion blankets/</a:t>
            </a:r>
            <a:r>
              <a:rPr lang="en-US" b="1" dirty="0" err="1" smtClean="0">
                <a:solidFill>
                  <a:srgbClr val="000000"/>
                </a:solidFill>
                <a:ea typeface="ＭＳ Ｐゴシック" pitchFamily="29" charset="-128"/>
              </a:rPr>
              <a:t>divertor</a:t>
            </a:r>
            <a:r>
              <a:rPr lang="en-US" b="1" dirty="0" smtClean="0">
                <a:solidFill>
                  <a:srgbClr val="000000"/>
                </a:solidFill>
                <a:ea typeface="ＭＳ Ｐゴシック" pitchFamily="29" charset="-128"/>
              </a:rPr>
              <a:t> is as short as </a:t>
            </a:r>
            <a:r>
              <a:rPr lang="en-US" b="1" dirty="0" smtClean="0">
                <a:solidFill>
                  <a:srgbClr val="C00000"/>
                </a:solidFill>
                <a:ea typeface="ＭＳ Ｐゴシック" pitchFamily="29" charset="-128"/>
              </a:rPr>
              <a:t>~hours/days</a:t>
            </a:r>
            <a:r>
              <a:rPr lang="en-US" b="1" dirty="0" smtClean="0">
                <a:solidFill>
                  <a:srgbClr val="000000"/>
                </a:solidFill>
                <a:ea typeface="ＭＳ Ｐゴシック" pitchFamily="29" charset="-128"/>
              </a:rPr>
              <a:t>, and MTTR ~months</a:t>
            </a:r>
          </a:p>
          <a:p>
            <a:pPr algn="ctr" eaLnBrk="0" fontAlgn="base" hangingPunct="0">
              <a:lnSpc>
                <a:spcPct val="85000"/>
              </a:lnSpc>
              <a:spcBef>
                <a:spcPct val="0"/>
              </a:spcBef>
              <a:spcAft>
                <a:spcPct val="0"/>
              </a:spcAft>
              <a:tabLst>
                <a:tab pos="2974975" algn="l"/>
              </a:tabLst>
            </a:pPr>
            <a:r>
              <a:rPr lang="en-US" b="1" dirty="0" smtClean="0">
                <a:solidFill>
                  <a:srgbClr val="000000"/>
                </a:solidFill>
                <a:ea typeface="ＭＳ Ｐゴシック" pitchFamily="29" charset="-128"/>
              </a:rPr>
              <a:t>GRAND Challenge: Huge difference between Required and Expected!! </a:t>
            </a:r>
          </a:p>
        </p:txBody>
      </p:sp>
      <p:sp>
        <p:nvSpPr>
          <p:cNvPr id="1038" name="TextBox 16"/>
          <p:cNvSpPr txBox="1">
            <a:spLocks noChangeArrowheads="1"/>
          </p:cNvSpPr>
          <p:nvPr/>
        </p:nvSpPr>
        <p:spPr bwMode="auto">
          <a:xfrm>
            <a:off x="2133600" y="5791200"/>
            <a:ext cx="3505200" cy="290513"/>
          </a:xfrm>
          <a:prstGeom prst="rect">
            <a:avLst/>
          </a:prstGeom>
          <a:noFill/>
          <a:ln w="9525">
            <a:noFill/>
            <a:miter lim="800000"/>
            <a:headEnd/>
            <a:tailEnd/>
          </a:ln>
        </p:spPr>
        <p:txBody>
          <a:bodyPr lIns="0" tIns="0" rIns="0">
            <a:spAutoFit/>
          </a:bodyPr>
          <a:lstStyle/>
          <a:p>
            <a:pPr algn="ctr" fontAlgn="base">
              <a:spcBef>
                <a:spcPct val="0"/>
              </a:spcBef>
              <a:spcAft>
                <a:spcPct val="0"/>
              </a:spcAft>
            </a:pPr>
            <a:r>
              <a:rPr lang="en-US" sz="1600" b="1" smtClean="0">
                <a:solidFill>
                  <a:srgbClr val="FF0000"/>
                </a:solidFill>
                <a:latin typeface="Arial Narrow" pitchFamily="34" charset="0"/>
              </a:rPr>
              <a:t>(Due to unscheduled maintenances) </a:t>
            </a:r>
          </a:p>
        </p:txBody>
      </p:sp>
      <p:sp>
        <p:nvSpPr>
          <p:cNvPr id="1039" name="Slide Number Placeholder 4"/>
          <p:cNvSpPr txBox="1">
            <a:spLocks noGrp="1"/>
          </p:cNvSpPr>
          <p:nvPr/>
        </p:nvSpPr>
        <p:spPr bwMode="auto">
          <a:xfrm>
            <a:off x="8750808" y="6598793"/>
            <a:ext cx="381000" cy="307975"/>
          </a:xfrm>
          <a:prstGeom prst="rect">
            <a:avLst/>
          </a:prstGeom>
          <a:noFill/>
          <a:ln w="9525">
            <a:noFill/>
            <a:miter lim="800000"/>
            <a:headEnd/>
            <a:tailEnd/>
          </a:ln>
        </p:spPr>
        <p:txBody>
          <a:bodyPr lIns="0" tIns="0"/>
          <a:lstStyle/>
          <a:p>
            <a:pPr algn="r" fontAlgn="base">
              <a:spcBef>
                <a:spcPct val="0"/>
              </a:spcBef>
              <a:spcAft>
                <a:spcPct val="0"/>
              </a:spcAft>
            </a:pPr>
            <a:fld id="{4F4A3BC4-EBA2-4686-AB37-9991CCBB5428}" type="slidenum">
              <a:rPr lang="en-US" sz="1400" smtClean="0">
                <a:solidFill>
                  <a:srgbClr val="000000"/>
                </a:solidFill>
                <a:ea typeface="ＭＳ Ｐゴシック" pitchFamily="29" charset="-128"/>
              </a:rPr>
              <a:pPr algn="r" fontAlgn="base">
                <a:spcBef>
                  <a:spcPct val="0"/>
                </a:spcBef>
                <a:spcAft>
                  <a:spcPct val="0"/>
                </a:spcAft>
              </a:pPr>
              <a:t>10</a:t>
            </a:fld>
            <a:endParaRPr lang="en-US" sz="1400" dirty="0" smtClean="0">
              <a:solidFill>
                <a:srgbClr val="000000"/>
              </a:solidFill>
              <a:ea typeface="ＭＳ Ｐゴシック" pitchFamily="29" charset="-128"/>
            </a:endParaRPr>
          </a:p>
        </p:txBody>
      </p:sp>
    </p:spTree>
    <p:extLst>
      <p:ext uri="{BB962C8B-B14F-4D97-AF65-F5344CB8AC3E}">
        <p14:creationId xmlns:p14="http://schemas.microsoft.com/office/powerpoint/2010/main" val="3375263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60459"/>
            <a:ext cx="8229600" cy="2509883"/>
          </a:xfrm>
          <a:solidFill>
            <a:srgbClr val="FFFF00">
              <a:alpha val="20000"/>
            </a:srgbClr>
          </a:solidFill>
          <a:ln cmpd="thinThick">
            <a:solidFill>
              <a:schemeClr val="tx1"/>
            </a:solidFill>
          </a:ln>
        </p:spPr>
        <p:txBody>
          <a:bodyPr/>
          <a:lstStyle/>
          <a:p>
            <a:pPr marL="0" indent="0" algn="ctr">
              <a:lnSpc>
                <a:spcPct val="120000"/>
              </a:lnSpc>
              <a:spcAft>
                <a:spcPts val="600"/>
              </a:spcAft>
              <a:buNone/>
            </a:pPr>
            <a:r>
              <a:rPr lang="en-US" dirty="0"/>
              <a:t>Carefully </a:t>
            </a:r>
            <a:r>
              <a:rPr lang="en-US" dirty="0" smtClean="0"/>
              <a:t>studying these </a:t>
            </a:r>
            <a:r>
              <a:rPr lang="en-US" dirty="0"/>
              <a:t>FNST </a:t>
            </a:r>
            <a:r>
              <a:rPr lang="en-US" dirty="0" smtClean="0"/>
              <a:t>challenges</a:t>
            </a:r>
            <a:br>
              <a:rPr lang="en-US" dirty="0" smtClean="0"/>
            </a:br>
            <a:r>
              <a:rPr lang="en-US" dirty="0" smtClean="0"/>
              <a:t>lead to suggesting that we should plan on FNSF as the “Now + 1” (or “0+1”) facility. Not as “DEMO-1” facility.</a:t>
            </a:r>
            <a:endParaRPr lang="en-US" dirty="0"/>
          </a:p>
        </p:txBody>
      </p:sp>
      <p:sp>
        <p:nvSpPr>
          <p:cNvPr id="4" name="Slide Number Placeholder 3"/>
          <p:cNvSpPr>
            <a:spLocks noGrp="1"/>
          </p:cNvSpPr>
          <p:nvPr>
            <p:ph type="sldNum" sz="quarter" idx="12"/>
          </p:nvPr>
        </p:nvSpPr>
        <p:spPr/>
        <p:txBody>
          <a:bodyPr/>
          <a:lstStyle/>
          <a:p>
            <a:fld id="{40E1BBFD-FE69-4BF6-9386-A204FBEB66A5}" type="slidenum">
              <a:rPr lang="en-US" smtClean="0">
                <a:solidFill>
                  <a:srgbClr val="000000"/>
                </a:solidFill>
              </a:rPr>
              <a:pPr/>
              <a:t>11</a:t>
            </a:fld>
            <a:endParaRPr lang="en-US" dirty="0">
              <a:solidFill>
                <a:srgbClr val="000000"/>
              </a:solidFill>
            </a:endParaRPr>
          </a:p>
        </p:txBody>
      </p:sp>
    </p:spTree>
    <p:extLst>
      <p:ext uri="{BB962C8B-B14F-4D97-AF65-F5344CB8AC3E}">
        <p14:creationId xmlns:p14="http://schemas.microsoft.com/office/powerpoint/2010/main" val="37351812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160" name="Text Box 14"/>
          <p:cNvSpPr txBox="1">
            <a:spLocks noChangeArrowheads="1"/>
          </p:cNvSpPr>
          <p:nvPr/>
        </p:nvSpPr>
        <p:spPr bwMode="auto">
          <a:xfrm>
            <a:off x="2193638" y="2761312"/>
            <a:ext cx="1428118" cy="262610"/>
          </a:xfrm>
          <a:prstGeom prst="rect">
            <a:avLst/>
          </a:prstGeom>
          <a:noFill/>
          <a:ln w="9525">
            <a:noFill/>
            <a:miter lim="800000"/>
            <a:headEnd/>
            <a:tailEnd/>
          </a:ln>
        </p:spPr>
        <p:txBody>
          <a:bodyPr>
            <a:spAutoFit/>
          </a:bodyPr>
          <a:lstStyle/>
          <a:p>
            <a:r>
              <a:rPr lang="en-US">
                <a:solidFill>
                  <a:srgbClr val="000000"/>
                </a:solidFill>
              </a:rPr>
              <a:t> </a:t>
            </a:r>
            <a:endParaRPr lang="en-US" i="1" baseline="30000">
              <a:solidFill>
                <a:srgbClr val="000000"/>
              </a:solidFill>
            </a:endParaRPr>
          </a:p>
        </p:txBody>
      </p:sp>
      <p:sp>
        <p:nvSpPr>
          <p:cNvPr id="41" name="TextBox 40"/>
          <p:cNvSpPr txBox="1"/>
          <p:nvPr/>
        </p:nvSpPr>
        <p:spPr>
          <a:xfrm rot="21087550">
            <a:off x="1187031" y="1422490"/>
            <a:ext cx="184731" cy="369332"/>
          </a:xfrm>
          <a:prstGeom prst="rect">
            <a:avLst/>
          </a:prstGeom>
          <a:solidFill>
            <a:schemeClr val="bg1"/>
          </a:solidFill>
        </p:spPr>
        <p:txBody>
          <a:bodyPr wrap="none" rtlCol="0">
            <a:spAutoFit/>
          </a:bodyPr>
          <a:lstStyle/>
          <a:p>
            <a:endParaRPr lang="en-US" dirty="0">
              <a:solidFill>
                <a:srgbClr val="FF0000"/>
              </a:solidFill>
            </a:endParaRPr>
          </a:p>
        </p:txBody>
      </p:sp>
      <p:cxnSp>
        <p:nvCxnSpPr>
          <p:cNvPr id="45" name="Straight Connector 44"/>
          <p:cNvCxnSpPr/>
          <p:nvPr/>
        </p:nvCxnSpPr>
        <p:spPr bwMode="auto">
          <a:xfrm rot="16200000" flipH="1">
            <a:off x="-451263" y="3255922"/>
            <a:ext cx="4663440" cy="12196"/>
          </a:xfrm>
          <a:prstGeom prst="line">
            <a:avLst/>
          </a:prstGeom>
          <a:noFill/>
          <a:ln w="15875" cap="flat" cmpd="sng" algn="ctr">
            <a:solidFill>
              <a:schemeClr val="tx1"/>
            </a:solidFill>
            <a:prstDash val="dash"/>
            <a:round/>
            <a:headEnd type="none" w="med" len="med"/>
            <a:tailEnd type="none" w="med" len="med"/>
          </a:ln>
          <a:effectLst/>
        </p:spPr>
      </p:cxnSp>
      <p:sp>
        <p:nvSpPr>
          <p:cNvPr id="1030154" name="Rectangle 7" descr="Dark upward diagonal"/>
          <p:cNvSpPr>
            <a:spLocks noChangeArrowheads="1"/>
          </p:cNvSpPr>
          <p:nvPr/>
        </p:nvSpPr>
        <p:spPr bwMode="auto">
          <a:xfrm>
            <a:off x="8433148" y="905746"/>
            <a:ext cx="685800" cy="1346497"/>
          </a:xfrm>
          <a:prstGeom prst="rect">
            <a:avLst/>
          </a:prstGeom>
          <a:pattFill prst="dkUpDiag">
            <a:fgClr>
              <a:srgbClr val="FFFF66"/>
            </a:fgClr>
            <a:bgClr>
              <a:srgbClr val="FFFFFF"/>
            </a:bgClr>
          </a:pattFill>
          <a:ln w="9525">
            <a:solidFill>
              <a:schemeClr val="tx1"/>
            </a:solidFill>
            <a:miter lim="800000"/>
            <a:headEnd/>
            <a:tailEnd/>
          </a:ln>
        </p:spPr>
        <p:txBody>
          <a:bodyPr wrap="none" anchor="ctr"/>
          <a:lstStyle/>
          <a:p>
            <a:endParaRPr lang="en-US" sz="2000">
              <a:solidFill>
                <a:srgbClr val="000000"/>
              </a:solidFill>
              <a:latin typeface="Arial Narrow" pitchFamily="34" charset="0"/>
            </a:endParaRPr>
          </a:p>
        </p:txBody>
      </p:sp>
      <p:sp>
        <p:nvSpPr>
          <p:cNvPr id="1030172" name="Text Box 26"/>
          <p:cNvSpPr txBox="1">
            <a:spLocks noChangeArrowheads="1"/>
          </p:cNvSpPr>
          <p:nvPr/>
        </p:nvSpPr>
        <p:spPr bwMode="auto">
          <a:xfrm>
            <a:off x="8529699" y="972637"/>
            <a:ext cx="504043" cy="1323439"/>
          </a:xfrm>
          <a:prstGeom prst="rect">
            <a:avLst/>
          </a:prstGeom>
          <a:noFill/>
          <a:ln w="9525">
            <a:noFill/>
            <a:miter lim="800000"/>
            <a:headEnd/>
            <a:tailEnd/>
          </a:ln>
        </p:spPr>
        <p:txBody>
          <a:bodyPr>
            <a:spAutoFit/>
          </a:bodyPr>
          <a:lstStyle/>
          <a:p>
            <a:pPr algn="ctr"/>
            <a:r>
              <a:rPr lang="en-US" sz="2000" dirty="0">
                <a:solidFill>
                  <a:srgbClr val="000000">
                    <a:lumMod val="65000"/>
                    <a:lumOff val="35000"/>
                  </a:srgbClr>
                </a:solidFill>
                <a:latin typeface="Arial Black" pitchFamily="34" charset="0"/>
              </a:rPr>
              <a:t>D E M O</a:t>
            </a:r>
          </a:p>
        </p:txBody>
      </p:sp>
      <p:sp>
        <p:nvSpPr>
          <p:cNvPr id="68" name="Text Box 16"/>
          <p:cNvSpPr txBox="1">
            <a:spLocks noChangeArrowheads="1"/>
          </p:cNvSpPr>
          <p:nvPr/>
        </p:nvSpPr>
        <p:spPr bwMode="auto">
          <a:xfrm>
            <a:off x="12032" y="1812154"/>
            <a:ext cx="1828800" cy="569387"/>
          </a:xfrm>
          <a:prstGeom prst="rect">
            <a:avLst/>
          </a:prstGeom>
          <a:solidFill>
            <a:schemeClr val="accent2">
              <a:lumMod val="40000"/>
              <a:lumOff val="60000"/>
              <a:alpha val="54000"/>
            </a:schemeClr>
          </a:solidFill>
          <a:ln w="12700">
            <a:solidFill>
              <a:schemeClr val="tx1"/>
            </a:solidFill>
            <a:miter lim="800000"/>
            <a:headEnd/>
            <a:tailEnd/>
          </a:ln>
        </p:spPr>
        <p:txBody>
          <a:bodyPr wrap="square">
            <a:spAutoFit/>
          </a:bodyPr>
          <a:lstStyle/>
          <a:p>
            <a:pPr algn="ctr" fontAlgn="base">
              <a:spcBef>
                <a:spcPct val="50000"/>
              </a:spcBef>
              <a:spcAft>
                <a:spcPct val="0"/>
              </a:spcAft>
            </a:pPr>
            <a:endParaRPr lang="en-US" sz="900" b="1" dirty="0">
              <a:solidFill>
                <a:srgbClr val="000000"/>
              </a:solidFill>
              <a:latin typeface="Arial Narrow" pitchFamily="34" charset="0"/>
            </a:endParaRPr>
          </a:p>
          <a:p>
            <a:pPr algn="ctr" fontAlgn="base">
              <a:spcAft>
                <a:spcPct val="0"/>
              </a:spcAft>
            </a:pPr>
            <a:r>
              <a:rPr lang="en-US" sz="1400" b="1" dirty="0">
                <a:solidFill>
                  <a:srgbClr val="000000"/>
                </a:solidFill>
                <a:latin typeface="Arial Narrow" pitchFamily="34" charset="0"/>
              </a:rPr>
              <a:t>Preparatory R&amp;D</a:t>
            </a:r>
          </a:p>
          <a:p>
            <a:pPr algn="ctr" fontAlgn="base">
              <a:spcAft>
                <a:spcPct val="0"/>
              </a:spcAft>
            </a:pPr>
            <a:endParaRPr lang="en-US" sz="800" b="1" dirty="0">
              <a:solidFill>
                <a:srgbClr val="000000"/>
              </a:solidFill>
              <a:latin typeface="Arial Narrow" pitchFamily="34" charset="0"/>
            </a:endParaRPr>
          </a:p>
        </p:txBody>
      </p:sp>
      <p:cxnSp>
        <p:nvCxnSpPr>
          <p:cNvPr id="56" name="Straight Connector 55"/>
          <p:cNvCxnSpPr/>
          <p:nvPr/>
        </p:nvCxnSpPr>
        <p:spPr bwMode="auto">
          <a:xfrm rot="16200000" flipH="1">
            <a:off x="6393181" y="2865118"/>
            <a:ext cx="4023360" cy="4"/>
          </a:xfrm>
          <a:prstGeom prst="line">
            <a:avLst/>
          </a:prstGeom>
          <a:noFill/>
          <a:ln w="15875" cap="flat" cmpd="sng" algn="ctr">
            <a:solidFill>
              <a:schemeClr val="tx1"/>
            </a:solidFill>
            <a:prstDash val="dash"/>
            <a:round/>
            <a:headEnd type="none" w="med" len="med"/>
            <a:tailEnd type="none" w="med" len="med"/>
          </a:ln>
          <a:effectLst/>
        </p:spPr>
      </p:cxnSp>
      <p:sp>
        <p:nvSpPr>
          <p:cNvPr id="52" name="TextBox 51"/>
          <p:cNvSpPr txBox="1"/>
          <p:nvPr/>
        </p:nvSpPr>
        <p:spPr>
          <a:xfrm>
            <a:off x="0" y="97536"/>
            <a:ext cx="9144000" cy="830997"/>
          </a:xfrm>
          <a:prstGeom prst="rect">
            <a:avLst/>
          </a:prstGeom>
          <a:noFill/>
        </p:spPr>
        <p:txBody>
          <a:bodyPr wrap="square" rtlCol="0">
            <a:spAutoFit/>
          </a:bodyPr>
          <a:lstStyle/>
          <a:p>
            <a:pPr algn="ctr"/>
            <a:r>
              <a:rPr lang="en-US" sz="2400" b="1" dirty="0" smtClean="0">
                <a:solidFill>
                  <a:srgbClr val="0000FF"/>
                </a:solidFill>
              </a:rPr>
              <a:t>Science-Based Pathway </a:t>
            </a:r>
            <a:r>
              <a:rPr lang="en-US" sz="2400" b="1" dirty="0">
                <a:solidFill>
                  <a:srgbClr val="0000FF"/>
                </a:solidFill>
              </a:rPr>
              <a:t>to </a:t>
            </a:r>
            <a:r>
              <a:rPr lang="en-US" sz="2400" b="1" dirty="0" smtClean="0">
                <a:solidFill>
                  <a:srgbClr val="0000FF"/>
                </a:solidFill>
              </a:rPr>
              <a:t>DEMO Must Account for Unexpected </a:t>
            </a:r>
          </a:p>
          <a:p>
            <a:pPr algn="ctr"/>
            <a:r>
              <a:rPr lang="en-US" sz="2400" b="1" dirty="0" smtClean="0">
                <a:solidFill>
                  <a:srgbClr val="0000FF"/>
                </a:solidFill>
              </a:rPr>
              <a:t>FNST Challenges in Current FNST and Plasma Confinement Concepts</a:t>
            </a:r>
            <a:endParaRPr lang="en-US" sz="2400" b="1" dirty="0">
              <a:solidFill>
                <a:srgbClr val="0000FF"/>
              </a:solidFill>
            </a:endParaRPr>
          </a:p>
        </p:txBody>
      </p:sp>
      <p:grpSp>
        <p:nvGrpSpPr>
          <p:cNvPr id="2" name="Group 61"/>
          <p:cNvGrpSpPr/>
          <p:nvPr/>
        </p:nvGrpSpPr>
        <p:grpSpPr>
          <a:xfrm>
            <a:off x="1470611" y="1232770"/>
            <a:ext cx="7205996" cy="1400702"/>
            <a:chOff x="1470611" y="1543176"/>
            <a:chExt cx="7205996" cy="1400702"/>
          </a:xfrm>
        </p:grpSpPr>
        <p:sp>
          <p:nvSpPr>
            <p:cNvPr id="1030153" name="Rectangle 6"/>
            <p:cNvSpPr>
              <a:spLocks noChangeArrowheads="1"/>
            </p:cNvSpPr>
            <p:nvPr/>
          </p:nvSpPr>
          <p:spPr bwMode="auto">
            <a:xfrm>
              <a:off x="2146547" y="1914144"/>
              <a:ext cx="1706125" cy="603014"/>
            </a:xfrm>
            <a:prstGeom prst="rect">
              <a:avLst/>
            </a:prstGeom>
            <a:solidFill>
              <a:srgbClr val="CCFFCC"/>
            </a:solidFill>
            <a:ln w="9525">
              <a:solidFill>
                <a:schemeClr val="tx1"/>
              </a:solidFill>
              <a:miter lim="800000"/>
              <a:headEnd/>
              <a:tailEnd/>
            </a:ln>
          </p:spPr>
          <p:txBody>
            <a:bodyPr wrap="none" anchor="ctr"/>
            <a:lstStyle/>
            <a:p>
              <a:endParaRPr lang="en-US">
                <a:solidFill>
                  <a:srgbClr val="000000"/>
                </a:solidFill>
              </a:endParaRPr>
            </a:p>
          </p:txBody>
        </p:sp>
        <p:sp>
          <p:nvSpPr>
            <p:cNvPr id="1030162" name="Text Box 16"/>
            <p:cNvSpPr txBox="1">
              <a:spLocks noChangeArrowheads="1"/>
            </p:cNvSpPr>
            <p:nvPr/>
          </p:nvSpPr>
          <p:spPr bwMode="auto">
            <a:xfrm>
              <a:off x="2093976" y="1920014"/>
              <a:ext cx="1828359" cy="584775"/>
            </a:xfrm>
            <a:prstGeom prst="rect">
              <a:avLst/>
            </a:prstGeom>
            <a:noFill/>
            <a:ln w="9525">
              <a:noFill/>
              <a:miter lim="800000"/>
              <a:headEnd/>
              <a:tailEnd/>
            </a:ln>
          </p:spPr>
          <p:txBody>
            <a:bodyPr wrap="square">
              <a:spAutoFit/>
            </a:bodyPr>
            <a:lstStyle/>
            <a:p>
              <a:pPr algn="ctr" fontAlgn="base">
                <a:spcAft>
                  <a:spcPct val="0"/>
                </a:spcAft>
              </a:pPr>
              <a:r>
                <a:rPr lang="en-US" sz="1600" b="1" dirty="0">
                  <a:solidFill>
                    <a:srgbClr val="000000"/>
                  </a:solidFill>
                  <a:latin typeface="Arial Narrow" pitchFamily="34" charset="0"/>
                </a:rPr>
                <a:t>Scientific </a:t>
              </a:r>
              <a:r>
                <a:rPr lang="en-US" sz="1600" b="1" dirty="0" smtClean="0">
                  <a:solidFill>
                    <a:srgbClr val="000000"/>
                  </a:solidFill>
                  <a:latin typeface="Arial Narrow" pitchFamily="34" charset="0"/>
                </a:rPr>
                <a:t>Feasibility</a:t>
              </a:r>
            </a:p>
            <a:p>
              <a:pPr algn="ctr" fontAlgn="base">
                <a:spcAft>
                  <a:spcPct val="0"/>
                </a:spcAft>
              </a:pPr>
              <a:r>
                <a:rPr lang="en-US" sz="1600" b="1" dirty="0" smtClean="0">
                  <a:solidFill>
                    <a:srgbClr val="000000"/>
                  </a:solidFill>
                  <a:latin typeface="Arial Narrow" pitchFamily="34" charset="0"/>
                </a:rPr>
                <a:t>And Discovery</a:t>
              </a:r>
              <a:endParaRPr lang="en-US" sz="1600" b="1" dirty="0">
                <a:solidFill>
                  <a:srgbClr val="000000"/>
                </a:solidFill>
                <a:latin typeface="Arial Narrow" pitchFamily="34" charset="0"/>
              </a:endParaRPr>
            </a:p>
          </p:txBody>
        </p:sp>
        <p:sp>
          <p:nvSpPr>
            <p:cNvPr id="1030149" name="Rectangle 2"/>
            <p:cNvSpPr>
              <a:spLocks noChangeArrowheads="1"/>
            </p:cNvSpPr>
            <p:nvPr/>
          </p:nvSpPr>
          <p:spPr bwMode="auto">
            <a:xfrm>
              <a:off x="6474155" y="1543176"/>
              <a:ext cx="1874405" cy="1047134"/>
            </a:xfrm>
            <a:prstGeom prst="rect">
              <a:avLst/>
            </a:prstGeom>
            <a:solidFill>
              <a:schemeClr val="bg1"/>
            </a:solidFill>
            <a:ln w="38100">
              <a:solidFill>
                <a:srgbClr val="00CCFF"/>
              </a:solidFill>
              <a:miter lim="800000"/>
              <a:headEnd/>
              <a:tailEnd/>
            </a:ln>
          </p:spPr>
          <p:txBody>
            <a:bodyPr wrap="none" anchor="ctr"/>
            <a:lstStyle/>
            <a:p>
              <a:endParaRPr lang="en-US">
                <a:solidFill>
                  <a:srgbClr val="000000"/>
                </a:solidFill>
              </a:endParaRPr>
            </a:p>
          </p:txBody>
        </p:sp>
        <p:sp>
          <p:nvSpPr>
            <p:cNvPr id="1030151" name="Rectangle 4"/>
            <p:cNvSpPr>
              <a:spLocks noChangeArrowheads="1"/>
            </p:cNvSpPr>
            <p:nvPr/>
          </p:nvSpPr>
          <p:spPr bwMode="auto">
            <a:xfrm>
              <a:off x="4288661" y="1662094"/>
              <a:ext cx="1867843" cy="1135480"/>
            </a:xfrm>
            <a:prstGeom prst="rect">
              <a:avLst/>
            </a:prstGeom>
            <a:solidFill>
              <a:schemeClr val="bg1"/>
            </a:solidFill>
            <a:ln w="38100">
              <a:solidFill>
                <a:srgbClr val="FF4557"/>
              </a:solidFill>
              <a:miter lim="800000"/>
              <a:headEnd/>
              <a:tailEnd/>
            </a:ln>
          </p:spPr>
          <p:txBody>
            <a:bodyPr wrap="none" anchor="ctr"/>
            <a:lstStyle/>
            <a:p>
              <a:pPr marL="342900" indent="-342900">
                <a:spcBef>
                  <a:spcPct val="20000"/>
                </a:spcBef>
                <a:buFont typeface="Wingdings" pitchFamily="2" charset="2"/>
                <a:buNone/>
              </a:pPr>
              <a:endParaRPr lang="en-US" sz="2000">
                <a:solidFill>
                  <a:srgbClr val="000000"/>
                </a:solidFill>
              </a:endParaRPr>
            </a:p>
          </p:txBody>
        </p:sp>
        <p:sp>
          <p:nvSpPr>
            <p:cNvPr id="1030155" name="Rectangle 8"/>
            <p:cNvSpPr>
              <a:spLocks noChangeArrowheads="1"/>
            </p:cNvSpPr>
            <p:nvPr/>
          </p:nvSpPr>
          <p:spPr bwMode="auto">
            <a:xfrm>
              <a:off x="2059851" y="1864664"/>
              <a:ext cx="1905908" cy="1079214"/>
            </a:xfrm>
            <a:prstGeom prst="rect">
              <a:avLst/>
            </a:prstGeom>
            <a:noFill/>
            <a:ln w="38100">
              <a:solidFill>
                <a:schemeClr val="accent1"/>
              </a:solidFill>
              <a:miter lim="800000"/>
              <a:headEnd/>
              <a:tailEnd/>
            </a:ln>
          </p:spPr>
          <p:txBody>
            <a:bodyPr wrap="none" anchor="ctr"/>
            <a:lstStyle/>
            <a:p>
              <a:endParaRPr lang="en-US">
                <a:solidFill>
                  <a:srgbClr val="000000"/>
                </a:solidFill>
              </a:endParaRPr>
            </a:p>
          </p:txBody>
        </p:sp>
        <p:sp>
          <p:nvSpPr>
            <p:cNvPr id="1030150" name="Rectangle 3"/>
            <p:cNvSpPr>
              <a:spLocks noChangeArrowheads="1"/>
            </p:cNvSpPr>
            <p:nvPr/>
          </p:nvSpPr>
          <p:spPr bwMode="auto">
            <a:xfrm>
              <a:off x="6592289" y="1587770"/>
              <a:ext cx="1638136" cy="654048"/>
            </a:xfrm>
            <a:prstGeom prst="rect">
              <a:avLst/>
            </a:prstGeom>
            <a:solidFill>
              <a:srgbClr val="CCFFFF"/>
            </a:solidFill>
            <a:ln w="9525">
              <a:solidFill>
                <a:schemeClr val="tx1"/>
              </a:solidFill>
              <a:miter lim="800000"/>
              <a:headEnd/>
              <a:tailEnd/>
            </a:ln>
          </p:spPr>
          <p:txBody>
            <a:bodyPr wrap="none" anchor="ctr"/>
            <a:lstStyle/>
            <a:p>
              <a:endParaRPr lang="en-US">
                <a:solidFill>
                  <a:srgbClr val="000000"/>
                </a:solidFill>
              </a:endParaRPr>
            </a:p>
          </p:txBody>
        </p:sp>
        <p:sp>
          <p:nvSpPr>
            <p:cNvPr id="1030152" name="Rectangle 5"/>
            <p:cNvSpPr>
              <a:spLocks noChangeArrowheads="1"/>
            </p:cNvSpPr>
            <p:nvPr/>
          </p:nvSpPr>
          <p:spPr bwMode="auto">
            <a:xfrm>
              <a:off x="4387106" y="1706688"/>
              <a:ext cx="1661763" cy="773894"/>
            </a:xfrm>
            <a:prstGeom prst="rect">
              <a:avLst/>
            </a:prstGeom>
            <a:solidFill>
              <a:srgbClr val="FFCCCC"/>
            </a:solidFill>
            <a:ln w="9525">
              <a:solidFill>
                <a:schemeClr val="tx1"/>
              </a:solidFill>
              <a:miter lim="800000"/>
              <a:headEnd/>
              <a:tailEnd/>
            </a:ln>
          </p:spPr>
          <p:txBody>
            <a:bodyPr wrap="none" anchor="ctr"/>
            <a:lstStyle/>
            <a:p>
              <a:endParaRPr lang="en-US">
                <a:solidFill>
                  <a:srgbClr val="000000"/>
                </a:solidFill>
              </a:endParaRPr>
            </a:p>
          </p:txBody>
        </p:sp>
        <p:sp>
          <p:nvSpPr>
            <p:cNvPr id="1030165" name="Text Box 19"/>
            <p:cNvSpPr txBox="1">
              <a:spLocks noChangeArrowheads="1"/>
            </p:cNvSpPr>
            <p:nvPr/>
          </p:nvSpPr>
          <p:spPr bwMode="auto">
            <a:xfrm>
              <a:off x="4343401" y="1673352"/>
              <a:ext cx="1752600" cy="830997"/>
            </a:xfrm>
            <a:prstGeom prst="rect">
              <a:avLst/>
            </a:prstGeom>
            <a:noFill/>
            <a:ln w="9525">
              <a:noFill/>
              <a:miter lim="800000"/>
              <a:headEnd/>
              <a:tailEnd/>
            </a:ln>
          </p:spPr>
          <p:txBody>
            <a:bodyPr wrap="square">
              <a:spAutoFit/>
            </a:bodyPr>
            <a:lstStyle/>
            <a:p>
              <a:pPr algn="ctr"/>
              <a:r>
                <a:rPr lang="en-US" sz="1400" b="1" dirty="0">
                  <a:solidFill>
                    <a:srgbClr val="000000"/>
                  </a:solidFill>
                  <a:latin typeface="Arial Narrow" pitchFamily="34" charset="0"/>
                </a:rPr>
                <a:t> </a:t>
              </a:r>
              <a:r>
                <a:rPr lang="en-US" sz="1600" b="1" dirty="0">
                  <a:solidFill>
                    <a:srgbClr val="000000"/>
                  </a:solidFill>
                  <a:latin typeface="Arial Narrow" pitchFamily="34" charset="0"/>
                </a:rPr>
                <a:t>Engineering </a:t>
              </a:r>
            </a:p>
            <a:p>
              <a:pPr algn="ctr"/>
              <a:r>
                <a:rPr lang="en-US" sz="1600" b="1" dirty="0" smtClean="0">
                  <a:solidFill>
                    <a:srgbClr val="000000"/>
                  </a:solidFill>
                  <a:latin typeface="Arial Narrow" pitchFamily="34" charset="0"/>
                </a:rPr>
                <a:t>Feasibility and Validation</a:t>
              </a:r>
              <a:endParaRPr lang="en-US" sz="1600" b="1" dirty="0">
                <a:solidFill>
                  <a:srgbClr val="000000"/>
                </a:solidFill>
                <a:latin typeface="Arial Narrow" pitchFamily="34" charset="0"/>
              </a:endParaRPr>
            </a:p>
          </p:txBody>
        </p:sp>
        <p:sp>
          <p:nvSpPr>
            <p:cNvPr id="1030166" name="Text Box 20"/>
            <p:cNvSpPr txBox="1">
              <a:spLocks noChangeArrowheads="1"/>
            </p:cNvSpPr>
            <p:nvPr/>
          </p:nvSpPr>
          <p:spPr bwMode="auto">
            <a:xfrm>
              <a:off x="6482030" y="1624932"/>
              <a:ext cx="1874406" cy="830997"/>
            </a:xfrm>
            <a:prstGeom prst="rect">
              <a:avLst/>
            </a:prstGeom>
            <a:noFill/>
            <a:ln w="9525">
              <a:noFill/>
              <a:miter lim="800000"/>
              <a:headEnd/>
              <a:tailEnd/>
            </a:ln>
          </p:spPr>
          <p:txBody>
            <a:bodyPr wrap="square">
              <a:spAutoFit/>
            </a:bodyPr>
            <a:lstStyle/>
            <a:p>
              <a:pPr algn="ctr"/>
              <a:r>
                <a:rPr lang="en-US" sz="1600" b="1" dirty="0">
                  <a:solidFill>
                    <a:srgbClr val="000000"/>
                  </a:solidFill>
                  <a:latin typeface="Arial Narrow" pitchFamily="34" charset="0"/>
                </a:rPr>
                <a:t>Engineering Development </a:t>
              </a:r>
              <a:br>
                <a:rPr lang="en-US" sz="1600" b="1" dirty="0">
                  <a:solidFill>
                    <a:srgbClr val="000000"/>
                  </a:solidFill>
                  <a:latin typeface="Arial Narrow" pitchFamily="34" charset="0"/>
                </a:rPr>
              </a:br>
              <a:endParaRPr lang="en-US" sz="1600" b="1" dirty="0">
                <a:solidFill>
                  <a:srgbClr val="000000"/>
                </a:solidFill>
                <a:latin typeface="Arial Narrow" pitchFamily="34" charset="0"/>
              </a:endParaRPr>
            </a:p>
          </p:txBody>
        </p:sp>
        <p:sp>
          <p:nvSpPr>
            <p:cNvPr id="1030169" name="AutoShape 23"/>
            <p:cNvSpPr>
              <a:spLocks noChangeArrowheads="1"/>
            </p:cNvSpPr>
            <p:nvPr/>
          </p:nvSpPr>
          <p:spPr bwMode="auto">
            <a:xfrm rot="20345209">
              <a:off x="3812340" y="2076159"/>
              <a:ext cx="638101" cy="227757"/>
            </a:xfrm>
            <a:prstGeom prst="rightArrow">
              <a:avLst>
                <a:gd name="adj1" fmla="val 50000"/>
                <a:gd name="adj2" fmla="val 93662"/>
              </a:avLst>
            </a:prstGeom>
            <a:solidFill>
              <a:srgbClr val="66FFCC"/>
            </a:solidFill>
            <a:ln w="9525">
              <a:solidFill>
                <a:schemeClr val="tx1"/>
              </a:solidFill>
              <a:miter lim="800000"/>
              <a:headEnd/>
              <a:tailEnd/>
            </a:ln>
          </p:spPr>
          <p:txBody>
            <a:bodyPr wrap="none" anchor="ctr"/>
            <a:lstStyle/>
            <a:p>
              <a:endParaRPr lang="en-US">
                <a:solidFill>
                  <a:srgbClr val="000000"/>
                </a:solidFill>
              </a:endParaRPr>
            </a:p>
          </p:txBody>
        </p:sp>
        <p:sp>
          <p:nvSpPr>
            <p:cNvPr id="1030170" name="AutoShape 24"/>
            <p:cNvSpPr>
              <a:spLocks noChangeArrowheads="1"/>
            </p:cNvSpPr>
            <p:nvPr/>
          </p:nvSpPr>
          <p:spPr bwMode="auto">
            <a:xfrm rot="20345209">
              <a:off x="5981806" y="1830880"/>
              <a:ext cx="706183" cy="240186"/>
            </a:xfrm>
            <a:prstGeom prst="rightArrow">
              <a:avLst>
                <a:gd name="adj1" fmla="val 50000"/>
                <a:gd name="adj2" fmla="val 95390"/>
              </a:avLst>
            </a:prstGeom>
            <a:solidFill>
              <a:srgbClr val="FF4557"/>
            </a:solidFill>
            <a:ln w="9525">
              <a:solidFill>
                <a:schemeClr val="tx1"/>
              </a:solidFill>
              <a:miter lim="800000"/>
              <a:headEnd/>
              <a:tailEnd/>
            </a:ln>
          </p:spPr>
          <p:txBody>
            <a:bodyPr wrap="none" anchor="ctr"/>
            <a:lstStyle/>
            <a:p>
              <a:endParaRPr lang="en-US">
                <a:solidFill>
                  <a:srgbClr val="000000"/>
                </a:solidFill>
              </a:endParaRPr>
            </a:p>
          </p:txBody>
        </p:sp>
        <p:sp>
          <p:nvSpPr>
            <p:cNvPr id="55" name="AutoShape 23"/>
            <p:cNvSpPr>
              <a:spLocks noChangeArrowheads="1"/>
            </p:cNvSpPr>
            <p:nvPr/>
          </p:nvSpPr>
          <p:spPr bwMode="auto">
            <a:xfrm rot="20345209">
              <a:off x="1470611" y="2334778"/>
              <a:ext cx="745330" cy="240740"/>
            </a:xfrm>
            <a:prstGeom prst="rightArrow">
              <a:avLst>
                <a:gd name="adj1" fmla="val 50000"/>
                <a:gd name="adj2" fmla="val 93662"/>
              </a:avLst>
            </a:prstGeom>
            <a:solidFill>
              <a:schemeClr val="accent6">
                <a:lumMod val="60000"/>
                <a:lumOff val="40000"/>
              </a:schemeClr>
            </a:solidFill>
            <a:ln w="9525">
              <a:solidFill>
                <a:schemeClr val="tx1"/>
              </a:solidFill>
              <a:miter lim="800000"/>
              <a:headEnd/>
              <a:tailEnd/>
            </a:ln>
          </p:spPr>
          <p:txBody>
            <a:bodyPr wrap="none" anchor="ctr"/>
            <a:lstStyle/>
            <a:p>
              <a:endParaRPr lang="en-US">
                <a:solidFill>
                  <a:srgbClr val="000000"/>
                </a:solidFill>
              </a:endParaRPr>
            </a:p>
          </p:txBody>
        </p:sp>
        <p:sp>
          <p:nvSpPr>
            <p:cNvPr id="1030171" name="AutoShape 25"/>
            <p:cNvSpPr>
              <a:spLocks noChangeArrowheads="1"/>
            </p:cNvSpPr>
            <p:nvPr/>
          </p:nvSpPr>
          <p:spPr bwMode="auto">
            <a:xfrm rot="20345209">
              <a:off x="8045339" y="1724767"/>
              <a:ext cx="631268" cy="240740"/>
            </a:xfrm>
            <a:prstGeom prst="rightArrow">
              <a:avLst>
                <a:gd name="adj1" fmla="val 50000"/>
                <a:gd name="adj2" fmla="val 59655"/>
              </a:avLst>
            </a:prstGeom>
            <a:solidFill>
              <a:srgbClr val="00CCFF"/>
            </a:solidFill>
            <a:ln w="9525">
              <a:solidFill>
                <a:schemeClr val="tx1"/>
              </a:solidFill>
              <a:miter lim="800000"/>
              <a:headEnd/>
              <a:tailEnd/>
            </a:ln>
          </p:spPr>
          <p:txBody>
            <a:bodyPr wrap="none" anchor="ctr"/>
            <a:lstStyle/>
            <a:p>
              <a:pPr>
                <a:spcBef>
                  <a:spcPct val="0"/>
                </a:spcBef>
              </a:pPr>
              <a:endParaRPr lang="en-US" sz="2400">
                <a:solidFill>
                  <a:srgbClr val="000000"/>
                </a:solidFill>
                <a:latin typeface="Times New Roman" pitchFamily="18" charset="0"/>
              </a:endParaRPr>
            </a:p>
          </p:txBody>
        </p:sp>
      </p:grpSp>
      <p:sp>
        <p:nvSpPr>
          <p:cNvPr id="57" name="TextBox 56"/>
          <p:cNvSpPr txBox="1"/>
          <p:nvPr/>
        </p:nvSpPr>
        <p:spPr>
          <a:xfrm>
            <a:off x="1864324" y="4857452"/>
            <a:ext cx="7279676" cy="2051844"/>
          </a:xfrm>
          <a:prstGeom prst="rect">
            <a:avLst/>
          </a:prstGeom>
          <a:noFill/>
        </p:spPr>
        <p:txBody>
          <a:bodyPr wrap="square" rtlCol="0">
            <a:spAutoFit/>
          </a:bodyPr>
          <a:lstStyle/>
          <a:p>
            <a:pPr marL="168275" indent="-168275">
              <a:spcBef>
                <a:spcPts val="400"/>
              </a:spcBef>
              <a:buFont typeface="Arial" pitchFamily="34" charset="0"/>
              <a:buChar char="•"/>
            </a:pPr>
            <a:r>
              <a:rPr lang="en-US" sz="1600" dirty="0" smtClean="0">
                <a:solidFill>
                  <a:srgbClr val="000000"/>
                </a:solidFill>
              </a:rPr>
              <a:t>Today, we </a:t>
            </a:r>
            <a:r>
              <a:rPr lang="en-US" sz="1600" dirty="0">
                <a:solidFill>
                  <a:srgbClr val="000000"/>
                </a:solidFill>
              </a:rPr>
              <a:t>do not know whether </a:t>
            </a:r>
            <a:r>
              <a:rPr lang="en-US" sz="1600" b="1" dirty="0">
                <a:solidFill>
                  <a:srgbClr val="CC0000"/>
                </a:solidFill>
              </a:rPr>
              <a:t>one</a:t>
            </a:r>
            <a:r>
              <a:rPr lang="en-US" sz="1600" dirty="0">
                <a:solidFill>
                  <a:srgbClr val="000000"/>
                </a:solidFill>
              </a:rPr>
              <a:t> facility will be sufficient to show scientific feasibility, engineering feasibility, and carry out  engineering development </a:t>
            </a:r>
          </a:p>
          <a:p>
            <a:pPr marL="168275" indent="-168275">
              <a:spcBef>
                <a:spcPts val="400"/>
              </a:spcBef>
            </a:pPr>
            <a:r>
              <a:rPr lang="en-US" sz="1600" b="1" dirty="0">
                <a:solidFill>
                  <a:srgbClr val="000000"/>
                </a:solidFill>
              </a:rPr>
              <a:t>  	</a:t>
            </a:r>
            <a:r>
              <a:rPr lang="en-US" sz="1600" b="1" dirty="0">
                <a:solidFill>
                  <a:srgbClr val="CC0000"/>
                </a:solidFill>
              </a:rPr>
              <a:t>OR</a:t>
            </a:r>
            <a:r>
              <a:rPr lang="en-US" sz="1600" dirty="0">
                <a:solidFill>
                  <a:srgbClr val="000000"/>
                </a:solidFill>
              </a:rPr>
              <a:t> if we will need </a:t>
            </a:r>
            <a:r>
              <a:rPr lang="en-US" sz="1600" b="1" dirty="0">
                <a:solidFill>
                  <a:srgbClr val="CC0000"/>
                </a:solidFill>
              </a:rPr>
              <a:t>two or more </a:t>
            </a:r>
            <a:r>
              <a:rPr lang="en-US" sz="1600" dirty="0">
                <a:solidFill>
                  <a:srgbClr val="000000"/>
                </a:solidFill>
              </a:rPr>
              <a:t>consecutive facilities</a:t>
            </a:r>
            <a:r>
              <a:rPr lang="en-US" sz="1600" dirty="0" smtClean="0">
                <a:solidFill>
                  <a:srgbClr val="000000"/>
                </a:solidFill>
              </a:rPr>
              <a:t>. </a:t>
            </a:r>
          </a:p>
          <a:p>
            <a:pPr marL="168275" indent="-168275">
              <a:spcBef>
                <a:spcPts val="400"/>
              </a:spcBef>
            </a:pPr>
            <a:r>
              <a:rPr lang="en-US" sz="1600" dirty="0" smtClean="0">
                <a:solidFill>
                  <a:srgbClr val="000000"/>
                </a:solidFill>
              </a:rPr>
              <a:t>        May be multiple FNSF in parallel?!</a:t>
            </a:r>
            <a:endParaRPr lang="en-US" sz="1600" dirty="0">
              <a:solidFill>
                <a:srgbClr val="000000"/>
              </a:solidFill>
            </a:endParaRPr>
          </a:p>
          <a:p>
            <a:pPr marL="168275" indent="-168275">
              <a:spcBef>
                <a:spcPts val="400"/>
              </a:spcBef>
            </a:pPr>
            <a:r>
              <a:rPr lang="en-US" b="1" dirty="0">
                <a:solidFill>
                  <a:srgbClr val="CC0000"/>
                </a:solidFill>
              </a:rPr>
              <a:t>We will not know until we build one!! </a:t>
            </a:r>
          </a:p>
          <a:p>
            <a:pPr marL="168275" indent="-168275">
              <a:spcBef>
                <a:spcPts val="400"/>
              </a:spcBef>
              <a:buFont typeface="Arial" pitchFamily="34" charset="0"/>
              <a:buChar char="•"/>
            </a:pPr>
            <a:r>
              <a:rPr lang="en-US" sz="1600" dirty="0">
                <a:solidFill>
                  <a:srgbClr val="CC0000"/>
                </a:solidFill>
              </a:rPr>
              <a:t>Only Laws of nature will tell us regardless of how creative we are. We may even find we must change “direction” (e.g. New Confinement Scheme)</a:t>
            </a:r>
          </a:p>
        </p:txBody>
      </p:sp>
      <p:sp>
        <p:nvSpPr>
          <p:cNvPr id="51" name="TextBox 50"/>
          <p:cNvSpPr txBox="1"/>
          <p:nvPr/>
        </p:nvSpPr>
        <p:spPr>
          <a:xfrm>
            <a:off x="284378" y="2742650"/>
            <a:ext cx="1327853" cy="646331"/>
          </a:xfrm>
          <a:prstGeom prst="rect">
            <a:avLst/>
          </a:prstGeom>
          <a:noFill/>
        </p:spPr>
        <p:txBody>
          <a:bodyPr wrap="square" rtlCol="0">
            <a:spAutoFit/>
          </a:bodyPr>
          <a:lstStyle/>
          <a:p>
            <a:pPr algn="ctr"/>
            <a:r>
              <a:rPr lang="en-US" b="1" dirty="0" smtClean="0">
                <a:solidFill>
                  <a:srgbClr val="0000FF"/>
                </a:solidFill>
              </a:rPr>
              <a:t>Non-Fusion </a:t>
            </a:r>
            <a:r>
              <a:rPr lang="en-US" b="1" dirty="0">
                <a:solidFill>
                  <a:srgbClr val="0000FF"/>
                </a:solidFill>
              </a:rPr>
              <a:t>F</a:t>
            </a:r>
            <a:r>
              <a:rPr lang="en-US" b="1" dirty="0" smtClean="0">
                <a:solidFill>
                  <a:srgbClr val="0000FF"/>
                </a:solidFill>
              </a:rPr>
              <a:t>acilities</a:t>
            </a:r>
          </a:p>
        </p:txBody>
      </p:sp>
      <p:cxnSp>
        <p:nvCxnSpPr>
          <p:cNvPr id="58" name="Straight Arrow Connector 57"/>
          <p:cNvCxnSpPr/>
          <p:nvPr/>
        </p:nvCxnSpPr>
        <p:spPr>
          <a:xfrm rot="-60000">
            <a:off x="1515978" y="3065249"/>
            <a:ext cx="365760" cy="898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0860000">
            <a:off x="7962" y="3061233"/>
            <a:ext cx="365760" cy="898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62" idx="3"/>
          </p:cNvCxnSpPr>
          <p:nvPr/>
        </p:nvCxnSpPr>
        <p:spPr>
          <a:xfrm flipV="1">
            <a:off x="6088024" y="3050748"/>
            <a:ext cx="2310017" cy="490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4130602" y="2870986"/>
            <a:ext cx="1957422" cy="369332"/>
          </a:xfrm>
          <a:prstGeom prst="rect">
            <a:avLst/>
          </a:prstGeom>
          <a:noFill/>
        </p:spPr>
        <p:txBody>
          <a:bodyPr wrap="square" rtlCol="0">
            <a:spAutoFit/>
          </a:bodyPr>
          <a:lstStyle/>
          <a:p>
            <a:pPr algn="ctr"/>
            <a:r>
              <a:rPr lang="en-US" b="1" dirty="0">
                <a:solidFill>
                  <a:srgbClr val="0000FF"/>
                </a:solidFill>
              </a:rPr>
              <a:t>F</a:t>
            </a:r>
            <a:r>
              <a:rPr lang="en-US" b="1" dirty="0" smtClean="0">
                <a:solidFill>
                  <a:srgbClr val="0000FF"/>
                </a:solidFill>
              </a:rPr>
              <a:t>usion Facility(</a:t>
            </a:r>
            <a:r>
              <a:rPr lang="en-US" b="1" dirty="0" err="1" smtClean="0">
                <a:solidFill>
                  <a:srgbClr val="0000FF"/>
                </a:solidFill>
              </a:rPr>
              <a:t>ies</a:t>
            </a:r>
            <a:r>
              <a:rPr lang="en-US" b="1" dirty="0" smtClean="0">
                <a:solidFill>
                  <a:srgbClr val="0000FF"/>
                </a:solidFill>
              </a:rPr>
              <a:t>)</a:t>
            </a:r>
          </a:p>
        </p:txBody>
      </p:sp>
      <p:cxnSp>
        <p:nvCxnSpPr>
          <p:cNvPr id="63" name="Straight Arrow Connector 62"/>
          <p:cNvCxnSpPr/>
          <p:nvPr/>
        </p:nvCxnSpPr>
        <p:spPr>
          <a:xfrm rot="10800000" flipV="1">
            <a:off x="1884271" y="3062770"/>
            <a:ext cx="2194435" cy="1040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5843368" y="3616236"/>
            <a:ext cx="2566706" cy="12937"/>
          </a:xfrm>
          <a:prstGeom prst="straightConnector1">
            <a:avLst/>
          </a:prstGeom>
          <a:ln w="381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4138618" y="3408410"/>
            <a:ext cx="1957422" cy="430887"/>
          </a:xfrm>
          <a:prstGeom prst="rect">
            <a:avLst/>
          </a:prstGeom>
          <a:noFill/>
        </p:spPr>
        <p:txBody>
          <a:bodyPr wrap="square" rtlCol="0">
            <a:spAutoFit/>
          </a:bodyPr>
          <a:lstStyle/>
          <a:p>
            <a:pPr algn="ctr"/>
            <a:r>
              <a:rPr lang="en-US" sz="2100" b="1" dirty="0" smtClean="0">
                <a:solidFill>
                  <a:srgbClr val="0000FF"/>
                </a:solidFill>
              </a:rPr>
              <a:t>FNSF</a:t>
            </a:r>
          </a:p>
        </p:txBody>
      </p:sp>
      <p:cxnSp>
        <p:nvCxnSpPr>
          <p:cNvPr id="66" name="Straight Arrow Connector 65"/>
          <p:cNvCxnSpPr/>
          <p:nvPr/>
        </p:nvCxnSpPr>
        <p:spPr>
          <a:xfrm rot="10800000" flipV="1">
            <a:off x="1898594" y="3628256"/>
            <a:ext cx="2468880" cy="6409"/>
          </a:xfrm>
          <a:prstGeom prst="straightConnector1">
            <a:avLst/>
          </a:prstGeom>
          <a:ln w="381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4784313" y="3837535"/>
            <a:ext cx="641929" cy="461665"/>
          </a:xfrm>
          <a:prstGeom prst="rect">
            <a:avLst/>
          </a:prstGeom>
          <a:noFill/>
        </p:spPr>
        <p:txBody>
          <a:bodyPr wrap="square" rtlCol="0">
            <a:spAutoFit/>
          </a:bodyPr>
          <a:lstStyle/>
          <a:p>
            <a:pPr algn="ctr"/>
            <a:r>
              <a:rPr lang="en-US" sz="2400" b="1" dirty="0" smtClean="0">
                <a:solidFill>
                  <a:srgbClr val="FF0000"/>
                </a:solidFill>
              </a:rPr>
              <a:t>OR</a:t>
            </a:r>
          </a:p>
        </p:txBody>
      </p:sp>
      <p:sp>
        <p:nvSpPr>
          <p:cNvPr id="70" name="TextBox 69"/>
          <p:cNvSpPr txBox="1"/>
          <p:nvPr/>
        </p:nvSpPr>
        <p:spPr>
          <a:xfrm>
            <a:off x="2871242" y="3981930"/>
            <a:ext cx="882587" cy="369332"/>
          </a:xfrm>
          <a:prstGeom prst="rect">
            <a:avLst/>
          </a:prstGeom>
          <a:noFill/>
        </p:spPr>
        <p:txBody>
          <a:bodyPr wrap="square" rtlCol="0">
            <a:spAutoFit/>
          </a:bodyPr>
          <a:lstStyle/>
          <a:p>
            <a:pPr algn="ctr"/>
            <a:r>
              <a:rPr lang="en-US" b="1" dirty="0" smtClean="0">
                <a:solidFill>
                  <a:srgbClr val="0000FF"/>
                </a:solidFill>
              </a:rPr>
              <a:t>FNSF-1</a:t>
            </a:r>
          </a:p>
        </p:txBody>
      </p:sp>
      <p:cxnSp>
        <p:nvCxnSpPr>
          <p:cNvPr id="73" name="Straight Connector 72"/>
          <p:cNvCxnSpPr/>
          <p:nvPr/>
        </p:nvCxnSpPr>
        <p:spPr>
          <a:xfrm>
            <a:off x="1888957" y="4410311"/>
            <a:ext cx="2468880" cy="0"/>
          </a:xfrm>
          <a:prstGeom prst="line">
            <a:avLst/>
          </a:prstGeom>
          <a:ln w="3810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4375565" y="4598807"/>
            <a:ext cx="4014216" cy="0"/>
          </a:xfrm>
          <a:prstGeom prst="line">
            <a:avLst/>
          </a:prstGeom>
          <a:ln w="3810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4152517" y="4525055"/>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5947338" y="4182461"/>
            <a:ext cx="882587" cy="369332"/>
          </a:xfrm>
          <a:prstGeom prst="rect">
            <a:avLst/>
          </a:prstGeom>
          <a:noFill/>
        </p:spPr>
        <p:txBody>
          <a:bodyPr wrap="square" rtlCol="0">
            <a:spAutoFit/>
          </a:bodyPr>
          <a:lstStyle/>
          <a:p>
            <a:pPr algn="ctr"/>
            <a:r>
              <a:rPr lang="en-US" b="1" dirty="0" smtClean="0">
                <a:solidFill>
                  <a:srgbClr val="0000FF"/>
                </a:solidFill>
              </a:rPr>
              <a:t>FNSF-2</a:t>
            </a:r>
          </a:p>
        </p:txBody>
      </p:sp>
      <p:sp>
        <p:nvSpPr>
          <p:cNvPr id="40" name="Slide Number Placeholder 39"/>
          <p:cNvSpPr>
            <a:spLocks noGrp="1"/>
          </p:cNvSpPr>
          <p:nvPr>
            <p:ph type="sldNum" sz="quarter" idx="12"/>
          </p:nvPr>
        </p:nvSpPr>
        <p:spPr>
          <a:xfrm>
            <a:off x="6992112" y="6527038"/>
            <a:ext cx="2133600" cy="365125"/>
          </a:xfrm>
        </p:spPr>
        <p:txBody>
          <a:bodyPr/>
          <a:lstStyle/>
          <a:p>
            <a:fld id="{16154FB9-0A80-47E6-8629-F8FF85B14247}" type="slidenum">
              <a:rPr lang="en-US" sz="1400" smtClean="0">
                <a:solidFill>
                  <a:prstClr val="black"/>
                </a:solidFill>
              </a:rPr>
              <a:pPr/>
              <a:t>12</a:t>
            </a:fld>
            <a:endParaRPr lang="en-US" sz="1400" dirty="0">
              <a:solidFill>
                <a:prstClr val="black"/>
              </a:solidFill>
            </a:endParaRPr>
          </a:p>
        </p:txBody>
      </p:sp>
      <p:sp>
        <p:nvSpPr>
          <p:cNvPr id="42" name="TextBox 41"/>
          <p:cNvSpPr txBox="1"/>
          <p:nvPr/>
        </p:nvSpPr>
        <p:spPr>
          <a:xfrm>
            <a:off x="2828544" y="2231136"/>
            <a:ext cx="316992" cy="400110"/>
          </a:xfrm>
          <a:prstGeom prst="rect">
            <a:avLst/>
          </a:prstGeom>
          <a:noFill/>
        </p:spPr>
        <p:txBody>
          <a:bodyPr wrap="square" rtlCol="0">
            <a:spAutoFit/>
          </a:bodyPr>
          <a:lstStyle/>
          <a:p>
            <a:r>
              <a:rPr lang="en-US" sz="2000" dirty="0" smtClean="0">
                <a:solidFill>
                  <a:prstClr val="black"/>
                </a:solidFill>
                <a:latin typeface="Times New Roman" pitchFamily="18" charset="0"/>
                <a:cs typeface="Times New Roman" pitchFamily="18" charset="0"/>
              </a:rPr>
              <a:t>I</a:t>
            </a:r>
            <a:endParaRPr lang="en-US" sz="2000" dirty="0">
              <a:solidFill>
                <a:prstClr val="black"/>
              </a:solidFill>
              <a:latin typeface="Times New Roman" pitchFamily="18" charset="0"/>
              <a:cs typeface="Times New Roman" pitchFamily="18" charset="0"/>
            </a:endParaRPr>
          </a:p>
        </p:txBody>
      </p:sp>
      <p:sp>
        <p:nvSpPr>
          <p:cNvPr id="43" name="TextBox 42"/>
          <p:cNvSpPr txBox="1"/>
          <p:nvPr/>
        </p:nvSpPr>
        <p:spPr>
          <a:xfrm>
            <a:off x="5077968" y="2139696"/>
            <a:ext cx="384048" cy="400110"/>
          </a:xfrm>
          <a:prstGeom prst="rect">
            <a:avLst/>
          </a:prstGeom>
          <a:noFill/>
        </p:spPr>
        <p:txBody>
          <a:bodyPr wrap="square" rtlCol="0">
            <a:spAutoFit/>
          </a:bodyPr>
          <a:lstStyle/>
          <a:p>
            <a:r>
              <a:rPr lang="en-US" sz="2000" dirty="0" smtClean="0">
                <a:solidFill>
                  <a:prstClr val="black"/>
                </a:solidFill>
                <a:latin typeface="Times New Roman" pitchFamily="18" charset="0"/>
                <a:cs typeface="Times New Roman" pitchFamily="18" charset="0"/>
              </a:rPr>
              <a:t>II</a:t>
            </a:r>
            <a:endParaRPr lang="en-US" sz="2000" dirty="0">
              <a:solidFill>
                <a:prstClr val="black"/>
              </a:solidFill>
              <a:latin typeface="Times New Roman" pitchFamily="18" charset="0"/>
              <a:cs typeface="Times New Roman" pitchFamily="18" charset="0"/>
            </a:endParaRPr>
          </a:p>
        </p:txBody>
      </p:sp>
      <p:sp>
        <p:nvSpPr>
          <p:cNvPr id="44" name="TextBox 43"/>
          <p:cNvSpPr txBox="1"/>
          <p:nvPr/>
        </p:nvSpPr>
        <p:spPr>
          <a:xfrm>
            <a:off x="7217664" y="1901952"/>
            <a:ext cx="493776" cy="400110"/>
          </a:xfrm>
          <a:prstGeom prst="rect">
            <a:avLst/>
          </a:prstGeom>
          <a:noFill/>
        </p:spPr>
        <p:txBody>
          <a:bodyPr wrap="square" rtlCol="0">
            <a:spAutoFit/>
          </a:bodyPr>
          <a:lstStyle/>
          <a:p>
            <a:r>
              <a:rPr lang="en-US" sz="2000" dirty="0" smtClean="0">
                <a:solidFill>
                  <a:prstClr val="black"/>
                </a:solidFill>
                <a:latin typeface="Times New Roman" pitchFamily="18" charset="0"/>
                <a:cs typeface="Times New Roman" pitchFamily="18" charset="0"/>
              </a:rPr>
              <a:t>III</a:t>
            </a:r>
            <a:endParaRPr lang="en-US" sz="20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518797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51" grpId="0"/>
      <p:bldP spid="62" grpId="0"/>
      <p:bldP spid="65" grpId="0"/>
      <p:bldP spid="67" grpId="0"/>
      <p:bldP spid="70" grpId="0"/>
      <p:bldP spid="8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662132582"/>
              </p:ext>
            </p:extLst>
          </p:nvPr>
        </p:nvGraphicFramePr>
        <p:xfrm>
          <a:off x="152400" y="381000"/>
          <a:ext cx="88392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rot="17810177">
            <a:off x="-14668" y="4812928"/>
            <a:ext cx="2949429" cy="584775"/>
          </a:xfrm>
          <a:prstGeom prst="rect">
            <a:avLst/>
          </a:prstGeom>
          <a:noFill/>
        </p:spPr>
        <p:txBody>
          <a:bodyPr wrap="square" rtlCol="0">
            <a:spAutoFit/>
          </a:bodyPr>
          <a:lstStyle/>
          <a:p>
            <a:r>
              <a:rPr lang="en-US" sz="3200" b="1" dirty="0" smtClean="0">
                <a:solidFill>
                  <a:prstClr val="white">
                    <a:lumMod val="95000"/>
                  </a:prstClr>
                </a:solidFill>
              </a:rPr>
              <a:t>FNST Pyramid</a:t>
            </a:r>
            <a:endParaRPr lang="en-US" sz="3200" b="1" dirty="0">
              <a:solidFill>
                <a:prstClr val="white">
                  <a:lumMod val="95000"/>
                </a:prstClr>
              </a:solidFill>
            </a:endParaRPr>
          </a:p>
        </p:txBody>
      </p:sp>
      <p:sp>
        <p:nvSpPr>
          <p:cNvPr id="5" name="Title 4"/>
          <p:cNvSpPr>
            <a:spLocks noGrp="1"/>
          </p:cNvSpPr>
          <p:nvPr>
            <p:ph type="title"/>
          </p:nvPr>
        </p:nvSpPr>
        <p:spPr>
          <a:xfrm>
            <a:off x="228600" y="76200"/>
            <a:ext cx="8382000" cy="1143000"/>
          </a:xfrm>
        </p:spPr>
        <p:txBody>
          <a:bodyPr>
            <a:noAutofit/>
          </a:bodyPr>
          <a:lstStyle/>
          <a:p>
            <a:pPr lvl="0" algn="l"/>
            <a:r>
              <a:rPr lang="en-US" sz="2400" b="1" dirty="0"/>
              <a:t>E</a:t>
            </a:r>
            <a:r>
              <a:rPr lang="en-US" sz="2400" b="1" dirty="0" smtClean="0"/>
              <a:t>stablish the base of the pyramid </a:t>
            </a:r>
            <a:r>
              <a:rPr lang="en-US" sz="2400" b="1" dirty="0" smtClean="0">
                <a:solidFill>
                  <a:srgbClr val="FF0000"/>
                </a:solidFill>
              </a:rPr>
              <a:t>Before</a:t>
            </a:r>
            <a:r>
              <a:rPr lang="en-US" sz="2400" b="1" dirty="0" smtClean="0"/>
              <a:t> proceeding to the top</a:t>
            </a:r>
            <a:br>
              <a:rPr lang="en-US" sz="2400" b="1" dirty="0" smtClean="0"/>
            </a:br>
            <a:r>
              <a:rPr lang="en-US" sz="2400" b="1" dirty="0" smtClean="0"/>
              <a:t/>
            </a:r>
            <a:br>
              <a:rPr lang="en-US" sz="2400" b="1" dirty="0" smtClean="0"/>
            </a:br>
            <a:r>
              <a:rPr lang="en-US" sz="2400" b="1" dirty="0" smtClean="0"/>
              <a:t> </a:t>
            </a:r>
            <a:endParaRPr lang="en-US" sz="2400" b="1" dirty="0"/>
          </a:p>
        </p:txBody>
      </p:sp>
      <p:sp>
        <p:nvSpPr>
          <p:cNvPr id="7" name="Title 4"/>
          <p:cNvSpPr txBox="1">
            <a:spLocks/>
          </p:cNvSpPr>
          <p:nvPr/>
        </p:nvSpPr>
        <p:spPr>
          <a:xfrm>
            <a:off x="4419600" y="76200"/>
            <a:ext cx="3505200" cy="1143000"/>
          </a:xfrm>
          <a:prstGeom prst="rect">
            <a:avLst/>
          </a:prstGeom>
        </p:spPr>
        <p:txBody>
          <a:bodyPr vert="horz" lIns="91440" tIns="45720" rIns="91440" bIns="45720" rtlCol="0" anchor="ctr">
            <a:noAutofit/>
          </a:bodyPr>
          <a:lstStyle/>
          <a:p>
            <a:pPr>
              <a:spcBef>
                <a:spcPct val="0"/>
              </a:spcBef>
              <a:defRPr/>
            </a:pPr>
            <a:endParaRPr lang="en-US" sz="3200" b="1" dirty="0" smtClean="0">
              <a:solidFill>
                <a:prstClr val="black"/>
              </a:solidFill>
            </a:endParaRPr>
          </a:p>
        </p:txBody>
      </p:sp>
      <p:sp>
        <p:nvSpPr>
          <p:cNvPr id="2" name="TextBox 1"/>
          <p:cNvSpPr txBox="1"/>
          <p:nvPr/>
        </p:nvSpPr>
        <p:spPr>
          <a:xfrm>
            <a:off x="304800" y="457200"/>
            <a:ext cx="7924800" cy="461665"/>
          </a:xfrm>
          <a:prstGeom prst="rect">
            <a:avLst/>
          </a:prstGeom>
          <a:noFill/>
        </p:spPr>
        <p:txBody>
          <a:bodyPr wrap="square" rtlCol="0">
            <a:spAutoFit/>
          </a:bodyPr>
          <a:lstStyle/>
          <a:p>
            <a:pPr algn="ctr"/>
            <a:r>
              <a:rPr lang="en-US" sz="2400" b="1" dirty="0">
                <a:solidFill>
                  <a:srgbClr val="FF0000"/>
                </a:solidFill>
              </a:rPr>
              <a:t>We need substantial NEW Laboratory-scale facilities NOW</a:t>
            </a:r>
          </a:p>
        </p:txBody>
      </p:sp>
      <p:sp>
        <p:nvSpPr>
          <p:cNvPr id="3" name="Right Arrow 2"/>
          <p:cNvSpPr/>
          <p:nvPr/>
        </p:nvSpPr>
        <p:spPr>
          <a:xfrm>
            <a:off x="1752600" y="5638800"/>
            <a:ext cx="5334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96158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707"/>
            <a:ext cx="8229600" cy="518464"/>
          </a:xfrm>
        </p:spPr>
        <p:txBody>
          <a:bodyPr>
            <a:noAutofit/>
          </a:bodyPr>
          <a:lstStyle/>
          <a:p>
            <a:r>
              <a:rPr lang="en-US" sz="3000" b="1" dirty="0" smtClean="0">
                <a:solidFill>
                  <a:srgbClr val="0000FF"/>
                </a:solidFill>
                <a:latin typeface="Arial" pitchFamily="34" charset="0"/>
                <a:cs typeface="Arial" pitchFamily="34" charset="0"/>
              </a:rPr>
              <a:t>Concluding Remarks</a:t>
            </a:r>
            <a:endParaRPr lang="en-US" sz="3000" b="1" dirty="0">
              <a:solidFill>
                <a:srgbClr val="0000FF"/>
              </a:solidFill>
              <a:latin typeface="Arial" pitchFamily="34" charset="0"/>
              <a:cs typeface="Arial" pitchFamily="34" charset="0"/>
            </a:endParaRPr>
          </a:p>
        </p:txBody>
      </p:sp>
      <p:sp>
        <p:nvSpPr>
          <p:cNvPr id="4" name="Content Placeholder 3"/>
          <p:cNvSpPr>
            <a:spLocks noGrp="1"/>
          </p:cNvSpPr>
          <p:nvPr>
            <p:ph idx="1"/>
          </p:nvPr>
        </p:nvSpPr>
        <p:spPr>
          <a:xfrm>
            <a:off x="0" y="497059"/>
            <a:ext cx="9144000" cy="6013581"/>
          </a:xfrm>
        </p:spPr>
        <p:txBody>
          <a:bodyPr>
            <a:noAutofit/>
          </a:bodyPr>
          <a:lstStyle/>
          <a:p>
            <a:pPr>
              <a:lnSpc>
                <a:spcPct val="80000"/>
              </a:lnSpc>
              <a:spcAft>
                <a:spcPts val="1200"/>
              </a:spcAft>
            </a:pPr>
            <a:r>
              <a:rPr lang="en-US" sz="2000" b="1" dirty="0" smtClean="0">
                <a:latin typeface="Arial" pitchFamily="34" charset="0"/>
                <a:cs typeface="Arial" pitchFamily="34" charset="0"/>
              </a:rPr>
              <a:t>Launching an aggressive FNST R&amp;D program now is essential to defining “informed” vision and “credible” pathway to fusion energy.</a:t>
            </a:r>
          </a:p>
          <a:p>
            <a:pPr marL="0" indent="0">
              <a:lnSpc>
                <a:spcPct val="80000"/>
              </a:lnSpc>
              <a:spcAft>
                <a:spcPts val="600"/>
              </a:spcAft>
              <a:buNone/>
            </a:pPr>
            <a:r>
              <a:rPr lang="en-US" sz="2000" b="1" u="sng" dirty="0" smtClean="0">
                <a:latin typeface="Arial" pitchFamily="34" charset="0"/>
                <a:cs typeface="Arial" pitchFamily="34" charset="0"/>
              </a:rPr>
              <a:t>Most Important Steps To Do Now</a:t>
            </a:r>
          </a:p>
          <a:p>
            <a:pPr marL="461963" lvl="1" indent="-349250">
              <a:lnSpc>
                <a:spcPct val="80000"/>
              </a:lnSpc>
              <a:spcAft>
                <a:spcPts val="1200"/>
              </a:spcAft>
              <a:buFont typeface="+mj-lt"/>
              <a:buAutoNum type="arabicPeriod"/>
            </a:pPr>
            <a:r>
              <a:rPr lang="en-US" sz="1800" b="1" dirty="0" smtClean="0">
                <a:latin typeface="Arial" pitchFamily="34" charset="0"/>
                <a:cs typeface="Arial" pitchFamily="34" charset="0"/>
              </a:rPr>
              <a:t>Substantially expand exploratory R&amp;D</a:t>
            </a:r>
          </a:p>
          <a:p>
            <a:pPr marL="747522" lvl="1" indent="-347472">
              <a:lnSpc>
                <a:spcPct val="80000"/>
              </a:lnSpc>
              <a:spcAft>
                <a:spcPts val="1200"/>
              </a:spcAft>
            </a:pPr>
            <a:r>
              <a:rPr lang="en-US" sz="1800" dirty="0" smtClean="0">
                <a:latin typeface="Arial" pitchFamily="34" charset="0"/>
                <a:cs typeface="Arial" pitchFamily="34" charset="0"/>
              </a:rPr>
              <a:t>Experiments and modeling that begin to use real materials, fluids, and explore multiple effects and synergistic phenomena</a:t>
            </a:r>
          </a:p>
          <a:p>
            <a:pPr marL="1147572" lvl="2" indent="-347472">
              <a:lnSpc>
                <a:spcPct val="80000"/>
              </a:lnSpc>
              <a:spcAft>
                <a:spcPts val="1200"/>
              </a:spcAft>
            </a:pPr>
            <a:r>
              <a:rPr lang="en-US" sz="1600" dirty="0" smtClean="0">
                <a:latin typeface="Arial" pitchFamily="34" charset="0"/>
                <a:cs typeface="Arial" pitchFamily="34" charset="0"/>
              </a:rPr>
              <a:t>Major upgrade and new substantial laboratory-scale facilities</a:t>
            </a:r>
          </a:p>
          <a:p>
            <a:pPr marL="1147572" lvl="2" indent="-347472">
              <a:lnSpc>
                <a:spcPct val="80000"/>
              </a:lnSpc>
              <a:spcAft>
                <a:spcPts val="600"/>
              </a:spcAft>
            </a:pPr>
            <a:r>
              <a:rPr lang="en-US" sz="1600" dirty="0" smtClean="0">
                <a:latin typeface="Arial" pitchFamily="34" charset="0"/>
                <a:cs typeface="Arial" pitchFamily="34" charset="0"/>
              </a:rPr>
              <a:t>Theory and “FNST Simulation” project (parallel and eventually linked to “plasma simulation” project).</a:t>
            </a:r>
          </a:p>
          <a:p>
            <a:pPr marL="685800" lvl="1">
              <a:lnSpc>
                <a:spcPct val="80000"/>
              </a:lnSpc>
              <a:spcAft>
                <a:spcPts val="1200"/>
              </a:spcAft>
              <a:buFont typeface="Wingdings" pitchFamily="2" charset="2"/>
              <a:buChar char="Ø"/>
            </a:pPr>
            <a:r>
              <a:rPr lang="en-US" sz="1800" dirty="0" smtClean="0">
                <a:solidFill>
                  <a:srgbClr val="0000FF"/>
                </a:solidFill>
                <a:latin typeface="Arial" pitchFamily="34" charset="0"/>
                <a:cs typeface="Arial" pitchFamily="34" charset="0"/>
              </a:rPr>
              <a:t>This is essential prior to any “integrated” tests (TBM, FNSF, etc.)</a:t>
            </a:r>
          </a:p>
          <a:p>
            <a:pPr marL="457200" indent="-344488">
              <a:lnSpc>
                <a:spcPct val="80000"/>
              </a:lnSpc>
              <a:spcAft>
                <a:spcPts val="600"/>
              </a:spcAft>
              <a:buFont typeface="+mj-lt"/>
              <a:buAutoNum type="arabicPeriod" startAt="2"/>
            </a:pPr>
            <a:r>
              <a:rPr lang="en-US" sz="1800" b="1" dirty="0" smtClean="0">
                <a:latin typeface="Arial" pitchFamily="34" charset="0"/>
                <a:cs typeface="Arial" pitchFamily="34" charset="0"/>
              </a:rPr>
              <a:t>Move as fast as possible to “integrated tests” of fusion nuclear components – these can be performed only in DT plasma-based facility.</a:t>
            </a:r>
          </a:p>
          <a:p>
            <a:pPr marL="857250" lvl="1" indent="-225425">
              <a:lnSpc>
                <a:spcPct val="80000"/>
              </a:lnSpc>
              <a:spcAft>
                <a:spcPts val="600"/>
              </a:spcAft>
              <a:buFont typeface="+mj-lt"/>
              <a:buAutoNum type="alphaLcParenR"/>
            </a:pPr>
            <a:r>
              <a:rPr lang="en-US" sz="1600" dirty="0" smtClean="0">
                <a:latin typeface="Arial" pitchFamily="34" charset="0"/>
                <a:cs typeface="Arial" pitchFamily="34" charset="0"/>
              </a:rPr>
              <a:t>TBM in ITER</a:t>
            </a:r>
          </a:p>
          <a:p>
            <a:pPr marL="857250" lvl="1" indent="-225425">
              <a:lnSpc>
                <a:spcPct val="80000"/>
              </a:lnSpc>
              <a:spcAft>
                <a:spcPts val="600"/>
              </a:spcAft>
              <a:buFont typeface="+mj-lt"/>
              <a:buAutoNum type="alphaLcParenR"/>
            </a:pPr>
            <a:r>
              <a:rPr lang="en-US" sz="1600" dirty="0" smtClean="0">
                <a:latin typeface="Arial" pitchFamily="34" charset="0"/>
                <a:cs typeface="Arial" pitchFamily="34" charset="0"/>
              </a:rPr>
              <a:t>FNSF: Initiate studies to confront challenges with </a:t>
            </a:r>
            <a:r>
              <a:rPr lang="en-US" sz="1600" dirty="0">
                <a:latin typeface="Arial" pitchFamily="34" charset="0"/>
                <a:cs typeface="Arial" pitchFamily="34" charset="0"/>
              </a:rPr>
              <a:t>FNSF (think of “0+1” not “DEMO-1”).</a:t>
            </a:r>
            <a:endParaRPr lang="en-US" sz="1600" dirty="0" smtClean="0">
              <a:latin typeface="Arial" pitchFamily="34" charset="0"/>
              <a:cs typeface="Arial" pitchFamily="34" charset="0"/>
            </a:endParaRPr>
          </a:p>
          <a:p>
            <a:pPr marL="1254125" lvl="1" indent="-227013">
              <a:lnSpc>
                <a:spcPct val="80000"/>
              </a:lnSpc>
            </a:pPr>
            <a:r>
              <a:rPr lang="en-US" sz="1600" dirty="0">
                <a:latin typeface="Arial" pitchFamily="34" charset="0"/>
                <a:cs typeface="Arial" pitchFamily="34" charset="0"/>
              </a:rPr>
              <a:t>Address practical issues of building FNSF </a:t>
            </a:r>
            <a:r>
              <a:rPr lang="en-US" sz="1600" dirty="0">
                <a:solidFill>
                  <a:srgbClr val="CC0000"/>
                </a:solidFill>
                <a:latin typeface="Arial" pitchFamily="34" charset="0"/>
                <a:cs typeface="Arial" pitchFamily="34" charset="0"/>
              </a:rPr>
              <a:t>“in‐vessel” components </a:t>
            </a:r>
            <a:r>
              <a:rPr lang="en-US" sz="1600" dirty="0">
                <a:latin typeface="Arial" pitchFamily="34" charset="0"/>
                <a:cs typeface="Arial" pitchFamily="34" charset="0"/>
              </a:rPr>
              <a:t>of the same materials and technologies that are to be tested.</a:t>
            </a:r>
          </a:p>
          <a:p>
            <a:pPr marL="1254125" lvl="1" indent="-227013">
              <a:lnSpc>
                <a:spcPct val="80000"/>
              </a:lnSpc>
              <a:spcAft>
                <a:spcPts val="600"/>
              </a:spcAft>
            </a:pPr>
            <a:r>
              <a:rPr lang="en-US" sz="1600" dirty="0">
                <a:latin typeface="Arial" pitchFamily="34" charset="0"/>
                <a:cs typeface="Arial" pitchFamily="34" charset="0"/>
              </a:rPr>
              <a:t>Evaluate issues of facility configuration, maintenance, failure modes and rates, physics readiness (Quasi‐steady state? Q ~ 2‐3?). These issues are critical -  some are generic while others vary with proposed FNSF facility.</a:t>
            </a:r>
          </a:p>
          <a:p>
            <a:pPr marL="857250" lvl="1" indent="-344488">
              <a:lnSpc>
                <a:spcPct val="80000"/>
              </a:lnSpc>
              <a:spcAft>
                <a:spcPts val="600"/>
              </a:spcAft>
              <a:buFont typeface="+mj-lt"/>
              <a:buAutoNum type="alphaLcParenR"/>
            </a:pPr>
            <a:endParaRPr lang="en-US" sz="1400" dirty="0" smtClean="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pPr>
              <a:defRPr/>
            </a:pPr>
            <a:fld id="{A795BC0D-1D4B-4B1B-9AF4-5DE70206FDF6}"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4027770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518473" y="305054"/>
            <a:ext cx="8333295" cy="6453965"/>
          </a:xfrm>
        </p:spPr>
        <p:txBody>
          <a:bodyPr/>
          <a:lstStyle/>
          <a:p>
            <a:pPr marL="0" indent="0">
              <a:spcAft>
                <a:spcPts val="0"/>
              </a:spcAft>
              <a:buNone/>
            </a:pPr>
            <a:r>
              <a:rPr lang="en-US" dirty="0" smtClean="0"/>
              <a:t/>
            </a:r>
            <a:br>
              <a:rPr lang="en-US" dirty="0" smtClean="0"/>
            </a:br>
            <a:r>
              <a:rPr lang="en-US" dirty="0" smtClean="0"/>
              <a:t>Over </a:t>
            </a:r>
            <a:r>
              <a:rPr lang="en-US" dirty="0"/>
              <a:t>the past 3 decades we have done much planning and defining ambitious goals for the long term </a:t>
            </a:r>
            <a:r>
              <a:rPr lang="en-US" dirty="0" smtClean="0"/>
              <a:t>(power reactors) based </a:t>
            </a:r>
            <a:r>
              <a:rPr lang="en-US" dirty="0"/>
              <a:t>on what we “perceive” the technical challenges </a:t>
            </a:r>
            <a:r>
              <a:rPr lang="en-US" dirty="0" smtClean="0"/>
              <a:t>are, </a:t>
            </a:r>
            <a:r>
              <a:rPr lang="en-US" dirty="0"/>
              <a:t>and what may be attractive</a:t>
            </a:r>
            <a:r>
              <a:rPr lang="en-US" dirty="0" smtClean="0"/>
              <a:t>.</a:t>
            </a:r>
          </a:p>
          <a:p>
            <a:pPr marL="574675" lvl="1" indent="-234950">
              <a:spcAft>
                <a:spcPts val="1800"/>
              </a:spcAft>
            </a:pPr>
            <a:r>
              <a:rPr lang="en-US" sz="1800" dirty="0" smtClean="0">
                <a:solidFill>
                  <a:srgbClr val="FF0000"/>
                </a:solidFill>
              </a:rPr>
              <a:t>This planning has suffered from lack of fundamental knowledge on FNST</a:t>
            </a:r>
          </a:p>
          <a:p>
            <a:pPr>
              <a:spcAft>
                <a:spcPts val="600"/>
              </a:spcAft>
            </a:pPr>
            <a:r>
              <a:rPr lang="en-US" b="1" dirty="0" smtClean="0"/>
              <a:t>NOW it is time to focus on </a:t>
            </a:r>
            <a:r>
              <a:rPr lang="en-US" b="1" dirty="0">
                <a:solidFill>
                  <a:srgbClr val="0000FF"/>
                </a:solidFill>
              </a:rPr>
              <a:t>“actions” to perform </a:t>
            </a:r>
            <a:r>
              <a:rPr lang="en-US" b="1" dirty="0" smtClean="0">
                <a:solidFill>
                  <a:srgbClr val="0000FF"/>
                </a:solidFill>
              </a:rPr>
              <a:t>substantial FNST </a:t>
            </a:r>
            <a:r>
              <a:rPr lang="en-US" b="1" dirty="0">
                <a:solidFill>
                  <a:srgbClr val="0000FF"/>
                </a:solidFill>
              </a:rPr>
              <a:t>R&amp;D </a:t>
            </a:r>
            <a:r>
              <a:rPr lang="en-US" b="1" dirty="0" smtClean="0"/>
              <a:t>in the immediate and near-term futures: </a:t>
            </a:r>
            <a:r>
              <a:rPr lang="en-US" b="1" dirty="0">
                <a:solidFill>
                  <a:srgbClr val="0000FF"/>
                </a:solidFill>
              </a:rPr>
              <a:t>t</a:t>
            </a:r>
            <a:r>
              <a:rPr lang="en-US" b="1" dirty="0" smtClean="0">
                <a:solidFill>
                  <a:srgbClr val="0000FF"/>
                </a:solidFill>
              </a:rPr>
              <a:t>his will give us real scientific and engineering data with which we can:</a:t>
            </a:r>
            <a:endParaRPr lang="en-US" b="1" dirty="0">
              <a:solidFill>
                <a:srgbClr val="0000FF"/>
              </a:solidFill>
            </a:endParaRPr>
          </a:p>
          <a:p>
            <a:pPr marL="1027113" lvl="1" indent="-282575">
              <a:spcAft>
                <a:spcPts val="0"/>
              </a:spcAft>
            </a:pPr>
            <a:r>
              <a:rPr lang="en-US" sz="2000" b="1" dirty="0" smtClean="0"/>
              <a:t>evaluate our long-term goals (too ambitious? Realistic?)</a:t>
            </a:r>
          </a:p>
          <a:p>
            <a:pPr marL="1027113" lvl="1" indent="-282575">
              <a:spcAft>
                <a:spcPts val="3600"/>
              </a:spcAft>
            </a:pPr>
            <a:r>
              <a:rPr lang="en-US" sz="2000" b="1" dirty="0" smtClean="0"/>
              <a:t>define </a:t>
            </a:r>
            <a:r>
              <a:rPr lang="en-US" sz="2000" b="1" dirty="0"/>
              <a:t>a practical and credible </a:t>
            </a:r>
            <a:r>
              <a:rPr lang="en-US" sz="2000" b="1" dirty="0" smtClean="0"/>
              <a:t>pathway</a:t>
            </a:r>
          </a:p>
          <a:p>
            <a:pPr marL="0" indent="0">
              <a:spcAft>
                <a:spcPts val="1200"/>
              </a:spcAft>
              <a:buNone/>
            </a:pPr>
            <a:r>
              <a:rPr lang="en-US" b="1" u="sng" dirty="0" smtClean="0">
                <a:solidFill>
                  <a:srgbClr val="000000"/>
                </a:solidFill>
              </a:rPr>
              <a:t>The </a:t>
            </a:r>
            <a:r>
              <a:rPr lang="en-US" b="1" u="sng" dirty="0">
                <a:solidFill>
                  <a:srgbClr val="000000"/>
                </a:solidFill>
              </a:rPr>
              <a:t>Major Challenges NOW are in </a:t>
            </a:r>
            <a:r>
              <a:rPr lang="en-US" b="1" u="sng" dirty="0" smtClean="0">
                <a:solidFill>
                  <a:srgbClr val="000000"/>
                </a:solidFill>
              </a:rPr>
              <a:t>FNST</a:t>
            </a:r>
          </a:p>
          <a:p>
            <a:pPr marL="0" indent="0">
              <a:spcAft>
                <a:spcPts val="600"/>
              </a:spcAft>
              <a:buNone/>
            </a:pPr>
            <a:r>
              <a:rPr lang="en-US" dirty="0" smtClean="0">
                <a:solidFill>
                  <a:srgbClr val="000000"/>
                </a:solidFill>
              </a:rPr>
              <a:t>The major FNST challenges are not only the difficulty and complexity of the technical issues</a:t>
            </a:r>
          </a:p>
          <a:p>
            <a:pPr marL="461963" indent="-234950">
              <a:spcAft>
                <a:spcPts val="1200"/>
              </a:spcAft>
              <a:buFont typeface="Wingdings" pitchFamily="2" charset="2"/>
              <a:buChar char="Ø"/>
            </a:pPr>
            <a:r>
              <a:rPr lang="en-US" dirty="0" smtClean="0">
                <a:solidFill>
                  <a:srgbClr val="0000FF"/>
                </a:solidFill>
              </a:rPr>
              <a:t>But also how and where (facilities) we can do experiments to resolve these issues.</a:t>
            </a:r>
            <a:endParaRPr lang="en-US" dirty="0" smtClean="0"/>
          </a:p>
        </p:txBody>
      </p:sp>
      <p:sp>
        <p:nvSpPr>
          <p:cNvPr id="2" name="Slide Number Placeholder 1"/>
          <p:cNvSpPr>
            <a:spLocks noGrp="1"/>
          </p:cNvSpPr>
          <p:nvPr>
            <p:ph type="sldNum" sz="quarter" idx="12"/>
          </p:nvPr>
        </p:nvSpPr>
        <p:spPr>
          <a:xfrm>
            <a:off x="8333295" y="6286107"/>
            <a:ext cx="584462" cy="457200"/>
          </a:xfrm>
        </p:spPr>
        <p:txBody>
          <a:bodyPr/>
          <a:lstStyle/>
          <a:p>
            <a:fld id="{E20A1A58-BFAD-4387-A50D-2ED50E5620BA}" type="slidenum">
              <a:rPr lang="en-US" smtClean="0">
                <a:solidFill>
                  <a:srgbClr val="000000"/>
                </a:solidFill>
              </a:rPr>
              <a:pPr/>
              <a:t>2</a:t>
            </a:fld>
            <a:endParaRPr lang="en-US" dirty="0">
              <a:solidFill>
                <a:srgbClr val="000000"/>
              </a:solidFill>
            </a:endParaRPr>
          </a:p>
        </p:txBody>
      </p:sp>
    </p:spTree>
    <p:extLst>
      <p:ext uri="{BB962C8B-B14F-4D97-AF65-F5344CB8AC3E}">
        <p14:creationId xmlns:p14="http://schemas.microsoft.com/office/powerpoint/2010/main" val="289356094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381000" y="685800"/>
            <a:ext cx="8458200" cy="1006475"/>
          </a:xfrm>
          <a:prstGeom prst="rect">
            <a:avLst/>
          </a:prstGeom>
          <a:noFill/>
          <a:ln w="9525">
            <a:noFill/>
            <a:miter lim="800000"/>
            <a:headEnd/>
            <a:tailEnd/>
          </a:ln>
        </p:spPr>
        <p:txBody>
          <a:bodyPr>
            <a:spAutoFit/>
          </a:bodyPr>
          <a:lstStyle/>
          <a:p>
            <a:pPr algn="ctr" fontAlgn="base">
              <a:spcBef>
                <a:spcPct val="0"/>
              </a:spcBef>
              <a:spcAft>
                <a:spcPct val="0"/>
              </a:spcAft>
            </a:pPr>
            <a:r>
              <a:rPr lang="en-US" sz="2000" b="1" dirty="0">
                <a:solidFill>
                  <a:srgbClr val="0000FF"/>
                </a:solidFill>
                <a:latin typeface="Tahoma" pitchFamily="34" charset="0"/>
                <a:ea typeface="ＭＳ Ｐゴシック" pitchFamily="34" charset="-128"/>
              </a:rPr>
              <a:t>FNST</a:t>
            </a:r>
            <a:r>
              <a:rPr lang="en-US" sz="2000" dirty="0">
                <a:solidFill>
                  <a:srgbClr val="0000FF"/>
                </a:solidFill>
                <a:latin typeface="Tahoma" pitchFamily="34" charset="0"/>
                <a:ea typeface="ＭＳ Ｐゴシック" pitchFamily="34" charset="-128"/>
              </a:rPr>
              <a:t> is the </a:t>
            </a:r>
            <a:r>
              <a:rPr lang="en-US" sz="2000" b="1" u="sng" dirty="0">
                <a:solidFill>
                  <a:srgbClr val="0000FF"/>
                </a:solidFill>
                <a:latin typeface="Tahoma" pitchFamily="34" charset="0"/>
                <a:ea typeface="ＭＳ Ｐゴシック" pitchFamily="34" charset="-128"/>
              </a:rPr>
              <a:t>science</a:t>
            </a:r>
            <a:r>
              <a:rPr lang="en-US" sz="2000" dirty="0">
                <a:solidFill>
                  <a:srgbClr val="0000FF"/>
                </a:solidFill>
                <a:latin typeface="Tahoma" pitchFamily="34" charset="0"/>
                <a:ea typeface="ＭＳ Ｐゴシック" pitchFamily="34" charset="-128"/>
              </a:rPr>
              <a:t>, </a:t>
            </a:r>
            <a:r>
              <a:rPr lang="en-US" sz="2000" b="1" u="sng" dirty="0">
                <a:solidFill>
                  <a:srgbClr val="0000FF"/>
                </a:solidFill>
                <a:latin typeface="Tahoma" pitchFamily="34" charset="0"/>
                <a:ea typeface="ＭＳ Ｐゴシック" pitchFamily="34" charset="-128"/>
              </a:rPr>
              <a:t>engineering</a:t>
            </a:r>
            <a:r>
              <a:rPr lang="en-US" sz="2000" dirty="0">
                <a:solidFill>
                  <a:srgbClr val="0000FF"/>
                </a:solidFill>
                <a:latin typeface="Tahoma" pitchFamily="34" charset="0"/>
                <a:ea typeface="ＭＳ Ｐゴシック" pitchFamily="34" charset="-128"/>
              </a:rPr>
              <a:t>, </a:t>
            </a:r>
            <a:r>
              <a:rPr lang="en-US" sz="2000" b="1" u="sng" dirty="0">
                <a:solidFill>
                  <a:srgbClr val="0000FF"/>
                </a:solidFill>
                <a:latin typeface="Tahoma" pitchFamily="34" charset="0"/>
                <a:ea typeface="ＭＳ Ｐゴシック" pitchFamily="34" charset="-128"/>
              </a:rPr>
              <a:t>technology</a:t>
            </a:r>
            <a:r>
              <a:rPr lang="en-US" sz="2000" dirty="0">
                <a:solidFill>
                  <a:srgbClr val="0000FF"/>
                </a:solidFill>
                <a:latin typeface="Tahoma" pitchFamily="34" charset="0"/>
                <a:ea typeface="ＭＳ Ｐゴシック" pitchFamily="34" charset="-128"/>
              </a:rPr>
              <a:t> and </a:t>
            </a:r>
            <a:r>
              <a:rPr lang="en-US" sz="2000" b="1" u="sng" dirty="0">
                <a:solidFill>
                  <a:srgbClr val="0000FF"/>
                </a:solidFill>
                <a:latin typeface="Tahoma" pitchFamily="34" charset="0"/>
                <a:ea typeface="ＭＳ Ｐゴシック" pitchFamily="34" charset="-128"/>
              </a:rPr>
              <a:t>materials</a:t>
            </a:r>
            <a:r>
              <a:rPr lang="en-US" sz="2000" dirty="0">
                <a:solidFill>
                  <a:srgbClr val="0000FF"/>
                </a:solidFill>
                <a:latin typeface="Tahoma" pitchFamily="34" charset="0"/>
                <a:ea typeface="ＭＳ Ｐゴシック" pitchFamily="34" charset="-128"/>
              </a:rPr>
              <a:t>        for the fusion nuclear components that </a:t>
            </a:r>
          </a:p>
          <a:p>
            <a:pPr algn="ctr" fontAlgn="base">
              <a:spcBef>
                <a:spcPct val="0"/>
              </a:spcBef>
              <a:spcAft>
                <a:spcPct val="0"/>
              </a:spcAft>
            </a:pPr>
            <a:r>
              <a:rPr lang="en-US" sz="2000" u="sng" dirty="0">
                <a:solidFill>
                  <a:srgbClr val="0000FF"/>
                </a:solidFill>
                <a:latin typeface="Tahoma" pitchFamily="34" charset="0"/>
                <a:ea typeface="ＭＳ Ｐゴシック" pitchFamily="34" charset="-128"/>
              </a:rPr>
              <a:t>generate</a:t>
            </a:r>
            <a:r>
              <a:rPr lang="en-US" sz="2000" dirty="0">
                <a:solidFill>
                  <a:srgbClr val="0000FF"/>
                </a:solidFill>
                <a:latin typeface="Tahoma" pitchFamily="34" charset="0"/>
                <a:ea typeface="ＭＳ Ｐゴシック" pitchFamily="34" charset="-128"/>
              </a:rPr>
              <a:t>, </a:t>
            </a:r>
            <a:r>
              <a:rPr lang="en-US" sz="2000" u="sng" dirty="0">
                <a:solidFill>
                  <a:srgbClr val="0000FF"/>
                </a:solidFill>
                <a:latin typeface="Tahoma" pitchFamily="34" charset="0"/>
                <a:ea typeface="ＭＳ Ｐゴシック" pitchFamily="34" charset="-128"/>
              </a:rPr>
              <a:t>control</a:t>
            </a:r>
            <a:r>
              <a:rPr lang="en-US" sz="2000" dirty="0">
                <a:solidFill>
                  <a:srgbClr val="0000FF"/>
                </a:solidFill>
                <a:latin typeface="Tahoma" pitchFamily="34" charset="0"/>
                <a:ea typeface="ＭＳ Ｐゴシック" pitchFamily="34" charset="-128"/>
              </a:rPr>
              <a:t> and </a:t>
            </a:r>
            <a:r>
              <a:rPr lang="en-US" sz="2000" u="sng" dirty="0">
                <a:solidFill>
                  <a:srgbClr val="0000FF"/>
                </a:solidFill>
                <a:latin typeface="Tahoma" pitchFamily="34" charset="0"/>
                <a:ea typeface="ＭＳ Ｐゴシック" pitchFamily="34" charset="-128"/>
              </a:rPr>
              <a:t>utilize</a:t>
            </a:r>
            <a:r>
              <a:rPr lang="en-US" sz="2000" dirty="0">
                <a:solidFill>
                  <a:srgbClr val="0000FF"/>
                </a:solidFill>
                <a:latin typeface="Tahoma" pitchFamily="34" charset="0"/>
                <a:ea typeface="ＭＳ Ｐゴシック" pitchFamily="34" charset="-128"/>
              </a:rPr>
              <a:t> </a:t>
            </a:r>
            <a:r>
              <a:rPr lang="en-US" sz="2000" u="sng" dirty="0">
                <a:solidFill>
                  <a:srgbClr val="0000FF"/>
                </a:solidFill>
                <a:latin typeface="Tahoma" pitchFamily="34" charset="0"/>
                <a:ea typeface="ＭＳ Ｐゴシック" pitchFamily="34" charset="-128"/>
              </a:rPr>
              <a:t>neutrons</a:t>
            </a:r>
            <a:r>
              <a:rPr lang="en-US" sz="2000" dirty="0">
                <a:solidFill>
                  <a:srgbClr val="0000FF"/>
                </a:solidFill>
                <a:latin typeface="Tahoma" pitchFamily="34" charset="0"/>
                <a:ea typeface="ＭＳ Ｐゴシック" pitchFamily="34" charset="-128"/>
              </a:rPr>
              <a:t>, </a:t>
            </a:r>
            <a:r>
              <a:rPr lang="en-US" sz="2000" u="sng" dirty="0">
                <a:solidFill>
                  <a:srgbClr val="0000FF"/>
                </a:solidFill>
                <a:latin typeface="Tahoma" pitchFamily="34" charset="0"/>
                <a:ea typeface="ＭＳ Ｐゴシック" pitchFamily="34" charset="-128"/>
              </a:rPr>
              <a:t>energetic particles</a:t>
            </a:r>
            <a:r>
              <a:rPr lang="en-US" sz="2000" dirty="0">
                <a:solidFill>
                  <a:srgbClr val="0000FF"/>
                </a:solidFill>
                <a:latin typeface="Tahoma" pitchFamily="34" charset="0"/>
                <a:ea typeface="ＭＳ Ｐゴシック" pitchFamily="34" charset="-128"/>
              </a:rPr>
              <a:t> &amp; </a:t>
            </a:r>
            <a:r>
              <a:rPr lang="en-US" sz="2000" u="sng" dirty="0">
                <a:solidFill>
                  <a:srgbClr val="0000FF"/>
                </a:solidFill>
                <a:latin typeface="Tahoma" pitchFamily="34" charset="0"/>
                <a:ea typeface="ＭＳ Ｐゴシック" pitchFamily="34" charset="-128"/>
              </a:rPr>
              <a:t>tritium</a:t>
            </a:r>
            <a:r>
              <a:rPr lang="en-US" sz="2000" dirty="0">
                <a:solidFill>
                  <a:srgbClr val="0000FF"/>
                </a:solidFill>
                <a:latin typeface="Tahoma" pitchFamily="34" charset="0"/>
                <a:ea typeface="ＭＳ Ｐゴシック" pitchFamily="34" charset="-128"/>
              </a:rPr>
              <a:t>.</a:t>
            </a:r>
          </a:p>
        </p:txBody>
      </p:sp>
      <p:sp>
        <p:nvSpPr>
          <p:cNvPr id="8195" name="Text Box 6"/>
          <p:cNvSpPr txBox="1">
            <a:spLocks noChangeArrowheads="1"/>
          </p:cNvSpPr>
          <p:nvPr/>
        </p:nvSpPr>
        <p:spPr bwMode="auto">
          <a:xfrm>
            <a:off x="533400" y="228600"/>
            <a:ext cx="8229600" cy="519113"/>
          </a:xfrm>
          <a:prstGeom prst="rect">
            <a:avLst/>
          </a:prstGeom>
          <a:noFill/>
          <a:ln w="9525">
            <a:noFill/>
            <a:miter lim="800000"/>
            <a:headEnd/>
            <a:tailEnd/>
          </a:ln>
        </p:spPr>
        <p:txBody>
          <a:bodyPr lIns="45720">
            <a:spAutoFit/>
          </a:bodyPr>
          <a:lstStyle/>
          <a:p>
            <a:pPr algn="ctr" fontAlgn="base">
              <a:spcBef>
                <a:spcPct val="50000"/>
              </a:spcBef>
              <a:spcAft>
                <a:spcPct val="0"/>
              </a:spcAft>
            </a:pPr>
            <a:r>
              <a:rPr lang="en-US" sz="2800" b="1">
                <a:solidFill>
                  <a:srgbClr val="000000"/>
                </a:solidFill>
                <a:latin typeface="Tahoma" pitchFamily="34" charset="0"/>
                <a:ea typeface="ＭＳ Ｐゴシック" pitchFamily="34" charset="-128"/>
              </a:rPr>
              <a:t>Fusion Nuclear Science &amp; Technology (FNST)</a:t>
            </a:r>
          </a:p>
        </p:txBody>
      </p:sp>
      <p:sp>
        <p:nvSpPr>
          <p:cNvPr id="8196" name="Text Box 7"/>
          <p:cNvSpPr txBox="1">
            <a:spLocks noChangeArrowheads="1"/>
          </p:cNvSpPr>
          <p:nvPr/>
        </p:nvSpPr>
        <p:spPr bwMode="auto">
          <a:xfrm>
            <a:off x="4343400" y="1787769"/>
            <a:ext cx="4800600" cy="1981200"/>
          </a:xfrm>
          <a:prstGeom prst="rect">
            <a:avLst/>
          </a:prstGeom>
          <a:noFill/>
          <a:ln w="9525">
            <a:noFill/>
            <a:miter lim="800000"/>
            <a:headEnd/>
            <a:tailEnd/>
          </a:ln>
        </p:spPr>
        <p:txBody>
          <a:bodyPr>
            <a:spAutoFit/>
          </a:bodyPr>
          <a:lstStyle/>
          <a:p>
            <a:pPr marL="174625" indent="-174625" fontAlgn="base">
              <a:lnSpc>
                <a:spcPct val="90000"/>
              </a:lnSpc>
              <a:spcBef>
                <a:spcPct val="25000"/>
              </a:spcBef>
              <a:spcAft>
                <a:spcPct val="20000"/>
              </a:spcAft>
              <a:tabLst>
                <a:tab pos="461963" algn="l"/>
              </a:tabLst>
            </a:pPr>
            <a:r>
              <a:rPr lang="en-US" sz="2000" b="1" i="1" dirty="0">
                <a:solidFill>
                  <a:srgbClr val="FF0000"/>
                </a:solidFill>
                <a:latin typeface="Arial" pitchFamily="34" charset="0"/>
                <a:ea typeface="ＭＳ Ｐゴシック" pitchFamily="34" charset="-128"/>
                <a:cs typeface="Arial" pitchFamily="34" charset="0"/>
              </a:rPr>
              <a:t>The nuclear environment also affects</a:t>
            </a:r>
            <a:endParaRPr lang="en-US" sz="2000" i="1" dirty="0">
              <a:solidFill>
                <a:srgbClr val="FF0000"/>
              </a:solidFill>
              <a:latin typeface="Arial" pitchFamily="34" charset="0"/>
              <a:ea typeface="ＭＳ Ｐゴシック" pitchFamily="34" charset="-128"/>
              <a:cs typeface="Arial" pitchFamily="34" charset="0"/>
            </a:endParaRPr>
          </a:p>
          <a:p>
            <a:pPr marL="174625" indent="-174625" fontAlgn="base">
              <a:lnSpc>
                <a:spcPct val="90000"/>
              </a:lnSpc>
              <a:spcBef>
                <a:spcPct val="0"/>
              </a:spcBef>
              <a:spcAft>
                <a:spcPct val="20000"/>
              </a:spcAft>
              <a:buClr>
                <a:srgbClr val="009999"/>
              </a:buClr>
              <a:buSzPct val="85000"/>
              <a:buFont typeface="Wingdings" pitchFamily="2" charset="2"/>
              <a:buChar char="§"/>
              <a:tabLst>
                <a:tab pos="461963" algn="l"/>
              </a:tabLst>
            </a:pPr>
            <a:r>
              <a:rPr lang="en-US" sz="2000" b="1" dirty="0">
                <a:solidFill>
                  <a:srgbClr val="3333FF"/>
                </a:solidFill>
                <a:latin typeface="Arial" pitchFamily="34" charset="0"/>
                <a:ea typeface="ＭＳ Ｐゴシック" pitchFamily="34" charset="-128"/>
                <a:cs typeface="Arial" pitchFamily="34" charset="0"/>
              </a:rPr>
              <a:t>Tritium Fuel Cycle</a:t>
            </a:r>
          </a:p>
          <a:p>
            <a:pPr marL="174625" indent="-174625" fontAlgn="base">
              <a:lnSpc>
                <a:spcPct val="90000"/>
              </a:lnSpc>
              <a:spcBef>
                <a:spcPct val="0"/>
              </a:spcBef>
              <a:spcAft>
                <a:spcPct val="20000"/>
              </a:spcAft>
              <a:buClr>
                <a:srgbClr val="009999"/>
              </a:buClr>
              <a:buSzPct val="85000"/>
              <a:buFont typeface="Wingdings" pitchFamily="2" charset="2"/>
              <a:buChar char="§"/>
              <a:tabLst>
                <a:tab pos="461963" algn="l"/>
              </a:tabLst>
            </a:pPr>
            <a:r>
              <a:rPr lang="en-US" sz="2000" b="1" dirty="0">
                <a:solidFill>
                  <a:srgbClr val="3333FF"/>
                </a:solidFill>
                <a:latin typeface="Arial" pitchFamily="34" charset="0"/>
                <a:ea typeface="ＭＳ Ｐゴシック" pitchFamily="34" charset="-128"/>
                <a:cs typeface="Arial" pitchFamily="34" charset="0"/>
              </a:rPr>
              <a:t>Instrumentation &amp; Control Systems</a:t>
            </a:r>
          </a:p>
          <a:p>
            <a:pPr marL="174625" indent="-174625" fontAlgn="base">
              <a:lnSpc>
                <a:spcPct val="90000"/>
              </a:lnSpc>
              <a:spcBef>
                <a:spcPct val="0"/>
              </a:spcBef>
              <a:spcAft>
                <a:spcPct val="20000"/>
              </a:spcAft>
              <a:buClr>
                <a:srgbClr val="009999"/>
              </a:buClr>
              <a:buSzPct val="85000"/>
              <a:buFont typeface="Wingdings" pitchFamily="2" charset="2"/>
              <a:buChar char="§"/>
              <a:tabLst>
                <a:tab pos="461963" algn="l"/>
              </a:tabLst>
            </a:pPr>
            <a:r>
              <a:rPr lang="en-US" sz="2000" b="1" dirty="0">
                <a:solidFill>
                  <a:srgbClr val="3333FF"/>
                </a:solidFill>
                <a:latin typeface="Arial" pitchFamily="34" charset="0"/>
                <a:ea typeface="ＭＳ Ｐゴシック" pitchFamily="34" charset="-128"/>
                <a:cs typeface="Arial" pitchFamily="34" charset="0"/>
              </a:rPr>
              <a:t>Remote Maintenance Components</a:t>
            </a:r>
          </a:p>
          <a:p>
            <a:pPr marL="174625" indent="-174625" fontAlgn="base">
              <a:lnSpc>
                <a:spcPct val="90000"/>
              </a:lnSpc>
              <a:spcBef>
                <a:spcPct val="0"/>
              </a:spcBef>
              <a:spcAft>
                <a:spcPct val="20000"/>
              </a:spcAft>
              <a:buClr>
                <a:srgbClr val="009999"/>
              </a:buClr>
              <a:buSzPct val="85000"/>
              <a:buFont typeface="Wingdings" pitchFamily="2" charset="2"/>
              <a:buChar char="§"/>
              <a:tabLst>
                <a:tab pos="461963" algn="l"/>
              </a:tabLst>
            </a:pPr>
            <a:r>
              <a:rPr lang="en-US" sz="2000" b="1" dirty="0">
                <a:solidFill>
                  <a:srgbClr val="3333FF"/>
                </a:solidFill>
                <a:latin typeface="Arial" pitchFamily="34" charset="0"/>
                <a:ea typeface="ＭＳ Ｐゴシック" pitchFamily="34" charset="-128"/>
                <a:cs typeface="Arial" pitchFamily="34" charset="0"/>
              </a:rPr>
              <a:t>Heat Transport &amp; 			Power Conversion Systems</a:t>
            </a:r>
          </a:p>
        </p:txBody>
      </p:sp>
      <p:sp>
        <p:nvSpPr>
          <p:cNvPr id="8197" name="Text Box 8"/>
          <p:cNvSpPr txBox="1">
            <a:spLocks noChangeArrowheads="1"/>
          </p:cNvSpPr>
          <p:nvPr/>
        </p:nvSpPr>
        <p:spPr bwMode="auto">
          <a:xfrm>
            <a:off x="281354" y="1803009"/>
            <a:ext cx="3962400" cy="1871282"/>
          </a:xfrm>
          <a:prstGeom prst="rect">
            <a:avLst/>
          </a:prstGeom>
          <a:noFill/>
          <a:ln w="9525">
            <a:noFill/>
            <a:miter lim="800000"/>
            <a:headEnd/>
            <a:tailEnd/>
          </a:ln>
        </p:spPr>
        <p:txBody>
          <a:bodyPr tIns="0">
            <a:spAutoFit/>
          </a:bodyPr>
          <a:lstStyle/>
          <a:p>
            <a:pPr marL="174625" indent="-174625" fontAlgn="base">
              <a:lnSpc>
                <a:spcPct val="90000"/>
              </a:lnSpc>
              <a:spcBef>
                <a:spcPct val="0"/>
              </a:spcBef>
              <a:spcAft>
                <a:spcPct val="20000"/>
              </a:spcAft>
              <a:buClr>
                <a:srgbClr val="009999"/>
              </a:buClr>
              <a:buSzPct val="85000"/>
              <a:tabLst>
                <a:tab pos="461963" algn="l"/>
              </a:tabLst>
            </a:pPr>
            <a:r>
              <a:rPr lang="en-US" sz="2000" b="1" i="1" dirty="0">
                <a:solidFill>
                  <a:srgbClr val="FF0000"/>
                </a:solidFill>
                <a:latin typeface="Arial" pitchFamily="34" charset="0"/>
                <a:ea typeface="ＭＳ Ｐゴシック" pitchFamily="34" charset="-128"/>
                <a:cs typeface="Arial" pitchFamily="34" charset="0"/>
              </a:rPr>
              <a:t>In-vessel Components</a:t>
            </a:r>
          </a:p>
          <a:p>
            <a:pPr marL="174625" indent="-174625" fontAlgn="base">
              <a:lnSpc>
                <a:spcPct val="90000"/>
              </a:lnSpc>
              <a:spcBef>
                <a:spcPct val="0"/>
              </a:spcBef>
              <a:spcAft>
                <a:spcPct val="20000"/>
              </a:spcAft>
              <a:buClr>
                <a:srgbClr val="009999"/>
              </a:buClr>
              <a:buSzPct val="85000"/>
              <a:buFont typeface="Wingdings" pitchFamily="2" charset="2"/>
              <a:buChar char="§"/>
              <a:tabLst>
                <a:tab pos="461963" algn="l"/>
              </a:tabLst>
            </a:pPr>
            <a:r>
              <a:rPr lang="en-US" sz="2000" b="1" dirty="0" smtClean="0">
                <a:solidFill>
                  <a:srgbClr val="0000FF"/>
                </a:solidFill>
                <a:latin typeface="Arial" pitchFamily="34" charset="0"/>
                <a:ea typeface="ＭＳ Ｐゴシック" pitchFamily="34" charset="-128"/>
                <a:cs typeface="Arial" pitchFamily="34" charset="0"/>
              </a:rPr>
              <a:t>Plasma Facing </a:t>
            </a:r>
            <a:r>
              <a:rPr lang="en-US" sz="2000" b="1" dirty="0">
                <a:solidFill>
                  <a:srgbClr val="0000FF"/>
                </a:solidFill>
                <a:latin typeface="Arial" pitchFamily="34" charset="0"/>
                <a:ea typeface="ＭＳ Ｐゴシック" pitchFamily="34" charset="-128"/>
                <a:cs typeface="Arial" pitchFamily="34" charset="0"/>
              </a:rPr>
              <a:t>Components</a:t>
            </a:r>
            <a:r>
              <a:rPr lang="en-US" dirty="0">
                <a:solidFill>
                  <a:srgbClr val="000000"/>
                </a:solidFill>
                <a:latin typeface="Arial" pitchFamily="34" charset="0"/>
                <a:ea typeface="ＭＳ Ｐゴシック" pitchFamily="34" charset="-128"/>
                <a:cs typeface="Arial" pitchFamily="34" charset="0"/>
              </a:rPr>
              <a:t>  </a:t>
            </a:r>
          </a:p>
          <a:p>
            <a:pPr marL="174625" indent="-174625" fontAlgn="base">
              <a:lnSpc>
                <a:spcPct val="85000"/>
              </a:lnSpc>
              <a:spcBef>
                <a:spcPct val="0"/>
              </a:spcBef>
              <a:spcAft>
                <a:spcPct val="0"/>
              </a:spcAft>
              <a:buClr>
                <a:srgbClr val="009999"/>
              </a:buClr>
              <a:buSzPct val="85000"/>
              <a:buFont typeface="Wingdings" pitchFamily="2" charset="2"/>
              <a:buNone/>
              <a:tabLst>
                <a:tab pos="461963" algn="l"/>
              </a:tabLst>
            </a:pPr>
            <a:r>
              <a:rPr lang="en-US" dirty="0">
                <a:solidFill>
                  <a:srgbClr val="000000"/>
                </a:solidFill>
                <a:latin typeface="Arial" pitchFamily="34" charset="0"/>
                <a:ea typeface="ＭＳ Ｐゴシック" pitchFamily="34" charset="-128"/>
                <a:cs typeface="Arial" pitchFamily="34" charset="0"/>
              </a:rPr>
              <a:t>	</a:t>
            </a:r>
            <a:r>
              <a:rPr lang="en-US" dirty="0" err="1">
                <a:solidFill>
                  <a:srgbClr val="000000"/>
                </a:solidFill>
                <a:latin typeface="Arial" pitchFamily="34" charset="0"/>
                <a:ea typeface="ＭＳ Ｐゴシック" pitchFamily="34" charset="-128"/>
                <a:cs typeface="Arial" pitchFamily="34" charset="0"/>
              </a:rPr>
              <a:t>divertor</a:t>
            </a:r>
            <a:r>
              <a:rPr lang="en-US" dirty="0">
                <a:solidFill>
                  <a:srgbClr val="000000"/>
                </a:solidFill>
                <a:latin typeface="Arial" pitchFamily="34" charset="0"/>
                <a:ea typeface="ＭＳ Ｐゴシック" pitchFamily="34" charset="-128"/>
                <a:cs typeface="Arial" pitchFamily="34" charset="0"/>
              </a:rPr>
              <a:t>, limiter, heating/fueling </a:t>
            </a:r>
          </a:p>
          <a:p>
            <a:pPr marL="174625" indent="-174625" fontAlgn="base">
              <a:lnSpc>
                <a:spcPct val="85000"/>
              </a:lnSpc>
              <a:spcBef>
                <a:spcPct val="0"/>
              </a:spcBef>
              <a:spcAft>
                <a:spcPct val="0"/>
              </a:spcAft>
              <a:buClr>
                <a:srgbClr val="009999"/>
              </a:buClr>
              <a:buSzPct val="85000"/>
              <a:buFont typeface="Wingdings" pitchFamily="2" charset="2"/>
              <a:buNone/>
              <a:tabLst>
                <a:tab pos="461963" algn="l"/>
              </a:tabLst>
            </a:pPr>
            <a:r>
              <a:rPr lang="en-US" dirty="0">
                <a:solidFill>
                  <a:srgbClr val="000000"/>
                </a:solidFill>
                <a:latin typeface="Arial" pitchFamily="34" charset="0"/>
                <a:ea typeface="ＭＳ Ｐゴシック" pitchFamily="34" charset="-128"/>
                <a:cs typeface="Arial" pitchFamily="34" charset="0"/>
              </a:rPr>
              <a:t>	and final optics, etc.</a:t>
            </a:r>
          </a:p>
          <a:p>
            <a:pPr marL="174625" indent="-174625" fontAlgn="base">
              <a:lnSpc>
                <a:spcPct val="90000"/>
              </a:lnSpc>
              <a:spcBef>
                <a:spcPct val="10000"/>
              </a:spcBef>
              <a:spcAft>
                <a:spcPct val="0"/>
              </a:spcAft>
              <a:buClr>
                <a:srgbClr val="009999"/>
              </a:buClr>
              <a:buSzPct val="85000"/>
              <a:buFont typeface="Wingdings" pitchFamily="2" charset="2"/>
              <a:buChar char="§"/>
              <a:tabLst>
                <a:tab pos="461963" algn="l"/>
              </a:tabLst>
            </a:pPr>
            <a:r>
              <a:rPr lang="en-US" sz="2000" b="1" dirty="0">
                <a:solidFill>
                  <a:srgbClr val="0000FF"/>
                </a:solidFill>
                <a:latin typeface="Arial" pitchFamily="34" charset="0"/>
                <a:ea typeface="ＭＳ Ｐゴシック" pitchFamily="34" charset="-128"/>
                <a:cs typeface="Arial" pitchFamily="34" charset="0"/>
              </a:rPr>
              <a:t>Blanket</a:t>
            </a:r>
            <a:r>
              <a:rPr lang="en-US" b="1" dirty="0">
                <a:solidFill>
                  <a:srgbClr val="0000FF"/>
                </a:solidFill>
                <a:latin typeface="Arial" pitchFamily="34" charset="0"/>
                <a:ea typeface="ＭＳ Ｐゴシック" pitchFamily="34" charset="-128"/>
                <a:cs typeface="Arial" pitchFamily="34" charset="0"/>
              </a:rPr>
              <a:t> </a:t>
            </a:r>
            <a:r>
              <a:rPr lang="en-US" sz="2000" dirty="0">
                <a:solidFill>
                  <a:srgbClr val="0000FF"/>
                </a:solidFill>
                <a:latin typeface="Arial" pitchFamily="34" charset="0"/>
                <a:ea typeface="ＭＳ Ｐゴシック" pitchFamily="34" charset="-128"/>
                <a:cs typeface="Arial" pitchFamily="34" charset="0"/>
              </a:rPr>
              <a:t>and </a:t>
            </a:r>
            <a:r>
              <a:rPr lang="en-US" sz="2000" b="1" dirty="0">
                <a:solidFill>
                  <a:srgbClr val="0000FF"/>
                </a:solidFill>
                <a:latin typeface="Arial" pitchFamily="34" charset="0"/>
                <a:ea typeface="ＭＳ Ｐゴシック" pitchFamily="34" charset="-128"/>
                <a:cs typeface="Arial" pitchFamily="34" charset="0"/>
              </a:rPr>
              <a:t>Integral First Wall</a:t>
            </a:r>
            <a:endParaRPr lang="en-US" sz="2000" b="1" dirty="0">
              <a:solidFill>
                <a:srgbClr val="000000"/>
              </a:solidFill>
              <a:latin typeface="Arial" pitchFamily="34" charset="0"/>
              <a:ea typeface="ＭＳ Ｐゴシック" pitchFamily="34" charset="-128"/>
              <a:cs typeface="Arial" pitchFamily="34" charset="0"/>
            </a:endParaRPr>
          </a:p>
          <a:p>
            <a:pPr marL="174625" indent="-174625" fontAlgn="base">
              <a:lnSpc>
                <a:spcPct val="90000"/>
              </a:lnSpc>
              <a:spcBef>
                <a:spcPct val="30000"/>
              </a:spcBef>
              <a:spcAft>
                <a:spcPct val="35000"/>
              </a:spcAft>
              <a:buClr>
                <a:srgbClr val="009999"/>
              </a:buClr>
              <a:buSzPct val="85000"/>
              <a:buFont typeface="Wingdings" pitchFamily="2" charset="2"/>
              <a:buChar char="§"/>
              <a:tabLst>
                <a:tab pos="461963" algn="l"/>
              </a:tabLst>
            </a:pPr>
            <a:r>
              <a:rPr lang="en-US" sz="2000" b="1" dirty="0">
                <a:solidFill>
                  <a:srgbClr val="0000FF"/>
                </a:solidFill>
                <a:latin typeface="Arial" pitchFamily="34" charset="0"/>
                <a:ea typeface="ＭＳ Ｐゴシック" pitchFamily="34" charset="-128"/>
                <a:cs typeface="Arial" pitchFamily="34" charset="0"/>
              </a:rPr>
              <a:t>Vacuum Vessel</a:t>
            </a:r>
            <a:r>
              <a:rPr lang="en-US" dirty="0">
                <a:solidFill>
                  <a:srgbClr val="0000FF"/>
                </a:solidFill>
                <a:latin typeface="Arial" pitchFamily="34" charset="0"/>
                <a:ea typeface="ＭＳ Ｐゴシック" pitchFamily="34" charset="-128"/>
                <a:cs typeface="Arial" pitchFamily="34" charset="0"/>
              </a:rPr>
              <a:t> </a:t>
            </a:r>
            <a:r>
              <a:rPr lang="en-US" sz="2000" dirty="0">
                <a:solidFill>
                  <a:srgbClr val="0000FF"/>
                </a:solidFill>
                <a:latin typeface="Arial" pitchFamily="34" charset="0"/>
                <a:ea typeface="ＭＳ Ｐゴシック" pitchFamily="34" charset="-128"/>
                <a:cs typeface="Arial" pitchFamily="34" charset="0"/>
              </a:rPr>
              <a:t>and</a:t>
            </a:r>
            <a:r>
              <a:rPr lang="en-US" dirty="0">
                <a:solidFill>
                  <a:srgbClr val="0000FF"/>
                </a:solidFill>
                <a:latin typeface="Arial" pitchFamily="34" charset="0"/>
                <a:ea typeface="ＭＳ Ｐゴシック" pitchFamily="34" charset="-128"/>
                <a:cs typeface="Arial" pitchFamily="34" charset="0"/>
              </a:rPr>
              <a:t> </a:t>
            </a:r>
            <a:r>
              <a:rPr lang="en-US" sz="2000" b="1" dirty="0">
                <a:solidFill>
                  <a:srgbClr val="0000FF"/>
                </a:solidFill>
                <a:latin typeface="Arial" pitchFamily="34" charset="0"/>
                <a:ea typeface="ＭＳ Ｐゴシック" pitchFamily="34" charset="-128"/>
                <a:cs typeface="Arial" pitchFamily="34" charset="0"/>
              </a:rPr>
              <a:t>Shield</a:t>
            </a:r>
          </a:p>
        </p:txBody>
      </p:sp>
      <p:grpSp>
        <p:nvGrpSpPr>
          <p:cNvPr id="2" name="Group 11"/>
          <p:cNvGrpSpPr>
            <a:grpSpLocks/>
          </p:cNvGrpSpPr>
          <p:nvPr/>
        </p:nvGrpSpPr>
        <p:grpSpPr bwMode="auto">
          <a:xfrm>
            <a:off x="3276600" y="3833445"/>
            <a:ext cx="2057400" cy="2895600"/>
            <a:chOff x="3408" y="1104"/>
            <a:chExt cx="2256" cy="2880"/>
          </a:xfrm>
        </p:grpSpPr>
        <p:pic>
          <p:nvPicPr>
            <p:cNvPr id="8235" name="Picture 12" descr="elev-2-b-2"/>
            <p:cNvPicPr>
              <a:picLocks noChangeAspect="1" noChangeArrowheads="1"/>
            </p:cNvPicPr>
            <p:nvPr/>
          </p:nvPicPr>
          <p:blipFill>
            <a:blip r:embed="rId3" cstate="print"/>
            <a:srcRect/>
            <a:stretch>
              <a:fillRect/>
            </a:stretch>
          </p:blipFill>
          <p:spPr bwMode="auto">
            <a:xfrm>
              <a:off x="3408" y="1104"/>
              <a:ext cx="2256" cy="2880"/>
            </a:xfrm>
            <a:prstGeom prst="rect">
              <a:avLst/>
            </a:prstGeom>
            <a:noFill/>
            <a:ln w="9525">
              <a:noFill/>
              <a:miter lim="800000"/>
              <a:headEnd/>
              <a:tailEnd/>
            </a:ln>
          </p:spPr>
        </p:pic>
        <p:sp>
          <p:nvSpPr>
            <p:cNvPr id="8236" name="Freeform 13"/>
            <p:cNvSpPr>
              <a:spLocks/>
            </p:cNvSpPr>
            <p:nvPr/>
          </p:nvSpPr>
          <p:spPr bwMode="auto">
            <a:xfrm>
              <a:off x="3908" y="1876"/>
              <a:ext cx="1421" cy="1703"/>
            </a:xfrm>
            <a:custGeom>
              <a:avLst/>
              <a:gdLst>
                <a:gd name="T0" fmla="*/ 13 w 1602"/>
                <a:gd name="T1" fmla="*/ 326 h 1987"/>
                <a:gd name="T2" fmla="*/ 9 w 1602"/>
                <a:gd name="T3" fmla="*/ 219 h 1987"/>
                <a:gd name="T4" fmla="*/ 9 w 1602"/>
                <a:gd name="T5" fmla="*/ 144 h 1987"/>
                <a:gd name="T6" fmla="*/ 11 w 1602"/>
                <a:gd name="T7" fmla="*/ 54 h 1987"/>
                <a:gd name="T8" fmla="*/ 75 w 1602"/>
                <a:gd name="T9" fmla="*/ 11 h 1987"/>
                <a:gd name="T10" fmla="*/ 200 w 1602"/>
                <a:gd name="T11" fmla="*/ 8 h 1987"/>
                <a:gd name="T12" fmla="*/ 336 w 1602"/>
                <a:gd name="T13" fmla="*/ 58 h 1987"/>
                <a:gd name="T14" fmla="*/ 417 w 1602"/>
                <a:gd name="T15" fmla="*/ 144 h 1987"/>
                <a:gd name="T16" fmla="*/ 404 w 1602"/>
                <a:gd name="T17" fmla="*/ 249 h 1987"/>
                <a:gd name="T18" fmla="*/ 310 w 1602"/>
                <a:gd name="T19" fmla="*/ 323 h 1987"/>
                <a:gd name="T20" fmla="*/ 195 w 1602"/>
                <a:gd name="T21" fmla="*/ 359 h 1987"/>
                <a:gd name="T22" fmla="*/ 76 w 1602"/>
                <a:gd name="T23" fmla="*/ 355 h 1987"/>
                <a:gd name="T24" fmla="*/ 13 w 1602"/>
                <a:gd name="T25" fmla="*/ 326 h 198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02"/>
                <a:gd name="T40" fmla="*/ 0 h 1987"/>
                <a:gd name="T41" fmla="*/ 1602 w 1602"/>
                <a:gd name="T42" fmla="*/ 1987 h 198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02" h="1987">
                  <a:moveTo>
                    <a:pt x="50" y="1776"/>
                  </a:moveTo>
                  <a:cubicBezTo>
                    <a:pt x="13" y="1657"/>
                    <a:pt x="33" y="1359"/>
                    <a:pt x="30" y="1194"/>
                  </a:cubicBezTo>
                  <a:cubicBezTo>
                    <a:pt x="26" y="1029"/>
                    <a:pt x="27" y="939"/>
                    <a:pt x="30" y="788"/>
                  </a:cubicBezTo>
                  <a:cubicBezTo>
                    <a:pt x="32" y="637"/>
                    <a:pt x="0" y="409"/>
                    <a:pt x="42" y="288"/>
                  </a:cubicBezTo>
                  <a:cubicBezTo>
                    <a:pt x="84" y="167"/>
                    <a:pt x="163" y="102"/>
                    <a:pt x="281" y="61"/>
                  </a:cubicBezTo>
                  <a:cubicBezTo>
                    <a:pt x="399" y="20"/>
                    <a:pt x="586" y="0"/>
                    <a:pt x="749" y="42"/>
                  </a:cubicBezTo>
                  <a:cubicBezTo>
                    <a:pt x="912" y="84"/>
                    <a:pt x="1121" y="190"/>
                    <a:pt x="1256" y="314"/>
                  </a:cubicBezTo>
                  <a:cubicBezTo>
                    <a:pt x="1391" y="438"/>
                    <a:pt x="1516" y="614"/>
                    <a:pt x="1559" y="788"/>
                  </a:cubicBezTo>
                  <a:cubicBezTo>
                    <a:pt x="1602" y="962"/>
                    <a:pt x="1579" y="1196"/>
                    <a:pt x="1512" y="1358"/>
                  </a:cubicBezTo>
                  <a:cubicBezTo>
                    <a:pt x="1445" y="1520"/>
                    <a:pt x="1285" y="1663"/>
                    <a:pt x="1155" y="1763"/>
                  </a:cubicBezTo>
                  <a:cubicBezTo>
                    <a:pt x="1025" y="1863"/>
                    <a:pt x="874" y="1931"/>
                    <a:pt x="730" y="1959"/>
                  </a:cubicBezTo>
                  <a:cubicBezTo>
                    <a:pt x="586" y="1987"/>
                    <a:pt x="400" y="1965"/>
                    <a:pt x="287" y="1934"/>
                  </a:cubicBezTo>
                  <a:cubicBezTo>
                    <a:pt x="174" y="1903"/>
                    <a:pt x="100" y="1809"/>
                    <a:pt x="50" y="1776"/>
                  </a:cubicBezTo>
                  <a:close/>
                </a:path>
              </a:pathLst>
            </a:custGeom>
            <a:noFill/>
            <a:ln w="38100">
              <a:solidFill>
                <a:srgbClr val="FF00FF"/>
              </a:solidFill>
              <a:round/>
              <a:headEnd/>
              <a:tailEnd/>
            </a:ln>
          </p:spPr>
          <p:txBody>
            <a:bodyPr/>
            <a:lstStyle/>
            <a:p>
              <a:pPr fontAlgn="base">
                <a:spcBef>
                  <a:spcPct val="0"/>
                </a:spcBef>
                <a:spcAft>
                  <a:spcPct val="0"/>
                </a:spcAft>
              </a:pPr>
              <a:endParaRPr lang="en-US">
                <a:solidFill>
                  <a:srgbClr val="000000"/>
                </a:solidFill>
              </a:endParaRPr>
            </a:p>
          </p:txBody>
        </p:sp>
      </p:grpSp>
      <p:sp>
        <p:nvSpPr>
          <p:cNvPr id="8199" name="Text Box 15"/>
          <p:cNvSpPr txBox="1">
            <a:spLocks noChangeArrowheads="1"/>
          </p:cNvSpPr>
          <p:nvPr/>
        </p:nvSpPr>
        <p:spPr bwMode="auto">
          <a:xfrm>
            <a:off x="228600" y="3681045"/>
            <a:ext cx="3124200" cy="584200"/>
          </a:xfrm>
          <a:prstGeom prst="rect">
            <a:avLst/>
          </a:prstGeom>
          <a:noFill/>
          <a:ln w="9525">
            <a:noFill/>
            <a:miter lim="800000"/>
            <a:headEnd/>
            <a:tailEnd/>
          </a:ln>
        </p:spPr>
        <p:txBody>
          <a:bodyPr>
            <a:spAutoFit/>
          </a:bodyPr>
          <a:lstStyle/>
          <a:p>
            <a:pPr algn="ctr" fontAlgn="base">
              <a:lnSpc>
                <a:spcPct val="85000"/>
              </a:lnSpc>
              <a:spcBef>
                <a:spcPct val="0"/>
              </a:spcBef>
              <a:spcAft>
                <a:spcPct val="0"/>
              </a:spcAft>
              <a:tabLst>
                <a:tab pos="1025525" algn="l"/>
              </a:tabLst>
            </a:pPr>
            <a:r>
              <a:rPr lang="en-US" b="1">
                <a:solidFill>
                  <a:srgbClr val="FF00FF"/>
                </a:solidFill>
                <a:ea typeface="ＭＳ Ｐゴシック" pitchFamily="34" charset="-128"/>
              </a:rPr>
              <a:t>These are the</a:t>
            </a:r>
            <a:r>
              <a:rPr lang="en-US" sz="2000" b="1" u="sng">
                <a:solidFill>
                  <a:srgbClr val="FF00FF"/>
                </a:solidFill>
                <a:ea typeface="ＭＳ Ｐゴシック" pitchFamily="34" charset="-128"/>
              </a:rPr>
              <a:t> </a:t>
            </a:r>
            <a:r>
              <a:rPr lang="en-US" b="1" u="sng">
                <a:solidFill>
                  <a:srgbClr val="FF00FF"/>
                </a:solidFill>
                <a:ea typeface="ＭＳ Ｐゴシック" pitchFamily="34" charset="-128"/>
              </a:rPr>
              <a:t>FNST Core</a:t>
            </a:r>
            <a:r>
              <a:rPr lang="en-US" sz="2000" b="1" u="sng">
                <a:solidFill>
                  <a:srgbClr val="FF00FF"/>
                </a:solidFill>
                <a:ea typeface="ＭＳ Ｐゴシック" pitchFamily="34" charset="-128"/>
              </a:rPr>
              <a:t> </a:t>
            </a:r>
          </a:p>
          <a:p>
            <a:pPr algn="ctr" fontAlgn="base">
              <a:lnSpc>
                <a:spcPct val="85000"/>
              </a:lnSpc>
              <a:spcBef>
                <a:spcPct val="0"/>
              </a:spcBef>
              <a:spcAft>
                <a:spcPct val="0"/>
              </a:spcAft>
              <a:tabLst>
                <a:tab pos="1025525" algn="l"/>
              </a:tabLst>
            </a:pPr>
            <a:r>
              <a:rPr lang="en-US" b="1">
                <a:solidFill>
                  <a:srgbClr val="FF00FF"/>
                </a:solidFill>
                <a:ea typeface="ＭＳ Ｐゴシック" pitchFamily="34" charset="-128"/>
              </a:rPr>
              <a:t>for IFE &amp; MFE</a:t>
            </a:r>
          </a:p>
        </p:txBody>
      </p:sp>
      <p:grpSp>
        <p:nvGrpSpPr>
          <p:cNvPr id="3" name="Group 10"/>
          <p:cNvGrpSpPr>
            <a:grpSpLocks/>
          </p:cNvGrpSpPr>
          <p:nvPr/>
        </p:nvGrpSpPr>
        <p:grpSpPr bwMode="auto">
          <a:xfrm>
            <a:off x="5486400" y="4519245"/>
            <a:ext cx="3048000" cy="1681163"/>
            <a:chOff x="3273" y="2592"/>
            <a:chExt cx="2151" cy="1220"/>
          </a:xfrm>
        </p:grpSpPr>
        <p:sp>
          <p:nvSpPr>
            <p:cNvPr id="8210" name="Text Box 11"/>
            <p:cNvSpPr txBox="1">
              <a:spLocks noChangeArrowheads="1"/>
            </p:cNvSpPr>
            <p:nvPr/>
          </p:nvSpPr>
          <p:spPr bwMode="auto">
            <a:xfrm>
              <a:off x="4391" y="2978"/>
              <a:ext cx="571" cy="295"/>
            </a:xfrm>
            <a:prstGeom prst="rect">
              <a:avLst/>
            </a:prstGeom>
            <a:solidFill>
              <a:srgbClr val="CCFFFF"/>
            </a:solidFill>
            <a:ln w="38100">
              <a:solidFill>
                <a:srgbClr val="FF0000"/>
              </a:solidFill>
              <a:miter lim="800000"/>
              <a:headEnd/>
              <a:tailEnd/>
            </a:ln>
          </p:spPr>
          <p:txBody>
            <a:bodyPr lIns="18288" tIns="18288" rIns="18288" bIns="18288">
              <a:spAutoFit/>
            </a:bodyPr>
            <a:lstStyle/>
            <a:p>
              <a:pPr algn="ctr" fontAlgn="base">
                <a:lnSpc>
                  <a:spcPct val="90000"/>
                </a:lnSpc>
                <a:spcBef>
                  <a:spcPct val="0"/>
                </a:spcBef>
                <a:spcAft>
                  <a:spcPct val="0"/>
                </a:spcAft>
              </a:pPr>
              <a:r>
                <a:rPr lang="en-US" sz="1200" b="1">
                  <a:solidFill>
                    <a:srgbClr val="000000"/>
                  </a:solidFill>
                  <a:latin typeface="Arial Narrow" pitchFamily="34" charset="0"/>
                  <a:ea typeface="ＭＳ Ｐゴシック" pitchFamily="34" charset="-128"/>
                </a:rPr>
                <a:t>Exhaust Processing</a:t>
              </a:r>
            </a:p>
          </p:txBody>
        </p:sp>
        <p:sp>
          <p:nvSpPr>
            <p:cNvPr id="8211" name="AutoShape 11"/>
            <p:cNvSpPr>
              <a:spLocks noChangeArrowheads="1"/>
            </p:cNvSpPr>
            <p:nvPr/>
          </p:nvSpPr>
          <p:spPr bwMode="auto">
            <a:xfrm rot="19473257" flipH="1">
              <a:off x="4850" y="2889"/>
              <a:ext cx="230" cy="178"/>
            </a:xfrm>
            <a:prstGeom prst="homePlate">
              <a:avLst>
                <a:gd name="adj" fmla="val 38022"/>
              </a:avLst>
            </a:prstGeom>
            <a:solidFill>
              <a:srgbClr val="DDDDDD"/>
            </a:solidFill>
            <a:ln w="9525">
              <a:solidFill>
                <a:schemeClr val="tx2"/>
              </a:solidFill>
              <a:miter lim="800000"/>
              <a:headEnd/>
              <a:tailEnd/>
            </a:ln>
          </p:spPr>
          <p:txBody>
            <a:bodyPr wrap="none" lIns="18288" tIns="18288" rIns="18288" bIns="18288" anchor="ctr"/>
            <a:lstStyle/>
            <a:p>
              <a:pPr algn="ctr" fontAlgn="base">
                <a:spcBef>
                  <a:spcPct val="0"/>
                </a:spcBef>
                <a:spcAft>
                  <a:spcPct val="0"/>
                </a:spcAft>
              </a:pPr>
              <a:endParaRPr lang="en-US" sz="1200">
                <a:solidFill>
                  <a:srgbClr val="000000"/>
                </a:solidFill>
                <a:latin typeface="Arial Narrow" pitchFamily="34" charset="0"/>
                <a:ea typeface="ＭＳ Ｐゴシック" pitchFamily="34" charset="-128"/>
              </a:endParaRPr>
            </a:p>
          </p:txBody>
        </p:sp>
        <p:grpSp>
          <p:nvGrpSpPr>
            <p:cNvPr id="4" name="Group 12"/>
            <p:cNvGrpSpPr>
              <a:grpSpLocks/>
            </p:cNvGrpSpPr>
            <p:nvPr/>
          </p:nvGrpSpPr>
          <p:grpSpPr bwMode="auto">
            <a:xfrm>
              <a:off x="4908" y="3305"/>
              <a:ext cx="516" cy="378"/>
              <a:chOff x="3936" y="2208"/>
              <a:chExt cx="864" cy="610"/>
            </a:xfrm>
          </p:grpSpPr>
          <p:sp>
            <p:nvSpPr>
              <p:cNvPr id="8232" name="Rectangle 21"/>
              <p:cNvSpPr>
                <a:spLocks noChangeArrowheads="1"/>
              </p:cNvSpPr>
              <p:nvPr/>
            </p:nvSpPr>
            <p:spPr bwMode="auto">
              <a:xfrm>
                <a:off x="3936" y="2208"/>
                <a:ext cx="864" cy="610"/>
              </a:xfrm>
              <a:prstGeom prst="rect">
                <a:avLst/>
              </a:prstGeom>
              <a:solidFill>
                <a:srgbClr val="CCFFFF"/>
              </a:solidFill>
              <a:ln w="38100">
                <a:solidFill>
                  <a:schemeClr val="hlink"/>
                </a:solidFill>
                <a:miter lim="800000"/>
                <a:headEnd/>
                <a:tailEnd/>
              </a:ln>
            </p:spPr>
            <p:txBody>
              <a:bodyPr wrap="none" lIns="18288" tIns="18288" rIns="18288" bIns="18288" anchor="ctr"/>
              <a:lstStyle/>
              <a:p>
                <a:pPr fontAlgn="base">
                  <a:spcBef>
                    <a:spcPct val="0"/>
                  </a:spcBef>
                  <a:spcAft>
                    <a:spcPct val="0"/>
                  </a:spcAft>
                </a:pPr>
                <a:endParaRPr lang="en-US" sz="1200">
                  <a:solidFill>
                    <a:srgbClr val="000000"/>
                  </a:solidFill>
                  <a:latin typeface="Arial Narrow" pitchFamily="34" charset="0"/>
                  <a:ea typeface="ＭＳ Ｐゴシック" pitchFamily="34" charset="-128"/>
                </a:endParaRPr>
              </a:p>
            </p:txBody>
          </p:sp>
          <p:sp>
            <p:nvSpPr>
              <p:cNvPr id="8233" name="Text Box 19"/>
              <p:cNvSpPr txBox="1">
                <a:spLocks noChangeArrowheads="1"/>
              </p:cNvSpPr>
              <p:nvPr/>
            </p:nvSpPr>
            <p:spPr bwMode="auto">
              <a:xfrm>
                <a:off x="4088" y="2303"/>
                <a:ext cx="558" cy="281"/>
              </a:xfrm>
              <a:prstGeom prst="rect">
                <a:avLst/>
              </a:prstGeom>
              <a:solidFill>
                <a:srgbClr val="CCFFFF"/>
              </a:solidFill>
              <a:ln w="19050">
                <a:solidFill>
                  <a:schemeClr val="hlink"/>
                </a:solidFill>
                <a:miter lim="800000"/>
                <a:headEnd/>
                <a:tailEnd/>
              </a:ln>
            </p:spPr>
            <p:txBody>
              <a:bodyPr lIns="18288" tIns="18288" rIns="18288" bIns="18288">
                <a:spAutoFit/>
              </a:bodyPr>
              <a:lstStyle/>
              <a:p>
                <a:pPr algn="ctr" fontAlgn="base">
                  <a:spcBef>
                    <a:spcPct val="0"/>
                  </a:spcBef>
                  <a:spcAft>
                    <a:spcPct val="0"/>
                  </a:spcAft>
                </a:pPr>
                <a:r>
                  <a:rPr lang="en-US" sz="1200" b="1">
                    <a:solidFill>
                      <a:srgbClr val="000000"/>
                    </a:solidFill>
                    <a:latin typeface="Arial Narrow" pitchFamily="34" charset="0"/>
                    <a:ea typeface="ＭＳ Ｐゴシック" pitchFamily="34" charset="-128"/>
                  </a:rPr>
                  <a:t>PFCs</a:t>
                </a:r>
              </a:p>
            </p:txBody>
          </p:sp>
          <p:sp>
            <p:nvSpPr>
              <p:cNvPr id="8234" name="Text Box 20"/>
              <p:cNvSpPr txBox="1">
                <a:spLocks noChangeArrowheads="1"/>
              </p:cNvSpPr>
              <p:nvPr/>
            </p:nvSpPr>
            <p:spPr bwMode="auto">
              <a:xfrm>
                <a:off x="4062" y="2494"/>
                <a:ext cx="612" cy="281"/>
              </a:xfrm>
              <a:prstGeom prst="rect">
                <a:avLst/>
              </a:prstGeom>
              <a:solidFill>
                <a:srgbClr val="CCFFFF"/>
              </a:solidFill>
              <a:ln w="19050">
                <a:solidFill>
                  <a:schemeClr val="hlink"/>
                </a:solidFill>
                <a:miter lim="800000"/>
                <a:headEnd/>
                <a:tailEnd/>
              </a:ln>
            </p:spPr>
            <p:txBody>
              <a:bodyPr lIns="18288" tIns="18288" rIns="18288" bIns="18288">
                <a:spAutoFit/>
              </a:bodyPr>
              <a:lstStyle/>
              <a:p>
                <a:pPr algn="ctr" fontAlgn="base">
                  <a:spcBef>
                    <a:spcPct val="0"/>
                  </a:spcBef>
                  <a:spcAft>
                    <a:spcPct val="0"/>
                  </a:spcAft>
                </a:pPr>
                <a:r>
                  <a:rPr lang="en-US" sz="1200" b="1">
                    <a:solidFill>
                      <a:srgbClr val="000000"/>
                    </a:solidFill>
                    <a:latin typeface="Arial Narrow" pitchFamily="34" charset="0"/>
                    <a:ea typeface="ＭＳ Ｐゴシック" pitchFamily="34" charset="-128"/>
                  </a:rPr>
                  <a:t>Blanket</a:t>
                </a:r>
              </a:p>
            </p:txBody>
          </p:sp>
        </p:grpSp>
        <p:sp>
          <p:nvSpPr>
            <p:cNvPr id="8213" name="AutoShape 16"/>
            <p:cNvSpPr>
              <a:spLocks noChangeArrowheads="1"/>
            </p:cNvSpPr>
            <p:nvPr/>
          </p:nvSpPr>
          <p:spPr bwMode="auto">
            <a:xfrm rot="16200000" flipH="1">
              <a:off x="5030" y="3071"/>
              <a:ext cx="357" cy="172"/>
            </a:xfrm>
            <a:prstGeom prst="homePlate">
              <a:avLst>
                <a:gd name="adj" fmla="val 37687"/>
              </a:avLst>
            </a:prstGeom>
            <a:solidFill>
              <a:srgbClr val="DDDDDD"/>
            </a:solidFill>
            <a:ln w="9525">
              <a:solidFill>
                <a:schemeClr val="tx2"/>
              </a:solidFill>
              <a:miter lim="800000"/>
              <a:headEnd/>
              <a:tailEnd/>
            </a:ln>
          </p:spPr>
          <p:txBody>
            <a:bodyPr vert="eaVert" wrap="none" lIns="18288" tIns="18288" rIns="18288" bIns="18288" anchor="ctr"/>
            <a:lstStyle/>
            <a:p>
              <a:pPr fontAlgn="base">
                <a:spcBef>
                  <a:spcPct val="0"/>
                </a:spcBef>
                <a:spcAft>
                  <a:spcPct val="0"/>
                </a:spcAft>
              </a:pPr>
              <a:endParaRPr lang="en-US" sz="1200">
                <a:solidFill>
                  <a:srgbClr val="000000"/>
                </a:solidFill>
                <a:latin typeface="Arial Narrow" pitchFamily="34" charset="0"/>
                <a:ea typeface="ＭＳ Ｐゴシック" pitchFamily="34" charset="-128"/>
              </a:endParaRPr>
            </a:p>
          </p:txBody>
        </p:sp>
        <p:sp>
          <p:nvSpPr>
            <p:cNvPr id="8214" name="Text Box 4"/>
            <p:cNvSpPr txBox="1">
              <a:spLocks noChangeArrowheads="1"/>
            </p:cNvSpPr>
            <p:nvPr/>
          </p:nvSpPr>
          <p:spPr bwMode="auto">
            <a:xfrm>
              <a:off x="3703" y="2651"/>
              <a:ext cx="631" cy="288"/>
            </a:xfrm>
            <a:prstGeom prst="rect">
              <a:avLst/>
            </a:prstGeom>
            <a:solidFill>
              <a:srgbClr val="CCFFFF"/>
            </a:solidFill>
            <a:ln w="28575">
              <a:solidFill>
                <a:srgbClr val="0000FF"/>
              </a:solidFill>
              <a:miter lim="800000"/>
              <a:headEnd/>
              <a:tailEnd/>
            </a:ln>
          </p:spPr>
          <p:txBody>
            <a:bodyPr lIns="18288" tIns="18288" rIns="18288" bIns="18288">
              <a:spAutoFit/>
            </a:bodyPr>
            <a:lstStyle/>
            <a:p>
              <a:pPr algn="ctr" fontAlgn="base">
                <a:lnSpc>
                  <a:spcPct val="90000"/>
                </a:lnSpc>
                <a:spcBef>
                  <a:spcPct val="0"/>
                </a:spcBef>
                <a:spcAft>
                  <a:spcPct val="0"/>
                </a:spcAft>
              </a:pPr>
              <a:r>
                <a:rPr lang="en-US" sz="1200" b="1">
                  <a:solidFill>
                    <a:srgbClr val="000000"/>
                  </a:solidFill>
                  <a:latin typeface="Arial Narrow" pitchFamily="34" charset="0"/>
                  <a:ea typeface="ＭＳ Ｐゴシック" pitchFamily="34" charset="-128"/>
                </a:rPr>
                <a:t>T storage &amp; management</a:t>
              </a:r>
            </a:p>
          </p:txBody>
        </p:sp>
        <p:sp>
          <p:nvSpPr>
            <p:cNvPr id="8215" name="Text Box 7"/>
            <p:cNvSpPr txBox="1">
              <a:spLocks noChangeArrowheads="1"/>
            </p:cNvSpPr>
            <p:nvPr/>
          </p:nvSpPr>
          <p:spPr bwMode="auto">
            <a:xfrm>
              <a:off x="4477" y="2651"/>
              <a:ext cx="419" cy="288"/>
            </a:xfrm>
            <a:prstGeom prst="rect">
              <a:avLst/>
            </a:prstGeom>
            <a:solidFill>
              <a:srgbClr val="CCFFFF"/>
            </a:solidFill>
            <a:ln w="28575">
              <a:solidFill>
                <a:srgbClr val="5F5F5F"/>
              </a:solidFill>
              <a:miter lim="800000"/>
              <a:headEnd/>
              <a:tailEnd/>
            </a:ln>
          </p:spPr>
          <p:txBody>
            <a:bodyPr lIns="18288" tIns="18288" rIns="18288" bIns="18288">
              <a:spAutoFit/>
            </a:bodyPr>
            <a:lstStyle/>
            <a:p>
              <a:pPr algn="ctr" fontAlgn="base">
                <a:lnSpc>
                  <a:spcPct val="90000"/>
                </a:lnSpc>
                <a:spcBef>
                  <a:spcPct val="0"/>
                </a:spcBef>
                <a:spcAft>
                  <a:spcPct val="0"/>
                </a:spcAft>
              </a:pPr>
              <a:r>
                <a:rPr lang="en-US" sz="1200" b="1">
                  <a:solidFill>
                    <a:srgbClr val="000000"/>
                  </a:solidFill>
                  <a:latin typeface="Arial Narrow" pitchFamily="34" charset="0"/>
                  <a:ea typeface="ＭＳ Ｐゴシック" pitchFamily="34" charset="-128"/>
                </a:rPr>
                <a:t>Fueling system</a:t>
              </a:r>
            </a:p>
          </p:txBody>
        </p:sp>
        <p:grpSp>
          <p:nvGrpSpPr>
            <p:cNvPr id="5" name="Group 20"/>
            <p:cNvGrpSpPr>
              <a:grpSpLocks/>
            </p:cNvGrpSpPr>
            <p:nvPr/>
          </p:nvGrpSpPr>
          <p:grpSpPr bwMode="auto">
            <a:xfrm>
              <a:off x="4994" y="2592"/>
              <a:ext cx="430" cy="422"/>
              <a:chOff x="3936" y="1152"/>
              <a:chExt cx="720" cy="681"/>
            </a:xfrm>
          </p:grpSpPr>
          <p:sp>
            <p:nvSpPr>
              <p:cNvPr id="8230" name="Oval 9"/>
              <p:cNvSpPr>
                <a:spLocks noChangeArrowheads="1"/>
              </p:cNvSpPr>
              <p:nvPr/>
            </p:nvSpPr>
            <p:spPr bwMode="auto">
              <a:xfrm>
                <a:off x="3936" y="1152"/>
                <a:ext cx="720" cy="681"/>
              </a:xfrm>
              <a:prstGeom prst="ellipse">
                <a:avLst/>
              </a:prstGeom>
              <a:solidFill>
                <a:srgbClr val="FF0000"/>
              </a:solidFill>
              <a:ln w="9525">
                <a:solidFill>
                  <a:schemeClr val="tx1"/>
                </a:solidFill>
                <a:round/>
                <a:headEnd/>
                <a:tailEnd/>
              </a:ln>
            </p:spPr>
            <p:txBody>
              <a:bodyPr wrap="none" lIns="18288" tIns="18288" rIns="18288" bIns="18288" anchor="ctr"/>
              <a:lstStyle/>
              <a:p>
                <a:pPr fontAlgn="base">
                  <a:lnSpc>
                    <a:spcPct val="90000"/>
                  </a:lnSpc>
                  <a:spcBef>
                    <a:spcPct val="0"/>
                  </a:spcBef>
                  <a:spcAft>
                    <a:spcPct val="0"/>
                  </a:spcAft>
                </a:pPr>
                <a:endParaRPr lang="en-US" sz="1200">
                  <a:solidFill>
                    <a:srgbClr val="000000"/>
                  </a:solidFill>
                  <a:latin typeface="Arial Narrow" pitchFamily="34" charset="0"/>
                  <a:ea typeface="ＭＳ Ｐゴシック" pitchFamily="34" charset="-128"/>
                </a:endParaRPr>
              </a:p>
            </p:txBody>
          </p:sp>
          <p:sp>
            <p:nvSpPr>
              <p:cNvPr id="8231" name="Text Box 10"/>
              <p:cNvSpPr txBox="1">
                <a:spLocks noChangeArrowheads="1"/>
              </p:cNvSpPr>
              <p:nvPr/>
            </p:nvSpPr>
            <p:spPr bwMode="auto">
              <a:xfrm>
                <a:off x="3985" y="1295"/>
                <a:ext cx="607" cy="432"/>
              </a:xfrm>
              <a:prstGeom prst="rect">
                <a:avLst/>
              </a:prstGeom>
              <a:noFill/>
              <a:ln w="9525">
                <a:noFill/>
                <a:miter lim="800000"/>
                <a:headEnd/>
                <a:tailEnd/>
              </a:ln>
            </p:spPr>
            <p:txBody>
              <a:bodyPr lIns="18288" tIns="18288" rIns="18288" bIns="18288">
                <a:spAutoFit/>
              </a:bodyPr>
              <a:lstStyle/>
              <a:p>
                <a:pPr algn="ctr" fontAlgn="base">
                  <a:lnSpc>
                    <a:spcPct val="90000"/>
                  </a:lnSpc>
                  <a:spcBef>
                    <a:spcPct val="0"/>
                  </a:spcBef>
                  <a:spcAft>
                    <a:spcPct val="0"/>
                  </a:spcAft>
                </a:pPr>
                <a:r>
                  <a:rPr lang="en-US" sz="1200" b="1">
                    <a:solidFill>
                      <a:srgbClr val="FFFFFF"/>
                    </a:solidFill>
                    <a:latin typeface="Arial Narrow" pitchFamily="34" charset="0"/>
                    <a:ea typeface="ＭＳ Ｐゴシック" pitchFamily="34" charset="-128"/>
                  </a:rPr>
                  <a:t>DT plasma</a:t>
                </a:r>
              </a:p>
            </p:txBody>
          </p:sp>
        </p:grpSp>
        <p:sp>
          <p:nvSpPr>
            <p:cNvPr id="8217" name="Text Box 24"/>
            <p:cNvSpPr txBox="1">
              <a:spLocks noChangeArrowheads="1"/>
            </p:cNvSpPr>
            <p:nvPr/>
          </p:nvSpPr>
          <p:spPr bwMode="auto">
            <a:xfrm>
              <a:off x="3273" y="3335"/>
              <a:ext cx="487" cy="288"/>
            </a:xfrm>
            <a:prstGeom prst="rect">
              <a:avLst/>
            </a:prstGeom>
            <a:solidFill>
              <a:srgbClr val="CCFFFF"/>
            </a:solidFill>
            <a:ln w="28575">
              <a:solidFill>
                <a:schemeClr val="tx1"/>
              </a:solidFill>
              <a:miter lim="800000"/>
              <a:headEnd/>
              <a:tailEnd/>
            </a:ln>
          </p:spPr>
          <p:txBody>
            <a:bodyPr lIns="18288" tIns="18288" rIns="18288" bIns="18288">
              <a:spAutoFit/>
            </a:bodyPr>
            <a:lstStyle/>
            <a:p>
              <a:pPr algn="ctr" fontAlgn="base">
                <a:lnSpc>
                  <a:spcPct val="90000"/>
                </a:lnSpc>
                <a:spcBef>
                  <a:spcPct val="0"/>
                </a:spcBef>
                <a:spcAft>
                  <a:spcPct val="0"/>
                </a:spcAft>
              </a:pPr>
              <a:r>
                <a:rPr lang="en-US" sz="1200" b="1">
                  <a:solidFill>
                    <a:srgbClr val="000000"/>
                  </a:solidFill>
                  <a:latin typeface="Arial Narrow" pitchFamily="34" charset="0"/>
                  <a:ea typeface="ＭＳ Ｐゴシック" pitchFamily="34" charset="-128"/>
                </a:rPr>
                <a:t>T waste treatment</a:t>
              </a:r>
            </a:p>
          </p:txBody>
        </p:sp>
        <p:sp>
          <p:nvSpPr>
            <p:cNvPr id="8218" name="AutoShape 26"/>
            <p:cNvSpPr>
              <a:spLocks noChangeArrowheads="1"/>
            </p:cNvSpPr>
            <p:nvPr/>
          </p:nvSpPr>
          <p:spPr bwMode="auto">
            <a:xfrm>
              <a:off x="4334" y="2681"/>
              <a:ext cx="172" cy="178"/>
            </a:xfrm>
            <a:prstGeom prst="homePlate">
              <a:avLst>
                <a:gd name="adj" fmla="val 29426"/>
              </a:avLst>
            </a:prstGeom>
            <a:solidFill>
              <a:srgbClr val="DDDDDD"/>
            </a:solidFill>
            <a:ln w="9525">
              <a:solidFill>
                <a:schemeClr val="tx2"/>
              </a:solidFill>
              <a:miter lim="800000"/>
              <a:headEnd/>
              <a:tailEnd/>
            </a:ln>
          </p:spPr>
          <p:txBody>
            <a:bodyPr wrap="none" lIns="18288" tIns="18288" rIns="18288" bIns="18288" anchor="ctr"/>
            <a:lstStyle/>
            <a:p>
              <a:pPr fontAlgn="base">
                <a:spcBef>
                  <a:spcPct val="0"/>
                </a:spcBef>
                <a:spcAft>
                  <a:spcPct val="0"/>
                </a:spcAft>
              </a:pPr>
              <a:endParaRPr lang="en-US" sz="1200">
                <a:solidFill>
                  <a:srgbClr val="000000"/>
                </a:solidFill>
                <a:latin typeface="Arial Narrow" pitchFamily="34" charset="0"/>
                <a:ea typeface="ＭＳ Ｐゴシック" pitchFamily="34" charset="-128"/>
              </a:endParaRPr>
            </a:p>
          </p:txBody>
        </p:sp>
        <p:sp>
          <p:nvSpPr>
            <p:cNvPr id="8219" name="AutoShape 27"/>
            <p:cNvSpPr>
              <a:spLocks noChangeArrowheads="1"/>
            </p:cNvSpPr>
            <p:nvPr/>
          </p:nvSpPr>
          <p:spPr bwMode="auto">
            <a:xfrm rot="16200000" flipH="1">
              <a:off x="3470" y="3190"/>
              <a:ext cx="179" cy="172"/>
            </a:xfrm>
            <a:prstGeom prst="homePlate">
              <a:avLst>
                <a:gd name="adj" fmla="val 39392"/>
              </a:avLst>
            </a:prstGeom>
            <a:solidFill>
              <a:srgbClr val="66FFCC"/>
            </a:solidFill>
            <a:ln w="9525">
              <a:solidFill>
                <a:schemeClr val="tx2"/>
              </a:solidFill>
              <a:miter lim="800000"/>
              <a:headEnd/>
              <a:tailEnd/>
            </a:ln>
          </p:spPr>
          <p:txBody>
            <a:bodyPr vert="eaVert" wrap="none" lIns="18288" tIns="18288" rIns="18288" bIns="18288" anchor="ctr"/>
            <a:lstStyle/>
            <a:p>
              <a:pPr fontAlgn="base">
                <a:spcBef>
                  <a:spcPct val="0"/>
                </a:spcBef>
                <a:spcAft>
                  <a:spcPct val="0"/>
                </a:spcAft>
              </a:pPr>
              <a:endParaRPr lang="en-US" sz="1200">
                <a:solidFill>
                  <a:srgbClr val="000000"/>
                </a:solidFill>
                <a:latin typeface="Arial Narrow" pitchFamily="34" charset="0"/>
                <a:ea typeface="ＭＳ Ｐゴシック" pitchFamily="34" charset="-128"/>
              </a:endParaRPr>
            </a:p>
          </p:txBody>
        </p:sp>
        <p:sp>
          <p:nvSpPr>
            <p:cNvPr id="8220" name="AutoShape 28"/>
            <p:cNvSpPr>
              <a:spLocks noChangeArrowheads="1"/>
            </p:cNvSpPr>
            <p:nvPr/>
          </p:nvSpPr>
          <p:spPr bwMode="auto">
            <a:xfrm rot="5400000" flipH="1" flipV="1">
              <a:off x="3844" y="2833"/>
              <a:ext cx="119" cy="172"/>
            </a:xfrm>
            <a:prstGeom prst="homePlate">
              <a:avLst>
                <a:gd name="adj" fmla="val 54171"/>
              </a:avLst>
            </a:prstGeom>
            <a:solidFill>
              <a:srgbClr val="DDDDDD"/>
            </a:solidFill>
            <a:ln w="9525">
              <a:solidFill>
                <a:schemeClr val="tx2"/>
              </a:solidFill>
              <a:miter lim="800000"/>
              <a:headEnd/>
              <a:tailEnd/>
            </a:ln>
          </p:spPr>
          <p:txBody>
            <a:bodyPr vert="eaVert" wrap="none" lIns="18288" tIns="18288" rIns="18288" bIns="18288" anchor="ctr"/>
            <a:lstStyle/>
            <a:p>
              <a:pPr fontAlgn="base">
                <a:spcBef>
                  <a:spcPct val="0"/>
                </a:spcBef>
                <a:spcAft>
                  <a:spcPct val="0"/>
                </a:spcAft>
              </a:pPr>
              <a:endParaRPr lang="en-US" sz="1200">
                <a:solidFill>
                  <a:srgbClr val="000000"/>
                </a:solidFill>
                <a:latin typeface="Arial Narrow" pitchFamily="34" charset="0"/>
                <a:ea typeface="ＭＳ Ｐゴシック" pitchFamily="34" charset="-128"/>
              </a:endParaRPr>
            </a:p>
          </p:txBody>
        </p:sp>
        <p:sp>
          <p:nvSpPr>
            <p:cNvPr id="8221" name="Text Box 12"/>
            <p:cNvSpPr txBox="1">
              <a:spLocks noChangeArrowheads="1"/>
            </p:cNvSpPr>
            <p:nvPr/>
          </p:nvSpPr>
          <p:spPr bwMode="auto">
            <a:xfrm>
              <a:off x="3336" y="2978"/>
              <a:ext cx="892" cy="288"/>
            </a:xfrm>
            <a:prstGeom prst="rect">
              <a:avLst/>
            </a:prstGeom>
            <a:solidFill>
              <a:srgbClr val="CCFFFF"/>
            </a:solidFill>
            <a:ln w="28575">
              <a:solidFill>
                <a:srgbClr val="0033CC"/>
              </a:solidFill>
              <a:miter lim="800000"/>
              <a:headEnd/>
              <a:tailEnd/>
            </a:ln>
          </p:spPr>
          <p:txBody>
            <a:bodyPr wrap="none" lIns="18288" tIns="18288" rIns="18288" bIns="18288">
              <a:spAutoFit/>
            </a:bodyPr>
            <a:lstStyle/>
            <a:p>
              <a:pPr algn="ctr" fontAlgn="base">
                <a:lnSpc>
                  <a:spcPct val="90000"/>
                </a:lnSpc>
                <a:spcBef>
                  <a:spcPct val="0"/>
                </a:spcBef>
                <a:spcAft>
                  <a:spcPct val="0"/>
                </a:spcAft>
              </a:pPr>
              <a:r>
                <a:rPr lang="en-US" sz="1200" b="1">
                  <a:solidFill>
                    <a:srgbClr val="000000"/>
                  </a:solidFill>
                  <a:latin typeface="Arial Narrow" pitchFamily="34" charset="0"/>
                  <a:ea typeface="ＭＳ Ｐゴシック" pitchFamily="34" charset="-128"/>
                </a:rPr>
                <a:t>Impurity separation,</a:t>
              </a:r>
              <a:br>
                <a:rPr lang="en-US" sz="1200" b="1">
                  <a:solidFill>
                    <a:srgbClr val="000000"/>
                  </a:solidFill>
                  <a:latin typeface="Arial Narrow" pitchFamily="34" charset="0"/>
                  <a:ea typeface="ＭＳ Ｐゴシック" pitchFamily="34" charset="-128"/>
                </a:rPr>
              </a:br>
              <a:r>
                <a:rPr lang="en-US" sz="1200" b="1">
                  <a:solidFill>
                    <a:srgbClr val="000000"/>
                  </a:solidFill>
                  <a:latin typeface="Arial Narrow" pitchFamily="34" charset="0"/>
                  <a:ea typeface="ＭＳ Ｐゴシック" pitchFamily="34" charset="-128"/>
                </a:rPr>
                <a:t>Isotope separation</a:t>
              </a:r>
              <a:endParaRPr lang="en-US" sz="1200">
                <a:solidFill>
                  <a:srgbClr val="000000"/>
                </a:solidFill>
                <a:latin typeface="Arial Narrow" pitchFamily="34" charset="0"/>
                <a:ea typeface="ＭＳ Ｐゴシック" pitchFamily="34" charset="-128"/>
              </a:endParaRPr>
            </a:p>
          </p:txBody>
        </p:sp>
        <p:sp>
          <p:nvSpPr>
            <p:cNvPr id="8222" name="AutoShape 30"/>
            <p:cNvSpPr>
              <a:spLocks noChangeArrowheads="1"/>
            </p:cNvSpPr>
            <p:nvPr/>
          </p:nvSpPr>
          <p:spPr bwMode="auto">
            <a:xfrm>
              <a:off x="4879" y="2681"/>
              <a:ext cx="172" cy="178"/>
            </a:xfrm>
            <a:prstGeom prst="homePlate">
              <a:avLst>
                <a:gd name="adj" fmla="val 32639"/>
              </a:avLst>
            </a:prstGeom>
            <a:solidFill>
              <a:srgbClr val="DDDDDD"/>
            </a:solidFill>
            <a:ln w="9525">
              <a:solidFill>
                <a:schemeClr val="tx2"/>
              </a:solidFill>
              <a:miter lim="800000"/>
              <a:headEnd/>
              <a:tailEnd/>
            </a:ln>
          </p:spPr>
          <p:txBody>
            <a:bodyPr wrap="none" lIns="18288" tIns="18288" rIns="18288" bIns="18288" anchor="ctr"/>
            <a:lstStyle/>
            <a:p>
              <a:pPr fontAlgn="base">
                <a:spcBef>
                  <a:spcPct val="0"/>
                </a:spcBef>
                <a:spcAft>
                  <a:spcPct val="0"/>
                </a:spcAft>
              </a:pPr>
              <a:endParaRPr lang="en-US" sz="1200">
                <a:solidFill>
                  <a:srgbClr val="000000"/>
                </a:solidFill>
                <a:latin typeface="Arial Narrow" pitchFamily="34" charset="0"/>
                <a:ea typeface="ＭＳ Ｐゴシック" pitchFamily="34" charset="-128"/>
              </a:endParaRPr>
            </a:p>
          </p:txBody>
        </p:sp>
        <p:sp>
          <p:nvSpPr>
            <p:cNvPr id="8223" name="AutoShape 31"/>
            <p:cNvSpPr>
              <a:spLocks noChangeArrowheads="1"/>
            </p:cNvSpPr>
            <p:nvPr/>
          </p:nvSpPr>
          <p:spPr bwMode="auto">
            <a:xfrm flipH="1">
              <a:off x="3732" y="3365"/>
              <a:ext cx="229" cy="178"/>
            </a:xfrm>
            <a:prstGeom prst="homePlate">
              <a:avLst>
                <a:gd name="adj" fmla="val 37857"/>
              </a:avLst>
            </a:prstGeom>
            <a:solidFill>
              <a:srgbClr val="66FFCC"/>
            </a:solidFill>
            <a:ln w="9525">
              <a:solidFill>
                <a:schemeClr val="tx2"/>
              </a:solidFill>
              <a:miter lim="800000"/>
              <a:headEnd/>
              <a:tailEnd/>
            </a:ln>
          </p:spPr>
          <p:txBody>
            <a:bodyPr wrap="none" lIns="18288" tIns="18288" rIns="18288" bIns="18288" anchor="ctr"/>
            <a:lstStyle/>
            <a:p>
              <a:pPr fontAlgn="base">
                <a:spcBef>
                  <a:spcPct val="0"/>
                </a:spcBef>
                <a:spcAft>
                  <a:spcPct val="0"/>
                </a:spcAft>
              </a:pPr>
              <a:endParaRPr lang="en-US" sz="1200">
                <a:solidFill>
                  <a:srgbClr val="000000"/>
                </a:solidFill>
                <a:latin typeface="Arial Narrow" pitchFamily="34" charset="0"/>
                <a:ea typeface="ＭＳ Ｐゴシック" pitchFamily="34" charset="-128"/>
              </a:endParaRPr>
            </a:p>
          </p:txBody>
        </p:sp>
        <p:sp>
          <p:nvSpPr>
            <p:cNvPr id="8224" name="AutoShape 32"/>
            <p:cNvSpPr>
              <a:spLocks noChangeArrowheads="1"/>
            </p:cNvSpPr>
            <p:nvPr/>
          </p:nvSpPr>
          <p:spPr bwMode="auto">
            <a:xfrm flipH="1">
              <a:off x="4219" y="3008"/>
              <a:ext cx="172" cy="178"/>
            </a:xfrm>
            <a:prstGeom prst="homePlate">
              <a:avLst>
                <a:gd name="adj" fmla="val 38889"/>
              </a:avLst>
            </a:prstGeom>
            <a:solidFill>
              <a:srgbClr val="DDDDDD"/>
            </a:solidFill>
            <a:ln w="9525">
              <a:solidFill>
                <a:schemeClr val="tx2"/>
              </a:solidFill>
              <a:miter lim="800000"/>
              <a:headEnd/>
              <a:tailEnd/>
            </a:ln>
          </p:spPr>
          <p:txBody>
            <a:bodyPr wrap="none" lIns="18288" tIns="18288" rIns="18288" bIns="18288" anchor="ctr"/>
            <a:lstStyle/>
            <a:p>
              <a:pPr fontAlgn="base">
                <a:spcBef>
                  <a:spcPct val="0"/>
                </a:spcBef>
                <a:spcAft>
                  <a:spcPct val="0"/>
                </a:spcAft>
              </a:pPr>
              <a:endParaRPr lang="en-US" sz="1200">
                <a:solidFill>
                  <a:srgbClr val="000000"/>
                </a:solidFill>
                <a:latin typeface="Arial Narrow" pitchFamily="34" charset="0"/>
                <a:ea typeface="ＭＳ Ｐゴシック" pitchFamily="34" charset="-128"/>
              </a:endParaRPr>
            </a:p>
          </p:txBody>
        </p:sp>
        <p:sp>
          <p:nvSpPr>
            <p:cNvPr id="8225" name="Line 33"/>
            <p:cNvSpPr>
              <a:spLocks noChangeShapeType="1"/>
            </p:cNvSpPr>
            <p:nvPr/>
          </p:nvSpPr>
          <p:spPr bwMode="auto">
            <a:xfrm>
              <a:off x="4391" y="3008"/>
              <a:ext cx="0" cy="196"/>
            </a:xfrm>
            <a:prstGeom prst="line">
              <a:avLst/>
            </a:prstGeom>
            <a:noFill/>
            <a:ln w="38100">
              <a:solidFill>
                <a:srgbClr val="FF0000"/>
              </a:solidFill>
              <a:round/>
              <a:headEnd/>
              <a:tailEnd/>
            </a:ln>
          </p:spPr>
          <p:txBody>
            <a:bodyPr lIns="18288" tIns="18288" rIns="18288" bIns="18288"/>
            <a:lstStyle/>
            <a:p>
              <a:pPr fontAlgn="base">
                <a:spcBef>
                  <a:spcPct val="0"/>
                </a:spcBef>
                <a:spcAft>
                  <a:spcPct val="0"/>
                </a:spcAft>
              </a:pPr>
              <a:endParaRPr lang="en-US">
                <a:solidFill>
                  <a:srgbClr val="000000"/>
                </a:solidFill>
              </a:endParaRPr>
            </a:p>
          </p:txBody>
        </p:sp>
        <p:sp>
          <p:nvSpPr>
            <p:cNvPr id="8226" name="AutoShape 34"/>
            <p:cNvSpPr>
              <a:spLocks noChangeArrowheads="1"/>
            </p:cNvSpPr>
            <p:nvPr/>
          </p:nvSpPr>
          <p:spPr bwMode="auto">
            <a:xfrm rot="5400000" flipH="1" flipV="1">
              <a:off x="4030" y="3175"/>
              <a:ext cx="149" cy="172"/>
            </a:xfrm>
            <a:prstGeom prst="homePlate">
              <a:avLst>
                <a:gd name="adj" fmla="val 45000"/>
              </a:avLst>
            </a:prstGeom>
            <a:solidFill>
              <a:srgbClr val="DDDDDD"/>
            </a:solidFill>
            <a:ln w="9525">
              <a:solidFill>
                <a:schemeClr val="tx2"/>
              </a:solidFill>
              <a:miter lim="800000"/>
              <a:headEnd/>
              <a:tailEnd/>
            </a:ln>
          </p:spPr>
          <p:txBody>
            <a:bodyPr vert="eaVert" wrap="none" lIns="18288" tIns="18288" rIns="18288" bIns="18288" anchor="ctr"/>
            <a:lstStyle/>
            <a:p>
              <a:pPr fontAlgn="base">
                <a:spcBef>
                  <a:spcPct val="0"/>
                </a:spcBef>
                <a:spcAft>
                  <a:spcPct val="0"/>
                </a:spcAft>
              </a:pPr>
              <a:endParaRPr lang="en-US" sz="1200">
                <a:solidFill>
                  <a:srgbClr val="000000"/>
                </a:solidFill>
                <a:latin typeface="Arial Narrow" pitchFamily="34" charset="0"/>
                <a:ea typeface="ＭＳ Ｐゴシック" pitchFamily="34" charset="-128"/>
              </a:endParaRPr>
            </a:p>
          </p:txBody>
        </p:sp>
        <p:sp>
          <p:nvSpPr>
            <p:cNvPr id="8227" name="Rectangle 35"/>
            <p:cNvSpPr>
              <a:spLocks noChangeArrowheads="1"/>
            </p:cNvSpPr>
            <p:nvPr/>
          </p:nvSpPr>
          <p:spPr bwMode="auto">
            <a:xfrm>
              <a:off x="3960" y="3305"/>
              <a:ext cx="743" cy="507"/>
            </a:xfrm>
            <a:prstGeom prst="rect">
              <a:avLst/>
            </a:prstGeom>
            <a:solidFill>
              <a:srgbClr val="CCFFFF"/>
            </a:solidFill>
            <a:ln w="38100">
              <a:solidFill>
                <a:schemeClr val="hlink"/>
              </a:solidFill>
              <a:miter lim="800000"/>
              <a:headEnd/>
              <a:tailEnd/>
            </a:ln>
          </p:spPr>
          <p:txBody>
            <a:bodyPr lIns="18288" tIns="18288" rIns="18288" bIns="18288">
              <a:spAutoFit/>
            </a:bodyPr>
            <a:lstStyle/>
            <a:p>
              <a:pPr algn="ctr" fontAlgn="base">
                <a:lnSpc>
                  <a:spcPct val="85000"/>
                </a:lnSpc>
                <a:spcBef>
                  <a:spcPct val="0"/>
                </a:spcBef>
                <a:spcAft>
                  <a:spcPct val="0"/>
                </a:spcAft>
              </a:pPr>
              <a:r>
                <a:rPr lang="en-US" sz="1200">
                  <a:solidFill>
                    <a:srgbClr val="000000"/>
                  </a:solidFill>
                  <a:latin typeface="Arial Narrow" pitchFamily="34" charset="0"/>
                  <a:ea typeface="ＭＳ Ｐゴシック" pitchFamily="34" charset="-128"/>
                </a:rPr>
                <a:t>PFC &amp; Blanket </a:t>
              </a:r>
            </a:p>
            <a:p>
              <a:pPr algn="ctr" fontAlgn="base">
                <a:lnSpc>
                  <a:spcPct val="85000"/>
                </a:lnSpc>
                <a:spcBef>
                  <a:spcPct val="0"/>
                </a:spcBef>
                <a:spcAft>
                  <a:spcPct val="0"/>
                </a:spcAft>
              </a:pPr>
              <a:r>
                <a:rPr lang="en-US" sz="1200" i="1">
                  <a:solidFill>
                    <a:srgbClr val="000000"/>
                  </a:solidFill>
                  <a:latin typeface="Arial Narrow" pitchFamily="34" charset="0"/>
                  <a:ea typeface="ＭＳ Ｐゴシック" pitchFamily="34" charset="-128"/>
                </a:rPr>
                <a:t>T processing design dependent</a:t>
              </a:r>
            </a:p>
          </p:txBody>
        </p:sp>
        <p:sp>
          <p:nvSpPr>
            <p:cNvPr id="8228" name="AutoShape 36"/>
            <p:cNvSpPr>
              <a:spLocks noChangeArrowheads="1"/>
            </p:cNvSpPr>
            <p:nvPr/>
          </p:nvSpPr>
          <p:spPr bwMode="auto">
            <a:xfrm flipH="1">
              <a:off x="4678" y="3365"/>
              <a:ext cx="230" cy="178"/>
            </a:xfrm>
            <a:prstGeom prst="homePlate">
              <a:avLst>
                <a:gd name="adj" fmla="val 38022"/>
              </a:avLst>
            </a:prstGeom>
            <a:solidFill>
              <a:srgbClr val="DDDDDD"/>
            </a:solidFill>
            <a:ln w="9525">
              <a:solidFill>
                <a:schemeClr val="tx2"/>
              </a:solidFill>
              <a:miter lim="800000"/>
              <a:headEnd/>
              <a:tailEnd/>
            </a:ln>
          </p:spPr>
          <p:txBody>
            <a:bodyPr wrap="none" lIns="18288" tIns="18288" rIns="18288" bIns="18288" anchor="ctr"/>
            <a:lstStyle/>
            <a:p>
              <a:pPr fontAlgn="base">
                <a:spcBef>
                  <a:spcPct val="0"/>
                </a:spcBef>
                <a:spcAft>
                  <a:spcPct val="0"/>
                </a:spcAft>
              </a:pPr>
              <a:endParaRPr lang="en-US" sz="1200">
                <a:solidFill>
                  <a:srgbClr val="000000"/>
                </a:solidFill>
                <a:latin typeface="Arial Narrow" pitchFamily="34" charset="0"/>
                <a:ea typeface="ＭＳ Ｐゴシック" pitchFamily="34" charset="-128"/>
              </a:endParaRPr>
            </a:p>
          </p:txBody>
        </p:sp>
        <p:sp>
          <p:nvSpPr>
            <p:cNvPr id="8229" name="Line 37"/>
            <p:cNvSpPr>
              <a:spLocks noChangeShapeType="1"/>
            </p:cNvSpPr>
            <p:nvPr/>
          </p:nvSpPr>
          <p:spPr bwMode="auto">
            <a:xfrm>
              <a:off x="4908" y="3335"/>
              <a:ext cx="0" cy="267"/>
            </a:xfrm>
            <a:prstGeom prst="line">
              <a:avLst/>
            </a:prstGeom>
            <a:noFill/>
            <a:ln w="38100">
              <a:solidFill>
                <a:schemeClr val="hlink"/>
              </a:solidFill>
              <a:round/>
              <a:headEnd/>
              <a:tailEnd/>
            </a:ln>
          </p:spPr>
          <p:txBody>
            <a:bodyPr lIns="18288" tIns="18288" rIns="18288" bIns="18288"/>
            <a:lstStyle/>
            <a:p>
              <a:pPr fontAlgn="base">
                <a:spcBef>
                  <a:spcPct val="0"/>
                </a:spcBef>
                <a:spcAft>
                  <a:spcPct val="0"/>
                </a:spcAft>
              </a:pPr>
              <a:endParaRPr lang="en-US">
                <a:solidFill>
                  <a:srgbClr val="000000"/>
                </a:solidFill>
              </a:endParaRPr>
            </a:p>
          </p:txBody>
        </p:sp>
      </p:grpSp>
      <p:grpSp>
        <p:nvGrpSpPr>
          <p:cNvPr id="6" name="Group 36"/>
          <p:cNvGrpSpPr>
            <a:grpSpLocks/>
          </p:cNvGrpSpPr>
          <p:nvPr/>
        </p:nvGrpSpPr>
        <p:grpSpPr bwMode="auto">
          <a:xfrm>
            <a:off x="304800" y="4379545"/>
            <a:ext cx="2743200" cy="2197100"/>
            <a:chOff x="96" y="2640"/>
            <a:chExt cx="1728" cy="1384"/>
          </a:xfrm>
        </p:grpSpPr>
        <p:pic>
          <p:nvPicPr>
            <p:cNvPr id="8205" name="Picture 5" descr="life_chamber_09-11-20.jpg"/>
            <p:cNvPicPr>
              <a:picLocks noChangeAspect="1"/>
            </p:cNvPicPr>
            <p:nvPr/>
          </p:nvPicPr>
          <p:blipFill>
            <a:blip r:embed="rId4" cstate="print"/>
            <a:srcRect l="15068" r="9589"/>
            <a:stretch>
              <a:fillRect/>
            </a:stretch>
          </p:blipFill>
          <p:spPr bwMode="auto">
            <a:xfrm>
              <a:off x="96" y="2640"/>
              <a:ext cx="1728" cy="1384"/>
            </a:xfrm>
            <a:prstGeom prst="rect">
              <a:avLst/>
            </a:prstGeom>
            <a:noFill/>
            <a:ln w="9525">
              <a:noFill/>
              <a:miter lim="800000"/>
              <a:headEnd/>
              <a:tailEnd/>
            </a:ln>
          </p:spPr>
        </p:pic>
        <p:sp>
          <p:nvSpPr>
            <p:cNvPr id="8206" name="Freeform 38"/>
            <p:cNvSpPr>
              <a:spLocks/>
            </p:cNvSpPr>
            <p:nvPr/>
          </p:nvSpPr>
          <p:spPr bwMode="auto">
            <a:xfrm>
              <a:off x="480" y="3024"/>
              <a:ext cx="1344" cy="912"/>
            </a:xfrm>
            <a:custGeom>
              <a:avLst/>
              <a:gdLst>
                <a:gd name="T0" fmla="*/ 432 w 1344"/>
                <a:gd name="T1" fmla="*/ 720 h 912"/>
                <a:gd name="T2" fmla="*/ 0 w 1344"/>
                <a:gd name="T3" fmla="*/ 768 h 912"/>
                <a:gd name="T4" fmla="*/ 0 w 1344"/>
                <a:gd name="T5" fmla="*/ 48 h 912"/>
                <a:gd name="T6" fmla="*/ 480 w 1344"/>
                <a:gd name="T7" fmla="*/ 0 h 912"/>
                <a:gd name="T8" fmla="*/ 912 w 1344"/>
                <a:gd name="T9" fmla="*/ 96 h 912"/>
                <a:gd name="T10" fmla="*/ 912 w 1344"/>
                <a:gd name="T11" fmla="*/ 240 h 912"/>
                <a:gd name="T12" fmla="*/ 960 w 1344"/>
                <a:gd name="T13" fmla="*/ 240 h 912"/>
                <a:gd name="T14" fmla="*/ 1344 w 1344"/>
                <a:gd name="T15" fmla="*/ 192 h 912"/>
                <a:gd name="T16" fmla="*/ 1344 w 1344"/>
                <a:gd name="T17" fmla="*/ 912 h 912"/>
                <a:gd name="T18" fmla="*/ 912 w 1344"/>
                <a:gd name="T19" fmla="*/ 624 h 912"/>
                <a:gd name="T20" fmla="*/ 912 w 1344"/>
                <a:gd name="T21" fmla="*/ 672 h 912"/>
                <a:gd name="T22" fmla="*/ 912 w 1344"/>
                <a:gd name="T23" fmla="*/ 816 h 912"/>
                <a:gd name="T24" fmla="*/ 528 w 1344"/>
                <a:gd name="T25" fmla="*/ 720 h 912"/>
                <a:gd name="T26" fmla="*/ 432 w 1344"/>
                <a:gd name="T27" fmla="*/ 720 h 9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344"/>
                <a:gd name="T43" fmla="*/ 0 h 912"/>
                <a:gd name="T44" fmla="*/ 1344 w 1344"/>
                <a:gd name="T45" fmla="*/ 912 h 9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344" h="912">
                  <a:moveTo>
                    <a:pt x="432" y="720"/>
                  </a:moveTo>
                  <a:lnTo>
                    <a:pt x="0" y="768"/>
                  </a:lnTo>
                  <a:lnTo>
                    <a:pt x="0" y="48"/>
                  </a:lnTo>
                  <a:lnTo>
                    <a:pt x="480" y="0"/>
                  </a:lnTo>
                  <a:lnTo>
                    <a:pt x="912" y="96"/>
                  </a:lnTo>
                  <a:lnTo>
                    <a:pt x="912" y="240"/>
                  </a:lnTo>
                  <a:lnTo>
                    <a:pt x="960" y="240"/>
                  </a:lnTo>
                  <a:lnTo>
                    <a:pt x="1344" y="192"/>
                  </a:lnTo>
                  <a:lnTo>
                    <a:pt x="1344" y="912"/>
                  </a:lnTo>
                  <a:lnTo>
                    <a:pt x="912" y="624"/>
                  </a:lnTo>
                  <a:lnTo>
                    <a:pt x="912" y="672"/>
                  </a:lnTo>
                  <a:lnTo>
                    <a:pt x="912" y="816"/>
                  </a:lnTo>
                  <a:lnTo>
                    <a:pt x="528" y="720"/>
                  </a:lnTo>
                  <a:lnTo>
                    <a:pt x="432" y="720"/>
                  </a:lnTo>
                  <a:close/>
                </a:path>
              </a:pathLst>
            </a:custGeom>
            <a:noFill/>
            <a:ln w="28575">
              <a:solidFill>
                <a:srgbClr val="FF00FF"/>
              </a:solidFill>
              <a:round/>
              <a:headEnd/>
              <a:tailEnd/>
            </a:ln>
          </p:spPr>
          <p:txBody>
            <a:bodyPr/>
            <a:lstStyle/>
            <a:p>
              <a:pPr fontAlgn="base">
                <a:spcBef>
                  <a:spcPct val="0"/>
                </a:spcBef>
                <a:spcAft>
                  <a:spcPct val="0"/>
                </a:spcAft>
              </a:pPr>
              <a:endParaRPr lang="en-US">
                <a:solidFill>
                  <a:srgbClr val="000000"/>
                </a:solidFill>
              </a:endParaRPr>
            </a:p>
          </p:txBody>
        </p:sp>
        <p:sp>
          <p:nvSpPr>
            <p:cNvPr id="8207" name="Freeform 39"/>
            <p:cNvSpPr>
              <a:spLocks/>
            </p:cNvSpPr>
            <p:nvPr/>
          </p:nvSpPr>
          <p:spPr bwMode="auto">
            <a:xfrm>
              <a:off x="1344" y="3360"/>
              <a:ext cx="150" cy="12"/>
            </a:xfrm>
            <a:custGeom>
              <a:avLst/>
              <a:gdLst>
                <a:gd name="T0" fmla="*/ 0 w 150"/>
                <a:gd name="T1" fmla="*/ 12 h 12"/>
                <a:gd name="T2" fmla="*/ 150 w 150"/>
                <a:gd name="T3" fmla="*/ 0 h 12"/>
                <a:gd name="T4" fmla="*/ 0 60000 65536"/>
                <a:gd name="T5" fmla="*/ 0 60000 65536"/>
                <a:gd name="T6" fmla="*/ 0 w 150"/>
                <a:gd name="T7" fmla="*/ 0 h 12"/>
                <a:gd name="T8" fmla="*/ 150 w 150"/>
                <a:gd name="T9" fmla="*/ 12 h 12"/>
              </a:gdLst>
              <a:ahLst/>
              <a:cxnLst>
                <a:cxn ang="T4">
                  <a:pos x="T0" y="T1"/>
                </a:cxn>
                <a:cxn ang="T5">
                  <a:pos x="T2" y="T3"/>
                </a:cxn>
              </a:cxnLst>
              <a:rect l="T6" t="T7" r="T8" b="T9"/>
              <a:pathLst>
                <a:path w="150" h="12">
                  <a:moveTo>
                    <a:pt x="0" y="12"/>
                  </a:moveTo>
                  <a:lnTo>
                    <a:pt x="150" y="0"/>
                  </a:lnTo>
                </a:path>
              </a:pathLst>
            </a:custGeom>
            <a:noFill/>
            <a:ln w="28575">
              <a:solidFill>
                <a:srgbClr val="FF00FF"/>
              </a:solidFill>
              <a:round/>
              <a:headEnd/>
              <a:tailEnd type="triangle" w="med" len="med"/>
            </a:ln>
          </p:spPr>
          <p:txBody>
            <a:bodyPr/>
            <a:lstStyle/>
            <a:p>
              <a:pPr fontAlgn="base">
                <a:spcBef>
                  <a:spcPct val="0"/>
                </a:spcBef>
                <a:spcAft>
                  <a:spcPct val="0"/>
                </a:spcAft>
              </a:pPr>
              <a:endParaRPr lang="en-US">
                <a:solidFill>
                  <a:srgbClr val="000000"/>
                </a:solidFill>
              </a:endParaRPr>
            </a:p>
          </p:txBody>
        </p:sp>
        <p:sp>
          <p:nvSpPr>
            <p:cNvPr id="8208" name="Freeform 40"/>
            <p:cNvSpPr>
              <a:spLocks/>
            </p:cNvSpPr>
            <p:nvPr/>
          </p:nvSpPr>
          <p:spPr bwMode="auto">
            <a:xfrm>
              <a:off x="1344" y="3504"/>
              <a:ext cx="120" cy="48"/>
            </a:xfrm>
            <a:custGeom>
              <a:avLst/>
              <a:gdLst>
                <a:gd name="T0" fmla="*/ 0 w 120"/>
                <a:gd name="T1" fmla="*/ 0 h 48"/>
                <a:gd name="T2" fmla="*/ 120 w 120"/>
                <a:gd name="T3" fmla="*/ 48 h 48"/>
                <a:gd name="T4" fmla="*/ 0 60000 65536"/>
                <a:gd name="T5" fmla="*/ 0 60000 65536"/>
                <a:gd name="T6" fmla="*/ 0 w 120"/>
                <a:gd name="T7" fmla="*/ 0 h 48"/>
                <a:gd name="T8" fmla="*/ 120 w 120"/>
                <a:gd name="T9" fmla="*/ 48 h 48"/>
              </a:gdLst>
              <a:ahLst/>
              <a:cxnLst>
                <a:cxn ang="T4">
                  <a:pos x="T0" y="T1"/>
                </a:cxn>
                <a:cxn ang="T5">
                  <a:pos x="T2" y="T3"/>
                </a:cxn>
              </a:cxnLst>
              <a:rect l="T6" t="T7" r="T8" b="T9"/>
              <a:pathLst>
                <a:path w="120" h="48">
                  <a:moveTo>
                    <a:pt x="0" y="0"/>
                  </a:moveTo>
                  <a:lnTo>
                    <a:pt x="120" y="48"/>
                  </a:lnTo>
                </a:path>
              </a:pathLst>
            </a:custGeom>
            <a:noFill/>
            <a:ln w="28575">
              <a:solidFill>
                <a:srgbClr val="FF00FF"/>
              </a:solidFill>
              <a:round/>
              <a:headEnd/>
              <a:tailEnd type="triangle" w="med" len="med"/>
            </a:ln>
          </p:spPr>
          <p:txBody>
            <a:bodyPr/>
            <a:lstStyle/>
            <a:p>
              <a:pPr fontAlgn="base">
                <a:spcBef>
                  <a:spcPct val="0"/>
                </a:spcBef>
                <a:spcAft>
                  <a:spcPct val="0"/>
                </a:spcAft>
              </a:pPr>
              <a:endParaRPr lang="en-US">
                <a:solidFill>
                  <a:srgbClr val="000000"/>
                </a:solidFill>
              </a:endParaRPr>
            </a:p>
          </p:txBody>
        </p:sp>
        <p:sp>
          <p:nvSpPr>
            <p:cNvPr id="8209" name="Text Box 41"/>
            <p:cNvSpPr txBox="1">
              <a:spLocks noChangeArrowheads="1"/>
            </p:cNvSpPr>
            <p:nvPr/>
          </p:nvSpPr>
          <p:spPr bwMode="auto">
            <a:xfrm>
              <a:off x="1248" y="3360"/>
              <a:ext cx="351" cy="154"/>
            </a:xfrm>
            <a:prstGeom prst="rect">
              <a:avLst/>
            </a:prstGeom>
            <a:noFill/>
            <a:ln w="9525">
              <a:noFill/>
              <a:miter lim="800000"/>
              <a:headEnd/>
              <a:tailEnd/>
            </a:ln>
          </p:spPr>
          <p:txBody>
            <a:bodyPr wrap="none">
              <a:spAutoFit/>
            </a:bodyPr>
            <a:lstStyle/>
            <a:p>
              <a:pPr fontAlgn="base">
                <a:spcBef>
                  <a:spcPct val="0"/>
                </a:spcBef>
                <a:spcAft>
                  <a:spcPct val="0"/>
                </a:spcAft>
              </a:pPr>
              <a:r>
                <a:rPr lang="en-US" sz="1000" b="1">
                  <a:solidFill>
                    <a:srgbClr val="FF00FF"/>
                  </a:solidFill>
                  <a:ea typeface="ＭＳ Ｐゴシック" pitchFamily="34" charset="-128"/>
                </a:rPr>
                <a:t>optics</a:t>
              </a:r>
            </a:p>
          </p:txBody>
        </p:sp>
      </p:grpSp>
      <p:sp>
        <p:nvSpPr>
          <p:cNvPr id="8202" name="Freeform 42"/>
          <p:cNvSpPr>
            <a:spLocks/>
          </p:cNvSpPr>
          <p:nvPr/>
        </p:nvSpPr>
        <p:spPr bwMode="auto">
          <a:xfrm>
            <a:off x="1581150" y="4231908"/>
            <a:ext cx="117475" cy="763587"/>
          </a:xfrm>
          <a:custGeom>
            <a:avLst/>
            <a:gdLst>
              <a:gd name="T0" fmla="*/ 2147483647 w 74"/>
              <a:gd name="T1" fmla="*/ 0 h 481"/>
              <a:gd name="T2" fmla="*/ 2147483647 w 74"/>
              <a:gd name="T3" fmla="*/ 2147483647 h 481"/>
              <a:gd name="T4" fmla="*/ 2147483647 w 74"/>
              <a:gd name="T5" fmla="*/ 2147483647 h 481"/>
              <a:gd name="T6" fmla="*/ 0 w 74"/>
              <a:gd name="T7" fmla="*/ 2147483647 h 481"/>
              <a:gd name="T8" fmla="*/ 0 60000 65536"/>
              <a:gd name="T9" fmla="*/ 0 60000 65536"/>
              <a:gd name="T10" fmla="*/ 0 60000 65536"/>
              <a:gd name="T11" fmla="*/ 0 60000 65536"/>
              <a:gd name="T12" fmla="*/ 0 w 74"/>
              <a:gd name="T13" fmla="*/ 0 h 481"/>
              <a:gd name="T14" fmla="*/ 362 w 74"/>
              <a:gd name="T15" fmla="*/ 552 h 481"/>
            </a:gdLst>
            <a:ahLst/>
            <a:cxnLst>
              <a:cxn ang="T8">
                <a:pos x="T0" y="T1"/>
              </a:cxn>
              <a:cxn ang="T9">
                <a:pos x="T2" y="T3"/>
              </a:cxn>
              <a:cxn ang="T10">
                <a:pos x="T4" y="T5"/>
              </a:cxn>
              <a:cxn ang="T11">
                <a:pos x="T6" y="T7"/>
              </a:cxn>
            </a:cxnLst>
            <a:rect l="T12" t="T13" r="T14" b="T15"/>
            <a:pathLst>
              <a:path w="74" h="481">
                <a:moveTo>
                  <a:pt x="48" y="0"/>
                </a:moveTo>
                <a:cubicBezTo>
                  <a:pt x="51" y="38"/>
                  <a:pt x="74" y="170"/>
                  <a:pt x="68" y="230"/>
                </a:cubicBezTo>
                <a:cubicBezTo>
                  <a:pt x="62" y="290"/>
                  <a:pt x="25" y="317"/>
                  <a:pt x="14" y="359"/>
                </a:cubicBezTo>
                <a:cubicBezTo>
                  <a:pt x="3" y="401"/>
                  <a:pt x="3" y="456"/>
                  <a:pt x="0" y="481"/>
                </a:cubicBezTo>
              </a:path>
            </a:pathLst>
          </a:custGeom>
          <a:noFill/>
          <a:ln w="28575">
            <a:solidFill>
              <a:srgbClr val="FF00FF"/>
            </a:solidFill>
            <a:round/>
            <a:headEnd/>
            <a:tailEnd/>
          </a:ln>
        </p:spPr>
        <p:txBody>
          <a:bodyPr/>
          <a:lstStyle/>
          <a:p>
            <a:pPr fontAlgn="base">
              <a:spcBef>
                <a:spcPct val="0"/>
              </a:spcBef>
              <a:spcAft>
                <a:spcPct val="0"/>
              </a:spcAft>
            </a:pPr>
            <a:endParaRPr lang="en-US">
              <a:solidFill>
                <a:srgbClr val="000000"/>
              </a:solidFill>
            </a:endParaRPr>
          </a:p>
        </p:txBody>
      </p:sp>
      <p:sp>
        <p:nvSpPr>
          <p:cNvPr id="8203" name="Freeform 43"/>
          <p:cNvSpPr>
            <a:spLocks/>
          </p:cNvSpPr>
          <p:nvPr/>
        </p:nvSpPr>
        <p:spPr bwMode="auto">
          <a:xfrm>
            <a:off x="2387600" y="4231908"/>
            <a:ext cx="1355725" cy="836612"/>
          </a:xfrm>
          <a:custGeom>
            <a:avLst/>
            <a:gdLst>
              <a:gd name="T0" fmla="*/ 0 w 854"/>
              <a:gd name="T1" fmla="*/ 0 h 527"/>
              <a:gd name="T2" fmla="*/ 2147483647 w 854"/>
              <a:gd name="T3" fmla="*/ 2147483647 h 527"/>
              <a:gd name="T4" fmla="*/ 2147483647 w 854"/>
              <a:gd name="T5" fmla="*/ 2147483647 h 527"/>
              <a:gd name="T6" fmla="*/ 2147483647 w 854"/>
              <a:gd name="T7" fmla="*/ 2147483647 h 527"/>
              <a:gd name="T8" fmla="*/ 0 60000 65536"/>
              <a:gd name="T9" fmla="*/ 0 60000 65536"/>
              <a:gd name="T10" fmla="*/ 0 60000 65536"/>
              <a:gd name="T11" fmla="*/ 0 60000 65536"/>
              <a:gd name="T12" fmla="*/ 0 w 854"/>
              <a:gd name="T13" fmla="*/ 0 h 527"/>
              <a:gd name="T14" fmla="*/ 720 w 854"/>
              <a:gd name="T15" fmla="*/ 477 h 527"/>
            </a:gdLst>
            <a:ahLst/>
            <a:cxnLst>
              <a:cxn ang="T8">
                <a:pos x="T0" y="T1"/>
              </a:cxn>
              <a:cxn ang="T9">
                <a:pos x="T2" y="T3"/>
              </a:cxn>
              <a:cxn ang="T10">
                <a:pos x="T4" y="T5"/>
              </a:cxn>
              <a:cxn ang="T11">
                <a:pos x="T6" y="T7"/>
              </a:cxn>
            </a:cxnLst>
            <a:rect l="T12" t="T13" r="T14" b="T15"/>
            <a:pathLst>
              <a:path w="854" h="527">
                <a:moveTo>
                  <a:pt x="0" y="0"/>
                </a:moveTo>
                <a:cubicBezTo>
                  <a:pt x="9" y="19"/>
                  <a:pt x="9" y="76"/>
                  <a:pt x="55" y="115"/>
                </a:cubicBezTo>
                <a:cubicBezTo>
                  <a:pt x="101" y="154"/>
                  <a:pt x="198" y="176"/>
                  <a:pt x="278" y="237"/>
                </a:cubicBezTo>
                <a:cubicBezTo>
                  <a:pt x="358" y="298"/>
                  <a:pt x="440" y="435"/>
                  <a:pt x="536" y="481"/>
                </a:cubicBezTo>
                <a:cubicBezTo>
                  <a:pt x="632" y="527"/>
                  <a:pt x="788" y="508"/>
                  <a:pt x="854" y="515"/>
                </a:cubicBezTo>
              </a:path>
            </a:pathLst>
          </a:custGeom>
          <a:noFill/>
          <a:ln w="28575">
            <a:solidFill>
              <a:srgbClr val="FF00FF"/>
            </a:solidFill>
            <a:round/>
            <a:headEnd/>
            <a:tailEnd/>
          </a:ln>
        </p:spPr>
        <p:txBody>
          <a:bodyPr/>
          <a:lstStyle/>
          <a:p>
            <a:pPr fontAlgn="base">
              <a:spcBef>
                <a:spcPct val="0"/>
              </a:spcBef>
              <a:spcAft>
                <a:spcPct val="0"/>
              </a:spcAft>
            </a:pPr>
            <a:endParaRPr lang="en-US">
              <a:solidFill>
                <a:srgbClr val="000000"/>
              </a:solidFill>
            </a:endParaRPr>
          </a:p>
        </p:txBody>
      </p:sp>
      <p:sp>
        <p:nvSpPr>
          <p:cNvPr id="8204" name="Slide Number Placeholder 4"/>
          <p:cNvSpPr txBox="1">
            <a:spLocks noGrp="1"/>
          </p:cNvSpPr>
          <p:nvPr/>
        </p:nvSpPr>
        <p:spPr bwMode="auto">
          <a:xfrm>
            <a:off x="8726424" y="6574409"/>
            <a:ext cx="381000" cy="307975"/>
          </a:xfrm>
          <a:prstGeom prst="rect">
            <a:avLst/>
          </a:prstGeom>
          <a:noFill/>
          <a:ln w="9525">
            <a:noFill/>
            <a:miter lim="800000"/>
            <a:headEnd/>
            <a:tailEnd/>
          </a:ln>
        </p:spPr>
        <p:txBody>
          <a:bodyPr lIns="0" tIns="0"/>
          <a:lstStyle/>
          <a:p>
            <a:pPr algn="r" fontAlgn="base">
              <a:spcBef>
                <a:spcPct val="0"/>
              </a:spcBef>
              <a:spcAft>
                <a:spcPct val="0"/>
              </a:spcAft>
            </a:pPr>
            <a:fld id="{BFA98D03-C6D0-4C82-A48D-2F9D0363C2D4}" type="slidenum">
              <a:rPr lang="en-US" sz="1400">
                <a:solidFill>
                  <a:srgbClr val="000000"/>
                </a:solidFill>
                <a:ea typeface="ＭＳ Ｐゴシック" pitchFamily="34" charset="-128"/>
              </a:rPr>
              <a:pPr algn="r" fontAlgn="base">
                <a:spcBef>
                  <a:spcPct val="0"/>
                </a:spcBef>
                <a:spcAft>
                  <a:spcPct val="0"/>
                </a:spcAft>
              </a:pPr>
              <a:t>3</a:t>
            </a:fld>
            <a:endParaRPr lang="en-US" sz="1400" dirty="0">
              <a:solidFill>
                <a:srgbClr val="000000"/>
              </a:solidFill>
              <a:ea typeface="ＭＳ Ｐゴシック" pitchFamily="34" charset="-128"/>
            </a:endParaRPr>
          </a:p>
        </p:txBody>
      </p:sp>
    </p:spTree>
    <p:extLst>
      <p:ext uri="{BB962C8B-B14F-4D97-AF65-F5344CB8AC3E}">
        <p14:creationId xmlns:p14="http://schemas.microsoft.com/office/powerpoint/2010/main" val="4121114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0326" name="Text Box 8"/>
          <p:cNvSpPr txBox="1">
            <a:spLocks noChangeArrowheads="1"/>
          </p:cNvSpPr>
          <p:nvPr/>
        </p:nvSpPr>
        <p:spPr bwMode="auto">
          <a:xfrm>
            <a:off x="-159489" y="0"/>
            <a:ext cx="9144000" cy="830997"/>
          </a:xfrm>
          <a:prstGeom prst="rect">
            <a:avLst/>
          </a:prstGeom>
          <a:noFill/>
          <a:ln w="9525">
            <a:noFill/>
            <a:miter lim="800000"/>
            <a:headEnd/>
            <a:tailEnd/>
          </a:ln>
        </p:spPr>
        <p:txBody>
          <a:bodyPr>
            <a:spAutoFit/>
          </a:bodyPr>
          <a:lstStyle/>
          <a:p>
            <a:pPr algn="ctr" fontAlgn="base">
              <a:spcBef>
                <a:spcPct val="50000"/>
              </a:spcBef>
              <a:spcAft>
                <a:spcPct val="0"/>
              </a:spcAft>
              <a:tabLst>
                <a:tab pos="914400" algn="l"/>
              </a:tabLst>
            </a:pPr>
            <a:r>
              <a:rPr lang="en-US" sz="2400" b="1" dirty="0" smtClean="0">
                <a:solidFill>
                  <a:srgbClr val="0000FF"/>
                </a:solidFill>
              </a:rPr>
              <a:t>Fusion Nuclear Science and Technology (FNST) must be the Central element of any </a:t>
            </a:r>
            <a:r>
              <a:rPr lang="en-US" sz="2400" b="1" dirty="0" err="1" smtClean="0">
                <a:solidFill>
                  <a:srgbClr val="0000FF"/>
                </a:solidFill>
              </a:rPr>
              <a:t>Roadmapping</a:t>
            </a:r>
            <a:r>
              <a:rPr lang="en-US" sz="2400" b="1" dirty="0" smtClean="0">
                <a:solidFill>
                  <a:srgbClr val="0000FF"/>
                </a:solidFill>
              </a:rPr>
              <a:t> for fusion</a:t>
            </a:r>
          </a:p>
        </p:txBody>
      </p:sp>
      <p:sp>
        <p:nvSpPr>
          <p:cNvPr id="22" name="TextBox 21"/>
          <p:cNvSpPr txBox="1"/>
          <p:nvPr/>
        </p:nvSpPr>
        <p:spPr>
          <a:xfrm>
            <a:off x="190718" y="1211648"/>
            <a:ext cx="8742789" cy="1400383"/>
          </a:xfrm>
          <a:prstGeom prst="rect">
            <a:avLst/>
          </a:prstGeom>
          <a:solidFill>
            <a:srgbClr val="00C057">
              <a:alpha val="41000"/>
            </a:srgbClr>
          </a:solidFill>
        </p:spPr>
        <p:txBody>
          <a:bodyPr wrap="square" rtlCol="0">
            <a:spAutoFit/>
          </a:bodyPr>
          <a:lstStyle/>
          <a:p>
            <a:pPr marL="280988" lvl="2" indent="7938" defTabSz="160338">
              <a:spcBef>
                <a:spcPts val="300"/>
              </a:spcBef>
            </a:pPr>
            <a:r>
              <a:rPr lang="en-US" sz="2200" b="1" dirty="0" smtClean="0">
                <a:solidFill>
                  <a:prstClr val="black"/>
                </a:solidFill>
              </a:rPr>
              <a:t>ITER (</a:t>
            </a:r>
            <a:r>
              <a:rPr lang="en-US" sz="2000" b="1" dirty="0" smtClean="0">
                <a:solidFill>
                  <a:prstClr val="black"/>
                </a:solidFill>
              </a:rPr>
              <a:t>and KSTAR, EAST, JT-60SU, etc</a:t>
            </a:r>
            <a:r>
              <a:rPr lang="en-US" sz="2200" b="1" dirty="0" smtClean="0">
                <a:solidFill>
                  <a:prstClr val="black"/>
                </a:solidFill>
              </a:rPr>
              <a:t>) will show the  Scientific and Engineering Feasibility of:</a:t>
            </a:r>
          </a:p>
          <a:p>
            <a:pPr marL="547688" lvl="2" indent="-206375" defTabSz="160338">
              <a:spcBef>
                <a:spcPts val="200"/>
              </a:spcBef>
              <a:spcAft>
                <a:spcPts val="200"/>
              </a:spcAft>
              <a:buFont typeface="Arial" pitchFamily="34" charset="0"/>
              <a:buChar char="–"/>
            </a:pPr>
            <a:r>
              <a:rPr lang="en-US" b="1" dirty="0" smtClean="0">
                <a:solidFill>
                  <a:prstClr val="black"/>
                </a:solidFill>
              </a:rPr>
              <a:t>Plasma (</a:t>
            </a:r>
            <a:r>
              <a:rPr lang="en-US" dirty="0" smtClean="0">
                <a:solidFill>
                  <a:srgbClr val="000000"/>
                </a:solidFill>
              </a:rPr>
              <a:t>Confinement/Burn, CD/Steady State, Disruption control, edge control)</a:t>
            </a:r>
          </a:p>
          <a:p>
            <a:pPr marL="547688" lvl="2" indent="-206375" defTabSz="160338">
              <a:spcBef>
                <a:spcPts val="200"/>
              </a:spcBef>
              <a:spcAft>
                <a:spcPts val="200"/>
              </a:spcAft>
              <a:buFont typeface="Arial" pitchFamily="34" charset="0"/>
              <a:buChar char="–"/>
            </a:pPr>
            <a:r>
              <a:rPr lang="en-US" b="1" dirty="0" smtClean="0">
                <a:solidFill>
                  <a:prstClr val="black"/>
                </a:solidFill>
              </a:rPr>
              <a:t>Plasma Support Systems </a:t>
            </a:r>
            <a:r>
              <a:rPr lang="en-US" dirty="0" smtClean="0">
                <a:solidFill>
                  <a:prstClr val="black"/>
                </a:solidFill>
              </a:rPr>
              <a:t>(e.g. </a:t>
            </a:r>
            <a:r>
              <a:rPr lang="en-US" dirty="0" smtClean="0">
                <a:solidFill>
                  <a:srgbClr val="000000"/>
                </a:solidFill>
              </a:rPr>
              <a:t>Superconducting Magnets)</a:t>
            </a:r>
            <a:endParaRPr lang="en-US" b="1" dirty="0" smtClean="0">
              <a:solidFill>
                <a:prstClr val="black"/>
              </a:solidFill>
            </a:endParaRPr>
          </a:p>
        </p:txBody>
      </p:sp>
      <p:sp>
        <p:nvSpPr>
          <p:cNvPr id="28" name="TextBox 27"/>
          <p:cNvSpPr txBox="1"/>
          <p:nvPr/>
        </p:nvSpPr>
        <p:spPr>
          <a:xfrm>
            <a:off x="186364" y="3119701"/>
            <a:ext cx="8770774" cy="1692771"/>
          </a:xfrm>
          <a:prstGeom prst="rect">
            <a:avLst/>
          </a:prstGeom>
          <a:solidFill>
            <a:srgbClr val="0066FF">
              <a:alpha val="52000"/>
            </a:srgbClr>
          </a:solidFill>
          <a:ln w="9525">
            <a:solidFill>
              <a:schemeClr val="tx1"/>
            </a:solidFill>
          </a:ln>
        </p:spPr>
        <p:txBody>
          <a:bodyPr wrap="square" rtlCol="0">
            <a:spAutoFit/>
          </a:bodyPr>
          <a:lstStyle/>
          <a:p>
            <a:pPr marL="176213" indent="-176213" fontAlgn="base">
              <a:spcBef>
                <a:spcPct val="50000"/>
              </a:spcBef>
              <a:spcAft>
                <a:spcPct val="0"/>
              </a:spcAft>
              <a:buFontTx/>
              <a:buChar char="•"/>
            </a:pPr>
            <a:r>
              <a:rPr lang="en-US" sz="1900" b="1" dirty="0" smtClean="0">
                <a:solidFill>
                  <a:prstClr val="black"/>
                </a:solidFill>
              </a:rPr>
              <a:t>ITER does not address FNST (all components inside the vacuum vessel are NOT DEMO relevant - not materials, not design, not temperature)</a:t>
            </a:r>
          </a:p>
          <a:p>
            <a:pPr marL="169863" lvl="1" indent="-169863" defTabSz="631825" fontAlgn="base">
              <a:spcBef>
                <a:spcPct val="50000"/>
              </a:spcBef>
              <a:spcAft>
                <a:spcPct val="0"/>
              </a:spcAft>
            </a:pPr>
            <a:r>
              <a:rPr lang="en-US" sz="2000" dirty="0" smtClean="0">
                <a:solidFill>
                  <a:srgbClr val="99FF66"/>
                </a:solidFill>
              </a:rPr>
              <a:t>		(</a:t>
            </a:r>
            <a:r>
              <a:rPr lang="en-US" sz="2000" dirty="0">
                <a:solidFill>
                  <a:srgbClr val="99FF66"/>
                </a:solidFill>
              </a:rPr>
              <a:t>TBM provides very important information, but limited scope</a:t>
            </a:r>
            <a:r>
              <a:rPr lang="en-US" sz="2000" dirty="0" smtClean="0">
                <a:solidFill>
                  <a:srgbClr val="99FF66"/>
                </a:solidFill>
              </a:rPr>
              <a:t>)</a:t>
            </a:r>
            <a:endParaRPr lang="en-US" sz="1900" b="1" dirty="0" smtClean="0">
              <a:solidFill>
                <a:prstClr val="black"/>
              </a:solidFill>
            </a:endParaRPr>
          </a:p>
          <a:p>
            <a:pPr marL="176213" indent="-176213" fontAlgn="base">
              <a:spcBef>
                <a:spcPct val="50000"/>
              </a:spcBef>
              <a:spcAft>
                <a:spcPct val="0"/>
              </a:spcAft>
              <a:buFontTx/>
              <a:buChar char="•"/>
            </a:pPr>
            <a:r>
              <a:rPr lang="en-US" sz="2400" b="1" dirty="0" smtClean="0">
                <a:solidFill>
                  <a:srgbClr val="FF0000"/>
                </a:solidFill>
              </a:rPr>
              <a:t>FNST is the major missing Pillar of Fusion Development</a:t>
            </a:r>
          </a:p>
        </p:txBody>
      </p:sp>
      <p:sp>
        <p:nvSpPr>
          <p:cNvPr id="5" name="TextBox 4"/>
          <p:cNvSpPr txBox="1"/>
          <p:nvPr/>
        </p:nvSpPr>
        <p:spPr>
          <a:xfrm>
            <a:off x="178935" y="5289663"/>
            <a:ext cx="8754572" cy="523220"/>
          </a:xfrm>
          <a:prstGeom prst="rect">
            <a:avLst/>
          </a:prstGeom>
          <a:noFill/>
        </p:spPr>
        <p:txBody>
          <a:bodyPr wrap="square" rtlCol="0">
            <a:spAutoFit/>
          </a:bodyPr>
          <a:lstStyle/>
          <a:p>
            <a:r>
              <a:rPr lang="en-US" sz="2800" dirty="0" smtClean="0"/>
              <a:t>FNST will Pace </a:t>
            </a:r>
            <a:r>
              <a:rPr lang="en-US" sz="2800" dirty="0"/>
              <a:t>F</a:t>
            </a:r>
            <a:r>
              <a:rPr lang="en-US" sz="2800" dirty="0" smtClean="0"/>
              <a:t>usion </a:t>
            </a:r>
            <a:r>
              <a:rPr lang="en-US" sz="2800" dirty="0"/>
              <a:t>D</a:t>
            </a:r>
            <a:r>
              <a:rPr lang="en-US" sz="2800" dirty="0" smtClean="0"/>
              <a:t>evelopment </a:t>
            </a:r>
            <a:r>
              <a:rPr lang="en-US" sz="2800" dirty="0"/>
              <a:t>T</a:t>
            </a:r>
            <a:r>
              <a:rPr lang="en-US" sz="2800" dirty="0" smtClean="0"/>
              <a:t>oward a DEMO</a:t>
            </a:r>
            <a:r>
              <a:rPr lang="en-US" dirty="0" smtClean="0"/>
              <a:t>.</a:t>
            </a:r>
            <a:endParaRPr lang="en-US" dirty="0"/>
          </a:p>
        </p:txBody>
      </p:sp>
      <p:sp>
        <p:nvSpPr>
          <p:cNvPr id="6" name="Slide Number Placeholder 5"/>
          <p:cNvSpPr>
            <a:spLocks noGrp="1"/>
          </p:cNvSpPr>
          <p:nvPr>
            <p:ph type="sldNum" sz="quarter" idx="11"/>
          </p:nvPr>
        </p:nvSpPr>
        <p:spPr>
          <a:xfrm>
            <a:off x="8479832" y="6479286"/>
            <a:ext cx="591015" cy="476250"/>
          </a:xfrm>
        </p:spPr>
        <p:txBody>
          <a:bodyPr/>
          <a:lstStyle/>
          <a:p>
            <a:fld id="{E20A1A58-BFAD-4387-A50D-2ED50E5620BA}" type="slidenum">
              <a:rPr lang="en-US" sz="1400" smtClean="0">
                <a:solidFill>
                  <a:srgbClr val="000000"/>
                </a:solidFill>
              </a:rPr>
              <a:pPr/>
              <a:t>4</a:t>
            </a:fld>
            <a:endParaRPr lang="en-US" sz="1400" dirty="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are the Principal Challenges in the development of FNST?</a:t>
            </a:r>
            <a:br>
              <a:rPr lang="en-US" dirty="0"/>
            </a:br>
            <a:endParaRPr lang="en-US" dirty="0"/>
          </a:p>
        </p:txBody>
      </p:sp>
      <p:sp>
        <p:nvSpPr>
          <p:cNvPr id="4" name="Content Placeholder 3"/>
          <p:cNvSpPr>
            <a:spLocks noGrp="1"/>
          </p:cNvSpPr>
          <p:nvPr>
            <p:ph idx="1"/>
          </p:nvPr>
        </p:nvSpPr>
        <p:spPr>
          <a:xfrm>
            <a:off x="263776" y="1222144"/>
            <a:ext cx="8607662" cy="5461460"/>
          </a:xfrm>
          <a:noFill/>
          <a:ln cmpd="dbl">
            <a:noFill/>
          </a:ln>
        </p:spPr>
        <p:txBody>
          <a:bodyPr/>
          <a:lstStyle/>
          <a:p>
            <a:pPr marL="0" indent="0">
              <a:buNone/>
            </a:pPr>
            <a:r>
              <a:rPr lang="en-US" u="sng" dirty="0" smtClean="0"/>
              <a:t>The Fusion </a:t>
            </a:r>
            <a:r>
              <a:rPr lang="en-US" u="sng" dirty="0"/>
              <a:t>Nuclear Environment</a:t>
            </a:r>
          </a:p>
          <a:p>
            <a:pPr marL="457200" indent="-228600">
              <a:buFont typeface="Arial" pitchFamily="34" charset="0"/>
              <a:buChar char="•"/>
            </a:pPr>
            <a:r>
              <a:rPr lang="en-US" sz="2000" dirty="0" smtClean="0"/>
              <a:t>Multiple field environment (neutrons, heat/particle fluxes, magnetic field, etc.) with high magnitude and steep gradients.</a:t>
            </a:r>
          </a:p>
          <a:p>
            <a:pPr marL="457200" indent="-228600">
              <a:buFont typeface="Arial" pitchFamily="34" charset="0"/>
              <a:buChar char="•"/>
            </a:pPr>
            <a:r>
              <a:rPr lang="en-US" sz="2000" dirty="0" smtClean="0"/>
              <a:t>Nuclear heating in a large volume with sharp gradients </a:t>
            </a:r>
          </a:p>
          <a:p>
            <a:pPr marL="914400" lvl="1" indent="-228600">
              <a:buFont typeface="Arial" pitchFamily="34" charset="0"/>
              <a:buChar char="̶"/>
            </a:pPr>
            <a:r>
              <a:rPr lang="en-US" sz="1800" i="1" dirty="0"/>
              <a:t>drives most FNST phenomena.</a:t>
            </a:r>
          </a:p>
          <a:p>
            <a:pPr marL="914400" lvl="1" indent="-228600">
              <a:buFont typeface="Arial" pitchFamily="34" charset="0"/>
              <a:buChar char="̶"/>
            </a:pPr>
            <a:r>
              <a:rPr lang="en-US" sz="1800" i="1" dirty="0" smtClean="0"/>
              <a:t>But simulation of this nuclear heating can be done only in DT-plasma based facility.</a:t>
            </a:r>
            <a:endParaRPr lang="en-US" sz="1800" i="1" dirty="0"/>
          </a:p>
          <a:p>
            <a:pPr marL="0" indent="0">
              <a:buNone/>
            </a:pPr>
            <a:r>
              <a:rPr lang="en-US" b="1" u="sng" dirty="0" smtClean="0">
                <a:solidFill>
                  <a:srgbClr val="FF0000"/>
                </a:solidFill>
              </a:rPr>
              <a:t>Challenging Consequences</a:t>
            </a:r>
          </a:p>
          <a:p>
            <a:pPr marL="457200" indent="-228600">
              <a:buFont typeface="Arial" pitchFamily="34" charset="0"/>
              <a:buChar char="•"/>
            </a:pPr>
            <a:r>
              <a:rPr lang="en-US" sz="2000" dirty="0" smtClean="0"/>
              <a:t>Non-fusion facilities (laboratory experiments) need to be substantial to simulate multiple fields, multiple effects</a:t>
            </a:r>
          </a:p>
          <a:p>
            <a:pPr marL="1084263" lvl="1" indent="-227013">
              <a:buFont typeface="Arial" pitchFamily="34" charset="0"/>
              <a:buChar char="̶"/>
            </a:pPr>
            <a:r>
              <a:rPr lang="en-US" sz="1800" b="1" i="1" dirty="0">
                <a:solidFill>
                  <a:srgbClr val="0000FF"/>
                </a:solidFill>
              </a:rPr>
              <a:t>W</a:t>
            </a:r>
            <a:r>
              <a:rPr lang="en-US" sz="1800" b="1" i="1" dirty="0" smtClean="0">
                <a:solidFill>
                  <a:srgbClr val="0000FF"/>
                </a:solidFill>
              </a:rPr>
              <a:t>e must “invest” in new substantial laboratory-scale facilities.</a:t>
            </a:r>
          </a:p>
          <a:p>
            <a:pPr marL="457200" indent="-228600">
              <a:buFont typeface="Arial" pitchFamily="34" charset="0"/>
              <a:buChar char="•"/>
            </a:pPr>
            <a:r>
              <a:rPr lang="en-US" sz="2000" dirty="0" smtClean="0"/>
              <a:t>Results from non-fusion facilities will be limited and will not fully resolve key technical issues. A DT-plasma based facility is required to perform “multiple effects” and “integrated” fusion nuclear science experiments. So, the first phase of FNSF is for “scientific feasibility”.</a:t>
            </a:r>
          </a:p>
          <a:p>
            <a:pPr marL="457200" indent="-228600">
              <a:buFont typeface="Arial" pitchFamily="34" charset="0"/>
              <a:buChar char="•"/>
            </a:pPr>
            <a:r>
              <a:rPr lang="en-US" sz="2000" dirty="0" smtClean="0"/>
              <a:t>But we have not yet built DT facility – so, the first FNSF is a challenge.</a:t>
            </a:r>
          </a:p>
        </p:txBody>
      </p:sp>
      <p:sp>
        <p:nvSpPr>
          <p:cNvPr id="2" name="Slide Number Placeholder 1"/>
          <p:cNvSpPr>
            <a:spLocks noGrp="1"/>
          </p:cNvSpPr>
          <p:nvPr>
            <p:ph type="sldNum" sz="quarter" idx="11"/>
          </p:nvPr>
        </p:nvSpPr>
        <p:spPr/>
        <p:txBody>
          <a:bodyPr/>
          <a:lstStyle/>
          <a:p>
            <a:fld id="{E20A1A58-BFAD-4387-A50D-2ED50E5620BA}" type="slidenum">
              <a:rPr lang="en-US" smtClean="0">
                <a:solidFill>
                  <a:srgbClr val="000000"/>
                </a:solidFill>
              </a:rPr>
              <a:pPr/>
              <a:t>5</a:t>
            </a:fld>
            <a:endParaRPr lang="en-US" dirty="0">
              <a:solidFill>
                <a:srgbClr val="000000"/>
              </a:solidFill>
            </a:endParaRPr>
          </a:p>
        </p:txBody>
      </p:sp>
    </p:spTree>
    <p:extLst>
      <p:ext uri="{BB962C8B-B14F-4D97-AF65-F5344CB8AC3E}">
        <p14:creationId xmlns:p14="http://schemas.microsoft.com/office/powerpoint/2010/main" val="3655509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Freeform 5"/>
          <p:cNvSpPr>
            <a:spLocks/>
          </p:cNvSpPr>
          <p:nvPr/>
        </p:nvSpPr>
        <p:spPr bwMode="auto">
          <a:xfrm>
            <a:off x="1311563" y="606551"/>
            <a:ext cx="7002269" cy="4844473"/>
          </a:xfrm>
          <a:custGeom>
            <a:avLst/>
            <a:gdLst>
              <a:gd name="connsiteX0" fmla="*/ 0 w 4418"/>
              <a:gd name="connsiteY0" fmla="*/ 2448 h 3205"/>
              <a:gd name="connsiteX1" fmla="*/ 3792 w 4418"/>
              <a:gd name="connsiteY1" fmla="*/ 2448 h 3205"/>
              <a:gd name="connsiteX2" fmla="*/ 3792 w 4418"/>
              <a:gd name="connsiteY2" fmla="*/ 0 h 3205"/>
              <a:gd name="connsiteX3" fmla="*/ 4416 w 4418"/>
              <a:gd name="connsiteY3" fmla="*/ 0 h 3205"/>
              <a:gd name="connsiteX4" fmla="*/ 4418 w 4418"/>
              <a:gd name="connsiteY4" fmla="*/ 3205 h 3205"/>
              <a:gd name="connsiteX5" fmla="*/ 2 w 4418"/>
              <a:gd name="connsiteY5" fmla="*/ 3205 h 3205"/>
              <a:gd name="connsiteX6" fmla="*/ 0 w 4418"/>
              <a:gd name="connsiteY6" fmla="*/ 2448 h 3205"/>
              <a:gd name="connsiteX0" fmla="*/ 0 w 4418"/>
              <a:gd name="connsiteY0" fmla="*/ 2448 h 3205"/>
              <a:gd name="connsiteX1" fmla="*/ 3792 w 4418"/>
              <a:gd name="connsiteY1" fmla="*/ 2448 h 3205"/>
              <a:gd name="connsiteX2" fmla="*/ 3792 w 4418"/>
              <a:gd name="connsiteY2" fmla="*/ 0 h 3205"/>
              <a:gd name="connsiteX3" fmla="*/ 4416 w 4418"/>
              <a:gd name="connsiteY3" fmla="*/ 0 h 3205"/>
              <a:gd name="connsiteX4" fmla="*/ 4418 w 4418"/>
              <a:gd name="connsiteY4" fmla="*/ 3205 h 3205"/>
              <a:gd name="connsiteX5" fmla="*/ 2 w 4418"/>
              <a:gd name="connsiteY5" fmla="*/ 3205 h 3205"/>
              <a:gd name="connsiteX6" fmla="*/ 0 w 4418"/>
              <a:gd name="connsiteY6" fmla="*/ 2448 h 3205"/>
              <a:gd name="connsiteX0" fmla="*/ 0 w 4418"/>
              <a:gd name="connsiteY0" fmla="*/ 2448 h 3205"/>
              <a:gd name="connsiteX1" fmla="*/ 3792 w 4418"/>
              <a:gd name="connsiteY1" fmla="*/ 2448 h 3205"/>
              <a:gd name="connsiteX2" fmla="*/ 3792 w 4418"/>
              <a:gd name="connsiteY2" fmla="*/ 0 h 3205"/>
              <a:gd name="connsiteX3" fmla="*/ 4416 w 4418"/>
              <a:gd name="connsiteY3" fmla="*/ 0 h 3205"/>
              <a:gd name="connsiteX4" fmla="*/ 4418 w 4418"/>
              <a:gd name="connsiteY4" fmla="*/ 3205 h 3205"/>
              <a:gd name="connsiteX5" fmla="*/ 2 w 4418"/>
              <a:gd name="connsiteY5" fmla="*/ 3205 h 3205"/>
              <a:gd name="connsiteX6" fmla="*/ 0 w 4418"/>
              <a:gd name="connsiteY6" fmla="*/ 2448 h 3205"/>
              <a:gd name="connsiteX0" fmla="*/ 0 w 4418"/>
              <a:gd name="connsiteY0" fmla="*/ 2448 h 3205"/>
              <a:gd name="connsiteX1" fmla="*/ 3792 w 4418"/>
              <a:gd name="connsiteY1" fmla="*/ 2448 h 3205"/>
              <a:gd name="connsiteX2" fmla="*/ 3792 w 4418"/>
              <a:gd name="connsiteY2" fmla="*/ 0 h 3205"/>
              <a:gd name="connsiteX3" fmla="*/ 4416 w 4418"/>
              <a:gd name="connsiteY3" fmla="*/ 0 h 3205"/>
              <a:gd name="connsiteX4" fmla="*/ 4418 w 4418"/>
              <a:gd name="connsiteY4" fmla="*/ 3205 h 3205"/>
              <a:gd name="connsiteX5" fmla="*/ 2 w 4418"/>
              <a:gd name="connsiteY5" fmla="*/ 3205 h 3205"/>
              <a:gd name="connsiteX6" fmla="*/ 0 w 4418"/>
              <a:gd name="connsiteY6" fmla="*/ 2448 h 3205"/>
              <a:gd name="connsiteX0" fmla="*/ 0 w 4418"/>
              <a:gd name="connsiteY0" fmla="*/ 2345 h 3205"/>
              <a:gd name="connsiteX1" fmla="*/ 3792 w 4418"/>
              <a:gd name="connsiteY1" fmla="*/ 2448 h 3205"/>
              <a:gd name="connsiteX2" fmla="*/ 3792 w 4418"/>
              <a:gd name="connsiteY2" fmla="*/ 0 h 3205"/>
              <a:gd name="connsiteX3" fmla="*/ 4416 w 4418"/>
              <a:gd name="connsiteY3" fmla="*/ 0 h 3205"/>
              <a:gd name="connsiteX4" fmla="*/ 4418 w 4418"/>
              <a:gd name="connsiteY4" fmla="*/ 3205 h 3205"/>
              <a:gd name="connsiteX5" fmla="*/ 2 w 4418"/>
              <a:gd name="connsiteY5" fmla="*/ 3205 h 3205"/>
              <a:gd name="connsiteX6" fmla="*/ 0 w 4418"/>
              <a:gd name="connsiteY6" fmla="*/ 2345 h 3205"/>
              <a:gd name="connsiteX0" fmla="*/ 0 w 4418"/>
              <a:gd name="connsiteY0" fmla="*/ 2345 h 3205"/>
              <a:gd name="connsiteX1" fmla="*/ 3792 w 4418"/>
              <a:gd name="connsiteY1" fmla="*/ 2345 h 3205"/>
              <a:gd name="connsiteX2" fmla="*/ 3792 w 4418"/>
              <a:gd name="connsiteY2" fmla="*/ 0 h 3205"/>
              <a:gd name="connsiteX3" fmla="*/ 4416 w 4418"/>
              <a:gd name="connsiteY3" fmla="*/ 0 h 3205"/>
              <a:gd name="connsiteX4" fmla="*/ 4418 w 4418"/>
              <a:gd name="connsiteY4" fmla="*/ 3205 h 3205"/>
              <a:gd name="connsiteX5" fmla="*/ 2 w 4418"/>
              <a:gd name="connsiteY5" fmla="*/ 3205 h 3205"/>
              <a:gd name="connsiteX6" fmla="*/ 0 w 4418"/>
              <a:gd name="connsiteY6" fmla="*/ 2345 h 3205"/>
              <a:gd name="connsiteX0" fmla="*/ 0 w 4418"/>
              <a:gd name="connsiteY0" fmla="*/ 2345 h 3205"/>
              <a:gd name="connsiteX1" fmla="*/ 3792 w 4418"/>
              <a:gd name="connsiteY1" fmla="*/ 2345 h 3205"/>
              <a:gd name="connsiteX2" fmla="*/ 3792 w 4418"/>
              <a:gd name="connsiteY2" fmla="*/ 0 h 3205"/>
              <a:gd name="connsiteX3" fmla="*/ 4416 w 4418"/>
              <a:gd name="connsiteY3" fmla="*/ 0 h 3205"/>
              <a:gd name="connsiteX4" fmla="*/ 4418 w 4418"/>
              <a:gd name="connsiteY4" fmla="*/ 3205 h 3205"/>
              <a:gd name="connsiteX5" fmla="*/ 2 w 4418"/>
              <a:gd name="connsiteY5" fmla="*/ 3205 h 3205"/>
              <a:gd name="connsiteX6" fmla="*/ 0 w 4418"/>
              <a:gd name="connsiteY6" fmla="*/ 2345 h 3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 h="3205">
                <a:moveTo>
                  <a:pt x="0" y="2345"/>
                </a:moveTo>
                <a:lnTo>
                  <a:pt x="3792" y="2345"/>
                </a:lnTo>
                <a:lnTo>
                  <a:pt x="3792" y="0"/>
                </a:lnTo>
                <a:lnTo>
                  <a:pt x="4416" y="0"/>
                </a:lnTo>
                <a:cubicBezTo>
                  <a:pt x="4417" y="1068"/>
                  <a:pt x="4417" y="2137"/>
                  <a:pt x="4418" y="3205"/>
                </a:cubicBezTo>
                <a:lnTo>
                  <a:pt x="2" y="3205"/>
                </a:lnTo>
                <a:cubicBezTo>
                  <a:pt x="1" y="2953"/>
                  <a:pt x="1" y="2597"/>
                  <a:pt x="0" y="2345"/>
                </a:cubicBezTo>
                <a:close/>
              </a:path>
            </a:pathLst>
          </a:custGeom>
          <a:solidFill>
            <a:srgbClr val="FFFF00"/>
          </a:solidFill>
          <a:ln w="9525">
            <a:solidFill>
              <a:schemeClr val="tx1"/>
            </a:solidFill>
            <a:round/>
            <a:headEnd/>
            <a:tailEnd/>
          </a:ln>
          <a:effectLst/>
        </p:spPr>
        <p:txBody>
          <a:bodyPr/>
          <a:lstStyle/>
          <a:p>
            <a:endParaRPr lang="en-US">
              <a:solidFill>
                <a:prstClr val="black"/>
              </a:solidFill>
            </a:endParaRPr>
          </a:p>
        </p:txBody>
      </p:sp>
      <p:sp>
        <p:nvSpPr>
          <p:cNvPr id="49159" name="Rectangle 4"/>
          <p:cNvSpPr>
            <a:spLocks noChangeArrowheads="1"/>
          </p:cNvSpPr>
          <p:nvPr/>
        </p:nvSpPr>
        <p:spPr bwMode="auto">
          <a:xfrm>
            <a:off x="1300660" y="609056"/>
            <a:ext cx="5943600" cy="944880"/>
          </a:xfrm>
          <a:prstGeom prst="rect">
            <a:avLst/>
          </a:prstGeom>
          <a:solidFill>
            <a:srgbClr val="CCECFF"/>
          </a:solidFill>
          <a:ln w="9525">
            <a:solidFill>
              <a:srgbClr val="0000FF"/>
            </a:solidFill>
            <a:miter lim="800000"/>
            <a:headEnd/>
            <a:tailEnd/>
          </a:ln>
        </p:spPr>
        <p:txBody>
          <a:bodyPr/>
          <a:lstStyle/>
          <a:p>
            <a:pPr>
              <a:lnSpc>
                <a:spcPct val="95000"/>
              </a:lnSpc>
              <a:spcAft>
                <a:spcPct val="15000"/>
              </a:spcAft>
              <a:buFont typeface="Wingdings" pitchFamily="2" charset="2"/>
              <a:buNone/>
              <a:tabLst>
                <a:tab pos="2395538" algn="l"/>
              </a:tabLst>
            </a:pPr>
            <a:r>
              <a:rPr lang="en-US" sz="2000" b="1" dirty="0">
                <a:solidFill>
                  <a:prstClr val="black"/>
                </a:solidFill>
                <a:latin typeface="Tahoma" pitchFamily="34" charset="0"/>
              </a:rPr>
              <a:t>Neutrons</a:t>
            </a:r>
            <a:r>
              <a:rPr lang="en-US" b="1" dirty="0">
                <a:solidFill>
                  <a:prstClr val="black"/>
                </a:solidFill>
                <a:latin typeface="Tahoma" pitchFamily="34" charset="0"/>
              </a:rPr>
              <a:t> </a:t>
            </a:r>
            <a:r>
              <a:rPr lang="en-US" b="1" i="1" dirty="0">
                <a:solidFill>
                  <a:prstClr val="black"/>
                </a:solidFill>
              </a:rPr>
              <a:t>(</a:t>
            </a:r>
            <a:r>
              <a:rPr lang="en-US" b="1" i="1" dirty="0" smtClean="0">
                <a:solidFill>
                  <a:prstClr val="black"/>
                </a:solidFill>
              </a:rPr>
              <a:t>flux, </a:t>
            </a:r>
            <a:r>
              <a:rPr lang="en-US" b="1" i="1" dirty="0">
                <a:solidFill>
                  <a:prstClr val="black"/>
                </a:solidFill>
              </a:rPr>
              <a:t>spectrum, </a:t>
            </a:r>
            <a:r>
              <a:rPr lang="en-US" b="1" i="1" dirty="0" smtClean="0">
                <a:solidFill>
                  <a:prstClr val="black"/>
                </a:solidFill>
              </a:rPr>
              <a:t>gradients, pulses)</a:t>
            </a:r>
            <a:endParaRPr lang="en-US" b="1" i="1" dirty="0">
              <a:solidFill>
                <a:prstClr val="black"/>
              </a:solidFill>
            </a:endParaRPr>
          </a:p>
          <a:p>
            <a:pPr marL="290513" lvl="1" indent="-106363">
              <a:lnSpc>
                <a:spcPct val="95000"/>
              </a:lnSpc>
              <a:buFont typeface="Wingdings" pitchFamily="2" charset="2"/>
              <a:buNone/>
              <a:tabLst>
                <a:tab pos="2395538" algn="l"/>
              </a:tabLst>
            </a:pPr>
            <a:r>
              <a:rPr lang="en-US" b="1" dirty="0">
                <a:solidFill>
                  <a:srgbClr val="0000FF"/>
                </a:solidFill>
              </a:rPr>
              <a:t>-	</a:t>
            </a:r>
            <a:r>
              <a:rPr lang="en-US" b="1" dirty="0" smtClean="0">
                <a:solidFill>
                  <a:srgbClr val="0000FF"/>
                </a:solidFill>
              </a:rPr>
              <a:t>Radiation </a:t>
            </a:r>
            <a:r>
              <a:rPr lang="en-US" b="1" dirty="0">
                <a:solidFill>
                  <a:srgbClr val="0000FF"/>
                </a:solidFill>
              </a:rPr>
              <a:t>Effects 	- Tritium Production</a:t>
            </a:r>
          </a:p>
          <a:p>
            <a:pPr marL="290513" lvl="1" indent="-106363">
              <a:lnSpc>
                <a:spcPct val="95000"/>
              </a:lnSpc>
              <a:buFont typeface="Wingdings" pitchFamily="2" charset="2"/>
              <a:buNone/>
              <a:tabLst>
                <a:tab pos="2395538" algn="l"/>
              </a:tabLst>
            </a:pPr>
            <a:r>
              <a:rPr lang="en-US" sz="1600" b="1" dirty="0" smtClean="0">
                <a:solidFill>
                  <a:srgbClr val="0000FF"/>
                </a:solidFill>
              </a:rPr>
              <a:t>- </a:t>
            </a:r>
            <a:r>
              <a:rPr lang="en-US" b="1" dirty="0" smtClean="0">
                <a:solidFill>
                  <a:srgbClr val="0000FF"/>
                </a:solidFill>
              </a:rPr>
              <a:t>Bulk </a:t>
            </a:r>
            <a:r>
              <a:rPr lang="en-US" b="1" dirty="0">
                <a:solidFill>
                  <a:srgbClr val="0000FF"/>
                </a:solidFill>
              </a:rPr>
              <a:t>Heating</a:t>
            </a:r>
            <a:r>
              <a:rPr lang="en-US" sz="2000" b="1" dirty="0">
                <a:solidFill>
                  <a:srgbClr val="0000FF"/>
                </a:solidFill>
                <a:latin typeface="Arial Narrow" pitchFamily="34" charset="0"/>
              </a:rPr>
              <a:t>	</a:t>
            </a:r>
            <a:r>
              <a:rPr lang="en-US" b="1" dirty="0">
                <a:solidFill>
                  <a:srgbClr val="0000FF"/>
                </a:solidFill>
              </a:rPr>
              <a:t>- Activation and Decay Heat</a:t>
            </a:r>
          </a:p>
        </p:txBody>
      </p:sp>
      <p:sp>
        <p:nvSpPr>
          <p:cNvPr id="49160" name="Rectangle 4"/>
          <p:cNvSpPr>
            <a:spLocks noChangeArrowheads="1"/>
          </p:cNvSpPr>
          <p:nvPr/>
        </p:nvSpPr>
        <p:spPr bwMode="auto">
          <a:xfrm>
            <a:off x="1354439" y="4239271"/>
            <a:ext cx="6889385" cy="1935633"/>
          </a:xfrm>
          <a:prstGeom prst="rect">
            <a:avLst/>
          </a:prstGeom>
          <a:noFill/>
          <a:ln w="9525">
            <a:noFill/>
            <a:miter lim="800000"/>
            <a:headEnd/>
            <a:tailEnd/>
          </a:ln>
        </p:spPr>
        <p:txBody>
          <a:bodyPr/>
          <a:lstStyle/>
          <a:p>
            <a:pPr marL="174625" indent="-174625">
              <a:lnSpc>
                <a:spcPct val="95000"/>
              </a:lnSpc>
              <a:spcAft>
                <a:spcPct val="15000"/>
              </a:spcAft>
              <a:buFont typeface="Wingdings" pitchFamily="2" charset="2"/>
              <a:buNone/>
              <a:tabLst>
                <a:tab pos="566738" algn="l"/>
                <a:tab pos="3090863" algn="l"/>
              </a:tabLst>
            </a:pPr>
            <a:r>
              <a:rPr lang="en-US" sz="2000" b="1" dirty="0">
                <a:solidFill>
                  <a:prstClr val="black"/>
                </a:solidFill>
                <a:latin typeface="Tahoma" pitchFamily="34" charset="0"/>
              </a:rPr>
              <a:t>Combined Loads, Multiple Environmental </a:t>
            </a:r>
            <a:r>
              <a:rPr lang="en-US" sz="2000" b="1" dirty="0" smtClean="0">
                <a:solidFill>
                  <a:prstClr val="black"/>
                </a:solidFill>
                <a:latin typeface="Tahoma" pitchFamily="34" charset="0"/>
              </a:rPr>
              <a:t>Effects</a:t>
            </a:r>
            <a:endParaRPr lang="en-US" sz="2000" b="1" dirty="0">
              <a:solidFill>
                <a:prstClr val="black"/>
              </a:solidFill>
              <a:latin typeface="Tahoma" pitchFamily="34" charset="0"/>
            </a:endParaRPr>
          </a:p>
          <a:p>
            <a:pPr marL="231775" indent="-127000">
              <a:lnSpc>
                <a:spcPct val="85000"/>
              </a:lnSpc>
              <a:spcAft>
                <a:spcPct val="15000"/>
              </a:spcAft>
              <a:buFont typeface="Wingdings" pitchFamily="2" charset="2"/>
              <a:buNone/>
              <a:tabLst>
                <a:tab pos="682625" algn="l"/>
                <a:tab pos="3090863" algn="l"/>
              </a:tabLst>
            </a:pPr>
            <a:r>
              <a:rPr lang="en-US" b="1" dirty="0" smtClean="0">
                <a:solidFill>
                  <a:srgbClr val="0000FF"/>
                </a:solidFill>
              </a:rPr>
              <a:t>- </a:t>
            </a:r>
            <a:r>
              <a:rPr lang="en-US" sz="2100" b="1" dirty="0" smtClean="0">
                <a:solidFill>
                  <a:srgbClr val="0000FF"/>
                </a:solidFill>
              </a:rPr>
              <a:t>Thermal-chemical-mechanical-electrical-magnetic-nuclear</a:t>
            </a:r>
            <a:br>
              <a:rPr lang="en-US" sz="2100" b="1" dirty="0" smtClean="0">
                <a:solidFill>
                  <a:srgbClr val="0000FF"/>
                </a:solidFill>
              </a:rPr>
            </a:br>
            <a:r>
              <a:rPr lang="en-US" sz="2100" b="1" dirty="0" smtClean="0">
                <a:solidFill>
                  <a:srgbClr val="0000FF"/>
                </a:solidFill>
              </a:rPr>
              <a:t>interactions</a:t>
            </a:r>
            <a:r>
              <a:rPr lang="en-US" sz="2100" dirty="0" smtClean="0">
                <a:solidFill>
                  <a:srgbClr val="0000FF"/>
                </a:solidFill>
              </a:rPr>
              <a:t> </a:t>
            </a:r>
            <a:r>
              <a:rPr lang="en-US" sz="2100" b="1" dirty="0" smtClean="0">
                <a:solidFill>
                  <a:srgbClr val="0000FF"/>
                </a:solidFill>
              </a:rPr>
              <a:t>and </a:t>
            </a:r>
            <a:r>
              <a:rPr lang="en-US" sz="2100" b="1" dirty="0">
                <a:solidFill>
                  <a:srgbClr val="0000FF"/>
                </a:solidFill>
              </a:rPr>
              <a:t>synergistic </a:t>
            </a:r>
            <a:r>
              <a:rPr lang="en-US" sz="2100" b="1" dirty="0" smtClean="0">
                <a:solidFill>
                  <a:srgbClr val="0000FF"/>
                </a:solidFill>
              </a:rPr>
              <a:t>effects</a:t>
            </a:r>
          </a:p>
          <a:p>
            <a:pPr marL="231775" indent="-127000">
              <a:lnSpc>
                <a:spcPct val="85000"/>
              </a:lnSpc>
              <a:spcAft>
                <a:spcPct val="15000"/>
              </a:spcAft>
              <a:buFont typeface="Wingdings" pitchFamily="2" charset="2"/>
              <a:buNone/>
              <a:tabLst>
                <a:tab pos="566738" algn="l"/>
                <a:tab pos="3090863" algn="l"/>
              </a:tabLst>
            </a:pPr>
            <a:r>
              <a:rPr lang="en-US" sz="2100" b="1" dirty="0" smtClean="0">
                <a:solidFill>
                  <a:srgbClr val="0000FF"/>
                </a:solidFill>
              </a:rPr>
              <a:t>- Interactions among physical elements of components</a:t>
            </a:r>
            <a:r>
              <a:rPr lang="en-US" b="1" dirty="0" smtClean="0">
                <a:solidFill>
                  <a:prstClr val="black"/>
                </a:solidFill>
              </a:rPr>
              <a:t>	</a:t>
            </a:r>
            <a:endParaRPr lang="en-US" b="1" dirty="0">
              <a:solidFill>
                <a:prstClr val="black"/>
              </a:solidFill>
            </a:endParaRPr>
          </a:p>
        </p:txBody>
      </p:sp>
      <p:sp>
        <p:nvSpPr>
          <p:cNvPr id="49161" name="Rectangle 4"/>
          <p:cNvSpPr>
            <a:spLocks noChangeArrowheads="1"/>
          </p:cNvSpPr>
          <p:nvPr/>
        </p:nvSpPr>
        <p:spPr bwMode="auto">
          <a:xfrm>
            <a:off x="1300660" y="2745338"/>
            <a:ext cx="5943600" cy="1336638"/>
          </a:xfrm>
          <a:prstGeom prst="rect">
            <a:avLst/>
          </a:prstGeom>
          <a:solidFill>
            <a:srgbClr val="CCECFF"/>
          </a:solidFill>
          <a:ln w="9525">
            <a:solidFill>
              <a:srgbClr val="0000FF"/>
            </a:solidFill>
            <a:miter lim="800000"/>
            <a:headEnd/>
            <a:tailEnd/>
          </a:ln>
        </p:spPr>
        <p:txBody>
          <a:bodyPr/>
          <a:lstStyle/>
          <a:p>
            <a:pPr>
              <a:lnSpc>
                <a:spcPct val="95000"/>
              </a:lnSpc>
              <a:spcBef>
                <a:spcPct val="30000"/>
              </a:spcBef>
              <a:spcAft>
                <a:spcPct val="15000"/>
              </a:spcAft>
              <a:buFont typeface="Wingdings" pitchFamily="2" charset="2"/>
              <a:buNone/>
              <a:tabLst>
                <a:tab pos="2917825" algn="l"/>
              </a:tabLst>
            </a:pPr>
            <a:r>
              <a:rPr lang="en-US" sz="2000" b="1" dirty="0">
                <a:solidFill>
                  <a:prstClr val="black"/>
                </a:solidFill>
                <a:latin typeface="Tahoma" pitchFamily="34" charset="0"/>
              </a:rPr>
              <a:t>Magnetic Fields</a:t>
            </a:r>
            <a:r>
              <a:rPr lang="en-US" b="1" dirty="0">
                <a:solidFill>
                  <a:prstClr val="black"/>
                </a:solidFill>
                <a:latin typeface="Tahoma" pitchFamily="34" charset="0"/>
              </a:rPr>
              <a:t> </a:t>
            </a:r>
            <a:r>
              <a:rPr lang="en-US" b="1" i="1" dirty="0">
                <a:solidFill>
                  <a:prstClr val="black"/>
                </a:solidFill>
              </a:rPr>
              <a:t>(3-components, gradients)</a:t>
            </a:r>
            <a:endParaRPr lang="en-US" sz="2000" b="1" i="1" dirty="0">
              <a:solidFill>
                <a:prstClr val="black"/>
              </a:solidFill>
            </a:endParaRPr>
          </a:p>
          <a:p>
            <a:pPr marL="290513" lvl="1" indent="-106363">
              <a:lnSpc>
                <a:spcPct val="95000"/>
              </a:lnSpc>
              <a:buFont typeface="Wingdings" pitchFamily="2" charset="2"/>
              <a:buNone/>
              <a:tabLst>
                <a:tab pos="2917825" algn="l"/>
              </a:tabLst>
            </a:pPr>
            <a:r>
              <a:rPr lang="en-US" b="1" dirty="0">
                <a:solidFill>
                  <a:srgbClr val="0000FF"/>
                </a:solidFill>
              </a:rPr>
              <a:t>-	 Steady and Time-Varying Field</a:t>
            </a:r>
          </a:p>
          <a:p>
            <a:pPr>
              <a:lnSpc>
                <a:spcPct val="95000"/>
              </a:lnSpc>
              <a:spcBef>
                <a:spcPct val="30000"/>
              </a:spcBef>
              <a:spcAft>
                <a:spcPct val="15000"/>
              </a:spcAft>
              <a:buFont typeface="Wingdings" pitchFamily="2" charset="2"/>
              <a:buNone/>
              <a:tabLst>
                <a:tab pos="2917825" algn="l"/>
              </a:tabLst>
            </a:pPr>
            <a:r>
              <a:rPr lang="en-US" sz="2000" b="1" dirty="0">
                <a:solidFill>
                  <a:prstClr val="black"/>
                </a:solidFill>
                <a:latin typeface="Tahoma" pitchFamily="34" charset="0"/>
              </a:rPr>
              <a:t>Mechanical Forces</a:t>
            </a:r>
            <a:endParaRPr lang="en-US" sz="2000" b="1" dirty="0">
              <a:solidFill>
                <a:prstClr val="black"/>
              </a:solidFill>
            </a:endParaRPr>
          </a:p>
          <a:p>
            <a:pPr marL="290513" lvl="1" indent="-106363">
              <a:lnSpc>
                <a:spcPct val="95000"/>
              </a:lnSpc>
              <a:buFont typeface="Wingdings" pitchFamily="2" charset="2"/>
              <a:buNone/>
              <a:tabLst>
                <a:tab pos="2917825" algn="l"/>
              </a:tabLst>
            </a:pPr>
            <a:r>
              <a:rPr lang="en-US" b="1" dirty="0">
                <a:solidFill>
                  <a:srgbClr val="0000FF"/>
                </a:solidFill>
              </a:rPr>
              <a:t>-	 Normal </a:t>
            </a:r>
            <a:r>
              <a:rPr lang="en-US" b="1" i="1" dirty="0">
                <a:solidFill>
                  <a:srgbClr val="0000FF"/>
                </a:solidFill>
              </a:rPr>
              <a:t>(steady, </a:t>
            </a:r>
            <a:r>
              <a:rPr lang="en-US" b="1" i="1" dirty="0" smtClean="0">
                <a:solidFill>
                  <a:srgbClr val="0000FF"/>
                </a:solidFill>
              </a:rPr>
              <a:t>cyclic) </a:t>
            </a:r>
            <a:r>
              <a:rPr lang="en-US" b="1" dirty="0" smtClean="0">
                <a:solidFill>
                  <a:srgbClr val="0000FF"/>
                </a:solidFill>
              </a:rPr>
              <a:t>and </a:t>
            </a:r>
            <a:r>
              <a:rPr lang="en-US" b="1" dirty="0">
                <a:solidFill>
                  <a:srgbClr val="0000FF"/>
                </a:solidFill>
              </a:rPr>
              <a:t>Off-Normal </a:t>
            </a:r>
            <a:r>
              <a:rPr lang="en-US" b="1" i="1" dirty="0">
                <a:solidFill>
                  <a:srgbClr val="0000FF"/>
                </a:solidFill>
              </a:rPr>
              <a:t>(pulsed)</a:t>
            </a:r>
          </a:p>
        </p:txBody>
      </p:sp>
      <p:sp>
        <p:nvSpPr>
          <p:cNvPr id="49162" name="Rectangle 4"/>
          <p:cNvSpPr>
            <a:spLocks noChangeArrowheads="1"/>
          </p:cNvSpPr>
          <p:nvPr/>
        </p:nvSpPr>
        <p:spPr bwMode="auto">
          <a:xfrm>
            <a:off x="1300660" y="1622552"/>
            <a:ext cx="5943600" cy="1071282"/>
          </a:xfrm>
          <a:prstGeom prst="rect">
            <a:avLst/>
          </a:prstGeom>
          <a:solidFill>
            <a:srgbClr val="CCECFF"/>
          </a:solidFill>
          <a:ln w="9525">
            <a:solidFill>
              <a:srgbClr val="0000FF"/>
            </a:solidFill>
            <a:miter lim="800000"/>
            <a:headEnd/>
            <a:tailEnd/>
          </a:ln>
        </p:spPr>
        <p:txBody>
          <a:bodyPr/>
          <a:lstStyle/>
          <a:p>
            <a:pPr>
              <a:lnSpc>
                <a:spcPct val="95000"/>
              </a:lnSpc>
              <a:spcBef>
                <a:spcPct val="30000"/>
              </a:spcBef>
              <a:spcAft>
                <a:spcPct val="15000"/>
              </a:spcAft>
              <a:buFont typeface="Wingdings" pitchFamily="2" charset="2"/>
              <a:buNone/>
              <a:tabLst>
                <a:tab pos="2395538" algn="l"/>
              </a:tabLst>
            </a:pPr>
            <a:r>
              <a:rPr lang="en-US" sz="2000" b="1" dirty="0">
                <a:solidFill>
                  <a:prstClr val="black"/>
                </a:solidFill>
                <a:latin typeface="Tahoma" pitchFamily="34" charset="0"/>
              </a:rPr>
              <a:t>Heat Sources</a:t>
            </a:r>
            <a:r>
              <a:rPr lang="en-US" b="1" dirty="0">
                <a:solidFill>
                  <a:prstClr val="black"/>
                </a:solidFill>
                <a:latin typeface="Tahoma" pitchFamily="34" charset="0"/>
              </a:rPr>
              <a:t> </a:t>
            </a:r>
            <a:r>
              <a:rPr lang="en-US" b="1" i="1" dirty="0">
                <a:solidFill>
                  <a:prstClr val="black"/>
                </a:solidFill>
              </a:rPr>
              <a:t>(thermal </a:t>
            </a:r>
            <a:r>
              <a:rPr lang="en-US" b="1" i="1" dirty="0" smtClean="0">
                <a:solidFill>
                  <a:prstClr val="black"/>
                </a:solidFill>
              </a:rPr>
              <a:t>gradients, pulses)</a:t>
            </a:r>
            <a:endParaRPr lang="en-US" sz="2000" b="1" i="1" dirty="0">
              <a:solidFill>
                <a:prstClr val="black"/>
              </a:solidFill>
            </a:endParaRPr>
          </a:p>
          <a:p>
            <a:pPr marL="290513" lvl="1" indent="-106363">
              <a:lnSpc>
                <a:spcPct val="95000"/>
              </a:lnSpc>
              <a:buFont typeface="Wingdings" pitchFamily="2" charset="2"/>
              <a:buNone/>
              <a:tabLst>
                <a:tab pos="2395538" algn="l"/>
              </a:tabLst>
            </a:pPr>
            <a:r>
              <a:rPr lang="en-US" b="1" dirty="0">
                <a:solidFill>
                  <a:srgbClr val="0000FF"/>
                </a:solidFill>
              </a:rPr>
              <a:t>-	 Bulk (neutrons)	- Surface (particles, radiation)</a:t>
            </a:r>
          </a:p>
          <a:p>
            <a:pPr>
              <a:lnSpc>
                <a:spcPct val="95000"/>
              </a:lnSpc>
              <a:spcBef>
                <a:spcPct val="30000"/>
              </a:spcBef>
              <a:buFont typeface="Wingdings" pitchFamily="2" charset="2"/>
              <a:buNone/>
              <a:tabLst>
                <a:tab pos="2395538" algn="l"/>
              </a:tabLst>
            </a:pPr>
            <a:r>
              <a:rPr lang="en-US" sz="2000" b="1" dirty="0" smtClean="0">
                <a:solidFill>
                  <a:prstClr val="black"/>
                </a:solidFill>
                <a:latin typeface="Tahoma" pitchFamily="34" charset="0"/>
              </a:rPr>
              <a:t>Particle/Debris </a:t>
            </a:r>
            <a:r>
              <a:rPr lang="en-US" sz="2000" b="1" dirty="0">
                <a:solidFill>
                  <a:prstClr val="black"/>
                </a:solidFill>
                <a:latin typeface="Tahoma" pitchFamily="34" charset="0"/>
              </a:rPr>
              <a:t>Fluxes</a:t>
            </a:r>
            <a:r>
              <a:rPr lang="en-US" b="1" dirty="0">
                <a:solidFill>
                  <a:prstClr val="black"/>
                </a:solidFill>
                <a:latin typeface="Tahoma" pitchFamily="34" charset="0"/>
              </a:rPr>
              <a:t> </a:t>
            </a:r>
            <a:r>
              <a:rPr lang="en-US" b="1" i="1" dirty="0">
                <a:solidFill>
                  <a:prstClr val="black"/>
                </a:solidFill>
              </a:rPr>
              <a:t>(energy, density, gradients)</a:t>
            </a:r>
          </a:p>
        </p:txBody>
      </p:sp>
      <p:sp>
        <p:nvSpPr>
          <p:cNvPr id="49163" name="Text Box 11"/>
          <p:cNvSpPr txBox="1">
            <a:spLocks noChangeArrowheads="1"/>
          </p:cNvSpPr>
          <p:nvPr/>
        </p:nvSpPr>
        <p:spPr bwMode="auto">
          <a:xfrm>
            <a:off x="169683" y="68451"/>
            <a:ext cx="8785781" cy="923330"/>
          </a:xfrm>
          <a:prstGeom prst="rect">
            <a:avLst/>
          </a:prstGeom>
          <a:noFill/>
          <a:ln w="9525">
            <a:noFill/>
            <a:miter lim="800000"/>
            <a:headEnd/>
            <a:tailEnd/>
          </a:ln>
          <a:effectLst/>
        </p:spPr>
        <p:txBody>
          <a:bodyPr wrap="square">
            <a:spAutoFit/>
          </a:bodyPr>
          <a:lstStyle/>
          <a:p>
            <a:pPr algn="ctr">
              <a:spcBef>
                <a:spcPct val="50000"/>
              </a:spcBef>
            </a:pPr>
            <a:r>
              <a:rPr lang="en-US" sz="2600" b="1" dirty="0">
                <a:solidFill>
                  <a:prstClr val="black"/>
                </a:solidFill>
                <a:latin typeface="Tahoma" pitchFamily="34" charset="0"/>
              </a:rPr>
              <a:t>Fusion </a:t>
            </a:r>
            <a:r>
              <a:rPr lang="en-US" sz="2600" b="1" dirty="0" smtClean="0">
                <a:solidFill>
                  <a:prstClr val="black"/>
                </a:solidFill>
                <a:latin typeface="Tahoma" pitchFamily="34" charset="0"/>
              </a:rPr>
              <a:t>Nuclear Environment is Complex &amp; Unique</a:t>
            </a:r>
            <a:r>
              <a:rPr lang="en-US" sz="2800" b="1" dirty="0" smtClean="0">
                <a:solidFill>
                  <a:prstClr val="black"/>
                </a:solidFill>
                <a:latin typeface="Tahoma" pitchFamily="34" charset="0"/>
              </a:rPr>
              <a:t/>
            </a:r>
            <a:br>
              <a:rPr lang="en-US" sz="2800" b="1" dirty="0" smtClean="0">
                <a:solidFill>
                  <a:prstClr val="black"/>
                </a:solidFill>
                <a:latin typeface="Tahoma" pitchFamily="34" charset="0"/>
              </a:rPr>
            </a:br>
            <a:endParaRPr lang="en-US" sz="2800" b="1" dirty="0">
              <a:solidFill>
                <a:prstClr val="black"/>
              </a:solidFill>
              <a:latin typeface="Tahoma" pitchFamily="34" charset="0"/>
            </a:endParaRPr>
          </a:p>
        </p:txBody>
      </p:sp>
      <p:sp>
        <p:nvSpPr>
          <p:cNvPr id="13" name="Rectangle 4"/>
          <p:cNvSpPr>
            <a:spLocks noChangeArrowheads="1"/>
          </p:cNvSpPr>
          <p:nvPr/>
        </p:nvSpPr>
        <p:spPr bwMode="auto">
          <a:xfrm rot="16200000">
            <a:off x="6112589" y="1908049"/>
            <a:ext cx="3624422" cy="1066800"/>
          </a:xfrm>
          <a:prstGeom prst="rect">
            <a:avLst/>
          </a:prstGeom>
          <a:noFill/>
          <a:ln w="9525">
            <a:noFill/>
            <a:miter lim="800000"/>
            <a:headEnd/>
            <a:tailEnd/>
          </a:ln>
        </p:spPr>
        <p:txBody>
          <a:bodyPr/>
          <a:lstStyle/>
          <a:p>
            <a:pPr marL="174625" indent="-174625">
              <a:lnSpc>
                <a:spcPct val="95000"/>
              </a:lnSpc>
              <a:spcAft>
                <a:spcPct val="15000"/>
              </a:spcAft>
              <a:buFont typeface="Wingdings" pitchFamily="2" charset="2"/>
              <a:buNone/>
              <a:tabLst>
                <a:tab pos="55563" algn="l"/>
                <a:tab pos="3090863" algn="l"/>
              </a:tabLst>
            </a:pPr>
            <a:r>
              <a:rPr lang="en-US" b="1" dirty="0" smtClean="0">
                <a:solidFill>
                  <a:prstClr val="black"/>
                </a:solidFill>
                <a:latin typeface="Tahoma" pitchFamily="34" charset="0"/>
              </a:rPr>
              <a:t>Multiple functions, materials,</a:t>
            </a:r>
          </a:p>
          <a:p>
            <a:pPr marL="174625" indent="-174625">
              <a:lnSpc>
                <a:spcPct val="95000"/>
              </a:lnSpc>
              <a:spcAft>
                <a:spcPct val="15000"/>
              </a:spcAft>
              <a:buFont typeface="Wingdings" pitchFamily="2" charset="2"/>
              <a:buNone/>
              <a:tabLst>
                <a:tab pos="55563" algn="l"/>
                <a:tab pos="3090863" algn="l"/>
              </a:tabLst>
            </a:pPr>
            <a:r>
              <a:rPr lang="en-US" b="1" dirty="0" smtClean="0">
                <a:solidFill>
                  <a:prstClr val="black"/>
                </a:solidFill>
                <a:latin typeface="Tahoma" pitchFamily="34" charset="0"/>
              </a:rPr>
              <a:t>and many interfaces in highly</a:t>
            </a:r>
          </a:p>
          <a:p>
            <a:pPr marL="174625" indent="-174625">
              <a:lnSpc>
                <a:spcPct val="95000"/>
              </a:lnSpc>
              <a:spcAft>
                <a:spcPct val="15000"/>
              </a:spcAft>
              <a:buFont typeface="Wingdings" pitchFamily="2" charset="2"/>
              <a:buNone/>
              <a:tabLst>
                <a:tab pos="55563" algn="l"/>
                <a:tab pos="3090863" algn="l"/>
              </a:tabLst>
            </a:pPr>
            <a:r>
              <a:rPr lang="en-US" b="1" dirty="0" smtClean="0">
                <a:solidFill>
                  <a:prstClr val="black"/>
                </a:solidFill>
                <a:latin typeface="Tahoma" pitchFamily="34" charset="0"/>
              </a:rPr>
              <a:t>constrained system</a:t>
            </a:r>
            <a:r>
              <a:rPr lang="en-US" b="1" dirty="0" smtClean="0">
                <a:solidFill>
                  <a:prstClr val="black"/>
                </a:solidFill>
              </a:rPr>
              <a:t>	</a:t>
            </a:r>
            <a:endParaRPr lang="en-US" b="1" dirty="0">
              <a:solidFill>
                <a:prstClr val="black"/>
              </a:solidFill>
            </a:endParaRPr>
          </a:p>
        </p:txBody>
      </p:sp>
      <p:sp>
        <p:nvSpPr>
          <p:cNvPr id="14" name="Slide Number Placeholder 13"/>
          <p:cNvSpPr>
            <a:spLocks noGrp="1"/>
          </p:cNvSpPr>
          <p:nvPr>
            <p:ph type="sldNum" sz="quarter" idx="12"/>
          </p:nvPr>
        </p:nvSpPr>
        <p:spPr>
          <a:xfrm>
            <a:off x="7047912" y="6587145"/>
            <a:ext cx="2133600" cy="365125"/>
          </a:xfrm>
        </p:spPr>
        <p:txBody>
          <a:bodyPr/>
          <a:lstStyle/>
          <a:p>
            <a:fld id="{533DE360-70D6-4729-A5B2-3F0397D5EFAB}" type="slidenum">
              <a:rPr lang="en-US" b="1" smtClean="0">
                <a:solidFill>
                  <a:prstClr val="black"/>
                </a:solidFill>
              </a:rPr>
              <a:pPr/>
              <a:t>6</a:t>
            </a:fld>
            <a:endParaRPr lang="en-US" b="1" dirty="0">
              <a:solidFill>
                <a:prstClr val="black"/>
              </a:solidFill>
            </a:endParaRPr>
          </a:p>
        </p:txBody>
      </p:sp>
      <p:sp>
        <p:nvSpPr>
          <p:cNvPr id="10" name="TextBox 9"/>
          <p:cNvSpPr txBox="1"/>
          <p:nvPr/>
        </p:nvSpPr>
        <p:spPr>
          <a:xfrm>
            <a:off x="152400" y="5611303"/>
            <a:ext cx="8991600" cy="1077218"/>
          </a:xfrm>
          <a:prstGeom prst="rect">
            <a:avLst/>
          </a:prstGeom>
          <a:noFill/>
        </p:spPr>
        <p:txBody>
          <a:bodyPr wrap="square" rtlCol="0">
            <a:spAutoFit/>
          </a:bodyPr>
          <a:lstStyle/>
          <a:p>
            <a:r>
              <a:rPr lang="en-US" sz="1600" dirty="0" smtClean="0">
                <a:solidFill>
                  <a:prstClr val="black"/>
                </a:solidFill>
                <a:latin typeface="Arial" pitchFamily="34" charset="0"/>
                <a:cs typeface="Arial" pitchFamily="34" charset="0"/>
              </a:rPr>
              <a:t>Non-fusion facilities (Laboratory experiments) need to be substantial to simulate multiple effects </a:t>
            </a:r>
          </a:p>
          <a:p>
            <a:r>
              <a:rPr lang="en-US" sz="1600" dirty="0" smtClean="0">
                <a:solidFill>
                  <a:prstClr val="black"/>
                </a:solidFill>
                <a:latin typeface="Arial" pitchFamily="34" charset="0"/>
                <a:cs typeface="Arial" pitchFamily="34" charset="0"/>
              </a:rPr>
              <a:t>Simulating nuclear </a:t>
            </a:r>
            <a:r>
              <a:rPr lang="en-US" sz="1600" b="1" dirty="0" smtClean="0">
                <a:solidFill>
                  <a:srgbClr val="FF0000"/>
                </a:solidFill>
                <a:latin typeface="Arial" pitchFamily="34" charset="0"/>
                <a:cs typeface="Arial" pitchFamily="34" charset="0"/>
              </a:rPr>
              <a:t>bulk heating in a large volume </a:t>
            </a:r>
            <a:r>
              <a:rPr lang="en-US" sz="1600" dirty="0" smtClean="0">
                <a:solidFill>
                  <a:prstClr val="black"/>
                </a:solidFill>
                <a:latin typeface="Arial" pitchFamily="34" charset="0"/>
                <a:cs typeface="Arial" pitchFamily="34" charset="0"/>
              </a:rPr>
              <a:t>is the most difficult and is most needed </a:t>
            </a:r>
          </a:p>
          <a:p>
            <a:r>
              <a:rPr lang="en-US" sz="1600" dirty="0" smtClean="0">
                <a:solidFill>
                  <a:prstClr val="black"/>
                </a:solidFill>
                <a:latin typeface="Arial" pitchFamily="34" charset="0"/>
                <a:cs typeface="Arial" pitchFamily="34" charset="0"/>
              </a:rPr>
              <a:t>Most phenomena are temperature (and neutron-spectrum) dependent– it needs DT fusion facility </a:t>
            </a:r>
          </a:p>
          <a:p>
            <a:r>
              <a:rPr lang="en-US" sz="1600" dirty="0" smtClean="0">
                <a:solidFill>
                  <a:prstClr val="black"/>
                </a:solidFill>
                <a:latin typeface="Arial" pitchFamily="34" charset="0"/>
                <a:cs typeface="Arial" pitchFamily="34" charset="0"/>
              </a:rPr>
              <a:t>The full fusion Nuclear Environment can be simulated only in DT plasma–based facility</a:t>
            </a:r>
          </a:p>
        </p:txBody>
      </p:sp>
    </p:spTree>
    <p:extLst>
      <p:ext uri="{BB962C8B-B14F-4D97-AF65-F5344CB8AC3E}">
        <p14:creationId xmlns:p14="http://schemas.microsoft.com/office/powerpoint/2010/main" val="3520477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bwMode="auto">
          <a:xfrm>
            <a:off x="7690591" y="3875530"/>
            <a:ext cx="86177" cy="697832"/>
          </a:xfrm>
          <a:prstGeom prst="rect">
            <a:avLst/>
          </a:prstGeom>
          <a:solidFill>
            <a:srgbClr val="FFFF99"/>
          </a:solidFill>
          <a:ln w="9525">
            <a:noFill/>
            <a:miter lim="800000"/>
            <a:headEnd/>
            <a:tailEnd/>
          </a:ln>
          <a:effectLst/>
        </p:spPr>
        <p:txBody>
          <a:bodyPr vert="vert270" wrap="square" lIns="0" tIns="0" rIns="0" bIns="0" rtlCol="0" anchor="ctr" anchorCtr="0">
            <a:spAutoFit/>
          </a:bodyPr>
          <a:lstStyle/>
          <a:p>
            <a:pPr>
              <a:lnSpc>
                <a:spcPct val="80000"/>
              </a:lnSpc>
              <a:spcBef>
                <a:spcPct val="50000"/>
              </a:spcBef>
            </a:pPr>
            <a:r>
              <a:rPr lang="en-US" sz="700" b="1" dirty="0" smtClean="0">
                <a:solidFill>
                  <a:srgbClr val="3333FF"/>
                </a:solidFill>
              </a:rPr>
              <a:t>...........................</a:t>
            </a:r>
          </a:p>
        </p:txBody>
      </p:sp>
      <p:pic>
        <p:nvPicPr>
          <p:cNvPr id="50180" name="Picture 24"/>
          <p:cNvPicPr>
            <a:picLocks noChangeAspect="1" noChangeArrowheads="1"/>
          </p:cNvPicPr>
          <p:nvPr/>
        </p:nvPicPr>
        <p:blipFill>
          <a:blip r:embed="rId3" cstate="print"/>
          <a:srcRect/>
          <a:stretch>
            <a:fillRect/>
          </a:stretch>
        </p:blipFill>
        <p:spPr bwMode="auto">
          <a:xfrm>
            <a:off x="445708" y="522562"/>
            <a:ext cx="3632987" cy="3016164"/>
          </a:xfrm>
          <a:prstGeom prst="rect">
            <a:avLst/>
          </a:prstGeom>
          <a:noFill/>
          <a:ln w="9525">
            <a:noFill/>
            <a:miter lim="800000"/>
            <a:headEnd/>
            <a:tailEnd/>
          </a:ln>
        </p:spPr>
      </p:pic>
      <p:pic>
        <p:nvPicPr>
          <p:cNvPr id="1601537" name="Picture 1"/>
          <p:cNvPicPr>
            <a:picLocks noChangeAspect="1" noChangeArrowheads="1"/>
          </p:cNvPicPr>
          <p:nvPr/>
        </p:nvPicPr>
        <p:blipFill>
          <a:blip r:embed="rId4" cstate="print"/>
          <a:srcRect/>
          <a:stretch>
            <a:fillRect/>
          </a:stretch>
        </p:blipFill>
        <p:spPr bwMode="auto">
          <a:xfrm>
            <a:off x="5261548" y="369148"/>
            <a:ext cx="3451860" cy="2827020"/>
          </a:xfrm>
          <a:prstGeom prst="rect">
            <a:avLst/>
          </a:prstGeom>
          <a:noFill/>
          <a:ln w="9525">
            <a:noFill/>
            <a:miter lim="800000"/>
            <a:headEnd/>
            <a:tailEnd/>
          </a:ln>
          <a:effectLst/>
        </p:spPr>
      </p:pic>
      <p:sp>
        <p:nvSpPr>
          <p:cNvPr id="34" name="TextBox 33"/>
          <p:cNvSpPr txBox="1">
            <a:spLocks noChangeAspect="1"/>
          </p:cNvSpPr>
          <p:nvPr/>
        </p:nvSpPr>
        <p:spPr>
          <a:xfrm>
            <a:off x="1828419" y="1341077"/>
            <a:ext cx="1809334" cy="321626"/>
          </a:xfrm>
          <a:prstGeom prst="rect">
            <a:avLst/>
          </a:prstGeom>
          <a:solidFill>
            <a:schemeClr val="bg1"/>
          </a:solidFill>
        </p:spPr>
        <p:txBody>
          <a:bodyPr wrap="none" rtlCol="0">
            <a:spAutoFit/>
          </a:bodyPr>
          <a:lstStyle/>
          <a:p>
            <a:r>
              <a:rPr lang="en-US" sz="1600" dirty="0" smtClean="0">
                <a:solidFill>
                  <a:srgbClr val="C00000"/>
                </a:solidFill>
              </a:rPr>
              <a:t>Volumetric Heating</a:t>
            </a:r>
            <a:endParaRPr lang="en-US" sz="1600" dirty="0">
              <a:solidFill>
                <a:srgbClr val="C00000"/>
              </a:solidFill>
            </a:endParaRPr>
          </a:p>
        </p:txBody>
      </p:sp>
      <p:pic>
        <p:nvPicPr>
          <p:cNvPr id="10" name="Picture 3" descr="Untitled"/>
          <p:cNvPicPr>
            <a:picLocks noChangeAspect="1" noChangeArrowheads="1"/>
          </p:cNvPicPr>
          <p:nvPr/>
        </p:nvPicPr>
        <p:blipFill>
          <a:blip r:embed="rId5" cstate="print"/>
          <a:srcRect t="15056"/>
          <a:stretch>
            <a:fillRect/>
          </a:stretch>
        </p:blipFill>
        <p:spPr bwMode="auto">
          <a:xfrm>
            <a:off x="182880" y="3305704"/>
            <a:ext cx="4343400" cy="3148337"/>
          </a:xfrm>
          <a:prstGeom prst="rect">
            <a:avLst/>
          </a:prstGeom>
          <a:solidFill>
            <a:schemeClr val="accent1"/>
          </a:solidFill>
          <a:ln w="9525">
            <a:noFill/>
            <a:miter lim="800000"/>
            <a:headEnd/>
            <a:tailEnd/>
          </a:ln>
        </p:spPr>
      </p:pic>
      <p:pic>
        <p:nvPicPr>
          <p:cNvPr id="11" name="Picture 5" descr="Untitled"/>
          <p:cNvPicPr>
            <a:picLocks noChangeAspect="1" noChangeArrowheads="1"/>
          </p:cNvPicPr>
          <p:nvPr/>
        </p:nvPicPr>
        <p:blipFill>
          <a:blip r:embed="rId6" cstate="print"/>
          <a:srcRect l="8777" t="15242" r="7222"/>
          <a:stretch>
            <a:fillRect/>
          </a:stretch>
        </p:blipFill>
        <p:spPr bwMode="auto">
          <a:xfrm>
            <a:off x="5081019" y="3307802"/>
            <a:ext cx="3648499" cy="3141443"/>
          </a:xfrm>
          <a:prstGeom prst="rect">
            <a:avLst/>
          </a:prstGeom>
          <a:noFill/>
          <a:ln w="9525">
            <a:noFill/>
            <a:miter lim="800000"/>
            <a:headEnd/>
            <a:tailEnd/>
          </a:ln>
        </p:spPr>
      </p:pic>
      <p:sp>
        <p:nvSpPr>
          <p:cNvPr id="9" name="TextBox 8"/>
          <p:cNvSpPr txBox="1"/>
          <p:nvPr/>
        </p:nvSpPr>
        <p:spPr>
          <a:xfrm>
            <a:off x="109728" y="6222188"/>
            <a:ext cx="8924544" cy="646331"/>
          </a:xfrm>
          <a:prstGeom prst="rect">
            <a:avLst/>
          </a:prstGeom>
          <a:noFill/>
        </p:spPr>
        <p:txBody>
          <a:bodyPr wrap="square" rtlCol="0">
            <a:spAutoFit/>
          </a:bodyPr>
          <a:lstStyle/>
          <a:p>
            <a:r>
              <a:rPr lang="en-US" b="1" dirty="0" smtClean="0">
                <a:solidFill>
                  <a:srgbClr val="000000"/>
                </a:solidFill>
              </a:rPr>
              <a:t>These gradients play a major role in the behavior of fusion nuclear components.</a:t>
            </a:r>
          </a:p>
          <a:p>
            <a:r>
              <a:rPr lang="en-US" b="1" dirty="0" smtClean="0">
                <a:solidFill>
                  <a:srgbClr val="000000"/>
                </a:solidFill>
              </a:rPr>
              <a:t>They can be simulated only in DT plasma-based facility.</a:t>
            </a:r>
            <a:endParaRPr lang="en-US" dirty="0">
              <a:solidFill>
                <a:srgbClr val="000000"/>
              </a:solidFill>
            </a:endParaRPr>
          </a:p>
        </p:txBody>
      </p:sp>
      <p:sp>
        <p:nvSpPr>
          <p:cNvPr id="50179" name="Rectangle 2"/>
          <p:cNvSpPr>
            <a:spLocks noGrp="1" noChangeArrowheads="1"/>
          </p:cNvSpPr>
          <p:nvPr>
            <p:ph type="title"/>
          </p:nvPr>
        </p:nvSpPr>
        <p:spPr>
          <a:xfrm>
            <a:off x="457200" y="-130254"/>
            <a:ext cx="8229600" cy="847318"/>
          </a:xfrm>
        </p:spPr>
        <p:txBody>
          <a:bodyPr/>
          <a:lstStyle/>
          <a:p>
            <a:pPr eaLnBrk="1" hangingPunct="1"/>
            <a:r>
              <a:rPr lang="en-US" sz="2000" b="1" dirty="0" smtClean="0">
                <a:solidFill>
                  <a:srgbClr val="0000FF"/>
                </a:solidFill>
              </a:rPr>
              <a:t>There are strong GRADIENTS in the multi-component fields of the fusion environment</a:t>
            </a:r>
          </a:p>
        </p:txBody>
      </p:sp>
      <p:sp>
        <p:nvSpPr>
          <p:cNvPr id="14" name="Slide Number Placeholder 13"/>
          <p:cNvSpPr>
            <a:spLocks noGrp="1"/>
          </p:cNvSpPr>
          <p:nvPr>
            <p:ph type="sldNum" sz="quarter" idx="12"/>
          </p:nvPr>
        </p:nvSpPr>
        <p:spPr>
          <a:xfrm>
            <a:off x="8745601" y="6566980"/>
            <a:ext cx="434975" cy="303212"/>
          </a:xfrm>
        </p:spPr>
        <p:txBody>
          <a:bodyPr/>
          <a:lstStyle/>
          <a:p>
            <a:pPr>
              <a:defRPr/>
            </a:pPr>
            <a:fld id="{8B080632-4F5E-4EBF-9E70-E25F48B79654}" type="slidenum">
              <a:rPr lang="en-US" smtClean="0">
                <a:solidFill>
                  <a:srgbClr val="000000"/>
                </a:solidFill>
                <a:latin typeface="Calibri" pitchFamily="34" charset="0"/>
              </a:rPr>
              <a:pPr>
                <a:defRPr/>
              </a:pPr>
              <a:t>7</a:t>
            </a:fld>
            <a:endParaRPr lang="en-US" dirty="0">
              <a:solidFill>
                <a:srgbClr val="000000"/>
              </a:solidFill>
              <a:latin typeface="Calibri" pitchFamily="34" charset="0"/>
            </a:endParaRPr>
          </a:p>
        </p:txBody>
      </p:sp>
      <p:sp>
        <p:nvSpPr>
          <p:cNvPr id="15" name="TextBox 14"/>
          <p:cNvSpPr txBox="1"/>
          <p:nvPr/>
        </p:nvSpPr>
        <p:spPr>
          <a:xfrm>
            <a:off x="2041779" y="3529541"/>
            <a:ext cx="803810" cy="338554"/>
          </a:xfrm>
          <a:prstGeom prst="rect">
            <a:avLst/>
          </a:prstGeom>
          <a:solidFill>
            <a:schemeClr val="bg1"/>
          </a:solidFill>
        </p:spPr>
        <p:txBody>
          <a:bodyPr wrap="none" rtlCol="0">
            <a:spAutoFit/>
          </a:bodyPr>
          <a:lstStyle/>
          <a:p>
            <a:r>
              <a:rPr lang="en-US" sz="1600" dirty="0" smtClean="0">
                <a:solidFill>
                  <a:srgbClr val="C00000"/>
                </a:solidFill>
              </a:rPr>
              <a:t>Tritium</a:t>
            </a:r>
            <a:endParaRPr lang="en-US" sz="1600" dirty="0">
              <a:solidFill>
                <a:srgbClr val="C00000"/>
              </a:solidFill>
            </a:endParaRPr>
          </a:p>
        </p:txBody>
      </p:sp>
      <p:sp>
        <p:nvSpPr>
          <p:cNvPr id="18" name="TextBox 17"/>
          <p:cNvSpPr txBox="1"/>
          <p:nvPr/>
        </p:nvSpPr>
        <p:spPr bwMode="auto">
          <a:xfrm>
            <a:off x="7876032" y="1484917"/>
            <a:ext cx="853440" cy="301621"/>
          </a:xfrm>
          <a:prstGeom prst="rect">
            <a:avLst/>
          </a:prstGeom>
          <a:solidFill>
            <a:schemeClr val="bg1"/>
          </a:solidFill>
          <a:ln w="9525">
            <a:solidFill>
              <a:schemeClr val="tx1"/>
            </a:solidFill>
            <a:miter lim="800000"/>
            <a:headEnd/>
            <a:tailEnd/>
          </a:ln>
          <a:effectLst/>
        </p:spPr>
        <p:txBody>
          <a:bodyPr wrap="square" lIns="91440" tIns="64008" bIns="64008" rtlCol="0" anchor="ctr" anchorCtr="0">
            <a:spAutoFit/>
          </a:bodyPr>
          <a:lstStyle/>
          <a:p>
            <a:pPr>
              <a:lnSpc>
                <a:spcPct val="80000"/>
              </a:lnSpc>
              <a:spcBef>
                <a:spcPct val="50000"/>
              </a:spcBef>
            </a:pPr>
            <a:r>
              <a:rPr lang="en-US" sz="1400" b="1" dirty="0" smtClean="0">
                <a:solidFill>
                  <a:srgbClr val="000000"/>
                </a:solidFill>
              </a:rPr>
              <a:t>(for ST)</a:t>
            </a:r>
          </a:p>
        </p:txBody>
      </p:sp>
      <p:sp>
        <p:nvSpPr>
          <p:cNvPr id="19" name="Rectangle 18"/>
          <p:cNvSpPr/>
          <p:nvPr/>
        </p:nvSpPr>
        <p:spPr bwMode="auto">
          <a:xfrm>
            <a:off x="7802880" y="1015703"/>
            <a:ext cx="914400" cy="39014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2575" indent="-282575" algn="ctr" fontAlgn="base">
              <a:lnSpc>
                <a:spcPct val="80000"/>
              </a:lnSpc>
              <a:spcBef>
                <a:spcPct val="50000"/>
              </a:spcBef>
              <a:spcAft>
                <a:spcPct val="0"/>
              </a:spcAft>
              <a:buFont typeface="Wingdings" pitchFamily="2" charset="2"/>
              <a:buChar char="q"/>
            </a:pPr>
            <a:endParaRPr lang="en-US" sz="1600" b="1" smtClean="0">
              <a:solidFill>
                <a:srgbClr val="333399"/>
              </a:solidFill>
            </a:endParaRPr>
          </a:p>
        </p:txBody>
      </p:sp>
      <p:sp>
        <p:nvSpPr>
          <p:cNvPr id="17" name="TextBox 16"/>
          <p:cNvSpPr txBox="1"/>
          <p:nvPr/>
        </p:nvSpPr>
        <p:spPr>
          <a:xfrm>
            <a:off x="7580816" y="725381"/>
            <a:ext cx="1516762" cy="338554"/>
          </a:xfrm>
          <a:prstGeom prst="rect">
            <a:avLst/>
          </a:prstGeom>
          <a:solidFill>
            <a:schemeClr val="bg1"/>
          </a:solidFill>
        </p:spPr>
        <p:txBody>
          <a:bodyPr wrap="none" rtlCol="0">
            <a:spAutoFit/>
          </a:bodyPr>
          <a:lstStyle/>
          <a:p>
            <a:r>
              <a:rPr lang="en-US" sz="1600" dirty="0" smtClean="0">
                <a:solidFill>
                  <a:srgbClr val="C00000"/>
                </a:solidFill>
              </a:rPr>
              <a:t>Magnetic Field</a:t>
            </a:r>
            <a:endParaRPr lang="en-US" sz="1600" dirty="0">
              <a:solidFill>
                <a:srgbClr val="C00000"/>
              </a:solidFill>
            </a:endParaRPr>
          </a:p>
        </p:txBody>
      </p:sp>
      <p:sp>
        <p:nvSpPr>
          <p:cNvPr id="20" name="TextBox 19"/>
          <p:cNvSpPr txBox="1"/>
          <p:nvPr/>
        </p:nvSpPr>
        <p:spPr bwMode="auto">
          <a:xfrm>
            <a:off x="2584704" y="4368503"/>
            <a:ext cx="762000" cy="768096"/>
          </a:xfrm>
          <a:prstGeom prst="rect">
            <a:avLst/>
          </a:prstGeom>
          <a:solidFill>
            <a:srgbClr val="FFFF99"/>
          </a:solidFill>
          <a:ln w="9525">
            <a:noFill/>
            <a:miter lim="800000"/>
            <a:headEnd/>
            <a:tailEnd/>
          </a:ln>
          <a:effectLst/>
        </p:spPr>
        <p:txBody>
          <a:bodyPr vert="vert270" wrap="square" lIns="0" tIns="0" rIns="0" bIns="0" rtlCol="0" anchor="ctr" anchorCtr="0">
            <a:noAutofit/>
          </a:bodyPr>
          <a:lstStyle/>
          <a:p>
            <a:pPr>
              <a:lnSpc>
                <a:spcPct val="80000"/>
              </a:lnSpc>
              <a:spcBef>
                <a:spcPct val="50000"/>
              </a:spcBef>
            </a:pPr>
            <a:endParaRPr lang="en-US" sz="700" b="1" dirty="0" smtClean="0">
              <a:solidFill>
                <a:srgbClr val="3333FF"/>
              </a:solidFill>
            </a:endParaRPr>
          </a:p>
        </p:txBody>
      </p:sp>
      <p:sp>
        <p:nvSpPr>
          <p:cNvPr id="21" name="TextBox 20"/>
          <p:cNvSpPr txBox="1"/>
          <p:nvPr/>
        </p:nvSpPr>
        <p:spPr bwMode="auto">
          <a:xfrm>
            <a:off x="7479792" y="4203911"/>
            <a:ext cx="649224" cy="374904"/>
          </a:xfrm>
          <a:prstGeom prst="rect">
            <a:avLst/>
          </a:prstGeom>
          <a:solidFill>
            <a:srgbClr val="FFFF99"/>
          </a:solidFill>
          <a:ln w="9525">
            <a:noFill/>
            <a:miter lim="800000"/>
            <a:headEnd/>
            <a:tailEnd/>
          </a:ln>
          <a:effectLst/>
        </p:spPr>
        <p:txBody>
          <a:bodyPr wrap="square" rtlCol="0">
            <a:spAutoFit/>
          </a:bodyPr>
          <a:lstStyle/>
          <a:p>
            <a:pPr>
              <a:lnSpc>
                <a:spcPct val="80000"/>
              </a:lnSpc>
              <a:spcBef>
                <a:spcPct val="50000"/>
              </a:spcBef>
            </a:pPr>
            <a:endParaRPr lang="en-US" sz="1200" dirty="0" smtClean="0">
              <a:solidFill>
                <a:srgbClr val="000000"/>
              </a:solidFill>
            </a:endParaRPr>
          </a:p>
        </p:txBody>
      </p:sp>
      <p:sp>
        <p:nvSpPr>
          <p:cNvPr id="12" name="Text Box 4"/>
          <p:cNvSpPr txBox="1">
            <a:spLocks noChangeArrowheads="1"/>
          </p:cNvSpPr>
          <p:nvPr/>
        </p:nvSpPr>
        <p:spPr bwMode="auto">
          <a:xfrm>
            <a:off x="1877568" y="3987593"/>
            <a:ext cx="2002536" cy="517065"/>
          </a:xfrm>
          <a:prstGeom prst="rect">
            <a:avLst/>
          </a:prstGeom>
          <a:solidFill>
            <a:schemeClr val="bg1"/>
          </a:solidFill>
          <a:ln w="9525">
            <a:solidFill>
              <a:schemeClr val="tx1"/>
            </a:solidFill>
            <a:miter lim="800000"/>
            <a:headEnd/>
            <a:tailEnd/>
          </a:ln>
          <a:effectLst/>
        </p:spPr>
        <p:txBody>
          <a:bodyPr wrap="square" bIns="27432" anchor="ctr" anchorCtr="0">
            <a:noAutofit/>
          </a:bodyPr>
          <a:lstStyle/>
          <a:p>
            <a:pPr>
              <a:lnSpc>
                <a:spcPct val="84000"/>
              </a:lnSpc>
              <a:spcBef>
                <a:spcPct val="50000"/>
              </a:spcBef>
            </a:pPr>
            <a:r>
              <a:rPr lang="en-US" sz="1200" dirty="0">
                <a:solidFill>
                  <a:srgbClr val="000000"/>
                </a:solidFill>
              </a:rPr>
              <a:t>Radial variation of tritium production rate in </a:t>
            </a:r>
            <a:r>
              <a:rPr lang="en-US" sz="1200" dirty="0" err="1" smtClean="0">
                <a:solidFill>
                  <a:srgbClr val="000000"/>
                </a:solidFill>
              </a:rPr>
              <a:t>PbLi</a:t>
            </a:r>
            <a:r>
              <a:rPr lang="en-US" sz="1200" dirty="0" smtClean="0">
                <a:solidFill>
                  <a:srgbClr val="000000"/>
                </a:solidFill>
              </a:rPr>
              <a:t> </a:t>
            </a:r>
            <a:r>
              <a:rPr lang="en-US" sz="1200" dirty="0">
                <a:solidFill>
                  <a:srgbClr val="000000"/>
                </a:solidFill>
              </a:rPr>
              <a:t>in </a:t>
            </a:r>
            <a:r>
              <a:rPr lang="en-US" sz="1200" dirty="0" smtClean="0">
                <a:solidFill>
                  <a:srgbClr val="000000"/>
                </a:solidFill>
              </a:rPr>
              <a:t>DCLL</a:t>
            </a:r>
            <a:endParaRPr lang="en-US" sz="1200" dirty="0">
              <a:solidFill>
                <a:srgbClr val="CC0000"/>
              </a:solidFill>
            </a:endParaRPr>
          </a:p>
        </p:txBody>
      </p:sp>
      <p:sp>
        <p:nvSpPr>
          <p:cNvPr id="13" name="Text Box 4"/>
          <p:cNvSpPr txBox="1">
            <a:spLocks noChangeArrowheads="1"/>
          </p:cNvSpPr>
          <p:nvPr/>
        </p:nvSpPr>
        <p:spPr bwMode="auto">
          <a:xfrm>
            <a:off x="6364224" y="3536517"/>
            <a:ext cx="2036064" cy="438912"/>
          </a:xfrm>
          <a:prstGeom prst="rect">
            <a:avLst/>
          </a:prstGeom>
          <a:solidFill>
            <a:schemeClr val="bg1"/>
          </a:solidFill>
          <a:ln w="9525">
            <a:solidFill>
              <a:schemeClr val="tx1"/>
            </a:solidFill>
            <a:miter lim="800000"/>
            <a:headEnd/>
            <a:tailEnd/>
          </a:ln>
          <a:effectLst/>
        </p:spPr>
        <p:txBody>
          <a:bodyPr wrap="square" lIns="36576" tIns="45720" rIns="9144" bIns="9144" anchor="ctr" anchorCtr="0">
            <a:noAutofit/>
          </a:bodyPr>
          <a:lstStyle/>
          <a:p>
            <a:pPr>
              <a:lnSpc>
                <a:spcPct val="85000"/>
              </a:lnSpc>
              <a:spcBef>
                <a:spcPct val="50000"/>
              </a:spcBef>
            </a:pPr>
            <a:r>
              <a:rPr lang="en-US" sz="1400" dirty="0" smtClean="0">
                <a:solidFill>
                  <a:srgbClr val="FF0000"/>
                </a:solidFill>
              </a:rPr>
              <a:t>Damage parameters </a:t>
            </a:r>
            <a:r>
              <a:rPr lang="en-US" sz="1200" dirty="0" smtClean="0">
                <a:solidFill>
                  <a:srgbClr val="000000"/>
                </a:solidFill>
              </a:rPr>
              <a:t>in ferritic steel structure (DCLL)</a:t>
            </a:r>
            <a:endParaRPr lang="en-US" sz="1200" dirty="0">
              <a:solidFill>
                <a:srgbClr val="CC0000"/>
              </a:solidFill>
            </a:endParaRPr>
          </a:p>
        </p:txBody>
      </p:sp>
    </p:spTree>
    <p:extLst>
      <p:ext uri="{BB962C8B-B14F-4D97-AF65-F5344CB8AC3E}">
        <p14:creationId xmlns:p14="http://schemas.microsoft.com/office/powerpoint/2010/main" val="1269933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13"/>
          <p:cNvSpPr>
            <a:spLocks noGrp="1"/>
          </p:cNvSpPr>
          <p:nvPr>
            <p:ph type="sldNum" sz="quarter" idx="12"/>
          </p:nvPr>
        </p:nvSpPr>
        <p:spPr>
          <a:xfrm>
            <a:off x="7035720" y="6538377"/>
            <a:ext cx="2133600" cy="365125"/>
          </a:xfrm>
        </p:spPr>
        <p:txBody>
          <a:bodyPr/>
          <a:lstStyle/>
          <a:p>
            <a:fld id="{533DE360-70D6-4729-A5B2-3F0397D5EFAB}" type="slidenum">
              <a:rPr lang="en-US" sz="1400" smtClean="0">
                <a:solidFill>
                  <a:prstClr val="black"/>
                </a:solidFill>
              </a:rPr>
              <a:pPr/>
              <a:t>8</a:t>
            </a:fld>
            <a:endParaRPr lang="en-US" sz="1400" dirty="0">
              <a:solidFill>
                <a:prstClr val="black"/>
              </a:solidFill>
            </a:endParaRPr>
          </a:p>
        </p:txBody>
      </p:sp>
      <p:sp>
        <p:nvSpPr>
          <p:cNvPr id="10" name="TextBox 9"/>
          <p:cNvSpPr txBox="1"/>
          <p:nvPr/>
        </p:nvSpPr>
        <p:spPr>
          <a:xfrm>
            <a:off x="152400" y="711480"/>
            <a:ext cx="8845296" cy="4201150"/>
          </a:xfrm>
          <a:prstGeom prst="rect">
            <a:avLst/>
          </a:prstGeom>
          <a:noFill/>
        </p:spPr>
        <p:txBody>
          <a:bodyPr wrap="square" rtlCol="0">
            <a:spAutoFit/>
          </a:bodyPr>
          <a:lstStyle/>
          <a:p>
            <a:r>
              <a:rPr lang="en-US" dirty="0" smtClean="0">
                <a:solidFill>
                  <a:prstClr val="black"/>
                </a:solidFill>
                <a:latin typeface="Arial" pitchFamily="34" charset="0"/>
                <a:cs typeface="Arial" pitchFamily="34" charset="0"/>
              </a:rPr>
              <a:t>Simulating nuclear </a:t>
            </a:r>
            <a:r>
              <a:rPr lang="en-US" b="1" dirty="0" smtClean="0">
                <a:solidFill>
                  <a:srgbClr val="FF0000"/>
                </a:solidFill>
                <a:latin typeface="Arial" pitchFamily="34" charset="0"/>
                <a:cs typeface="Arial" pitchFamily="34" charset="0"/>
              </a:rPr>
              <a:t>bulk heating in a large volume with gradients </a:t>
            </a:r>
            <a:r>
              <a:rPr lang="en-US" dirty="0" smtClean="0">
                <a:solidFill>
                  <a:prstClr val="black"/>
                </a:solidFill>
                <a:latin typeface="Arial" pitchFamily="34" charset="0"/>
                <a:cs typeface="Arial" pitchFamily="34" charset="0"/>
              </a:rPr>
              <a:t>is Necessary to:</a:t>
            </a:r>
          </a:p>
          <a:p>
            <a:pPr marL="463550" indent="-292100">
              <a:spcBef>
                <a:spcPts val="300"/>
              </a:spcBef>
              <a:buFont typeface="+mj-lt"/>
              <a:buAutoNum type="arabicPeriod"/>
            </a:pPr>
            <a:r>
              <a:rPr lang="en-US" dirty="0" smtClean="0">
                <a:solidFill>
                  <a:srgbClr val="0000FF"/>
                </a:solidFill>
                <a:latin typeface="Arial" pitchFamily="34" charset="0"/>
                <a:cs typeface="Arial" pitchFamily="34" charset="0"/>
              </a:rPr>
              <a:t>Simulate the temperature and temperature gradients</a:t>
            </a:r>
          </a:p>
          <a:p>
            <a:pPr marL="742950" indent="-169863">
              <a:buFont typeface="Arial" pitchFamily="34" charset="0"/>
              <a:buChar char="*"/>
            </a:pPr>
            <a:r>
              <a:rPr lang="en-US" sz="1400" dirty="0" smtClean="0">
                <a:solidFill>
                  <a:prstClr val="black"/>
                </a:solidFill>
                <a:latin typeface="Arial" pitchFamily="34" charset="0"/>
                <a:cs typeface="Arial" pitchFamily="34" charset="0"/>
              </a:rPr>
              <a:t>Most phenomena are temperature dependent</a:t>
            </a:r>
          </a:p>
          <a:p>
            <a:pPr marL="742950" indent="-169863">
              <a:buFont typeface="Arial" pitchFamily="34" charset="0"/>
              <a:buChar char="*"/>
            </a:pPr>
            <a:r>
              <a:rPr lang="en-US" sz="1400" dirty="0" smtClean="0">
                <a:solidFill>
                  <a:prstClr val="black"/>
                </a:solidFill>
                <a:latin typeface="Arial" pitchFamily="34" charset="0"/>
                <a:cs typeface="Arial" pitchFamily="34" charset="0"/>
              </a:rPr>
              <a:t>Gradients play a key role, e.g. :</a:t>
            </a:r>
          </a:p>
          <a:p>
            <a:pPr marL="1023938" indent="-169863">
              <a:buFont typeface="Arial" pitchFamily="34" charset="0"/>
              <a:buChar char="–"/>
            </a:pPr>
            <a:r>
              <a:rPr lang="en-US" sz="1400" dirty="0" smtClean="0">
                <a:solidFill>
                  <a:prstClr val="black"/>
                </a:solidFill>
                <a:latin typeface="Arial" pitchFamily="34" charset="0"/>
                <a:cs typeface="Arial" pitchFamily="34" charset="0"/>
              </a:rPr>
              <a:t>temperature gradient, stress gradient, differential swelling impact on behavior of component, failure modes</a:t>
            </a:r>
          </a:p>
          <a:p>
            <a:pPr marL="463550" indent="-292100">
              <a:buFont typeface="+mj-lt"/>
              <a:buAutoNum type="arabicPeriod" startAt="2"/>
            </a:pPr>
            <a:r>
              <a:rPr lang="en-US" dirty="0">
                <a:solidFill>
                  <a:srgbClr val="0000FF"/>
                </a:solidFill>
                <a:latin typeface="Arial" pitchFamily="34" charset="0"/>
                <a:cs typeface="Arial" pitchFamily="34" charset="0"/>
              </a:rPr>
              <a:t>Observe key phenomena (and “discover” new phenomena)</a:t>
            </a:r>
          </a:p>
          <a:p>
            <a:pPr marL="1023938" indent="-169863">
              <a:buFont typeface="Arial" pitchFamily="34" charset="0"/>
              <a:buChar char="–"/>
            </a:pPr>
            <a:r>
              <a:rPr lang="en-US" sz="1400" dirty="0" smtClean="0">
                <a:solidFill>
                  <a:prstClr val="black"/>
                </a:solidFill>
                <a:latin typeface="Arial" pitchFamily="34" charset="0"/>
                <a:cs typeface="Arial" pitchFamily="34" charset="0"/>
              </a:rPr>
              <a:t>e.g</a:t>
            </a:r>
            <a:r>
              <a:rPr lang="en-US" sz="1400" dirty="0">
                <a:solidFill>
                  <a:prstClr val="black"/>
                </a:solidFill>
                <a:latin typeface="Arial" pitchFamily="34" charset="0"/>
                <a:cs typeface="Arial" pitchFamily="34" charset="0"/>
              </a:rPr>
              <a:t>. nuclear heating and magnetic fields with gradients result in complex mixed convection with Buoyancy forces playing a key role in MHD heat, mass, and momentum transfer</a:t>
            </a:r>
          </a:p>
          <a:p>
            <a:pPr marL="1023938" indent="-169863">
              <a:spcAft>
                <a:spcPts val="1200"/>
              </a:spcAft>
              <a:buFont typeface="Arial" pitchFamily="34" charset="0"/>
              <a:buChar char="–"/>
            </a:pPr>
            <a:r>
              <a:rPr lang="en-US" sz="1400" dirty="0">
                <a:solidFill>
                  <a:prstClr val="black"/>
                </a:solidFill>
                <a:latin typeface="Arial" pitchFamily="34" charset="0"/>
                <a:cs typeface="Arial" pitchFamily="34" charset="0"/>
              </a:rPr>
              <a:t>for liquid surface </a:t>
            </a:r>
            <a:r>
              <a:rPr lang="en-US" sz="1400" dirty="0" err="1">
                <a:solidFill>
                  <a:prstClr val="black"/>
                </a:solidFill>
                <a:latin typeface="Arial" pitchFamily="34" charset="0"/>
                <a:cs typeface="Arial" pitchFamily="34" charset="0"/>
              </a:rPr>
              <a:t>divertor</a:t>
            </a:r>
            <a:r>
              <a:rPr lang="en-US" sz="1400" dirty="0">
                <a:solidFill>
                  <a:prstClr val="black"/>
                </a:solidFill>
                <a:latin typeface="Arial" pitchFamily="34" charset="0"/>
                <a:cs typeface="Arial" pitchFamily="34" charset="0"/>
              </a:rPr>
              <a:t> the gradient in the normal field has large impact on fluid flow behavior</a:t>
            </a:r>
          </a:p>
          <a:p>
            <a:pPr>
              <a:spcBef>
                <a:spcPts val="300"/>
              </a:spcBef>
              <a:tabLst>
                <a:tab pos="169863" algn="l"/>
              </a:tabLst>
            </a:pPr>
            <a:r>
              <a:rPr lang="en-US" dirty="0" smtClean="0">
                <a:solidFill>
                  <a:prstClr val="black"/>
                </a:solidFill>
                <a:latin typeface="Arial" pitchFamily="34" charset="0"/>
                <a:cs typeface="Arial" pitchFamily="34" charset="0"/>
              </a:rPr>
              <a:t>	Simulating nuclear </a:t>
            </a:r>
            <a:r>
              <a:rPr lang="en-US" b="1" dirty="0" smtClean="0">
                <a:solidFill>
                  <a:srgbClr val="FF0000"/>
                </a:solidFill>
                <a:latin typeface="Arial" pitchFamily="34" charset="0"/>
                <a:cs typeface="Arial" pitchFamily="34" charset="0"/>
              </a:rPr>
              <a:t>bulk heating (magnitude and gradient) in a large volume 	requires a neutron field  - can be achieved ONLY in DT-plasma-based facility</a:t>
            </a:r>
            <a:endParaRPr lang="en-US" dirty="0" smtClean="0">
              <a:solidFill>
                <a:prstClr val="black"/>
              </a:solidFill>
              <a:latin typeface="Arial" pitchFamily="34" charset="0"/>
              <a:cs typeface="Arial" pitchFamily="34" charset="0"/>
            </a:endParaRPr>
          </a:p>
          <a:p>
            <a:pPr marL="682625" indent="-169863">
              <a:buFont typeface="Arial" pitchFamily="34" charset="0"/>
              <a:buChar char="–"/>
            </a:pPr>
            <a:r>
              <a:rPr lang="en-US" sz="1600" dirty="0" smtClean="0">
                <a:solidFill>
                  <a:prstClr val="black"/>
                </a:solidFill>
                <a:latin typeface="Arial" pitchFamily="34" charset="0"/>
                <a:cs typeface="Arial" pitchFamily="34" charset="0"/>
              </a:rPr>
              <a:t>not possible in laboratory</a:t>
            </a:r>
          </a:p>
          <a:p>
            <a:pPr marL="682625" indent="-169863">
              <a:buFont typeface="Arial" pitchFamily="34" charset="0"/>
              <a:buChar char="–"/>
            </a:pPr>
            <a:r>
              <a:rPr lang="en-US" sz="1600" dirty="0" smtClean="0">
                <a:solidFill>
                  <a:prstClr val="black"/>
                </a:solidFill>
                <a:latin typeface="Arial" pitchFamily="34" charset="0"/>
                <a:cs typeface="Arial" pitchFamily="34" charset="0"/>
              </a:rPr>
              <a:t>not possible with accelerator-based neutron sources</a:t>
            </a:r>
          </a:p>
          <a:p>
            <a:pPr marL="682625" indent="-169863">
              <a:buFont typeface="Arial" pitchFamily="34" charset="0"/>
              <a:buChar char="–"/>
            </a:pPr>
            <a:r>
              <a:rPr lang="en-US" sz="1600" dirty="0" smtClean="0">
                <a:solidFill>
                  <a:prstClr val="black"/>
                </a:solidFill>
                <a:latin typeface="Arial" pitchFamily="34" charset="0"/>
                <a:cs typeface="Arial" pitchFamily="34" charset="0"/>
              </a:rPr>
              <a:t>not possible in fission reactors ( very limited testing volume, wrong spectrum, wrong gradient)</a:t>
            </a:r>
          </a:p>
        </p:txBody>
      </p:sp>
      <p:sp>
        <p:nvSpPr>
          <p:cNvPr id="19" name="Slide Number Placeholder 5"/>
          <p:cNvSpPr txBox="1">
            <a:spLocks/>
          </p:cNvSpPr>
          <p:nvPr/>
        </p:nvSpPr>
        <p:spPr bwMode="auto">
          <a:xfrm>
            <a:off x="8709025" y="1190308"/>
            <a:ext cx="434975" cy="3032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r">
              <a:defRPr/>
            </a:pPr>
            <a:endParaRPr lang="en-US" sz="1400" dirty="0" smtClean="0">
              <a:solidFill>
                <a:srgbClr val="000000"/>
              </a:solidFill>
              <a:latin typeface="Arial"/>
            </a:endParaRPr>
          </a:p>
        </p:txBody>
      </p:sp>
      <p:sp>
        <p:nvSpPr>
          <p:cNvPr id="22" name="TextBox 21"/>
          <p:cNvSpPr txBox="1"/>
          <p:nvPr/>
        </p:nvSpPr>
        <p:spPr>
          <a:xfrm>
            <a:off x="0" y="5234680"/>
            <a:ext cx="9144000" cy="1477328"/>
          </a:xfrm>
          <a:prstGeom prst="rect">
            <a:avLst/>
          </a:prstGeom>
          <a:noFill/>
        </p:spPr>
        <p:txBody>
          <a:bodyPr wrap="square" rtlCol="0">
            <a:spAutoFit/>
          </a:bodyPr>
          <a:lstStyle/>
          <a:p>
            <a:r>
              <a:rPr lang="en-US" b="1" dirty="0" smtClean="0">
                <a:solidFill>
                  <a:prstClr val="black"/>
                </a:solidFill>
                <a:latin typeface="Arial" pitchFamily="34" charset="0"/>
                <a:cs typeface="Arial" pitchFamily="34" charset="0"/>
              </a:rPr>
              <a:t>Conclusions:</a:t>
            </a:r>
            <a:r>
              <a:rPr lang="en-US" sz="1600" b="1" dirty="0" smtClean="0">
                <a:solidFill>
                  <a:prstClr val="black"/>
                </a:solidFill>
                <a:latin typeface="Arial" pitchFamily="34" charset="0"/>
                <a:cs typeface="Arial" pitchFamily="34" charset="0"/>
              </a:rPr>
              <a:t> </a:t>
            </a:r>
            <a:endParaRPr lang="en-US" sz="1000" dirty="0" smtClean="0">
              <a:solidFill>
                <a:prstClr val="black"/>
              </a:solidFill>
              <a:latin typeface="Arial" pitchFamily="34" charset="0"/>
              <a:cs typeface="Arial" pitchFamily="34" charset="0"/>
            </a:endParaRPr>
          </a:p>
          <a:p>
            <a:pPr marL="341313" indent="-231775">
              <a:buFont typeface="Arial" pitchFamily="34" charset="0"/>
              <a:buChar char="–"/>
            </a:pPr>
            <a:r>
              <a:rPr lang="en-US" dirty="0" smtClean="0">
                <a:solidFill>
                  <a:prstClr val="black"/>
                </a:solidFill>
                <a:latin typeface="Arial" pitchFamily="34" charset="0"/>
                <a:cs typeface="Arial" pitchFamily="34" charset="0"/>
              </a:rPr>
              <a:t>Fusion development requires a DT-plasma based facility FNSF to provide the environment for </a:t>
            </a:r>
            <a:r>
              <a:rPr lang="en-US" u="sng" dirty="0" smtClean="0">
                <a:solidFill>
                  <a:prstClr val="black"/>
                </a:solidFill>
                <a:latin typeface="Arial" pitchFamily="34" charset="0"/>
                <a:cs typeface="Arial" pitchFamily="34" charset="0"/>
              </a:rPr>
              <a:t>fusion nuclear science experiments</a:t>
            </a:r>
            <a:r>
              <a:rPr lang="en-US" dirty="0" smtClean="0">
                <a:solidFill>
                  <a:prstClr val="black"/>
                </a:solidFill>
                <a:latin typeface="Arial" pitchFamily="34" charset="0"/>
                <a:cs typeface="Arial" pitchFamily="34" charset="0"/>
              </a:rPr>
              <a:t>.</a:t>
            </a:r>
          </a:p>
          <a:p>
            <a:pPr marL="341313" indent="-231775">
              <a:buFont typeface="Arial" pitchFamily="34" charset="0"/>
              <a:buChar char="–"/>
            </a:pPr>
            <a:r>
              <a:rPr lang="en-US" dirty="0" smtClean="0">
                <a:solidFill>
                  <a:prstClr val="black"/>
                </a:solidFill>
                <a:latin typeface="Arial" pitchFamily="34" charset="0"/>
                <a:cs typeface="Arial" pitchFamily="34" charset="0"/>
              </a:rPr>
              <a:t>The “first phase” of FNSF must be focused on “Scientific Feasibility and Discovery” – it cannot be for “validation”.</a:t>
            </a:r>
          </a:p>
        </p:txBody>
      </p:sp>
      <p:sp>
        <p:nvSpPr>
          <p:cNvPr id="25" name="Rectangle 26"/>
          <p:cNvSpPr>
            <a:spLocks noChangeArrowheads="1"/>
          </p:cNvSpPr>
          <p:nvPr/>
        </p:nvSpPr>
        <p:spPr bwMode="auto">
          <a:xfrm>
            <a:off x="158496" y="175731"/>
            <a:ext cx="8839200" cy="400110"/>
          </a:xfrm>
          <a:prstGeom prst="rect">
            <a:avLst/>
          </a:prstGeom>
          <a:solidFill>
            <a:srgbClr val="FFFF99"/>
          </a:solidFill>
          <a:ln w="9525">
            <a:solidFill>
              <a:srgbClr val="0000FF"/>
            </a:solidFill>
            <a:miter lim="800000"/>
            <a:headEnd/>
            <a:tailEnd/>
          </a:ln>
        </p:spPr>
        <p:txBody>
          <a:bodyPr wrap="square">
            <a:spAutoFit/>
          </a:bodyPr>
          <a:lstStyle/>
          <a:p>
            <a:pPr algn="ctr">
              <a:spcBef>
                <a:spcPts val="600"/>
              </a:spcBef>
              <a:buFont typeface="Wingdings" pitchFamily="2" charset="2"/>
              <a:buNone/>
              <a:defRPr/>
            </a:pPr>
            <a:r>
              <a:rPr lang="en-US" sz="2000" kern="0" dirty="0" smtClean="0">
                <a:solidFill>
                  <a:srgbClr val="060FBA"/>
                </a:solidFill>
                <a:latin typeface="Arial" pitchFamily="34" charset="0"/>
                <a:cs typeface="Arial" pitchFamily="34" charset="0"/>
              </a:rPr>
              <a:t>Importance of Bulk Heating and Gradients of the fusion nuclear environment</a:t>
            </a:r>
            <a:endParaRPr lang="en-US" sz="2000" kern="0" dirty="0">
              <a:solidFill>
                <a:srgbClr val="060FBA"/>
              </a:solidFill>
              <a:latin typeface="Arial" pitchFamily="34" charset="0"/>
              <a:cs typeface="Arial" pitchFamily="34" charset="0"/>
            </a:endParaRPr>
          </a:p>
        </p:txBody>
      </p:sp>
    </p:spTree>
    <p:extLst>
      <p:ext uri="{BB962C8B-B14F-4D97-AF65-F5344CB8AC3E}">
        <p14:creationId xmlns:p14="http://schemas.microsoft.com/office/powerpoint/2010/main" val="87098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2"/>
          <p:cNvSpPr>
            <a:spLocks noGrp="1"/>
          </p:cNvSpPr>
          <p:nvPr>
            <p:ph type="sldNum" sz="quarter" idx="11"/>
          </p:nvPr>
        </p:nvSpPr>
        <p:spPr>
          <a:xfrm>
            <a:off x="8657863" y="6492875"/>
            <a:ext cx="486136" cy="365125"/>
          </a:xfrm>
        </p:spPr>
        <p:txBody>
          <a:bodyPr/>
          <a:lstStyle/>
          <a:p>
            <a:fld id="{884B998F-EED3-4607-91D0-FD82751D42CA}" type="slidenum">
              <a:rPr lang="en-US" sz="1400">
                <a:solidFill>
                  <a:srgbClr val="000000"/>
                </a:solidFill>
              </a:rPr>
              <a:pPr/>
              <a:t>9</a:t>
            </a:fld>
            <a:endParaRPr lang="en-US" sz="1400" dirty="0">
              <a:solidFill>
                <a:srgbClr val="000000"/>
              </a:solidFill>
            </a:endParaRPr>
          </a:p>
        </p:txBody>
      </p:sp>
      <p:sp>
        <p:nvSpPr>
          <p:cNvPr id="43010" name="Text Box 2"/>
          <p:cNvSpPr txBox="1">
            <a:spLocks noChangeArrowheads="1"/>
          </p:cNvSpPr>
          <p:nvPr/>
        </p:nvSpPr>
        <p:spPr bwMode="auto">
          <a:xfrm>
            <a:off x="184545" y="79988"/>
            <a:ext cx="8686800" cy="457200"/>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US" sz="2400" b="1" dirty="0" smtClean="0">
                <a:solidFill>
                  <a:srgbClr val="0000FF"/>
                </a:solidFill>
              </a:rPr>
              <a:t>CHALLENGE  we must face in fusion development</a:t>
            </a:r>
            <a:endParaRPr lang="en-US" sz="2200" dirty="0">
              <a:solidFill>
                <a:srgbClr val="000000"/>
              </a:solidFill>
              <a:latin typeface="Arial Black" pitchFamily="34" charset="0"/>
            </a:endParaRPr>
          </a:p>
        </p:txBody>
      </p:sp>
      <p:sp>
        <p:nvSpPr>
          <p:cNvPr id="43011" name="Text Box 3"/>
          <p:cNvSpPr txBox="1">
            <a:spLocks noChangeArrowheads="1"/>
          </p:cNvSpPr>
          <p:nvPr/>
        </p:nvSpPr>
        <p:spPr bwMode="auto">
          <a:xfrm>
            <a:off x="642938" y="2468563"/>
            <a:ext cx="8291512" cy="396875"/>
          </a:xfrm>
          <a:prstGeom prst="rect">
            <a:avLst/>
          </a:prstGeom>
          <a:noFill/>
          <a:ln w="9525" algn="ctr">
            <a:noFill/>
            <a:miter lim="800000"/>
            <a:headEnd/>
            <a:tailEnd/>
          </a:ln>
          <a:effectLst/>
        </p:spPr>
        <p:txBody>
          <a:bodyPr>
            <a:spAutoFit/>
          </a:bodyPr>
          <a:lstStyle/>
          <a:p>
            <a:pPr marL="342900" indent="-342900" algn="ctr" fontAlgn="base">
              <a:spcBef>
                <a:spcPct val="50000"/>
              </a:spcBef>
              <a:spcAft>
                <a:spcPct val="0"/>
              </a:spcAft>
              <a:buFont typeface="Wingdings" pitchFamily="2" charset="2"/>
              <a:buNone/>
            </a:pPr>
            <a:endParaRPr lang="en-US" sz="2000">
              <a:solidFill>
                <a:srgbClr val="000000"/>
              </a:solidFill>
            </a:endParaRPr>
          </a:p>
        </p:txBody>
      </p:sp>
      <p:sp>
        <p:nvSpPr>
          <p:cNvPr id="43013" name="Text Box 5"/>
          <p:cNvSpPr txBox="1">
            <a:spLocks noChangeArrowheads="1"/>
          </p:cNvSpPr>
          <p:nvPr/>
        </p:nvSpPr>
        <p:spPr bwMode="auto">
          <a:xfrm>
            <a:off x="69450" y="3316338"/>
            <a:ext cx="8981954" cy="3527119"/>
          </a:xfrm>
          <a:prstGeom prst="rect">
            <a:avLst/>
          </a:prstGeom>
          <a:noFill/>
          <a:ln w="9525">
            <a:noFill/>
            <a:miter lim="800000"/>
            <a:headEnd/>
            <a:tailEnd/>
          </a:ln>
          <a:effectLst/>
        </p:spPr>
        <p:txBody>
          <a:bodyPr wrap="square">
            <a:spAutoFit/>
          </a:bodyPr>
          <a:lstStyle/>
          <a:p>
            <a:pPr marL="225425" indent="-225425" fontAlgn="base">
              <a:spcBef>
                <a:spcPct val="30000"/>
              </a:spcBef>
              <a:spcAft>
                <a:spcPct val="0"/>
              </a:spcAft>
            </a:pPr>
            <a:r>
              <a:rPr lang="en-US" sz="2000" b="1" dirty="0" smtClean="0">
                <a:solidFill>
                  <a:prstClr val="black"/>
                </a:solidFill>
                <a:latin typeface="Arial" pitchFamily="34" charset="0"/>
                <a:cs typeface="Arial" pitchFamily="34" charset="0"/>
              </a:rPr>
              <a:t>Conclusions:</a:t>
            </a:r>
          </a:p>
          <a:p>
            <a:pPr marL="225425" indent="-225425" fontAlgn="base">
              <a:spcBef>
                <a:spcPct val="30000"/>
              </a:spcBef>
              <a:spcAft>
                <a:spcPct val="0"/>
              </a:spcAft>
            </a:pPr>
            <a:r>
              <a:rPr lang="en-US" sz="2000" dirty="0" smtClean="0">
                <a:solidFill>
                  <a:prstClr val="black"/>
                </a:solidFill>
                <a:latin typeface="Arial" pitchFamily="34" charset="0"/>
                <a:cs typeface="Arial" pitchFamily="34" charset="0"/>
              </a:rPr>
              <a:t>1- The Primary Goal of the</a:t>
            </a:r>
            <a:r>
              <a:rPr lang="en-US" sz="2000" dirty="0" smtClean="0">
                <a:solidFill>
                  <a:srgbClr val="000000"/>
                </a:solidFill>
              </a:rPr>
              <a:t> next step, FNSF (or at least the first stage of FNSF)</a:t>
            </a:r>
            <a:r>
              <a:rPr lang="en-US" sz="2000" dirty="0" smtClean="0">
                <a:solidFill>
                  <a:prstClr val="black"/>
                </a:solidFill>
                <a:latin typeface="Arial" pitchFamily="34" charset="0"/>
                <a:cs typeface="Arial" pitchFamily="34" charset="0"/>
              </a:rPr>
              <a:t> is to provide the environment for </a:t>
            </a:r>
            <a:r>
              <a:rPr lang="en-US" sz="2000" u="sng" dirty="0" smtClean="0">
                <a:solidFill>
                  <a:prstClr val="black"/>
                </a:solidFill>
                <a:latin typeface="Arial" pitchFamily="34" charset="0"/>
                <a:cs typeface="Arial" pitchFamily="34" charset="0"/>
              </a:rPr>
              <a:t>fusion nuclear science experiments</a:t>
            </a:r>
            <a:r>
              <a:rPr lang="en-US" sz="2000" dirty="0" smtClean="0">
                <a:solidFill>
                  <a:prstClr val="black"/>
                </a:solidFill>
                <a:latin typeface="Arial" pitchFamily="34" charset="0"/>
                <a:cs typeface="Arial" pitchFamily="34" charset="0"/>
              </a:rPr>
              <a:t>.</a:t>
            </a:r>
            <a:r>
              <a:rPr lang="en-US" sz="2000" dirty="0" smtClean="0">
                <a:solidFill>
                  <a:srgbClr val="000000"/>
                </a:solidFill>
              </a:rPr>
              <a:t> </a:t>
            </a:r>
          </a:p>
          <a:p>
            <a:pPr marL="225425" indent="-225425" fontAlgn="base">
              <a:spcBef>
                <a:spcPct val="30000"/>
              </a:spcBef>
              <a:spcAft>
                <a:spcPct val="0"/>
              </a:spcAft>
            </a:pPr>
            <a:r>
              <a:rPr lang="en-US" sz="2000" dirty="0" smtClean="0">
                <a:solidFill>
                  <a:srgbClr val="000000"/>
                </a:solidFill>
              </a:rPr>
              <a:t>    Trying to skip this “phase” of FNSF is like if we had tried to skip all plasma devices built around the world (JET, TFTR, DIII-D, JT-60, KSTAR, EAST, ,etc) and go directly to ITER (or skipping ITER and go directly to DEMO).</a:t>
            </a:r>
          </a:p>
          <a:p>
            <a:pPr marL="225425" indent="-225425" fontAlgn="base">
              <a:spcBef>
                <a:spcPct val="30000"/>
              </a:spcBef>
              <a:spcAft>
                <a:spcPct val="0"/>
              </a:spcAft>
            </a:pPr>
            <a:r>
              <a:rPr lang="en-US" sz="2400" dirty="0" smtClean="0">
                <a:solidFill>
                  <a:srgbClr val="000000"/>
                </a:solidFill>
              </a:rPr>
              <a:t>2- </a:t>
            </a:r>
            <a:r>
              <a:rPr lang="en-US" sz="2000" dirty="0" smtClean="0">
                <a:solidFill>
                  <a:prstClr val="black"/>
                </a:solidFill>
                <a:latin typeface="Arial" pitchFamily="34" charset="0"/>
                <a:cs typeface="Arial" pitchFamily="34" charset="0"/>
              </a:rPr>
              <a:t>The</a:t>
            </a:r>
            <a:r>
              <a:rPr lang="en-US" sz="2000" dirty="0" smtClean="0">
                <a:solidFill>
                  <a:srgbClr val="000000"/>
                </a:solidFill>
                <a:latin typeface="Arial" pitchFamily="34" charset="0"/>
                <a:cs typeface="Arial" pitchFamily="34" charset="0"/>
              </a:rPr>
              <a:t> next step, FNSF (or at least the first stage of FNSF) cannot be overly ambitious although we must accept risks. The DD phase of the first FNSF also plays key testing role in verifying the performance of </a:t>
            </a:r>
            <a:r>
              <a:rPr lang="en-US" sz="2000" dirty="0" err="1" smtClean="0">
                <a:solidFill>
                  <a:srgbClr val="000000"/>
                </a:solidFill>
                <a:latin typeface="Arial" pitchFamily="34" charset="0"/>
                <a:cs typeface="Arial" pitchFamily="34" charset="0"/>
              </a:rPr>
              <a:t>divertor</a:t>
            </a:r>
            <a:r>
              <a:rPr lang="en-US" sz="2000" dirty="0" smtClean="0">
                <a:solidFill>
                  <a:srgbClr val="000000"/>
                </a:solidFill>
                <a:latin typeface="Arial" pitchFamily="34" charset="0"/>
                <a:cs typeface="Arial" pitchFamily="34" charset="0"/>
              </a:rPr>
              <a:t>, FW/Blanket and other PFC before proceeding to the DT phase.</a:t>
            </a:r>
            <a:endParaRPr lang="en-US" sz="2000" i="1" dirty="0">
              <a:solidFill>
                <a:srgbClr val="000000"/>
              </a:solidFill>
              <a:latin typeface="Arial" pitchFamily="34" charset="0"/>
              <a:cs typeface="Arial" pitchFamily="34" charset="0"/>
            </a:endParaRPr>
          </a:p>
        </p:txBody>
      </p:sp>
      <p:sp>
        <p:nvSpPr>
          <p:cNvPr id="43015" name="Text Box 7"/>
          <p:cNvSpPr txBox="1">
            <a:spLocks noChangeArrowheads="1"/>
          </p:cNvSpPr>
          <p:nvPr/>
        </p:nvSpPr>
        <p:spPr bwMode="auto">
          <a:xfrm>
            <a:off x="0" y="490763"/>
            <a:ext cx="9144000" cy="2600712"/>
          </a:xfrm>
          <a:prstGeom prst="rect">
            <a:avLst/>
          </a:prstGeom>
          <a:noFill/>
          <a:ln w="9525">
            <a:noFill/>
            <a:miter lim="800000"/>
            <a:headEnd/>
            <a:tailEnd/>
          </a:ln>
          <a:effectLst/>
        </p:spPr>
        <p:txBody>
          <a:bodyPr wrap="square">
            <a:spAutoFit/>
          </a:bodyPr>
          <a:lstStyle/>
          <a:p>
            <a:pPr marL="225425" indent="-165100" fontAlgn="base">
              <a:spcBef>
                <a:spcPct val="30000"/>
              </a:spcBef>
              <a:spcAft>
                <a:spcPct val="0"/>
              </a:spcAft>
            </a:pPr>
            <a:r>
              <a:rPr lang="en-US" sz="2000" b="1" dirty="0" smtClean="0">
                <a:solidFill>
                  <a:srgbClr val="CC3300"/>
                </a:solidFill>
              </a:rPr>
              <a:t>	Since the integrated fusion environment, particularly volumetric nuclear heating (with gradients) can be realized only in a DT-Plasma Based Facility:</a:t>
            </a:r>
          </a:p>
          <a:p>
            <a:pPr marL="225425" indent="-225425" fontAlgn="base">
              <a:spcBef>
                <a:spcPct val="30000"/>
              </a:spcBef>
              <a:spcAft>
                <a:spcPct val="0"/>
              </a:spcAft>
            </a:pPr>
            <a:r>
              <a:rPr lang="en-US" sz="2000" b="1" dirty="0" smtClean="0">
                <a:solidFill>
                  <a:prstClr val="black">
                    <a:lumMod val="95000"/>
                    <a:lumOff val="5000"/>
                  </a:prstClr>
                </a:solidFill>
              </a:rPr>
              <a:t>    Then we will have to build the nuclear components in the first DT plasma-based device (first FNSF)  from the same technology and materials we are testing:</a:t>
            </a:r>
          </a:p>
          <a:p>
            <a:pPr marL="512763" lvl="1" indent="-171450" fontAlgn="base">
              <a:spcBef>
                <a:spcPts val="600"/>
              </a:spcBef>
              <a:spcAft>
                <a:spcPct val="0"/>
              </a:spcAft>
              <a:buFont typeface="Calibri" pitchFamily="34" charset="0"/>
              <a:buChar char="–"/>
            </a:pPr>
            <a:r>
              <a:rPr lang="en-US" b="1" i="1" dirty="0" smtClean="0">
                <a:solidFill>
                  <a:prstClr val="black">
                    <a:lumMod val="95000"/>
                    <a:lumOff val="5000"/>
                  </a:prstClr>
                </a:solidFill>
              </a:rPr>
              <a:t>WITH ONLY LIMITED data from single-effect tests and some multiple-effect tests</a:t>
            </a:r>
          </a:p>
          <a:p>
            <a:pPr marL="512763" lvl="1" indent="-171450" fontAlgn="base">
              <a:spcAft>
                <a:spcPct val="0"/>
              </a:spcAft>
              <a:buFont typeface="Calibri" pitchFamily="34" charset="0"/>
              <a:buChar char="–"/>
            </a:pPr>
            <a:r>
              <a:rPr lang="en-US" b="1" i="1" dirty="0">
                <a:solidFill>
                  <a:prstClr val="black">
                    <a:lumMod val="95000"/>
                    <a:lumOff val="5000"/>
                  </a:prstClr>
                </a:solidFill>
              </a:rPr>
              <a:t>Without data from single-effect and multiple-effect tests that involve Volumetric Nuclear Heating and its gradient</a:t>
            </a:r>
          </a:p>
          <a:p>
            <a:pPr marL="512763" lvl="1" indent="-171450" fontAlgn="base">
              <a:spcAft>
                <a:spcPct val="0"/>
              </a:spcAft>
              <a:buFont typeface="Calibri" pitchFamily="34" charset="0"/>
              <a:buChar char="–"/>
            </a:pPr>
            <a:r>
              <a:rPr lang="en-US" b="1" i="1" dirty="0" smtClean="0">
                <a:solidFill>
                  <a:schemeClr val="tx1">
                    <a:lumMod val="95000"/>
                    <a:lumOff val="5000"/>
                  </a:schemeClr>
                </a:solidFill>
              </a:rPr>
              <a:t>Without data from synergistic effects experiments </a:t>
            </a:r>
            <a:endParaRPr lang="en-US" i="1" dirty="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90000"/>
          </a:lnSpc>
          <a:spcBef>
            <a:spcPct val="20000"/>
          </a:spcBef>
          <a:spcAft>
            <a:spcPct val="0"/>
          </a:spcAft>
          <a:buClrTx/>
          <a:buSzTx/>
          <a:buFontTx/>
          <a:buChar char="–"/>
          <a:tabLst/>
          <a:defRPr kumimoji="0" lang="en-US" sz="1800" b="0" i="0" u="none" strike="noStrike" cap="none" normalizeH="0" baseline="0" smtClean="0">
            <a:ln>
              <a:noFill/>
            </a:ln>
            <a:solidFill>
              <a:srgbClr val="1100F0"/>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90000"/>
          </a:lnSpc>
          <a:spcBef>
            <a:spcPct val="20000"/>
          </a:spcBef>
          <a:spcAft>
            <a:spcPct val="0"/>
          </a:spcAft>
          <a:buClrTx/>
          <a:buSzTx/>
          <a:buFontTx/>
          <a:buChar char="–"/>
          <a:tabLst/>
          <a:defRPr kumimoji="0" lang="en-US" sz="1800" b="0" i="0" u="none" strike="noStrike" cap="none" normalizeH="0" baseline="0" smtClean="0">
            <a:ln>
              <a:noFill/>
            </a:ln>
            <a:solidFill>
              <a:srgbClr val="1100F0"/>
            </a:solidFill>
            <a:effectLst/>
            <a:latin typeface="Arial"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cott Simple">
  <a:themeElements>
    <a:clrScheme name="Norm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rm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90000"/>
          </a:lnSpc>
          <a:spcBef>
            <a:spcPct val="20000"/>
          </a:spcBef>
          <a:spcAft>
            <a:spcPct val="0"/>
          </a:spcAft>
          <a:buClrTx/>
          <a:buSzTx/>
          <a:buFontTx/>
          <a:buChar char="–"/>
          <a:tabLst/>
          <a:defRPr kumimoji="0" lang="en-US" sz="1800" b="0" i="0" u="none" strike="noStrike" cap="none" normalizeH="0" baseline="0" smtClean="0">
            <a:ln>
              <a:noFill/>
            </a:ln>
            <a:solidFill>
              <a:srgbClr val="1100F0"/>
            </a:solidFill>
            <a:effectLst/>
            <a:latin typeface="Arial" charset="0"/>
          </a:defRPr>
        </a:defPPr>
      </a:lstStyle>
    </a:spDef>
    <a:lnDef>
      <a:spPr bwMode="auto">
        <a:noFill/>
        <a:ln w="9525" cap="flat" cmpd="sng" algn="ctr">
          <a:solidFill>
            <a:schemeClr val="tx1"/>
          </a:solidFill>
          <a:prstDash val="solid"/>
          <a:round/>
          <a:headEnd type="none" w="med" len="med"/>
          <a:tailEnd type="arrow"/>
        </a:ln>
        <a:effectLst/>
      </a:spPr>
      <a:bodyPr/>
      <a:lstStyle/>
    </a:lnDef>
  </a:objectDefaults>
  <a:extraClrSchemeLst>
    <a:extraClrScheme>
      <a:clrScheme name="Norm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rm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rm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rm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rm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rm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rmal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rm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rm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rm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rm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rm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Scott Simple">
  <a:themeElements>
    <a:clrScheme name="Norm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rm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90000"/>
          </a:lnSpc>
          <a:spcBef>
            <a:spcPct val="20000"/>
          </a:spcBef>
          <a:spcAft>
            <a:spcPct val="0"/>
          </a:spcAft>
          <a:buClrTx/>
          <a:buSzTx/>
          <a:buFontTx/>
          <a:buChar char="–"/>
          <a:tabLst/>
          <a:defRPr kumimoji="0" lang="en-US" sz="1800" b="0" i="0" u="none" strike="noStrike" cap="none" normalizeH="0" baseline="0" smtClean="0">
            <a:ln>
              <a:noFill/>
            </a:ln>
            <a:solidFill>
              <a:srgbClr val="1100F0"/>
            </a:solidFill>
            <a:effectLst/>
            <a:latin typeface="Arial" charset="0"/>
          </a:defRPr>
        </a:defPPr>
      </a:lstStyle>
    </a:spDef>
    <a:lnDef>
      <a:spPr bwMode="auto">
        <a:noFill/>
        <a:ln w="9525" cap="flat" cmpd="sng" algn="ctr">
          <a:solidFill>
            <a:schemeClr val="tx1"/>
          </a:solidFill>
          <a:prstDash val="solid"/>
          <a:round/>
          <a:headEnd type="none" w="med" len="med"/>
          <a:tailEnd type="arrow"/>
        </a:ln>
        <a:effectLst/>
      </a:spPr>
      <a:bodyPr/>
      <a:lstStyle/>
    </a:lnDef>
  </a:objectDefaults>
  <a:extraClrSchemeLst>
    <a:extraClrScheme>
      <a:clrScheme name="Norm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rm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rm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rm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rm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rm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rmal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rm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rm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rm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rm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rm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20_Default Design">
  <a:themeElements>
    <a:clrScheme name="17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7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82575" marR="0" indent="-282575" algn="ctr" defTabSz="914400" rtl="0" eaLnBrk="1" fontAlgn="base" latinLnBrk="0" hangingPunct="1">
          <a:lnSpc>
            <a:spcPct val="80000"/>
          </a:lnSpc>
          <a:spcBef>
            <a:spcPct val="50000"/>
          </a:spcBef>
          <a:spcAft>
            <a:spcPct val="0"/>
          </a:spcAft>
          <a:buClrTx/>
          <a:buSzTx/>
          <a:buFont typeface="Wingdings" pitchFamily="2" charset="2"/>
          <a:buChar char="q"/>
          <a:tabLst/>
          <a:defRPr kumimoji="0" lang="en-US" sz="1600" b="1"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82575" marR="0" indent="-282575" algn="ctr" defTabSz="914400" rtl="0" eaLnBrk="1" fontAlgn="base" latinLnBrk="0" hangingPunct="1">
          <a:lnSpc>
            <a:spcPct val="80000"/>
          </a:lnSpc>
          <a:spcBef>
            <a:spcPct val="50000"/>
          </a:spcBef>
          <a:spcAft>
            <a:spcPct val="0"/>
          </a:spcAft>
          <a:buClrTx/>
          <a:buSzTx/>
          <a:buFont typeface="Wingdings" pitchFamily="2" charset="2"/>
          <a:buChar char="q"/>
          <a:tabLst/>
          <a:defRPr kumimoji="0" lang="en-US" sz="1600" b="1" i="0" u="none" strike="noStrike" cap="none" normalizeH="0" baseline="0" smtClean="0">
            <a:ln>
              <a:noFill/>
            </a:ln>
            <a:solidFill>
              <a:schemeClr val="accent2"/>
            </a:solidFill>
            <a:effectLst/>
            <a:latin typeface="Arial" charset="0"/>
          </a:defRPr>
        </a:defPPr>
      </a:lstStyle>
    </a:lnDef>
  </a:objectDefaults>
  <a:extraClrSchemeLst>
    <a:extraClrScheme>
      <a:clrScheme name="17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7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7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7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7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7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7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7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7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7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7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7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26_Default Design">
  <a:themeElements>
    <a:clrScheme name="8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82575" marR="0" indent="-282575" algn="ctr" defTabSz="914400" rtl="0" eaLnBrk="1" fontAlgn="base" latinLnBrk="0" hangingPunct="1">
          <a:lnSpc>
            <a:spcPct val="80000"/>
          </a:lnSpc>
          <a:spcBef>
            <a:spcPct val="50000"/>
          </a:spcBef>
          <a:spcAft>
            <a:spcPct val="0"/>
          </a:spcAft>
          <a:buClrTx/>
          <a:buSzTx/>
          <a:buFont typeface="Wingdings" pitchFamily="2" charset="2"/>
          <a:buChar char="q"/>
          <a:tabLst/>
          <a:defRPr kumimoji="0" lang="en-US" sz="1600" b="1" i="0" u="none" strike="noStrike" cap="none" normalizeH="0" baseline="0" smtClean="0">
            <a:ln>
              <a:noFill/>
            </a:ln>
            <a:solidFill>
              <a:schemeClr val="accent2"/>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82575" marR="0" indent="-282575" algn="ctr" defTabSz="914400" rtl="0" eaLnBrk="1" fontAlgn="base" latinLnBrk="0" hangingPunct="1">
          <a:lnSpc>
            <a:spcPct val="80000"/>
          </a:lnSpc>
          <a:spcBef>
            <a:spcPct val="50000"/>
          </a:spcBef>
          <a:spcAft>
            <a:spcPct val="0"/>
          </a:spcAft>
          <a:buClrTx/>
          <a:buSzTx/>
          <a:buFont typeface="Wingdings" pitchFamily="2" charset="2"/>
          <a:buChar char="q"/>
          <a:tabLst/>
          <a:defRPr kumimoji="0" lang="en-US" sz="1600" b="1" i="0" u="none" strike="noStrike" cap="none" normalizeH="0" baseline="0" smtClean="0">
            <a:ln>
              <a:noFill/>
            </a:ln>
            <a:solidFill>
              <a:schemeClr val="accent2"/>
            </a:solidFill>
            <a:effectLst/>
            <a:latin typeface="Arial" pitchFamily="34" charset="0"/>
          </a:defRPr>
        </a:defPPr>
      </a:lstStyle>
    </a:lnDef>
    <a:txDef>
      <a:spPr bwMode="auto">
        <a:solidFill>
          <a:schemeClr val="bg1"/>
        </a:solidFill>
        <a:ln w="9525">
          <a:solidFill>
            <a:schemeClr val="tx1"/>
          </a:solidFill>
          <a:miter lim="800000"/>
          <a:headEnd/>
          <a:tailEnd/>
        </a:ln>
        <a:effectLst/>
      </a:spPr>
      <a:bodyPr wrap="square">
        <a:spAutoFit/>
      </a:bodyPr>
      <a:lstStyle>
        <a:defPPr>
          <a:lnSpc>
            <a:spcPct val="80000"/>
          </a:lnSpc>
          <a:spcBef>
            <a:spcPct val="50000"/>
          </a:spcBef>
          <a:defRPr sz="1200" dirty="0" smtClean="0"/>
        </a:defPPr>
      </a:lstStyle>
    </a:txDef>
  </a:objectDefaults>
  <a:extraClrSchemeLst>
    <a:extraClrScheme>
      <a:clrScheme name="8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5413</TotalTime>
  <Words>1429</Words>
  <Application>Microsoft Office PowerPoint</Application>
  <PresentationFormat>On-screen Show (4:3)</PresentationFormat>
  <Paragraphs>217</Paragraphs>
  <Slides>14</Slides>
  <Notes>6</Notes>
  <HiddenSlides>0</HiddenSlides>
  <MMClips>0</MMClips>
  <ScaleCrop>false</ScaleCrop>
  <HeadingPairs>
    <vt:vector size="6" baseType="variant">
      <vt:variant>
        <vt:lpstr>Theme</vt:lpstr>
      </vt:variant>
      <vt:variant>
        <vt:i4>11</vt:i4>
      </vt:variant>
      <vt:variant>
        <vt:lpstr>Embedded OLE Servers</vt:lpstr>
      </vt:variant>
      <vt:variant>
        <vt:i4>1</vt:i4>
      </vt:variant>
      <vt:variant>
        <vt:lpstr>Slide Titles</vt:lpstr>
      </vt:variant>
      <vt:variant>
        <vt:i4>14</vt:i4>
      </vt:variant>
    </vt:vector>
  </HeadingPairs>
  <TitlesOfParts>
    <vt:vector size="26" baseType="lpstr">
      <vt:lpstr>1_Office Theme</vt:lpstr>
      <vt:lpstr>Office Theme</vt:lpstr>
      <vt:lpstr>3_Default Design</vt:lpstr>
      <vt:lpstr>Blank</vt:lpstr>
      <vt:lpstr>Scott Simple</vt:lpstr>
      <vt:lpstr>1_Scott Simple</vt:lpstr>
      <vt:lpstr>5_Office Theme</vt:lpstr>
      <vt:lpstr>20_Default Design</vt:lpstr>
      <vt:lpstr>26_Default Design</vt:lpstr>
      <vt:lpstr>2_Office Theme</vt:lpstr>
      <vt:lpstr>3_Office Theme</vt:lpstr>
      <vt:lpstr>Document</vt:lpstr>
      <vt:lpstr>Fusion Nuclear Science and Technology (FNST) Challenges and Facilities on the Pathway to Fusion Energy</vt:lpstr>
      <vt:lpstr>PowerPoint Presentation</vt:lpstr>
      <vt:lpstr>PowerPoint Presentation</vt:lpstr>
      <vt:lpstr>PowerPoint Presentation</vt:lpstr>
      <vt:lpstr>What are the Principal Challenges in the development of FNST? </vt:lpstr>
      <vt:lpstr>PowerPoint Presentation</vt:lpstr>
      <vt:lpstr>There are strong GRADIENTS in the multi-component fields of the fusion environment</vt:lpstr>
      <vt:lpstr>PowerPoint Presentation</vt:lpstr>
      <vt:lpstr>PowerPoint Presentation</vt:lpstr>
      <vt:lpstr>PowerPoint Presentation</vt:lpstr>
      <vt:lpstr>PowerPoint Presentation</vt:lpstr>
      <vt:lpstr>PowerPoint Presentation</vt:lpstr>
      <vt:lpstr>Establish the base of the pyramid Before proceeding to the top   </vt:lpstr>
      <vt:lpstr>Concluding Remarks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Tritium Breeding Blanket Technology, Tritium Fuel Cycle, and Tritium Self Sufficiency</dc:title>
  <dc:creator>Arnaud Larousse</dc:creator>
  <cp:lastModifiedBy>Abdou</cp:lastModifiedBy>
  <cp:revision>613</cp:revision>
  <cp:lastPrinted>2011-12-10T00:44:41Z</cp:lastPrinted>
  <dcterms:created xsi:type="dcterms:W3CDTF">2011-06-09T20:20:54Z</dcterms:created>
  <dcterms:modified xsi:type="dcterms:W3CDTF">2011-12-15T02:38:48Z</dcterms:modified>
</cp:coreProperties>
</file>