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4" r:id="rId5"/>
    <p:sldId id="261" r:id="rId6"/>
    <p:sldId id="271" r:id="rId7"/>
    <p:sldId id="273" r:id="rId8"/>
    <p:sldId id="262" r:id="rId9"/>
    <p:sldId id="265" r:id="rId10"/>
    <p:sldId id="274" r:id="rId11"/>
    <p:sldId id="275" r:id="rId12"/>
    <p:sldId id="268" r:id="rId13"/>
    <p:sldId id="276"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05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2" descr="EPRI logo_RGB_4"/>
          <p:cNvPicPr>
            <a:picLocks noChangeAspect="1" noChangeArrowheads="1"/>
          </p:cNvPicPr>
          <p:nvPr/>
        </p:nvPicPr>
        <p:blipFill>
          <a:blip r:embed="rId2" cstate="print"/>
          <a:srcRect/>
          <a:stretch>
            <a:fillRect/>
          </a:stretch>
        </p:blipFill>
        <p:spPr bwMode="auto">
          <a:xfrm>
            <a:off x="3817938" y="730250"/>
            <a:ext cx="3932237" cy="639763"/>
          </a:xfrm>
          <a:prstGeom prst="rect">
            <a:avLst/>
          </a:prstGeom>
          <a:noFill/>
          <a:ln w="9525">
            <a:noFill/>
            <a:miter lim="800000"/>
            <a:headEnd/>
            <a:tailEnd/>
          </a:ln>
        </p:spPr>
      </p:pic>
      <p:pic>
        <p:nvPicPr>
          <p:cNvPr id="5" name="Picture 69" descr="2011 Title Slide_v4_FINAL"/>
          <p:cNvPicPr>
            <a:picLocks noChangeAspect="1" noChangeArrowheads="1"/>
          </p:cNvPicPr>
          <p:nvPr/>
        </p:nvPicPr>
        <p:blipFill>
          <a:blip r:embed="rId3" cstate="print"/>
          <a:srcRect/>
          <a:stretch>
            <a:fillRect/>
          </a:stretch>
        </p:blipFill>
        <p:spPr bwMode="auto">
          <a:xfrm>
            <a:off x="0" y="0"/>
            <a:ext cx="3657600" cy="6858000"/>
          </a:xfrm>
          <a:prstGeom prst="rect">
            <a:avLst/>
          </a:prstGeom>
          <a:noFill/>
          <a:ln w="9525">
            <a:noFill/>
            <a:miter lim="800000"/>
            <a:headEnd/>
            <a:tailEnd/>
          </a:ln>
        </p:spPr>
      </p:pic>
      <p:sp>
        <p:nvSpPr>
          <p:cNvPr id="28708" name="Rectangle 36"/>
          <p:cNvSpPr>
            <a:spLocks noGrp="1" noChangeArrowheads="1"/>
          </p:cNvSpPr>
          <p:nvPr>
            <p:ph type="subTitle" sz="quarter" idx="1"/>
          </p:nvPr>
        </p:nvSpPr>
        <p:spPr>
          <a:xfrm>
            <a:off x="3746500" y="4478338"/>
            <a:ext cx="5119688" cy="2101850"/>
          </a:xfrm>
        </p:spPr>
        <p:txBody>
          <a:bodyPr/>
          <a:lstStyle>
            <a:lvl1pPr marL="0" indent="0">
              <a:buFontTx/>
              <a:buNone/>
              <a:defRPr sz="2000"/>
            </a:lvl1pPr>
          </a:lstStyle>
          <a:p>
            <a:r>
              <a:rPr lang="en-US" smtClean="0"/>
              <a:t>Click to edit Master subtitle style</a:t>
            </a:r>
            <a:endParaRPr lang="en-US"/>
          </a:p>
        </p:txBody>
      </p:sp>
      <p:sp>
        <p:nvSpPr>
          <p:cNvPr id="28707" name="Rectangle 35"/>
          <p:cNvSpPr>
            <a:spLocks noGrp="1" noChangeArrowheads="1"/>
          </p:cNvSpPr>
          <p:nvPr>
            <p:ph type="ctrTitle" sz="quarter"/>
          </p:nvPr>
        </p:nvSpPr>
        <p:spPr>
          <a:xfrm>
            <a:off x="3746500" y="2101850"/>
            <a:ext cx="5119688" cy="2286000"/>
          </a:xfrm>
        </p:spPr>
        <p:txBody>
          <a:bodyPr anchor="t"/>
          <a:lstStyle>
            <a:lvl1pPr>
              <a:defRPr/>
            </a:lvl1p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182563"/>
            <a:ext cx="2055812" cy="61690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82563"/>
            <a:ext cx="6018213" cy="6169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82563"/>
            <a:ext cx="8226425" cy="9144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416050"/>
            <a:ext cx="8226425" cy="4935538"/>
          </a:xfrm>
        </p:spPr>
        <p:txBody>
          <a:bodyPr/>
          <a:lstStyle/>
          <a:p>
            <a:pPr lvl="0"/>
            <a:r>
              <a:rPr lang="en-US" noProof="0" smtClean="0"/>
              <a:t>Click icon to add chart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16050"/>
            <a:ext cx="4037013" cy="4935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416050"/>
            <a:ext cx="4037012" cy="4935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6" name="Rectangle 62"/>
          <p:cNvSpPr>
            <a:spLocks noChangeArrowheads="1"/>
          </p:cNvSpPr>
          <p:nvPr/>
        </p:nvSpPr>
        <p:spPr bwMode="auto">
          <a:xfrm>
            <a:off x="227013" y="1150938"/>
            <a:ext cx="8739187" cy="128587"/>
          </a:xfrm>
          <a:prstGeom prst="rect">
            <a:avLst/>
          </a:prstGeom>
          <a:gradFill rotWithShape="1">
            <a:gsLst>
              <a:gs pos="0">
                <a:srgbClr val="0000C5">
                  <a:alpha val="89999"/>
                </a:srgbClr>
              </a:gs>
              <a:gs pos="100000">
                <a:srgbClr val="FFFFFF"/>
              </a:gs>
            </a:gsLst>
            <a:lin ang="0" scaled="1"/>
          </a:gradFill>
          <a:ln w="9525" algn="ctr">
            <a:noFill/>
            <a:miter lim="800000"/>
            <a:headEnd/>
            <a:tailEnd/>
          </a:ln>
          <a:effectLst/>
        </p:spPr>
        <p:txBody>
          <a:bodyPr wrap="none" anchor="ctr"/>
          <a:lstStyle/>
          <a:p>
            <a:pPr>
              <a:defRPr/>
            </a:pPr>
            <a:endParaRPr lang="en-US"/>
          </a:p>
        </p:txBody>
      </p:sp>
      <p:sp>
        <p:nvSpPr>
          <p:cNvPr id="1060" name="Text Box 36"/>
          <p:cNvSpPr txBox="1">
            <a:spLocks noChangeArrowheads="1"/>
          </p:cNvSpPr>
          <p:nvPr/>
        </p:nvSpPr>
        <p:spPr bwMode="auto">
          <a:xfrm>
            <a:off x="4267200" y="6594475"/>
            <a:ext cx="608013" cy="244475"/>
          </a:xfrm>
          <a:prstGeom prst="rect">
            <a:avLst/>
          </a:prstGeom>
          <a:noFill/>
          <a:ln w="9525">
            <a:noFill/>
            <a:miter lim="800000"/>
            <a:headEnd/>
            <a:tailEnd/>
          </a:ln>
          <a:effectLst/>
        </p:spPr>
        <p:txBody>
          <a:bodyPr>
            <a:spAutoFit/>
          </a:bodyPr>
          <a:lstStyle/>
          <a:p>
            <a:pPr>
              <a:defRPr/>
            </a:pPr>
            <a:fld id="{30DE778D-B30C-4E89-AC30-027FD8C04F35}" type="slidenum">
              <a:rPr lang="en-US" sz="1000">
                <a:solidFill>
                  <a:srgbClr val="4D4D4D"/>
                </a:solidFill>
              </a:rPr>
              <a:pPr>
                <a:defRPr/>
              </a:pPr>
              <a:t>‹#›</a:t>
            </a:fld>
            <a:endParaRPr lang="en-US" sz="1000">
              <a:solidFill>
                <a:srgbClr val="4D4D4D"/>
              </a:solidFill>
            </a:endParaRPr>
          </a:p>
        </p:txBody>
      </p:sp>
      <p:sp>
        <p:nvSpPr>
          <p:cNvPr id="1028" name="Rectangle 2"/>
          <p:cNvSpPr>
            <a:spLocks noGrp="1" noChangeArrowheads="1"/>
          </p:cNvSpPr>
          <p:nvPr>
            <p:ph type="title"/>
          </p:nvPr>
        </p:nvSpPr>
        <p:spPr bwMode="auto">
          <a:xfrm>
            <a:off x="457200" y="182563"/>
            <a:ext cx="8226425"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457200" y="1416050"/>
            <a:ext cx="8226425" cy="49355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63" name="Rectangle 39"/>
          <p:cNvSpPr>
            <a:spLocks noChangeArrowheads="1"/>
          </p:cNvSpPr>
          <p:nvPr/>
        </p:nvSpPr>
        <p:spPr bwMode="auto">
          <a:xfrm>
            <a:off x="0" y="0"/>
            <a:ext cx="304800" cy="1600200"/>
          </a:xfrm>
          <a:prstGeom prst="rect">
            <a:avLst/>
          </a:prstGeom>
          <a:gradFill rotWithShape="1">
            <a:gsLst>
              <a:gs pos="0">
                <a:srgbClr val="0000C5"/>
              </a:gs>
              <a:gs pos="100000">
                <a:schemeClr val="bg1"/>
              </a:gs>
            </a:gsLst>
            <a:lin ang="5400000" scaled="1"/>
          </a:gradFill>
          <a:ln w="9525">
            <a:noFill/>
            <a:miter lim="800000"/>
            <a:headEnd/>
            <a:tailEnd/>
          </a:ln>
          <a:effectLst/>
        </p:spPr>
        <p:txBody>
          <a:bodyPr wrap="none" anchor="ctr"/>
          <a:lstStyle/>
          <a:p>
            <a:pPr>
              <a:defRPr/>
            </a:pPr>
            <a:endParaRPr lang="en-US"/>
          </a:p>
        </p:txBody>
      </p:sp>
      <p:sp>
        <p:nvSpPr>
          <p:cNvPr id="1071" name="Text Box 47"/>
          <p:cNvSpPr txBox="1">
            <a:spLocks noChangeArrowheads="1"/>
          </p:cNvSpPr>
          <p:nvPr/>
        </p:nvSpPr>
        <p:spPr bwMode="auto">
          <a:xfrm>
            <a:off x="215900" y="6613525"/>
            <a:ext cx="2763838" cy="198438"/>
          </a:xfrm>
          <a:prstGeom prst="rect">
            <a:avLst/>
          </a:prstGeom>
          <a:noFill/>
          <a:ln w="9525">
            <a:noFill/>
            <a:miter lim="800000"/>
            <a:headEnd/>
            <a:tailEnd/>
          </a:ln>
          <a:effectLst/>
        </p:spPr>
        <p:txBody>
          <a:bodyPr wrap="none">
            <a:spAutoFit/>
          </a:bodyPr>
          <a:lstStyle/>
          <a:p>
            <a:pPr>
              <a:defRPr/>
            </a:pPr>
            <a:r>
              <a:rPr lang="en-US" sz="700">
                <a:solidFill>
                  <a:srgbClr val="4D4D4D"/>
                </a:solidFill>
                <a:cs typeface="Arial" charset="0"/>
              </a:rPr>
              <a:t>© 2011 Electric Power Research Institute, Inc. All rights reserved.</a:t>
            </a:r>
            <a:endParaRPr lang="en-US" sz="700">
              <a:solidFill>
                <a:srgbClr val="4D4D4D"/>
              </a:solidFill>
            </a:endParaRPr>
          </a:p>
        </p:txBody>
      </p:sp>
      <p:pic>
        <p:nvPicPr>
          <p:cNvPr id="1032" name="Picture 61" descr="EPRI logo_RGB_2@300"/>
          <p:cNvPicPr>
            <a:picLocks noChangeAspect="1" noChangeArrowheads="1"/>
          </p:cNvPicPr>
          <p:nvPr/>
        </p:nvPicPr>
        <p:blipFill>
          <a:blip r:embed="rId14" cstate="print"/>
          <a:srcRect/>
          <a:stretch>
            <a:fillRect/>
          </a:stretch>
        </p:blipFill>
        <p:spPr bwMode="auto">
          <a:xfrm>
            <a:off x="7018338" y="6446838"/>
            <a:ext cx="1828800" cy="301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fontAlgn="base">
        <a:lnSpc>
          <a:spcPct val="95000"/>
        </a:lnSpc>
        <a:spcBef>
          <a:spcPct val="0"/>
        </a:spcBef>
        <a:spcAft>
          <a:spcPct val="0"/>
        </a:spcAft>
        <a:defRPr sz="2800" b="1">
          <a:solidFill>
            <a:schemeClr val="tx2"/>
          </a:solidFill>
          <a:latin typeface="+mj-lt"/>
          <a:ea typeface="+mj-ea"/>
          <a:cs typeface="+mj-cs"/>
        </a:defRPr>
      </a:lvl1pPr>
      <a:lvl2pPr algn="l" rtl="0" fontAlgn="base">
        <a:lnSpc>
          <a:spcPct val="95000"/>
        </a:lnSpc>
        <a:spcBef>
          <a:spcPct val="0"/>
        </a:spcBef>
        <a:spcAft>
          <a:spcPct val="0"/>
        </a:spcAft>
        <a:defRPr sz="2800" b="1">
          <a:solidFill>
            <a:schemeClr val="tx2"/>
          </a:solidFill>
          <a:latin typeface="Arial" charset="0"/>
        </a:defRPr>
      </a:lvl2pPr>
      <a:lvl3pPr algn="l" rtl="0" fontAlgn="base">
        <a:lnSpc>
          <a:spcPct val="95000"/>
        </a:lnSpc>
        <a:spcBef>
          <a:spcPct val="0"/>
        </a:spcBef>
        <a:spcAft>
          <a:spcPct val="0"/>
        </a:spcAft>
        <a:defRPr sz="2800" b="1">
          <a:solidFill>
            <a:schemeClr val="tx2"/>
          </a:solidFill>
          <a:latin typeface="Arial" charset="0"/>
        </a:defRPr>
      </a:lvl3pPr>
      <a:lvl4pPr algn="l" rtl="0" fontAlgn="base">
        <a:lnSpc>
          <a:spcPct val="95000"/>
        </a:lnSpc>
        <a:spcBef>
          <a:spcPct val="0"/>
        </a:spcBef>
        <a:spcAft>
          <a:spcPct val="0"/>
        </a:spcAft>
        <a:defRPr sz="2800" b="1">
          <a:solidFill>
            <a:schemeClr val="tx2"/>
          </a:solidFill>
          <a:latin typeface="Arial" charset="0"/>
        </a:defRPr>
      </a:lvl4pPr>
      <a:lvl5pPr algn="l" rtl="0" fontAlgn="base">
        <a:lnSpc>
          <a:spcPct val="95000"/>
        </a:lnSpc>
        <a:spcBef>
          <a:spcPct val="0"/>
        </a:spcBef>
        <a:spcAft>
          <a:spcPct val="0"/>
        </a:spcAft>
        <a:defRPr sz="2800" b="1">
          <a:solidFill>
            <a:schemeClr val="tx2"/>
          </a:solidFill>
          <a:latin typeface="Arial" charset="0"/>
        </a:defRPr>
      </a:lvl5pPr>
      <a:lvl6pPr marL="457200" algn="l" rtl="0" eaLnBrk="1" fontAlgn="base" hangingPunct="1">
        <a:lnSpc>
          <a:spcPct val="95000"/>
        </a:lnSpc>
        <a:spcBef>
          <a:spcPct val="0"/>
        </a:spcBef>
        <a:spcAft>
          <a:spcPct val="0"/>
        </a:spcAft>
        <a:defRPr sz="2800" b="1">
          <a:solidFill>
            <a:schemeClr val="tx2"/>
          </a:solidFill>
          <a:latin typeface="Arial" charset="0"/>
        </a:defRPr>
      </a:lvl6pPr>
      <a:lvl7pPr marL="914400" algn="l" rtl="0" eaLnBrk="1" fontAlgn="base" hangingPunct="1">
        <a:lnSpc>
          <a:spcPct val="95000"/>
        </a:lnSpc>
        <a:spcBef>
          <a:spcPct val="0"/>
        </a:spcBef>
        <a:spcAft>
          <a:spcPct val="0"/>
        </a:spcAft>
        <a:defRPr sz="2800" b="1">
          <a:solidFill>
            <a:schemeClr val="tx2"/>
          </a:solidFill>
          <a:latin typeface="Arial" charset="0"/>
        </a:defRPr>
      </a:lvl7pPr>
      <a:lvl8pPr marL="1371600" algn="l" rtl="0" eaLnBrk="1" fontAlgn="base" hangingPunct="1">
        <a:lnSpc>
          <a:spcPct val="95000"/>
        </a:lnSpc>
        <a:spcBef>
          <a:spcPct val="0"/>
        </a:spcBef>
        <a:spcAft>
          <a:spcPct val="0"/>
        </a:spcAft>
        <a:defRPr sz="2800" b="1">
          <a:solidFill>
            <a:schemeClr val="tx2"/>
          </a:solidFill>
          <a:latin typeface="Arial" charset="0"/>
        </a:defRPr>
      </a:lvl8pPr>
      <a:lvl9pPr marL="1828800" algn="l" rtl="0" eaLnBrk="1" fontAlgn="base" hangingPunct="1">
        <a:lnSpc>
          <a:spcPct val="95000"/>
        </a:lnSpc>
        <a:spcBef>
          <a:spcPct val="0"/>
        </a:spcBef>
        <a:spcAft>
          <a:spcPct val="0"/>
        </a:spcAft>
        <a:defRPr sz="2800" b="1">
          <a:solidFill>
            <a:schemeClr val="tx2"/>
          </a:solidFill>
          <a:latin typeface="Arial" charset="0"/>
        </a:defRPr>
      </a:lvl9pPr>
    </p:titleStyle>
    <p:bodyStyle>
      <a:lvl1pPr marL="173038" indent="-173038" algn="l" rtl="0" fontAlgn="base">
        <a:lnSpc>
          <a:spcPct val="95000"/>
        </a:lnSpc>
        <a:spcBef>
          <a:spcPct val="0"/>
        </a:spcBef>
        <a:spcAft>
          <a:spcPct val="25000"/>
        </a:spcAft>
        <a:buChar char="•"/>
        <a:defRPr sz="2400">
          <a:solidFill>
            <a:srgbClr val="000000"/>
          </a:solidFill>
          <a:latin typeface="+mn-lt"/>
          <a:ea typeface="+mn-ea"/>
          <a:cs typeface="+mn-cs"/>
        </a:defRPr>
      </a:lvl1pPr>
      <a:lvl2pPr marL="515938" indent="-228600" algn="l" rtl="0" fontAlgn="base">
        <a:lnSpc>
          <a:spcPct val="95000"/>
        </a:lnSpc>
        <a:spcBef>
          <a:spcPct val="0"/>
        </a:spcBef>
        <a:spcAft>
          <a:spcPct val="25000"/>
        </a:spcAft>
        <a:buChar char="–"/>
        <a:defRPr sz="2400">
          <a:solidFill>
            <a:srgbClr val="000000"/>
          </a:solidFill>
          <a:latin typeface="+mn-lt"/>
        </a:defRPr>
      </a:lvl2pPr>
      <a:lvl3pPr marL="798513" indent="-166688" algn="l" rtl="0" fontAlgn="base">
        <a:lnSpc>
          <a:spcPct val="95000"/>
        </a:lnSpc>
        <a:spcBef>
          <a:spcPct val="0"/>
        </a:spcBef>
        <a:spcAft>
          <a:spcPct val="25000"/>
        </a:spcAft>
        <a:buChar char="•"/>
        <a:defRPr sz="2400">
          <a:solidFill>
            <a:srgbClr val="000000"/>
          </a:solidFill>
          <a:latin typeface="+mn-lt"/>
        </a:defRPr>
      </a:lvl3pPr>
      <a:lvl4pPr marL="1196975" indent="-223838" algn="l" rtl="0" fontAlgn="base">
        <a:lnSpc>
          <a:spcPct val="95000"/>
        </a:lnSpc>
        <a:spcBef>
          <a:spcPct val="0"/>
        </a:spcBef>
        <a:spcAft>
          <a:spcPct val="25000"/>
        </a:spcAft>
        <a:buChar char="–"/>
        <a:defRPr sz="2400">
          <a:solidFill>
            <a:srgbClr val="000000"/>
          </a:solidFill>
          <a:latin typeface="+mn-lt"/>
        </a:defRPr>
      </a:lvl4pPr>
      <a:lvl5pPr marL="1487488" indent="-174625" algn="l" rtl="0" fontAlgn="base">
        <a:lnSpc>
          <a:spcPct val="95000"/>
        </a:lnSpc>
        <a:spcBef>
          <a:spcPct val="0"/>
        </a:spcBef>
        <a:spcAft>
          <a:spcPct val="25000"/>
        </a:spcAft>
        <a:buChar char="•"/>
        <a:defRPr sz="2400">
          <a:solidFill>
            <a:srgbClr val="000000"/>
          </a:solidFill>
          <a:latin typeface="+mn-lt"/>
        </a:defRPr>
      </a:lvl5pPr>
      <a:lvl6pPr marL="1944688" indent="-174625" algn="l" rtl="0" eaLnBrk="1" fontAlgn="base" hangingPunct="1">
        <a:lnSpc>
          <a:spcPct val="95000"/>
        </a:lnSpc>
        <a:spcBef>
          <a:spcPct val="0"/>
        </a:spcBef>
        <a:spcAft>
          <a:spcPct val="25000"/>
        </a:spcAft>
        <a:buChar char="•"/>
        <a:defRPr sz="2400">
          <a:solidFill>
            <a:srgbClr val="000000"/>
          </a:solidFill>
          <a:latin typeface="+mn-lt"/>
        </a:defRPr>
      </a:lvl6pPr>
      <a:lvl7pPr marL="2401888" indent="-174625" algn="l" rtl="0" eaLnBrk="1" fontAlgn="base" hangingPunct="1">
        <a:lnSpc>
          <a:spcPct val="95000"/>
        </a:lnSpc>
        <a:spcBef>
          <a:spcPct val="0"/>
        </a:spcBef>
        <a:spcAft>
          <a:spcPct val="25000"/>
        </a:spcAft>
        <a:buChar char="•"/>
        <a:defRPr sz="2400">
          <a:solidFill>
            <a:srgbClr val="000000"/>
          </a:solidFill>
          <a:latin typeface="+mn-lt"/>
        </a:defRPr>
      </a:lvl7pPr>
      <a:lvl8pPr marL="2859088" indent="-174625" algn="l" rtl="0" eaLnBrk="1" fontAlgn="base" hangingPunct="1">
        <a:lnSpc>
          <a:spcPct val="95000"/>
        </a:lnSpc>
        <a:spcBef>
          <a:spcPct val="0"/>
        </a:spcBef>
        <a:spcAft>
          <a:spcPct val="25000"/>
        </a:spcAft>
        <a:buChar char="•"/>
        <a:defRPr sz="2400">
          <a:solidFill>
            <a:srgbClr val="000000"/>
          </a:solidFill>
          <a:latin typeface="+mn-lt"/>
        </a:defRPr>
      </a:lvl8pPr>
      <a:lvl9pPr marL="3316288" indent="-174625" algn="l" rtl="0" eaLnBrk="1" fontAlgn="base" hangingPunct="1">
        <a:lnSpc>
          <a:spcPct val="95000"/>
        </a:lnSpc>
        <a:spcBef>
          <a:spcPct val="0"/>
        </a:spcBef>
        <a:spcAft>
          <a:spcPct val="25000"/>
        </a:spcAft>
        <a:buChar char="•"/>
        <a:defRPr sz="2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sz="quarter" idx="1"/>
          </p:nvPr>
        </p:nvSpPr>
        <p:spPr>
          <a:xfrm>
            <a:off x="3746500" y="4191000"/>
            <a:ext cx="5119688" cy="2389188"/>
          </a:xfrm>
        </p:spPr>
        <p:txBody>
          <a:bodyPr>
            <a:normAutofit fontScale="85000" lnSpcReduction="20000"/>
          </a:bodyPr>
          <a:lstStyle/>
          <a:p>
            <a:pPr>
              <a:lnSpc>
                <a:spcPct val="90000"/>
              </a:lnSpc>
              <a:defRPr/>
            </a:pPr>
            <a:r>
              <a:rPr lang="en-US" sz="2800" dirty="0" smtClean="0"/>
              <a:t>Tom Mulford</a:t>
            </a:r>
          </a:p>
          <a:p>
            <a:pPr>
              <a:lnSpc>
                <a:spcPct val="90000"/>
              </a:lnSpc>
              <a:defRPr/>
            </a:pPr>
            <a:r>
              <a:rPr lang="en-US" sz="2800" dirty="0" smtClean="0"/>
              <a:t>John Sheffield</a:t>
            </a:r>
          </a:p>
          <a:p>
            <a:pPr>
              <a:lnSpc>
                <a:spcPct val="90000"/>
              </a:lnSpc>
              <a:defRPr/>
            </a:pPr>
            <a:endParaRPr lang="en-US" sz="2800" dirty="0" smtClean="0"/>
          </a:p>
          <a:p>
            <a:pPr>
              <a:lnSpc>
                <a:spcPct val="90000"/>
              </a:lnSpc>
              <a:defRPr/>
            </a:pPr>
            <a:r>
              <a:rPr lang="en-US" sz="2800" dirty="0" smtClean="0"/>
              <a:t>Fusion Power Associates Annual Meeting</a:t>
            </a:r>
          </a:p>
          <a:p>
            <a:pPr>
              <a:lnSpc>
                <a:spcPct val="90000"/>
              </a:lnSpc>
              <a:defRPr/>
            </a:pPr>
            <a:r>
              <a:rPr lang="en-US" sz="2800" dirty="0" smtClean="0"/>
              <a:t>Washington, D.C.</a:t>
            </a:r>
          </a:p>
          <a:p>
            <a:pPr>
              <a:lnSpc>
                <a:spcPct val="90000"/>
              </a:lnSpc>
              <a:defRPr/>
            </a:pPr>
            <a:r>
              <a:rPr lang="en-US" sz="2800" dirty="0" smtClean="0"/>
              <a:t>December 15, 2011.</a:t>
            </a:r>
          </a:p>
        </p:txBody>
      </p:sp>
      <p:sp>
        <p:nvSpPr>
          <p:cNvPr id="3075" name="Rectangle 2"/>
          <p:cNvSpPr>
            <a:spLocks noGrp="1" noChangeArrowheads="1"/>
          </p:cNvSpPr>
          <p:nvPr>
            <p:ph type="ctrTitle" sz="quarter"/>
          </p:nvPr>
        </p:nvSpPr>
        <p:spPr/>
        <p:txBody>
          <a:bodyPr/>
          <a:lstStyle/>
          <a:p>
            <a:r>
              <a:rPr lang="en-US" sz="3600" dirty="0" smtClean="0"/>
              <a:t>Fusion Energy Assessment – Status Report</a:t>
            </a:r>
            <a:endParaRPr lang="en-US" sz="3600" dirty="0" smtClean="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3200" dirty="0" smtClean="0"/>
              <a:t>Current TAC Focus and Activity</a:t>
            </a:r>
          </a:p>
        </p:txBody>
      </p:sp>
      <p:sp>
        <p:nvSpPr>
          <p:cNvPr id="3075" name="Rectangle 3"/>
          <p:cNvSpPr>
            <a:spLocks noGrp="1" noChangeArrowheads="1"/>
          </p:cNvSpPr>
          <p:nvPr>
            <p:ph idx="1"/>
          </p:nvPr>
        </p:nvSpPr>
        <p:spPr>
          <a:xfrm>
            <a:off x="457200" y="1416050"/>
            <a:ext cx="8226425" cy="5137150"/>
          </a:xfrm>
        </p:spPr>
        <p:txBody>
          <a:bodyPr/>
          <a:lstStyle/>
          <a:p>
            <a:pPr marL="0" indent="0">
              <a:lnSpc>
                <a:spcPct val="80000"/>
              </a:lnSpc>
              <a:buFontTx/>
              <a:buNone/>
            </a:pPr>
            <a:r>
              <a:rPr lang="en-US" dirty="0" smtClean="0"/>
              <a:t>Preparing </a:t>
            </a:r>
            <a:r>
              <a:rPr lang="en-US" dirty="0" smtClean="0"/>
              <a:t>input on </a:t>
            </a:r>
            <a:r>
              <a:rPr lang="en-US" dirty="0" smtClean="0"/>
              <a:t>the scientific and technological status and risks associated with each technology, including: </a:t>
            </a:r>
          </a:p>
          <a:p>
            <a:pPr>
              <a:lnSpc>
                <a:spcPct val="80000"/>
              </a:lnSpc>
            </a:pPr>
            <a:r>
              <a:rPr lang="en-US" dirty="0" smtClean="0"/>
              <a:t>the estimated cost and timescale to plant operations </a:t>
            </a:r>
          </a:p>
          <a:p>
            <a:pPr>
              <a:lnSpc>
                <a:spcPct val="80000"/>
              </a:lnSpc>
            </a:pPr>
            <a:r>
              <a:rPr lang="en-US" dirty="0" smtClean="0"/>
              <a:t>the maturity of the economic evaluations </a:t>
            </a:r>
          </a:p>
          <a:p>
            <a:pPr>
              <a:lnSpc>
                <a:spcPct val="80000"/>
              </a:lnSpc>
            </a:pPr>
            <a:r>
              <a:rPr lang="en-US" dirty="0" smtClean="0"/>
              <a:t>the level of detail and rigor in the power plant delivery plans </a:t>
            </a:r>
          </a:p>
          <a:p>
            <a:pPr>
              <a:lnSpc>
                <a:spcPct val="80000"/>
              </a:lnSpc>
            </a:pPr>
            <a:r>
              <a:rPr lang="en-US" dirty="0" smtClean="0"/>
              <a:t>the investments made to date </a:t>
            </a:r>
          </a:p>
          <a:p>
            <a:pPr>
              <a:lnSpc>
                <a:spcPct val="80000"/>
              </a:lnSpc>
            </a:pPr>
            <a:r>
              <a:rPr lang="en-US" dirty="0" smtClean="0"/>
              <a:t>considerations of likely licensing pathways </a:t>
            </a:r>
          </a:p>
          <a:p>
            <a:pPr>
              <a:lnSpc>
                <a:spcPct val="80000"/>
              </a:lnSpc>
            </a:pPr>
            <a:r>
              <a:rPr lang="en-US" dirty="0" smtClean="0"/>
              <a:t>the industrial readiness of the technologies </a:t>
            </a:r>
          </a:p>
          <a:p>
            <a:pPr>
              <a:lnSpc>
                <a:spcPct val="80000"/>
              </a:lnSpc>
            </a:pPr>
            <a:r>
              <a:rPr lang="en-US" dirty="0" smtClean="0"/>
              <a:t>the integration maturity of the proposed designs with regard to power plant operations and maintenance</a:t>
            </a:r>
          </a:p>
          <a:p>
            <a:pPr>
              <a:lnSpc>
                <a:spcPct val="80000"/>
              </a:lnSpc>
            </a:pPr>
            <a:r>
              <a:rPr lang="en-US" dirty="0" smtClean="0"/>
              <a:t>the level of engagement by each project with regard to requirements from the end-user (utility and vendor) community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3200" dirty="0" smtClean="0"/>
              <a:t>General TAC Conclusions (to date)</a:t>
            </a:r>
          </a:p>
        </p:txBody>
      </p:sp>
      <p:sp>
        <p:nvSpPr>
          <p:cNvPr id="4099" name="Rectangle 3"/>
          <p:cNvSpPr>
            <a:spLocks noGrp="1" noChangeArrowheads="1"/>
          </p:cNvSpPr>
          <p:nvPr>
            <p:ph idx="1"/>
          </p:nvPr>
        </p:nvSpPr>
        <p:spPr/>
        <p:txBody>
          <a:bodyPr/>
          <a:lstStyle/>
          <a:p>
            <a:pPr>
              <a:lnSpc>
                <a:spcPct val="80000"/>
              </a:lnSpc>
              <a:buFontTx/>
              <a:buNone/>
            </a:pPr>
            <a:r>
              <a:rPr lang="en-US" sz="2000" dirty="0" smtClean="0"/>
              <a:t>  </a:t>
            </a:r>
            <a:r>
              <a:rPr lang="en-US" dirty="0" smtClean="0"/>
              <a:t>Collectively the groups made a compelling argument that fusion energy can be made practical in one or more ways.  They provided a good sense of the challenges ahead and of the R&amp;D required to overcome those challenges.   Each proposed a timeline for fusion development, though under different assumptions of risk and resources. There are broad difference in the level of maturity for the physics and technology that underlie the different approaches; however, there are also a large number of cross-cutting issues evident.  Notable perhaps are needs in:</a:t>
            </a:r>
          </a:p>
          <a:p>
            <a:pPr lvl="1">
              <a:lnSpc>
                <a:spcPct val="80000"/>
              </a:lnSpc>
            </a:pPr>
            <a:r>
              <a:rPr lang="en-US" dirty="0" smtClean="0"/>
              <a:t>Safety and licensing</a:t>
            </a:r>
          </a:p>
          <a:p>
            <a:pPr lvl="1">
              <a:lnSpc>
                <a:spcPct val="80000"/>
              </a:lnSpc>
            </a:pPr>
            <a:r>
              <a:rPr lang="en-US" dirty="0" smtClean="0"/>
              <a:t>Materials</a:t>
            </a:r>
          </a:p>
          <a:p>
            <a:pPr lvl="1">
              <a:lnSpc>
                <a:spcPct val="80000"/>
              </a:lnSpc>
            </a:pPr>
            <a:r>
              <a:rPr lang="en-US" dirty="0" smtClean="0"/>
              <a:t>Tritium fuel-cycle</a:t>
            </a:r>
          </a:p>
          <a:p>
            <a:pPr lvl="1">
              <a:lnSpc>
                <a:spcPct val="80000"/>
              </a:lnSpc>
            </a:pPr>
            <a:r>
              <a:rPr lang="en-US" dirty="0" smtClean="0"/>
              <a:t>Remote handling</a:t>
            </a:r>
          </a:p>
          <a:p>
            <a:pPr>
              <a:lnSpc>
                <a:spcPct val="80000"/>
              </a:lnSpc>
              <a:buFontTx/>
              <a:buNone/>
            </a:pPr>
            <a:r>
              <a:rPr lang="en-US" dirty="0" smtClean="0"/>
              <a:t>  Work in these areas would generally benefit all concepts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3200" dirty="0" smtClean="0"/>
              <a:t>Going Forward</a:t>
            </a:r>
          </a:p>
        </p:txBody>
      </p:sp>
      <p:sp>
        <p:nvSpPr>
          <p:cNvPr id="15363" name="Rectangle 3"/>
          <p:cNvSpPr>
            <a:spLocks noGrp="1" noChangeArrowheads="1"/>
          </p:cNvSpPr>
          <p:nvPr>
            <p:ph idx="1"/>
          </p:nvPr>
        </p:nvSpPr>
        <p:spPr/>
        <p:txBody>
          <a:bodyPr/>
          <a:lstStyle/>
          <a:p>
            <a:pPr>
              <a:lnSpc>
                <a:spcPct val="90000"/>
              </a:lnSpc>
            </a:pPr>
            <a:r>
              <a:rPr lang="en-US" dirty="0" smtClean="0"/>
              <a:t>Complete TAC input on the scientific and technological status and risks associated with each technology – January 2012    </a:t>
            </a:r>
          </a:p>
          <a:p>
            <a:pPr>
              <a:lnSpc>
                <a:spcPct val="90000"/>
              </a:lnSpc>
            </a:pPr>
            <a:r>
              <a:rPr lang="en-US" dirty="0" smtClean="0"/>
              <a:t>Prepare a draft report that documents the elements and conclusions of the FEA – April 2012 </a:t>
            </a:r>
          </a:p>
          <a:p>
            <a:pPr>
              <a:lnSpc>
                <a:spcPct val="90000"/>
              </a:lnSpc>
            </a:pPr>
            <a:r>
              <a:rPr lang="en-US" dirty="0" smtClean="0"/>
              <a:t> Review draft report content with EOC and obtain input on continuing activities to develop a strategic plan (or roadmap) for commercialization of fusion energy for power production using one or more of the selected fusion technologies as input – May 2012</a:t>
            </a:r>
          </a:p>
          <a:p>
            <a:pPr>
              <a:lnSpc>
                <a:spcPct val="90000"/>
              </a:lnSpc>
            </a:pPr>
            <a:r>
              <a:rPr lang="en-US" dirty="0" smtClean="0"/>
              <a:t>Finalize and publish final report on </a:t>
            </a:r>
            <a:r>
              <a:rPr lang="en-US" dirty="0" smtClean="0"/>
              <a:t>the </a:t>
            </a:r>
            <a:r>
              <a:rPr lang="en-US" dirty="0" smtClean="0"/>
              <a:t>FEA activities and recommendations – June 2012  </a:t>
            </a:r>
          </a:p>
          <a:p>
            <a:pPr>
              <a:lnSpc>
                <a:spcPct val="90000"/>
              </a:lnSpc>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4"/>
          <p:cNvSpPr>
            <a:spLocks noGrp="1" noChangeArrowheads="1"/>
          </p:cNvSpPr>
          <p:nvPr>
            <p:ph type="title" idx="4294967295"/>
          </p:nvPr>
        </p:nvSpPr>
        <p:spPr>
          <a:xfrm>
            <a:off x="457200" y="2466975"/>
            <a:ext cx="8226425" cy="914400"/>
          </a:xfrm>
        </p:spPr>
        <p:txBody>
          <a:bodyPr/>
          <a:lstStyle/>
          <a:p>
            <a:pPr algn="ctr"/>
            <a:r>
              <a:rPr lang="en-US"/>
              <a:t>Together…Shaping the Future of Electricity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82563"/>
            <a:ext cx="8686800" cy="914400"/>
          </a:xfrm>
        </p:spPr>
        <p:txBody>
          <a:bodyPr/>
          <a:lstStyle/>
          <a:p>
            <a:r>
              <a:rPr lang="en-US" sz="3200" dirty="0" smtClean="0"/>
              <a:t>Objectives/Approach-Fusion Energy Assessment (FEA) </a:t>
            </a:r>
          </a:p>
        </p:txBody>
      </p:sp>
      <p:sp>
        <p:nvSpPr>
          <p:cNvPr id="4099" name="Rectangle 3"/>
          <p:cNvSpPr>
            <a:spLocks noGrp="1" noChangeArrowheads="1"/>
          </p:cNvSpPr>
          <p:nvPr>
            <p:ph idx="1"/>
          </p:nvPr>
        </p:nvSpPr>
        <p:spPr/>
        <p:txBody>
          <a:bodyPr/>
          <a:lstStyle/>
          <a:p>
            <a:pPr>
              <a:lnSpc>
                <a:spcPct val="80000"/>
              </a:lnSpc>
            </a:pPr>
            <a:r>
              <a:rPr lang="en-US" dirty="0" smtClean="0"/>
              <a:t>To better understand the potential for fusion power to produce commercial electricity</a:t>
            </a:r>
          </a:p>
          <a:p>
            <a:pPr>
              <a:lnSpc>
                <a:spcPct val="80000"/>
              </a:lnSpc>
            </a:pPr>
            <a:endParaRPr lang="en-US" dirty="0" smtClean="0"/>
          </a:p>
          <a:p>
            <a:pPr>
              <a:lnSpc>
                <a:spcPct val="80000"/>
              </a:lnSpc>
            </a:pPr>
            <a:r>
              <a:rPr lang="en-US" dirty="0" smtClean="0"/>
              <a:t>Utilize existing public information to select a target number of six to seven fusion initiatives for evaluation</a:t>
            </a:r>
          </a:p>
          <a:p>
            <a:pPr>
              <a:lnSpc>
                <a:spcPct val="80000"/>
              </a:lnSpc>
              <a:buFontTx/>
              <a:buNone/>
            </a:pPr>
            <a:endParaRPr lang="en-US" dirty="0" smtClean="0"/>
          </a:p>
          <a:p>
            <a:pPr>
              <a:lnSpc>
                <a:spcPct val="80000"/>
              </a:lnSpc>
            </a:pPr>
            <a:r>
              <a:rPr lang="en-US" dirty="0" smtClean="0"/>
              <a:t>For each of the selected fusion power initiatives, provide a timeline to achieve an electric power production facility and identify the major obstacles/challenges to overcome to achieve that goal</a:t>
            </a:r>
          </a:p>
          <a:p>
            <a:pPr>
              <a:lnSpc>
                <a:spcPct val="80000"/>
              </a:lnSpc>
              <a:buFontTx/>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3200" dirty="0" smtClean="0"/>
              <a:t>Industry Executive Oversight Committee</a:t>
            </a:r>
            <a:br>
              <a:rPr lang="en-US" sz="3200" dirty="0" smtClean="0"/>
            </a:br>
            <a:r>
              <a:rPr lang="en-US" sz="2400" dirty="0" smtClean="0">
                <a:solidFill>
                  <a:schemeClr val="tx1"/>
                </a:solidFill>
              </a:rPr>
              <a:t>Championed the FEA</a:t>
            </a:r>
            <a:endParaRPr lang="en-US" sz="2400" dirty="0" smtClean="0">
              <a:solidFill>
                <a:srgbClr val="FF0000"/>
              </a:solidFill>
            </a:endParaRPr>
          </a:p>
        </p:txBody>
      </p:sp>
      <p:sp>
        <p:nvSpPr>
          <p:cNvPr id="5123" name="Rectangle 3"/>
          <p:cNvSpPr>
            <a:spLocks noGrp="1" noChangeArrowheads="1"/>
          </p:cNvSpPr>
          <p:nvPr>
            <p:ph idx="1"/>
          </p:nvPr>
        </p:nvSpPr>
        <p:spPr/>
        <p:txBody>
          <a:bodyPr/>
          <a:lstStyle/>
          <a:p>
            <a:r>
              <a:rPr lang="en-US" dirty="0" smtClean="0"/>
              <a:t>Mike Wallace, Chairman (Constellation*)</a:t>
            </a:r>
          </a:p>
          <a:p>
            <a:r>
              <a:rPr lang="en-US" dirty="0" smtClean="0"/>
              <a:t>Ashok Bhatnagar (TVA)</a:t>
            </a:r>
          </a:p>
          <a:p>
            <a:r>
              <a:rPr lang="en-US" dirty="0" smtClean="0"/>
              <a:t>Don Brandt (Pinnacle West)</a:t>
            </a:r>
          </a:p>
          <a:p>
            <a:r>
              <a:rPr lang="en-US" dirty="0" smtClean="0"/>
              <a:t>Dave Christian (Dominion)</a:t>
            </a:r>
          </a:p>
          <a:p>
            <a:r>
              <a:rPr lang="en-US" dirty="0" smtClean="0"/>
              <a:t>Joe Donahue (Progress Energy)</a:t>
            </a:r>
          </a:p>
          <a:p>
            <a:r>
              <a:rPr lang="en-US" dirty="0" smtClean="0"/>
              <a:t>Steve </a:t>
            </a:r>
            <a:r>
              <a:rPr lang="en-US" dirty="0" err="1" smtClean="0"/>
              <a:t>Kuczynski</a:t>
            </a:r>
            <a:r>
              <a:rPr lang="en-US" dirty="0" smtClean="0"/>
              <a:t> (Southern Company)</a:t>
            </a:r>
          </a:p>
          <a:p>
            <a:r>
              <a:rPr lang="en-US" dirty="0" smtClean="0"/>
              <a:t>Rick </a:t>
            </a:r>
            <a:r>
              <a:rPr lang="en-US" dirty="0" err="1" smtClean="0"/>
              <a:t>Kuester</a:t>
            </a:r>
            <a:r>
              <a:rPr lang="en-US" dirty="0" smtClean="0"/>
              <a:t> (We Energies)</a:t>
            </a:r>
          </a:p>
          <a:p>
            <a:endParaRPr lang="en-US" dirty="0" smtClean="0"/>
          </a:p>
          <a:p>
            <a:pPr>
              <a:buNone/>
            </a:pPr>
            <a:endParaRPr lang="en-US" dirty="0" smtClean="0"/>
          </a:p>
          <a:p>
            <a:endParaRPr lang="en-US" sz="1800" dirty="0" smtClean="0"/>
          </a:p>
          <a:p>
            <a:pPr>
              <a:buNone/>
            </a:pPr>
            <a:endParaRPr lang="en-US" sz="1800" dirty="0" smtClean="0"/>
          </a:p>
          <a:p>
            <a:pPr>
              <a:buNone/>
            </a:pPr>
            <a:r>
              <a:rPr lang="en-US" sz="1800" dirty="0" smtClean="0"/>
              <a:t>* When FEA began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6425" cy="1066800"/>
          </a:xfrm>
        </p:spPr>
        <p:txBody>
          <a:bodyPr/>
          <a:lstStyle/>
          <a:p>
            <a:r>
              <a:rPr lang="en-US" sz="3200" dirty="0" smtClean="0"/>
              <a:t>Advisory Committee</a:t>
            </a:r>
            <a:br>
              <a:rPr lang="en-US" sz="3200" dirty="0" smtClean="0"/>
            </a:br>
            <a:r>
              <a:rPr lang="en-US" sz="2400" dirty="0" smtClean="0">
                <a:solidFill>
                  <a:schemeClr val="tx1"/>
                </a:solidFill>
              </a:rPr>
              <a:t>Coordinated the FEA</a:t>
            </a:r>
          </a:p>
        </p:txBody>
      </p:sp>
      <p:sp>
        <p:nvSpPr>
          <p:cNvPr id="6147" name="Rectangle 3"/>
          <p:cNvSpPr>
            <a:spLocks noGrp="1" noChangeArrowheads="1"/>
          </p:cNvSpPr>
          <p:nvPr>
            <p:ph idx="1"/>
          </p:nvPr>
        </p:nvSpPr>
        <p:spPr/>
        <p:txBody>
          <a:bodyPr/>
          <a:lstStyle/>
          <a:p>
            <a:r>
              <a:rPr lang="en-US" dirty="0" smtClean="0"/>
              <a:t>Tom Christopher (NPPA Consulting)</a:t>
            </a:r>
          </a:p>
          <a:p>
            <a:r>
              <a:rPr lang="en-US" dirty="0" smtClean="0"/>
              <a:t>Gene Grecheck (Dominion)</a:t>
            </a:r>
          </a:p>
          <a:p>
            <a:r>
              <a:rPr lang="en-US" dirty="0" smtClean="0"/>
              <a:t>Andrew Kadak (Exponent)</a:t>
            </a:r>
          </a:p>
          <a:p>
            <a:r>
              <a:rPr lang="en-US" dirty="0" smtClean="0"/>
              <a:t>Tom J. Mulford, (EPRI)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3200" dirty="0" smtClean="0"/>
              <a:t>Technical Assessment Committee</a:t>
            </a:r>
            <a:r>
              <a:rPr lang="en-US" sz="3600" dirty="0" smtClean="0"/>
              <a:t/>
            </a:r>
            <a:br>
              <a:rPr lang="en-US" sz="3600" dirty="0" smtClean="0"/>
            </a:br>
            <a:r>
              <a:rPr lang="en-US" sz="2400" dirty="0" smtClean="0">
                <a:solidFill>
                  <a:schemeClr val="tx1"/>
                </a:solidFill>
              </a:rPr>
              <a:t>Provide Fusion Expertise</a:t>
            </a:r>
            <a:endParaRPr lang="en-US" sz="3600" dirty="0" smtClean="0">
              <a:solidFill>
                <a:schemeClr val="tx1"/>
              </a:solidFill>
            </a:endParaRPr>
          </a:p>
        </p:txBody>
      </p:sp>
      <p:sp>
        <p:nvSpPr>
          <p:cNvPr id="7171" name="Rectangle 3"/>
          <p:cNvSpPr>
            <a:spLocks noGrp="1" noChangeArrowheads="1"/>
          </p:cNvSpPr>
          <p:nvPr>
            <p:ph idx="1"/>
          </p:nvPr>
        </p:nvSpPr>
        <p:spPr/>
        <p:txBody>
          <a:bodyPr/>
          <a:lstStyle/>
          <a:p>
            <a:r>
              <a:rPr lang="en-US" dirty="0" smtClean="0"/>
              <a:t>Albert J. Machiels (EPRI)</a:t>
            </a:r>
          </a:p>
          <a:p>
            <a:r>
              <a:rPr lang="en-US" dirty="0" smtClean="0"/>
              <a:t>Martin Greenwald (MIT)</a:t>
            </a:r>
          </a:p>
          <a:p>
            <a:r>
              <a:rPr lang="en-US" dirty="0" smtClean="0"/>
              <a:t>Hermann Grunder (Director Emeritus ANL)</a:t>
            </a:r>
          </a:p>
          <a:p>
            <a:r>
              <a:rPr lang="en-US" dirty="0" smtClean="0"/>
              <a:t>Stan L. Milora (ORNL)</a:t>
            </a:r>
          </a:p>
          <a:p>
            <a:r>
              <a:rPr lang="en-US" dirty="0" smtClean="0"/>
              <a:t>John Sheffield (University of Tennessee)</a:t>
            </a:r>
          </a:p>
          <a:p>
            <a:r>
              <a:rPr lang="en-US" dirty="0" smtClean="0"/>
              <a:t>John Soures (LLE-Rochester)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3200" dirty="0" smtClean="0"/>
              <a:t>Required Input from Participants </a:t>
            </a:r>
          </a:p>
        </p:txBody>
      </p:sp>
      <p:sp>
        <p:nvSpPr>
          <p:cNvPr id="8195" name="Rectangle 4"/>
          <p:cNvSpPr>
            <a:spLocks noGrp="1" noChangeArrowheads="1"/>
          </p:cNvSpPr>
          <p:nvPr>
            <p:ph idx="1"/>
          </p:nvPr>
        </p:nvSpPr>
        <p:spPr/>
        <p:txBody>
          <a:bodyPr/>
          <a:lstStyle/>
          <a:p>
            <a:pPr>
              <a:lnSpc>
                <a:spcPct val="80000"/>
              </a:lnSpc>
              <a:buNone/>
            </a:pPr>
            <a:r>
              <a:rPr lang="en-US" dirty="0" smtClean="0"/>
              <a:t>Invited participants were asked to address the following key elements in their three hour FEA presentations </a:t>
            </a:r>
          </a:p>
          <a:p>
            <a:pPr lvl="1">
              <a:lnSpc>
                <a:spcPct val="80000"/>
              </a:lnSpc>
            </a:pPr>
            <a:r>
              <a:rPr lang="en-US" dirty="0" smtClean="0"/>
              <a:t>Conceptual design of electric plant</a:t>
            </a:r>
          </a:p>
          <a:p>
            <a:pPr lvl="1">
              <a:lnSpc>
                <a:spcPct val="80000"/>
              </a:lnSpc>
            </a:pPr>
            <a:r>
              <a:rPr lang="en-US" dirty="0" smtClean="0"/>
              <a:t>Technology </a:t>
            </a:r>
            <a:r>
              <a:rPr lang="en-US" dirty="0" smtClean="0"/>
              <a:t>readiness level</a:t>
            </a:r>
            <a:endParaRPr lang="en-US" dirty="0" smtClean="0"/>
          </a:p>
          <a:p>
            <a:pPr lvl="1">
              <a:lnSpc>
                <a:spcPct val="80000"/>
              </a:lnSpc>
            </a:pPr>
            <a:r>
              <a:rPr lang="en-US" dirty="0" smtClean="0">
                <a:solidFill>
                  <a:schemeClr val="tx1"/>
                </a:solidFill>
              </a:rPr>
              <a:t>Research needs, schedule, cost and potential funding sources</a:t>
            </a:r>
          </a:p>
          <a:p>
            <a:pPr lvl="1">
              <a:lnSpc>
                <a:spcPct val="80000"/>
              </a:lnSpc>
            </a:pPr>
            <a:r>
              <a:rPr lang="en-US" dirty="0" smtClean="0"/>
              <a:t>Plan for resolving technical challenges including component testing</a:t>
            </a:r>
          </a:p>
          <a:p>
            <a:pPr lvl="1">
              <a:lnSpc>
                <a:spcPct val="80000"/>
              </a:lnSpc>
            </a:pPr>
            <a:r>
              <a:rPr lang="en-US" dirty="0" smtClean="0"/>
              <a:t>Overall schedule including the need for prototype, a demonstration plant and first commercial plant.</a:t>
            </a:r>
          </a:p>
          <a:p>
            <a:pPr lvl="1">
              <a:lnSpc>
                <a:spcPct val="80000"/>
              </a:lnSpc>
            </a:pPr>
            <a:r>
              <a:rPr lang="en-US" dirty="0" smtClean="0"/>
              <a:t>Best estimate and basis for the cost of power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3200" dirty="0" smtClean="0"/>
              <a:t>Additional Information Requested – If Available</a:t>
            </a:r>
          </a:p>
        </p:txBody>
      </p:sp>
      <p:sp>
        <p:nvSpPr>
          <p:cNvPr id="10243" name="Rectangle 3"/>
          <p:cNvSpPr>
            <a:spLocks noGrp="1" noChangeArrowheads="1"/>
          </p:cNvSpPr>
          <p:nvPr>
            <p:ph idx="1"/>
          </p:nvPr>
        </p:nvSpPr>
        <p:spPr>
          <a:xfrm>
            <a:off x="457200" y="1416050"/>
            <a:ext cx="8226425" cy="5060950"/>
          </a:xfrm>
        </p:spPr>
        <p:txBody>
          <a:bodyPr/>
          <a:lstStyle/>
          <a:p>
            <a:pPr>
              <a:lnSpc>
                <a:spcPct val="80000"/>
              </a:lnSpc>
            </a:pPr>
            <a:r>
              <a:rPr lang="en-US" sz="1800" dirty="0" smtClean="0"/>
              <a:t>What are the expected power plant parameters, including estimated COE (give details of the costing assumptions), and how long will it take to construct the plant? </a:t>
            </a:r>
          </a:p>
          <a:p>
            <a:pPr>
              <a:lnSpc>
                <a:spcPct val="80000"/>
              </a:lnSpc>
            </a:pPr>
            <a:r>
              <a:rPr lang="en-US" sz="1800" dirty="0" smtClean="0"/>
              <a:t>What is the product, electricity, hydrogen, support of fission…? </a:t>
            </a:r>
          </a:p>
          <a:p>
            <a:pPr>
              <a:lnSpc>
                <a:spcPct val="80000"/>
              </a:lnSpc>
            </a:pPr>
            <a:r>
              <a:rPr lang="en-US" sz="1800" dirty="0" smtClean="0"/>
              <a:t>What is the expected plant availability (capacity factor). The basis for this estimate: scheduled operational time for each component, and its expected replacement time? How is unavailability assigned, the mean time to failure, the meantime to repair or replace for each component? What is presently unknown and how will you obtain the data required to confirm the assumptions?</a:t>
            </a:r>
          </a:p>
          <a:p>
            <a:pPr>
              <a:lnSpc>
                <a:spcPct val="80000"/>
              </a:lnSpc>
            </a:pPr>
            <a:r>
              <a:rPr lang="en-US" sz="1800" dirty="0" smtClean="0"/>
              <a:t>What is the basis for component cost estimates and how will you confirm these estimates?</a:t>
            </a:r>
          </a:p>
          <a:p>
            <a:pPr>
              <a:lnSpc>
                <a:spcPct val="80000"/>
              </a:lnSpc>
            </a:pPr>
            <a:r>
              <a:rPr lang="en-US" sz="1800" dirty="0" smtClean="0"/>
              <a:t>What is the physics basis? What is known and what is yet to be confirmed, and how will you confirm it? </a:t>
            </a:r>
          </a:p>
          <a:p>
            <a:pPr>
              <a:lnSpc>
                <a:spcPct val="80000"/>
              </a:lnSpc>
            </a:pPr>
            <a:r>
              <a:rPr lang="en-US" sz="1800" dirty="0" smtClean="0"/>
              <a:t>What materials will you use and from where do you expect to obtain the data base for performance at the expected heat, plasma, and neutron fluxes and </a:t>
            </a:r>
            <a:r>
              <a:rPr lang="en-US" sz="1800" dirty="0" err="1" smtClean="0"/>
              <a:t>fluences</a:t>
            </a:r>
            <a:r>
              <a:rPr lang="en-US" sz="1800" dirty="0" smtClean="0"/>
              <a:t>—steady state or repetitively pulsed as appropriate?</a:t>
            </a:r>
          </a:p>
          <a:p>
            <a:pPr>
              <a:lnSpc>
                <a:spcPct val="80000"/>
              </a:lnSpc>
            </a:pPr>
            <a:r>
              <a:rPr lang="en-US" sz="1800" dirty="0" smtClean="0"/>
              <a:t>How long is the expected development path? </a:t>
            </a:r>
          </a:p>
          <a:p>
            <a:pPr>
              <a:lnSpc>
                <a:spcPct val="80000"/>
              </a:lnSpc>
            </a:pPr>
            <a:r>
              <a:rPr lang="en-US" sz="1800" dirty="0" smtClean="0"/>
              <a:t>What characteristics make this approach the best (one of the best) to achieving commercial fusion energy? </a:t>
            </a:r>
          </a:p>
          <a:p>
            <a:pPr>
              <a:lnSpc>
                <a:spcPct val="80000"/>
              </a:lnSpc>
            </a:pPr>
            <a:r>
              <a:rPr lang="en-US" sz="1800" dirty="0" smtClean="0"/>
              <a:t>If you were a critic, what would you criticize? </a:t>
            </a:r>
          </a:p>
          <a:p>
            <a:pPr>
              <a:lnSpc>
                <a:spcPct val="80000"/>
              </a:lnSpc>
            </a:pPr>
            <a:endParaRPr lang="en-US" sz="16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1020762"/>
          </a:xfrm>
        </p:spPr>
        <p:txBody>
          <a:bodyPr/>
          <a:lstStyle/>
          <a:p>
            <a:r>
              <a:rPr lang="en-US" sz="3200" dirty="0" smtClean="0"/>
              <a:t>Participating Fusion Technologies</a:t>
            </a:r>
            <a:r>
              <a:rPr lang="en-US" sz="4000" dirty="0" smtClean="0"/>
              <a:t/>
            </a:r>
            <a:br>
              <a:rPr lang="en-US" sz="4000" dirty="0" smtClean="0"/>
            </a:br>
            <a:endParaRPr lang="en-US" sz="4000" dirty="0" smtClean="0"/>
          </a:p>
        </p:txBody>
      </p:sp>
      <p:sp>
        <p:nvSpPr>
          <p:cNvPr id="11267" name="Rectangle 3"/>
          <p:cNvSpPr>
            <a:spLocks noGrp="1" noChangeArrowheads="1"/>
          </p:cNvSpPr>
          <p:nvPr>
            <p:ph idx="1"/>
          </p:nvPr>
        </p:nvSpPr>
        <p:spPr/>
        <p:txBody>
          <a:bodyPr/>
          <a:lstStyle/>
          <a:p>
            <a:pPr marL="457200" indent="-457200">
              <a:lnSpc>
                <a:spcPct val="90000"/>
              </a:lnSpc>
              <a:buFont typeface="+mj-lt"/>
              <a:buAutoNum type="arabicPeriod"/>
            </a:pPr>
            <a:r>
              <a:rPr lang="en-US" dirty="0" smtClean="0"/>
              <a:t>MFE: From Physics to DEMO. Advanced </a:t>
            </a:r>
            <a:r>
              <a:rPr lang="en-US" dirty="0" err="1" smtClean="0"/>
              <a:t>Tokamaks</a:t>
            </a:r>
            <a:r>
              <a:rPr lang="en-US" dirty="0" smtClean="0"/>
              <a:t> and STs Provide Support for a Fusion Nuclear Science Facility and a Fusion-Fission Hybrid – Princeton Plasma Physics Laboratory</a:t>
            </a:r>
          </a:p>
          <a:p>
            <a:pPr marL="457200" indent="-457200">
              <a:lnSpc>
                <a:spcPct val="90000"/>
              </a:lnSpc>
              <a:buFont typeface="+mj-lt"/>
              <a:buAutoNum type="arabicPeriod"/>
            </a:pPr>
            <a:endParaRPr lang="en-US" sz="2000" dirty="0" smtClean="0"/>
          </a:p>
          <a:p>
            <a:pPr marL="457200" indent="-457200">
              <a:lnSpc>
                <a:spcPct val="90000"/>
              </a:lnSpc>
              <a:buFont typeface="+mj-lt"/>
              <a:buAutoNum type="arabicPeriod"/>
            </a:pPr>
            <a:r>
              <a:rPr lang="en-US" dirty="0" smtClean="0"/>
              <a:t>Fusion-Fission Hybrids Based on STs – University of Texas</a:t>
            </a:r>
            <a:br>
              <a:rPr lang="en-US" dirty="0" smtClean="0"/>
            </a:br>
            <a:endParaRPr lang="en-US" dirty="0" smtClean="0"/>
          </a:p>
          <a:p>
            <a:pPr marL="457200" indent="-457200">
              <a:lnSpc>
                <a:spcPct val="90000"/>
              </a:lnSpc>
              <a:buFont typeface="+mj-lt"/>
              <a:buAutoNum type="arabicPeriod"/>
            </a:pPr>
            <a:r>
              <a:rPr lang="en-US" dirty="0" smtClean="0"/>
              <a:t>Magnetized Target Fusion. Compress Compact Torus with Thick Liquid Metal Liner - General Fusion (Canada)</a:t>
            </a:r>
          </a:p>
          <a:p>
            <a:pPr marL="457200" indent="-457200">
              <a:lnSpc>
                <a:spcPct val="90000"/>
              </a:lnSpc>
              <a:buFont typeface="+mj-lt"/>
              <a:buAutoNum type="arabicPeriod"/>
            </a:pPr>
            <a:endParaRPr lang="en-US" dirty="0" smtClean="0"/>
          </a:p>
          <a:p>
            <a:pPr marL="457200" indent="-457200">
              <a:lnSpc>
                <a:spcPct val="90000"/>
              </a:lnSpc>
              <a:buFont typeface="+mj-lt"/>
              <a:buAutoNum type="arabicPeriod"/>
            </a:pPr>
            <a:r>
              <a:rPr lang="en-US" dirty="0" smtClean="0"/>
              <a:t>LIFE– a DPSSL, Indirect Drive Based Approach to IFE – Lawrence Livermore National Laboratory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82563"/>
            <a:ext cx="8686800" cy="914400"/>
          </a:xfrm>
        </p:spPr>
        <p:txBody>
          <a:bodyPr/>
          <a:lstStyle/>
          <a:p>
            <a:r>
              <a:rPr lang="en-US" sz="3200" dirty="0" smtClean="0"/>
              <a:t>Participating Fusion Technologies</a:t>
            </a:r>
            <a:endParaRPr lang="en-US" dirty="0" smtClean="0"/>
          </a:p>
        </p:txBody>
      </p:sp>
      <p:sp>
        <p:nvSpPr>
          <p:cNvPr id="12291" name="Rectangle 3"/>
          <p:cNvSpPr>
            <a:spLocks noGrp="1" noChangeArrowheads="1"/>
          </p:cNvSpPr>
          <p:nvPr>
            <p:ph idx="1"/>
          </p:nvPr>
        </p:nvSpPr>
        <p:spPr/>
        <p:txBody>
          <a:bodyPr/>
          <a:lstStyle/>
          <a:p>
            <a:pPr marL="457200" indent="-457200">
              <a:lnSpc>
                <a:spcPct val="90000"/>
              </a:lnSpc>
              <a:buFont typeface="+mj-lt"/>
              <a:buAutoNum type="arabicPeriod" startAt="5"/>
            </a:pPr>
            <a:r>
              <a:rPr lang="en-US" dirty="0" smtClean="0"/>
              <a:t>A </a:t>
            </a:r>
            <a:r>
              <a:rPr lang="en-US" dirty="0" err="1" smtClean="0"/>
              <a:t>KrF</a:t>
            </a:r>
            <a:r>
              <a:rPr lang="en-US" dirty="0" smtClean="0"/>
              <a:t> Laser, Direct Drive Approach to IFE – Naval Research Laboratory</a:t>
            </a:r>
            <a:br>
              <a:rPr lang="en-US" dirty="0" smtClean="0"/>
            </a:br>
            <a:endParaRPr lang="en-US" dirty="0" smtClean="0"/>
          </a:p>
          <a:p>
            <a:pPr marL="457200" indent="-457200">
              <a:lnSpc>
                <a:spcPct val="90000"/>
              </a:lnSpc>
              <a:buFont typeface="+mj-lt"/>
              <a:buAutoNum type="arabicPeriod" startAt="5"/>
            </a:pPr>
            <a:r>
              <a:rPr lang="en-US" dirty="0" smtClean="0"/>
              <a:t>A Pulsed Field Reversed Configuration Fusion Reactor – </a:t>
            </a:r>
            <a:r>
              <a:rPr lang="en-US" dirty="0" err="1" smtClean="0"/>
              <a:t>Helion</a:t>
            </a:r>
            <a:r>
              <a:rPr lang="en-US" dirty="0" smtClean="0"/>
              <a:t>, Inc.</a:t>
            </a:r>
          </a:p>
          <a:p>
            <a:pPr marL="457200" indent="-457200">
              <a:lnSpc>
                <a:spcPct val="90000"/>
              </a:lnSpc>
              <a:buFont typeface="+mj-lt"/>
              <a:buAutoNum type="arabicPeriod" startAt="5"/>
            </a:pPr>
            <a:endParaRPr lang="en-US" dirty="0" smtClean="0"/>
          </a:p>
          <a:p>
            <a:pPr marL="457200" indent="-457200">
              <a:lnSpc>
                <a:spcPct val="90000"/>
              </a:lnSpc>
              <a:buFont typeface="+mj-lt"/>
              <a:buAutoNum type="arabicPeriod" startAt="5"/>
            </a:pPr>
            <a:r>
              <a:rPr lang="en-US" dirty="0" smtClean="0"/>
              <a:t>A Fusion-Fission Hybrid Based Upon an Advanced </a:t>
            </a:r>
            <a:r>
              <a:rPr lang="en-US" dirty="0" err="1" smtClean="0"/>
              <a:t>Tokamak</a:t>
            </a:r>
            <a:r>
              <a:rPr lang="en-US" dirty="0" smtClean="0"/>
              <a:t> - Georgia Institute of Technology</a:t>
            </a:r>
          </a:p>
          <a:p>
            <a:pPr marL="457200" indent="-457200">
              <a:lnSpc>
                <a:spcPct val="90000"/>
              </a:lnSpc>
              <a:buNone/>
            </a:pPr>
            <a:r>
              <a:rPr lang="en-US" dirty="0" smtClean="0"/>
              <a:t/>
            </a:r>
            <a:br>
              <a:rPr lang="en-US" dirty="0" smtClean="0"/>
            </a:br>
            <a:endParaRPr lang="en-US" dirty="0" smtClean="0"/>
          </a:p>
        </p:txBody>
      </p:sp>
    </p:spTree>
  </p:cSld>
  <p:clrMapOvr>
    <a:masterClrMapping/>
  </p:clrMapOvr>
</p:sld>
</file>

<file path=ppt/theme/theme1.xml><?xml version="1.0" encoding="utf-8"?>
<a:theme xmlns:a="http://schemas.openxmlformats.org/drawingml/2006/main" name="blank">
  <a:themeElements>
    <a:clrScheme name="blank 16">
      <a:dk1>
        <a:srgbClr val="000000"/>
      </a:dk1>
      <a:lt1>
        <a:srgbClr val="FFFFFF"/>
      </a:lt1>
      <a:dk2>
        <a:srgbClr val="0013C5"/>
      </a:dk2>
      <a:lt2>
        <a:srgbClr val="B2B2B2"/>
      </a:lt2>
      <a:accent1>
        <a:srgbClr val="A50021"/>
      </a:accent1>
      <a:accent2>
        <a:srgbClr val="006699"/>
      </a:accent2>
      <a:accent3>
        <a:srgbClr val="FFFFFF"/>
      </a:accent3>
      <a:accent4>
        <a:srgbClr val="000000"/>
      </a:accent4>
      <a:accent5>
        <a:srgbClr val="CFAAAB"/>
      </a:accent5>
      <a:accent6>
        <a:srgbClr val="005C8A"/>
      </a:accent6>
      <a:hlink>
        <a:srgbClr val="FF9933"/>
      </a:hlink>
      <a:folHlink>
        <a:srgbClr val="33CC33"/>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219075" marR="0" indent="-219075"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219075" marR="0" indent="-219075"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13">
        <a:dk1>
          <a:srgbClr val="000000"/>
        </a:dk1>
        <a:lt1>
          <a:srgbClr val="FFFFFF"/>
        </a:lt1>
        <a:dk2>
          <a:srgbClr val="0013C5"/>
        </a:dk2>
        <a:lt2>
          <a:srgbClr val="B2B2B2"/>
        </a:lt2>
        <a:accent1>
          <a:srgbClr val="B04359"/>
        </a:accent1>
        <a:accent2>
          <a:srgbClr val="006699"/>
        </a:accent2>
        <a:accent3>
          <a:srgbClr val="FFFFFF"/>
        </a:accent3>
        <a:accent4>
          <a:srgbClr val="000000"/>
        </a:accent4>
        <a:accent5>
          <a:srgbClr val="D4B0B5"/>
        </a:accent5>
        <a:accent6>
          <a:srgbClr val="005C8A"/>
        </a:accent6>
        <a:hlink>
          <a:srgbClr val="FFA432"/>
        </a:hlink>
        <a:folHlink>
          <a:srgbClr val="4FE37C"/>
        </a:folHlink>
      </a:clrScheme>
      <a:clrMap bg1="lt1" tx1="dk1" bg2="lt2" tx2="dk2" accent1="accent1" accent2="accent2" accent3="accent3" accent4="accent4" accent5="accent5" accent6="accent6" hlink="hlink" folHlink="folHlink"/>
    </a:extraClrScheme>
    <a:extraClrScheme>
      <a:clrScheme name="blank 14">
        <a:dk1>
          <a:srgbClr val="000000"/>
        </a:dk1>
        <a:lt1>
          <a:srgbClr val="FFFFFF"/>
        </a:lt1>
        <a:dk2>
          <a:srgbClr val="0013C5"/>
        </a:dk2>
        <a:lt2>
          <a:srgbClr val="B2B2B2"/>
        </a:lt2>
        <a:accent1>
          <a:srgbClr val="A50021"/>
        </a:accent1>
        <a:accent2>
          <a:srgbClr val="006699"/>
        </a:accent2>
        <a:accent3>
          <a:srgbClr val="FFFFFF"/>
        </a:accent3>
        <a:accent4>
          <a:srgbClr val="000000"/>
        </a:accent4>
        <a:accent5>
          <a:srgbClr val="CFAAAB"/>
        </a:accent5>
        <a:accent6>
          <a:srgbClr val="005C8A"/>
        </a:accent6>
        <a:hlink>
          <a:srgbClr val="FFA432"/>
        </a:hlink>
        <a:folHlink>
          <a:srgbClr val="4FE37C"/>
        </a:folHlink>
      </a:clrScheme>
      <a:clrMap bg1="lt1" tx1="dk1" bg2="lt2" tx2="dk2" accent1="accent1" accent2="accent2" accent3="accent3" accent4="accent4" accent5="accent5" accent6="accent6" hlink="hlink" folHlink="folHlink"/>
    </a:extraClrScheme>
    <a:extraClrScheme>
      <a:clrScheme name="blank 15">
        <a:dk1>
          <a:srgbClr val="000000"/>
        </a:dk1>
        <a:lt1>
          <a:srgbClr val="FFFFFF"/>
        </a:lt1>
        <a:dk2>
          <a:srgbClr val="0013C5"/>
        </a:dk2>
        <a:lt2>
          <a:srgbClr val="B2B2B2"/>
        </a:lt2>
        <a:accent1>
          <a:srgbClr val="A50021"/>
        </a:accent1>
        <a:accent2>
          <a:srgbClr val="006699"/>
        </a:accent2>
        <a:accent3>
          <a:srgbClr val="FFFFFF"/>
        </a:accent3>
        <a:accent4>
          <a:srgbClr val="000000"/>
        </a:accent4>
        <a:accent5>
          <a:srgbClr val="CFAAAB"/>
        </a:accent5>
        <a:accent6>
          <a:srgbClr val="005C8A"/>
        </a:accent6>
        <a:hlink>
          <a:srgbClr val="FF9933"/>
        </a:hlink>
        <a:folHlink>
          <a:srgbClr val="4FE37C"/>
        </a:folHlink>
      </a:clrScheme>
      <a:clrMap bg1="lt1" tx1="dk1" bg2="lt2" tx2="dk2" accent1="accent1" accent2="accent2" accent3="accent3" accent4="accent4" accent5="accent5" accent6="accent6" hlink="hlink" folHlink="folHlink"/>
    </a:extraClrScheme>
    <a:extraClrScheme>
      <a:clrScheme name="blank 16">
        <a:dk1>
          <a:srgbClr val="000000"/>
        </a:dk1>
        <a:lt1>
          <a:srgbClr val="FFFFFF"/>
        </a:lt1>
        <a:dk2>
          <a:srgbClr val="0013C5"/>
        </a:dk2>
        <a:lt2>
          <a:srgbClr val="B2B2B2"/>
        </a:lt2>
        <a:accent1>
          <a:srgbClr val="A50021"/>
        </a:accent1>
        <a:accent2>
          <a:srgbClr val="006699"/>
        </a:accent2>
        <a:accent3>
          <a:srgbClr val="FFFFFF"/>
        </a:accent3>
        <a:accent4>
          <a:srgbClr val="000000"/>
        </a:accent4>
        <a:accent5>
          <a:srgbClr val="CFAAAB"/>
        </a:accent5>
        <a:accent6>
          <a:srgbClr val="005C8A"/>
        </a:accent6>
        <a:hlink>
          <a:srgbClr val="FF9933"/>
        </a:hlink>
        <a:folHlink>
          <a:srgbClr val="33CC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2011 EPRI Slide Master</Template>
  <TotalTime>213</TotalTime>
  <Words>882</Words>
  <Application>Microsoft Office PowerPoint</Application>
  <PresentationFormat>On-screen Show (4:3)</PresentationFormat>
  <Paragraphs>92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blank</vt:lpstr>
      <vt:lpstr>Fusion Energy Assessment – Status Report</vt:lpstr>
      <vt:lpstr>Objectives/Approach-Fusion Energy Assessment (FEA) </vt:lpstr>
      <vt:lpstr>Industry Executive Oversight Committee Championed the FEA</vt:lpstr>
      <vt:lpstr>Advisory Committee Coordinated the FEA</vt:lpstr>
      <vt:lpstr>Technical Assessment Committee Provide Fusion Expertise</vt:lpstr>
      <vt:lpstr>Required Input from Participants </vt:lpstr>
      <vt:lpstr>Additional Information Requested – If Available</vt:lpstr>
      <vt:lpstr>Participating Fusion Technologies </vt:lpstr>
      <vt:lpstr>Participating Fusion Technologies</vt:lpstr>
      <vt:lpstr>Current TAC Focus and Activity</vt:lpstr>
      <vt:lpstr>General TAC Conclusions (to date)</vt:lpstr>
      <vt:lpstr>Going Forward</vt:lpstr>
      <vt:lpstr>Together…Shaping the Future of Electricity</vt:lpstr>
    </vt:vector>
  </TitlesOfParts>
  <Company> University of Tennessee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OF EPRI FUSION REVIEW</dc:title>
  <dc:creator>John Sheffield</dc:creator>
  <cp:lastModifiedBy> </cp:lastModifiedBy>
  <cp:revision>40</cp:revision>
  <dcterms:created xsi:type="dcterms:W3CDTF">2011-11-28T19:32:12Z</dcterms:created>
  <dcterms:modified xsi:type="dcterms:W3CDTF">2011-12-13T14:10:57Z</dcterms:modified>
</cp:coreProperties>
</file>