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77" r:id="rId5"/>
    <p:sldId id="276" r:id="rId6"/>
    <p:sldId id="293" r:id="rId7"/>
    <p:sldId id="288" r:id="rId8"/>
    <p:sldId id="289" r:id="rId9"/>
    <p:sldId id="279" r:id="rId10"/>
    <p:sldId id="292" r:id="rId11"/>
    <p:sldId id="291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4668"/>
    <a:srgbClr val="3B3D3F"/>
    <a:srgbClr val="473F8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4086" autoAdjust="0"/>
  </p:normalViewPr>
  <p:slideViewPr>
    <p:cSldViewPr snapToGrid="0" snapToObjects="1">
      <p:cViewPr>
        <p:scale>
          <a:sx n="89" d="100"/>
          <a:sy n="89" d="100"/>
        </p:scale>
        <p:origin x="-11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1908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A70DAA-3A15-6F49-826F-A4A6B3503454}" type="datetimeFigureOut">
              <a:rPr lang="en-US" smtClean="0"/>
              <a:pPr/>
              <a:t>12/13/2011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1FDC07-FCAA-9946-BA0A-4BABCEBFE2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5AF840-C1F2-D943-AE3E-6AFE0623D8FE}" type="datetimeFigureOut">
              <a:rPr lang="en-US" smtClean="0"/>
              <a:pPr/>
              <a:t>12/13/2011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B1C73D-C5D2-5E41-9CCB-5F272D7D7F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1C73D-C5D2-5E41-9CCB-5F272D7D7F2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1C73D-C5D2-5E41-9CCB-5F272D7D7F2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1C73D-C5D2-5E41-9CCB-5F272D7D7F2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PC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812_BPC_PPT_blank_Page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" y="137"/>
            <a:ext cx="9143634" cy="68577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7701"/>
            <a:ext cx="7772400" cy="115085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400" b="1">
                <a:solidFill>
                  <a:srgbClr val="3B3D3F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98556"/>
            <a:ext cx="6400800" cy="5914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300" b="0" cap="all" spc="150">
                <a:solidFill>
                  <a:srgbClr val="3B3D3F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199" y="320675"/>
            <a:ext cx="684510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Header goes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5403" y="320675"/>
            <a:ext cx="511396" cy="365125"/>
          </a:xfrm>
          <a:prstGeom prst="rect">
            <a:avLst/>
          </a:prstGeom>
        </p:spPr>
        <p:txBody>
          <a:bodyPr/>
          <a:lstStyle/>
          <a:p>
            <a:fld id="{3C2FEE08-69F6-694C-9AAF-59BAA227EE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0934"/>
            <a:ext cx="8229600" cy="46331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320675"/>
            <a:ext cx="684510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Header goes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5403" y="320675"/>
            <a:ext cx="511396" cy="365125"/>
          </a:xfrm>
          <a:prstGeom prst="rect">
            <a:avLst/>
          </a:prstGeom>
        </p:spPr>
        <p:txBody>
          <a:bodyPr/>
          <a:lstStyle/>
          <a:p>
            <a:fld id="{3C2FEE08-69F6-694C-9AAF-59BAA227EE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320675"/>
            <a:ext cx="684510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Header goes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5403" y="320675"/>
            <a:ext cx="511396" cy="365125"/>
          </a:xfrm>
          <a:prstGeom prst="rect">
            <a:avLst/>
          </a:prstGeom>
        </p:spPr>
        <p:txBody>
          <a:bodyPr/>
          <a:lstStyle/>
          <a:p>
            <a:fld id="{3C2FEE08-69F6-694C-9AAF-59BAA227EE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PC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812_BPC_PPT_blank_Page_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" y="137"/>
            <a:ext cx="9143634" cy="68577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93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0" cap="none">
                <a:solidFill>
                  <a:srgbClr val="3B3D3F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5403" y="6184900"/>
            <a:ext cx="51139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2FEE08-69F6-694C-9AAF-59BAA227EE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PC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4812_BPC_PPT_blank_Page_3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" y="137"/>
            <a:ext cx="9143634" cy="6857726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320675"/>
            <a:ext cx="6845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>
                <a:solidFill>
                  <a:srgbClr val="3B3D3F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Header goes here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5403" y="320675"/>
            <a:ext cx="5113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B3D3F"/>
                </a:solidFill>
                <a:latin typeface="Verdana"/>
                <a:cs typeface="Verdana"/>
              </a:defRPr>
            </a:lvl1pPr>
          </a:lstStyle>
          <a:p>
            <a:fld id="{3C2FEE08-69F6-694C-9AAF-59BAA227EE9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199" y="685800"/>
            <a:ext cx="8229600" cy="1588"/>
          </a:xfrm>
          <a:prstGeom prst="line">
            <a:avLst/>
          </a:prstGeom>
          <a:ln w="12700" cap="flat" cmpd="sng" algn="ctr">
            <a:solidFill>
              <a:srgbClr val="3B3D3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40934"/>
            <a:ext cx="8229600" cy="46331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0934"/>
            <a:ext cx="8229600" cy="46331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320675"/>
            <a:ext cx="684510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Header goes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5403" y="320675"/>
            <a:ext cx="511396" cy="365125"/>
          </a:xfrm>
          <a:prstGeom prst="rect">
            <a:avLst/>
          </a:prstGeom>
        </p:spPr>
        <p:txBody>
          <a:bodyPr/>
          <a:lstStyle/>
          <a:p>
            <a:fld id="{3C2FEE08-69F6-694C-9AAF-59BAA227EE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199" y="320675"/>
            <a:ext cx="684510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Header goes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5403" y="320675"/>
            <a:ext cx="511396" cy="365125"/>
          </a:xfrm>
          <a:prstGeom prst="rect">
            <a:avLst/>
          </a:prstGeom>
        </p:spPr>
        <p:txBody>
          <a:bodyPr/>
          <a:lstStyle/>
          <a:p>
            <a:fld id="{3C2FEE08-69F6-694C-9AAF-59BAA227EE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199" y="320675"/>
            <a:ext cx="684510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Header goes here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75403" y="320675"/>
            <a:ext cx="511396" cy="365125"/>
          </a:xfrm>
          <a:prstGeom prst="rect">
            <a:avLst/>
          </a:prstGeom>
        </p:spPr>
        <p:txBody>
          <a:bodyPr/>
          <a:lstStyle/>
          <a:p>
            <a:fld id="{3C2FEE08-69F6-694C-9AAF-59BAA227EE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320675"/>
            <a:ext cx="684510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Header goes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5403" y="320675"/>
            <a:ext cx="511396" cy="365125"/>
          </a:xfrm>
          <a:prstGeom prst="rect">
            <a:avLst/>
          </a:prstGeom>
        </p:spPr>
        <p:txBody>
          <a:bodyPr/>
          <a:lstStyle/>
          <a:p>
            <a:fld id="{3C2FEE08-69F6-694C-9AAF-59BAA227EE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199" y="320675"/>
            <a:ext cx="684510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Header goes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5403" y="320675"/>
            <a:ext cx="511396" cy="365125"/>
          </a:xfrm>
          <a:prstGeom prst="rect">
            <a:avLst/>
          </a:prstGeom>
        </p:spPr>
        <p:txBody>
          <a:bodyPr/>
          <a:lstStyle/>
          <a:p>
            <a:fld id="{3C2FEE08-69F6-694C-9AAF-59BAA227EE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199" y="320675"/>
            <a:ext cx="6845103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Header goes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5403" y="320675"/>
            <a:ext cx="511396" cy="365125"/>
          </a:xfrm>
          <a:prstGeom prst="rect">
            <a:avLst/>
          </a:prstGeom>
        </p:spPr>
        <p:txBody>
          <a:bodyPr/>
          <a:lstStyle/>
          <a:p>
            <a:fld id="{3C2FEE08-69F6-694C-9AAF-59BAA227EE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rgbClr val="304668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Bipartisan Policy Center </a:t>
            </a:r>
            <a:br>
              <a:rPr lang="en-US" sz="3600" dirty="0" smtClean="0"/>
            </a:br>
            <a:r>
              <a:rPr lang="en-US" sz="3600" dirty="0" smtClean="0"/>
              <a:t>Energy Project</a:t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69111"/>
            <a:ext cx="6400800" cy="1237129"/>
          </a:xfrm>
        </p:spPr>
        <p:txBody>
          <a:bodyPr>
            <a:normAutofit/>
          </a:bodyPr>
          <a:lstStyle/>
          <a:p>
            <a:r>
              <a:rPr lang="en-US" dirty="0" smtClean="0"/>
              <a:t>December </a:t>
            </a:r>
            <a:r>
              <a:rPr lang="en-US" dirty="0" smtClean="0"/>
              <a:t>14,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1973" y="139849"/>
            <a:ext cx="7863430" cy="545951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Outline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2FEE08-69F6-694C-9AAF-59BAA227EE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36702"/>
            <a:ext cx="8396868" cy="5374888"/>
          </a:xfrm>
        </p:spPr>
        <p:txBody>
          <a:bodyPr/>
          <a:lstStyle/>
          <a:p>
            <a:endParaRPr lang="en-US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Overview of </a:t>
            </a:r>
            <a:r>
              <a:rPr lang="en-US" dirty="0" smtClean="0">
                <a:solidFill>
                  <a:schemeClr val="tx1"/>
                </a:solidFill>
              </a:rPr>
              <a:t>BPC and BPC  </a:t>
            </a:r>
            <a:r>
              <a:rPr lang="en-US" dirty="0" smtClean="0">
                <a:solidFill>
                  <a:schemeClr val="tx1"/>
                </a:solidFill>
              </a:rPr>
              <a:t>Energy Project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Current energy </a:t>
            </a:r>
            <a:r>
              <a:rPr lang="en-US" dirty="0" smtClean="0">
                <a:solidFill>
                  <a:schemeClr val="tx1"/>
                </a:solidFill>
              </a:rPr>
              <a:t>landscape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Near and </a:t>
            </a:r>
            <a:r>
              <a:rPr lang="en-US" dirty="0" smtClean="0">
                <a:solidFill>
                  <a:schemeClr val="tx1"/>
                </a:solidFill>
              </a:rPr>
              <a:t>medium-term </a:t>
            </a:r>
            <a:r>
              <a:rPr lang="en-US" dirty="0" smtClean="0">
                <a:solidFill>
                  <a:schemeClr val="tx1"/>
                </a:solidFill>
              </a:rPr>
              <a:t>energy </a:t>
            </a:r>
            <a:r>
              <a:rPr lang="en-US" dirty="0" smtClean="0">
                <a:solidFill>
                  <a:schemeClr val="tx1"/>
                </a:solidFill>
              </a:rPr>
              <a:t>drivers</a:t>
            </a:r>
            <a:endParaRPr lang="en-US" dirty="0" smtClean="0"/>
          </a:p>
          <a:p>
            <a:pPr marL="857250" lvl="1" indent="-45720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1973" y="139849"/>
            <a:ext cx="7863430" cy="545951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What is the bipartisan policy center (</a:t>
            </a:r>
            <a:r>
              <a:rPr lang="en-US" sz="1600" b="1" dirty="0" err="1" smtClean="0">
                <a:solidFill>
                  <a:schemeClr val="tx2"/>
                </a:solidFill>
              </a:rPr>
              <a:t>bpc</a:t>
            </a:r>
            <a:r>
              <a:rPr lang="en-US" sz="1600" b="1" dirty="0" smtClean="0">
                <a:solidFill>
                  <a:schemeClr val="tx2"/>
                </a:solidFill>
              </a:rPr>
              <a:t>)?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2FEE08-69F6-694C-9AAF-59BAA227EE9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1973" y="936702"/>
            <a:ext cx="8542095" cy="53748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Founded </a:t>
            </a:r>
            <a:r>
              <a:rPr lang="en-US" b="0" dirty="0" smtClean="0">
                <a:latin typeface="+mn-lt"/>
              </a:rPr>
              <a:t>in 2007 by former Senate Majority Leaders Howard Baker, Tom Daschle, Bob Dole and George Mitchell</a:t>
            </a:r>
            <a:r>
              <a:rPr lang="en-US" b="0" dirty="0" smtClean="0">
                <a:latin typeface="+mn-lt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b="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BPC is the only Washington</a:t>
            </a:r>
            <a:r>
              <a:rPr lang="en-US" b="0" dirty="0" smtClean="0">
                <a:latin typeface="+mn-lt"/>
              </a:rPr>
              <a:t>, DC-based think tank that actively promotes </a:t>
            </a:r>
            <a:r>
              <a:rPr lang="en-US" b="0" dirty="0" smtClean="0">
                <a:latin typeface="+mn-lt"/>
              </a:rPr>
              <a:t>bipartisanship .</a:t>
            </a:r>
            <a:br>
              <a:rPr lang="en-US" b="0" dirty="0" smtClean="0">
                <a:latin typeface="+mn-lt"/>
              </a:rPr>
            </a:br>
            <a:endParaRPr lang="en-US" b="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We </a:t>
            </a:r>
            <a:r>
              <a:rPr lang="en-US" b="0" dirty="0" smtClean="0">
                <a:latin typeface="+mn-lt"/>
              </a:rPr>
              <a:t>work to address the key challenges facing the nation. </a:t>
            </a:r>
            <a:r>
              <a:rPr lang="en-US" b="0" dirty="0" smtClean="0">
                <a:latin typeface="+mn-lt"/>
              </a:rPr>
              <a:t> Projects include Energy, Housing, </a:t>
            </a:r>
            <a:r>
              <a:rPr lang="en-US" b="0" dirty="0" smtClean="0">
                <a:latin typeface="+mn-lt"/>
              </a:rPr>
              <a:t> </a:t>
            </a:r>
            <a:r>
              <a:rPr lang="en-US" b="0" dirty="0" smtClean="0">
                <a:latin typeface="+mn-lt"/>
              </a:rPr>
              <a:t>Health,  National Security, Debt Reduction,  Transportation, and Economic Policy.</a:t>
            </a:r>
            <a:endParaRPr lang="en-US" b="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en-US" b="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We develop policy solutions </a:t>
            </a:r>
            <a:r>
              <a:rPr lang="en-US" b="0" dirty="0" smtClean="0">
                <a:latin typeface="+mn-lt"/>
              </a:rPr>
              <a:t>through rigorous analysis, reasoned negotiation, and respectful dialogue. </a:t>
            </a:r>
            <a:endParaRPr lang="en-US" b="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en-US" b="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We combine  </a:t>
            </a:r>
            <a:r>
              <a:rPr lang="en-US" b="0" dirty="0" smtClean="0">
                <a:latin typeface="+mn-lt"/>
              </a:rPr>
              <a:t>politically-balanced policymaking with strong, proactive advocacy and outreach. </a:t>
            </a:r>
            <a:r>
              <a:rPr lang="en-US" dirty="0" smtClean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Overview of BPC’s Energy Project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2FEE08-69F6-694C-9AAF-59BAA227EE9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8026" y="871369"/>
            <a:ext cx="3582296" cy="52497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Energy Board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b="1" dirty="0" smtClean="0">
              <a:solidFill>
                <a:schemeClr val="tx1"/>
              </a:solidFill>
            </a:endParaRPr>
          </a:p>
          <a:p>
            <a:pPr marL="225425" lvl="0" indent="-225425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Co-chairs:  Former Senators Trent Lott and Byron Dorgan, former National Security Advisor General (ret) Jim Jones, and former EPA Administrator William Reilly. </a:t>
            </a:r>
          </a:p>
          <a:p>
            <a:pPr marL="225425" lvl="0" indent="-225425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Board (18 members) includes industry executives, scientists, former government and elected officials, economists, environmental representatives and labor leaders.</a:t>
            </a:r>
          </a:p>
          <a:p>
            <a:pPr marL="225425" lvl="0" indent="-225425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Will issue major </a:t>
            </a:r>
            <a:r>
              <a:rPr lang="en-US" dirty="0" smtClean="0">
                <a:solidFill>
                  <a:schemeClr val="tx1"/>
                </a:solidFill>
              </a:rPr>
              <a:t>energy </a:t>
            </a:r>
            <a:r>
              <a:rPr lang="en-US" dirty="0" smtClean="0">
                <a:solidFill>
                  <a:schemeClr val="tx1"/>
                </a:solidFill>
              </a:rPr>
              <a:t>policy report in late 2012.</a:t>
            </a: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400353" y="1506085"/>
            <a:ext cx="3422725" cy="38082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Energy Project Staff</a:t>
            </a:r>
          </a:p>
          <a:p>
            <a:pPr marL="225425" indent="-225425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25425" indent="-22542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8 professional staff.</a:t>
            </a:r>
          </a:p>
          <a:p>
            <a:pPr marL="225425" indent="-225425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25425" indent="-22542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Support Board’s efforts.</a:t>
            </a:r>
          </a:p>
          <a:p>
            <a:pPr marL="225425" indent="-225425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25425" indent="-22542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Facilitate other activities lead by bipartisan teams.</a:t>
            </a:r>
          </a:p>
          <a:p>
            <a:pPr marL="225425" indent="-225425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25425" indent="-22542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Conduct staff-level analysis on range on energy topics. </a:t>
            </a:r>
          </a:p>
          <a:p>
            <a:pPr marL="225425" indent="-225425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4066386" y="3011603"/>
            <a:ext cx="1216152" cy="48463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ENERGY project 2012 and 2013 goals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2FEE08-69F6-694C-9AAF-59BAA227EE9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8184" y="849854"/>
            <a:ext cx="8606117" cy="4937760"/>
          </a:xfrm>
        </p:spPr>
        <p:txBody>
          <a:bodyPr/>
          <a:lstStyle/>
          <a:p>
            <a:pPr>
              <a:buFont typeface="+mj-lt"/>
              <a:buAutoNum type="arabicPeriod"/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800" b="0" i="1" dirty="0" smtClean="0">
                <a:solidFill>
                  <a:schemeClr val="tx1"/>
                </a:solidFill>
                <a:latin typeface="+mn-lt"/>
              </a:rPr>
              <a:t>Energy Policy. 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Reframe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the national energy policy. </a:t>
            </a:r>
            <a:br>
              <a:rPr lang="en-US" sz="1800" b="0" dirty="0" smtClean="0">
                <a:solidFill>
                  <a:schemeClr val="tx1"/>
                </a:solidFill>
                <a:latin typeface="+mn-lt"/>
              </a:rPr>
            </a:br>
            <a:endParaRPr lang="en-US" sz="1800" b="0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en-US" sz="1800" b="0" i="1" dirty="0" smtClean="0">
                <a:solidFill>
                  <a:schemeClr val="tx1"/>
                </a:solidFill>
                <a:latin typeface="+mn-lt"/>
              </a:rPr>
              <a:t>Natural Gas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.  Assess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full impacts of expanded U.S. natural gas production. </a:t>
            </a:r>
            <a:br>
              <a:rPr lang="en-US" sz="1800" b="0" dirty="0" smtClean="0">
                <a:solidFill>
                  <a:schemeClr val="tx1"/>
                </a:solidFill>
                <a:latin typeface="+mn-lt"/>
              </a:rPr>
            </a:br>
            <a:endParaRPr lang="en-US" sz="1800" b="0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en-US" sz="1800" b="0" i="1" dirty="0" smtClean="0">
                <a:solidFill>
                  <a:schemeClr val="tx1"/>
                </a:solidFill>
                <a:latin typeface="+mn-lt"/>
              </a:rPr>
              <a:t>Nuclear Energy. 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Develop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policy options for nuclear energy. </a:t>
            </a:r>
          </a:p>
          <a:p>
            <a:pPr>
              <a:buFont typeface="+mj-lt"/>
              <a:buAutoNum type="arabicPeriod"/>
            </a:pPr>
            <a:endParaRPr lang="en-US" sz="1800" b="0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en-US" sz="1800" b="0" i="1" dirty="0" smtClean="0">
                <a:solidFill>
                  <a:schemeClr val="tx1"/>
                </a:solidFill>
                <a:latin typeface="+mn-lt"/>
              </a:rPr>
              <a:t>Energy Incentives / Subsidies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.  Examine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effectiveness of energy incentives/subsidies. </a:t>
            </a:r>
            <a:br>
              <a:rPr lang="en-US" sz="1800" b="0" dirty="0" smtClean="0">
                <a:solidFill>
                  <a:schemeClr val="tx1"/>
                </a:solidFill>
                <a:latin typeface="+mn-lt"/>
              </a:rPr>
            </a:br>
            <a:endParaRPr lang="en-US" sz="1800" b="0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en-US" sz="1800" b="0" i="1" dirty="0" smtClean="0">
                <a:solidFill>
                  <a:schemeClr val="tx1"/>
                </a:solidFill>
                <a:latin typeface="+mn-lt"/>
              </a:rPr>
              <a:t>Electric power and Grid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.  Develop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options to improve reliability of the electric system. </a:t>
            </a:r>
            <a:br>
              <a:rPr lang="en-US" sz="1800" b="0" dirty="0" smtClean="0">
                <a:solidFill>
                  <a:schemeClr val="tx1"/>
                </a:solidFill>
                <a:latin typeface="+mn-lt"/>
              </a:rPr>
            </a:br>
            <a:endParaRPr lang="en-US" sz="1800" b="0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en-US" sz="1800" b="0" i="1" dirty="0" smtClean="0">
                <a:solidFill>
                  <a:schemeClr val="tx1"/>
                </a:solidFill>
                <a:latin typeface="+mn-lt"/>
              </a:rPr>
              <a:t>Innovation in Energy. 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Expand 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BPC’s energy innovation policy analysis. </a:t>
            </a:r>
            <a:endParaRPr lang="en-US" sz="18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8941" y="320675"/>
            <a:ext cx="7906462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Current energy </a:t>
            </a:r>
            <a:r>
              <a:rPr lang="en-US" sz="1600" b="1" dirty="0" smtClean="0">
                <a:solidFill>
                  <a:schemeClr val="tx2"/>
                </a:solidFill>
              </a:rPr>
              <a:t>landscape / Policy Related issues 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2FEE08-69F6-694C-9AAF-59BAA227EE9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8941" y="685800"/>
            <a:ext cx="8702937" cy="5983941"/>
          </a:xfrm>
        </p:spPr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600" u="sng" dirty="0" smtClean="0">
                <a:solidFill>
                  <a:schemeClr val="tx1"/>
                </a:solidFill>
                <a:latin typeface="+mn-lt"/>
              </a:rPr>
              <a:t>Natural Gas: </a:t>
            </a:r>
            <a:r>
              <a:rPr lang="en-US" sz="1600" u="sng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Abundant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gas supplies; low prices. </a:t>
            </a:r>
          </a:p>
          <a:p>
            <a:pPr marL="571500" lvl="1" indent="-171450">
              <a:buFont typeface="Calibri" pitchFamily="34" charset="0"/>
              <a:buChar char="—"/>
            </a:pPr>
            <a:r>
              <a:rPr lang="en-US" sz="1600" dirty="0" smtClean="0">
                <a:latin typeface="+mn-lt"/>
              </a:rPr>
              <a:t> Will it last? To what effect on U.S. energy mix? At what cost? </a:t>
            </a:r>
          </a:p>
          <a:p>
            <a:pPr marL="571500" lvl="1" indent="-171450">
              <a:buFont typeface="Calibri" pitchFamily="34" charset="0"/>
              <a:buChar char="—"/>
            </a:pPr>
            <a:r>
              <a:rPr lang="en-US" sz="1600" dirty="0" smtClean="0">
                <a:latin typeface="+mn-lt"/>
              </a:rPr>
              <a:t> Can states and industry address environmental concerns?</a:t>
            </a:r>
            <a:br>
              <a:rPr lang="en-US" sz="1600" dirty="0" smtClean="0">
                <a:latin typeface="+mn-lt"/>
              </a:rPr>
            </a:br>
            <a:endParaRPr lang="en-US" sz="1600" dirty="0" smtClean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600" u="sng" dirty="0" smtClean="0">
                <a:solidFill>
                  <a:schemeClr val="tx1"/>
                </a:solidFill>
                <a:latin typeface="+mn-lt"/>
              </a:rPr>
              <a:t>Petroleum and liquids:  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U.S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. output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up;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imports as % of energy demand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down (recession + efficiency);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imports from “friends” up; prices 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high.    </a:t>
            </a:r>
            <a:endParaRPr lang="en-US" sz="1600" dirty="0" smtClean="0">
              <a:solidFill>
                <a:schemeClr val="tx1"/>
              </a:solidFill>
              <a:latin typeface="+mn-lt"/>
            </a:endParaRPr>
          </a:p>
          <a:p>
            <a:pPr marL="571500" lvl="1" indent="-171450">
              <a:buFont typeface="Calibri" pitchFamily="34" charset="0"/>
              <a:buChar char="—"/>
            </a:pPr>
            <a:r>
              <a:rPr lang="en-US" sz="1600" dirty="0" smtClean="0">
                <a:latin typeface="+mn-lt"/>
              </a:rPr>
              <a:t>Outlook </a:t>
            </a:r>
            <a:r>
              <a:rPr lang="en-US" sz="1600" dirty="0" smtClean="0">
                <a:latin typeface="+mn-lt"/>
              </a:rPr>
              <a:t>for prices? </a:t>
            </a:r>
            <a:r>
              <a:rPr lang="en-US" sz="1600" dirty="0" smtClean="0">
                <a:latin typeface="+mn-lt"/>
              </a:rPr>
              <a:t> How to achieve prices stability? </a:t>
            </a:r>
          </a:p>
          <a:p>
            <a:pPr marL="571500" lvl="1" indent="-171450">
              <a:buFont typeface="Calibri" pitchFamily="34" charset="0"/>
              <a:buChar char="—"/>
            </a:pPr>
            <a:r>
              <a:rPr lang="en-US" sz="1600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Can </a:t>
            </a:r>
            <a:r>
              <a:rPr lang="en-US" sz="1600" dirty="0" smtClean="0">
                <a:latin typeface="+mn-lt"/>
              </a:rPr>
              <a:t>U.S. further reduce dependency on oil? </a:t>
            </a:r>
            <a:br>
              <a:rPr lang="en-US" sz="1600" dirty="0" smtClean="0">
                <a:latin typeface="+mn-lt"/>
              </a:rPr>
            </a:br>
            <a:endParaRPr lang="en-US" sz="1600" dirty="0" smtClean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600" u="sng" dirty="0" smtClean="0">
                <a:solidFill>
                  <a:schemeClr val="tx1"/>
                </a:solidFill>
                <a:latin typeface="+mn-lt"/>
              </a:rPr>
              <a:t>Coal: 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Abundant; relatively cheap; output down slightly;  exports up;  declining as percent  of U.S. power generation .</a:t>
            </a:r>
          </a:p>
          <a:p>
            <a:pPr marL="571500" lvl="1" indent="-171450">
              <a:buFont typeface="Calibri" pitchFamily="34" charset="0"/>
              <a:buChar char="—"/>
            </a:pPr>
            <a:r>
              <a:rPr lang="en-US" sz="1600" dirty="0" smtClean="0">
                <a:latin typeface="+mn-lt"/>
              </a:rPr>
              <a:t> How is coal responding to regulatory challenges, aging infrastructure?</a:t>
            </a:r>
          </a:p>
          <a:p>
            <a:pPr marL="571500" lvl="1" indent="-171450">
              <a:buFont typeface="Calibri" pitchFamily="34" charset="0"/>
              <a:buChar char="—"/>
            </a:pPr>
            <a:r>
              <a:rPr lang="en-US" sz="1600" dirty="0" smtClean="0">
                <a:latin typeface="+mn-lt"/>
              </a:rPr>
              <a:t> Will U.S. fund clean coal projects?</a:t>
            </a:r>
            <a:br>
              <a:rPr lang="en-US" sz="1600" dirty="0" smtClean="0">
                <a:latin typeface="+mn-lt"/>
              </a:rPr>
            </a:br>
            <a:endParaRPr lang="en-US" sz="1600" dirty="0" smtClean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600" u="sng" dirty="0" smtClean="0">
                <a:solidFill>
                  <a:schemeClr val="tx1"/>
                </a:solidFill>
                <a:latin typeface="+mn-lt"/>
              </a:rPr>
              <a:t>Renewables:  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Share of power generation small but growing; prices falling.</a:t>
            </a:r>
          </a:p>
          <a:p>
            <a:pPr marL="571500" lvl="1" indent="-171450">
              <a:buFont typeface="Calibri" pitchFamily="34" charset="0"/>
              <a:buChar char="—"/>
            </a:pPr>
            <a:r>
              <a:rPr lang="en-US" sz="1600" dirty="0" smtClean="0">
                <a:latin typeface="+mn-lt"/>
              </a:rPr>
              <a:t> Will this trend continue w/o government support? </a:t>
            </a:r>
            <a:br>
              <a:rPr lang="en-US" sz="1600" dirty="0" smtClean="0">
                <a:latin typeface="+mn-lt"/>
              </a:rPr>
            </a:br>
            <a:endParaRPr lang="en-US" sz="1600" dirty="0" smtClean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600" u="sng" dirty="0" smtClean="0">
                <a:solidFill>
                  <a:schemeClr val="tx1"/>
                </a:solidFill>
                <a:latin typeface="+mn-lt"/>
              </a:rPr>
              <a:t>Energy Demand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:  Slow (partly recession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related; partly due to structural change and efficiency). </a:t>
            </a:r>
            <a:endParaRPr lang="en-US" sz="1600" dirty="0" smtClean="0">
              <a:solidFill>
                <a:schemeClr val="tx1"/>
              </a:solidFill>
              <a:latin typeface="+mn-lt"/>
            </a:endParaRPr>
          </a:p>
          <a:p>
            <a:pPr marL="571500" lvl="1" indent="-171450">
              <a:buFont typeface="Calibri" pitchFamily="34" charset="0"/>
              <a:buChar char="—"/>
            </a:pPr>
            <a:r>
              <a:rPr lang="en-US" sz="1600" dirty="0" smtClean="0">
                <a:latin typeface="+mn-lt"/>
              </a:rPr>
              <a:t> Is  U.S. prepared for post-recession (U.S. and global) demand growth? </a:t>
            </a:r>
            <a:r>
              <a:rPr lang="en-US" sz="1400" dirty="0" smtClean="0">
                <a:latin typeface="+mn-lt"/>
              </a:rPr>
              <a:t/>
            </a:r>
            <a:br>
              <a:rPr lang="en-US" sz="1400" dirty="0" smtClean="0">
                <a:latin typeface="+mn-lt"/>
              </a:rPr>
            </a:br>
            <a:endParaRPr lang="en-US" sz="1400" dirty="0" smtClean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</a:pP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57199" y="320675"/>
            <a:ext cx="7933766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NEAR TERM energy </a:t>
            </a:r>
            <a:r>
              <a:rPr lang="en-US" sz="1600" b="1" dirty="0" smtClean="0">
                <a:solidFill>
                  <a:schemeClr val="tx2"/>
                </a:solidFill>
              </a:rPr>
              <a:t>policy </a:t>
            </a:r>
            <a:r>
              <a:rPr lang="en-US" sz="1600" b="1" dirty="0" smtClean="0">
                <a:solidFill>
                  <a:schemeClr val="tx2"/>
                </a:solidFill>
              </a:rPr>
              <a:t>DRIVERS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2FEE08-69F6-694C-9AAF-59BAA227EE9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7426" y="849854"/>
            <a:ext cx="8638390" cy="5787613"/>
          </a:xfrm>
        </p:spPr>
        <p:txBody>
          <a:bodyPr/>
          <a:lstStyle/>
          <a:p>
            <a:pPr marL="171450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Reduce debt; stimulate economy; create jobs; spur long-term economic growth</a:t>
            </a:r>
          </a:p>
          <a:p>
            <a:pPr marL="571500" lvl="1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600" dirty="0" smtClean="0">
                <a:latin typeface="+mn-lt"/>
              </a:rPr>
              <a:t>Implies less funding for science, R&amp;D, grants, infrastructure </a:t>
            </a:r>
            <a:r>
              <a:rPr lang="en-US" sz="1600" dirty="0" smtClean="0">
                <a:latin typeface="+mn-lt"/>
              </a:rPr>
              <a:t>investments  </a:t>
            </a:r>
            <a:endParaRPr lang="en-US" sz="1600" dirty="0" smtClean="0">
              <a:latin typeface="+mn-lt"/>
            </a:endParaRPr>
          </a:p>
          <a:p>
            <a:pPr marL="571500" lvl="1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600" dirty="0" smtClean="0">
                <a:latin typeface="+mn-lt"/>
              </a:rPr>
              <a:t>All energy incentives/subsidies at </a:t>
            </a:r>
            <a:r>
              <a:rPr lang="en-US" sz="1600" dirty="0" smtClean="0">
                <a:latin typeface="+mn-lt"/>
              </a:rPr>
              <a:t>risk </a:t>
            </a:r>
            <a:endParaRPr lang="en-US" sz="1600" dirty="0" smtClean="0">
              <a:latin typeface="+mn-lt"/>
            </a:endParaRPr>
          </a:p>
          <a:p>
            <a:pPr marL="571500" lvl="1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600" dirty="0" smtClean="0">
                <a:latin typeface="+mn-lt"/>
              </a:rPr>
              <a:t>Continued discussion on appropriate role of government in energy</a:t>
            </a:r>
            <a:r>
              <a:rPr lang="en-US" sz="1600" dirty="0" smtClean="0">
                <a:latin typeface="+mn-lt"/>
              </a:rPr>
              <a:t>.</a:t>
            </a:r>
          </a:p>
          <a:p>
            <a:pPr marL="971550" lvl="2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600" dirty="0" smtClean="0">
                <a:latin typeface="+mn-lt"/>
              </a:rPr>
              <a:t>Subsides / tax incentives / loan guarantees</a:t>
            </a:r>
          </a:p>
          <a:p>
            <a:pPr marL="971550" lvl="2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600" dirty="0" smtClean="0">
                <a:latin typeface="+mn-lt"/>
              </a:rPr>
              <a:t>Role of private  /public sector in developing and deploying new technologies</a:t>
            </a:r>
            <a:r>
              <a:rPr lang="en-US" sz="1600" dirty="0" smtClean="0">
                <a:latin typeface="+mn-lt"/>
              </a:rPr>
              <a:t/>
            </a:r>
            <a:br>
              <a:rPr lang="en-US" sz="1600" dirty="0" smtClean="0">
                <a:latin typeface="+mn-lt"/>
              </a:rPr>
            </a:br>
            <a:endParaRPr lang="en-US" sz="1600" dirty="0" smtClean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EPA regulatory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calendar</a:t>
            </a:r>
          </a:p>
          <a:p>
            <a:pPr marL="571500" lvl="1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</a:t>
            </a:r>
            <a:r>
              <a:rPr lang="en-US" sz="1600" dirty="0" smtClean="0">
                <a:latin typeface="+mn-lt"/>
              </a:rPr>
              <a:t>ross </a:t>
            </a:r>
            <a:r>
              <a:rPr lang="en-US" sz="1600" dirty="0" smtClean="0">
                <a:latin typeface="+mn-lt"/>
              </a:rPr>
              <a:t>State Air Pollution Rule (Transport Rule): Final 7/11, </a:t>
            </a:r>
            <a:r>
              <a:rPr lang="en-US" sz="1600" dirty="0" smtClean="0">
                <a:latin typeface="+mn-lt"/>
              </a:rPr>
              <a:t>reconsidered</a:t>
            </a:r>
          </a:p>
          <a:p>
            <a:pPr marL="571500" lvl="1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600" dirty="0" smtClean="0">
                <a:latin typeface="+mn-lt"/>
              </a:rPr>
              <a:t>Air Toxics Standards (Utility MATS): Proposed 3/11, Final expected </a:t>
            </a:r>
            <a:r>
              <a:rPr lang="en-US" sz="1600" dirty="0" smtClean="0">
                <a:latin typeface="+mn-lt"/>
              </a:rPr>
              <a:t>12/16/11</a:t>
            </a:r>
          </a:p>
          <a:p>
            <a:pPr marL="571500" lvl="1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600" dirty="0" smtClean="0">
                <a:latin typeface="+mn-lt"/>
              </a:rPr>
              <a:t>GHG New Source Performance Standards: Proposal expected early </a:t>
            </a:r>
            <a:r>
              <a:rPr lang="en-US" sz="1600" dirty="0" smtClean="0">
                <a:latin typeface="+mn-lt"/>
              </a:rPr>
              <a:t>2012</a:t>
            </a:r>
          </a:p>
          <a:p>
            <a:pPr marL="571500" lvl="1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600" dirty="0" smtClean="0">
                <a:latin typeface="+mn-lt"/>
              </a:rPr>
              <a:t>Cooling Water Intake §316(b): Proposed 3/11, Final expected 7/12 </a:t>
            </a:r>
            <a:endParaRPr lang="en-US" sz="1600" dirty="0" smtClean="0">
              <a:latin typeface="+mn-lt"/>
            </a:endParaRPr>
          </a:p>
          <a:p>
            <a:pPr marL="571500" lvl="1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600" dirty="0" smtClean="0">
                <a:latin typeface="+mn-lt"/>
              </a:rPr>
              <a:t>Coal Ash: Proposed 6/10, Notice of Data Availability 10/11, Final </a:t>
            </a:r>
            <a:r>
              <a:rPr lang="en-US" sz="1600" dirty="0" smtClean="0">
                <a:latin typeface="+mn-lt"/>
              </a:rPr>
              <a:t>TBD</a:t>
            </a:r>
          </a:p>
          <a:p>
            <a:pPr marL="571500" lvl="1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600" dirty="0" smtClean="0">
                <a:latin typeface="+mn-lt"/>
              </a:rPr>
              <a:t>Industrial Boiler MACT: Final expected 4/12. 12/2 </a:t>
            </a:r>
            <a:r>
              <a:rPr lang="en-US" sz="1600" dirty="0" smtClean="0">
                <a:solidFill>
                  <a:schemeClr val="dk1"/>
                </a:solidFill>
                <a:latin typeface="+mn-lt"/>
              </a:rPr>
              <a:t>EPA released the re-proposed Industrial Boiler MACT</a:t>
            </a:r>
            <a:r>
              <a:rPr lang="en-US" sz="1600" dirty="0" smtClean="0">
                <a:solidFill>
                  <a:schemeClr val="dk1"/>
                </a:solidFill>
                <a:latin typeface="+mn-lt"/>
              </a:rPr>
              <a:t>.</a:t>
            </a:r>
          </a:p>
          <a:p>
            <a:pPr marL="571500" lvl="1" indent="-171450">
              <a:buFont typeface="Arial" pitchFamily="34" charset="0"/>
              <a:buChar char="•"/>
              <a:tabLst>
                <a:tab pos="114300" algn="l"/>
              </a:tabLst>
            </a:pPr>
            <a:endParaRPr lang="en-US" sz="1600" dirty="0" smtClean="0">
              <a:solidFill>
                <a:schemeClr val="dk1"/>
              </a:solidFill>
              <a:latin typeface="+mn-lt"/>
            </a:endParaRPr>
          </a:p>
          <a:p>
            <a:pPr marL="571500" lvl="1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600" dirty="0" smtClean="0">
                <a:latin typeface="+mn-lt"/>
              </a:rPr>
              <a:t>All can affect compliance costs and end-use prices, 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and raise reliability concerns. </a:t>
            </a:r>
            <a:endParaRPr lang="en-US" sz="1600" dirty="0" smtClean="0">
              <a:latin typeface="+mn-lt"/>
            </a:endParaRPr>
          </a:p>
          <a:p>
            <a:pPr marL="571500" lvl="1" indent="-171450">
              <a:buFont typeface="Arial" pitchFamily="34" charset="0"/>
              <a:buChar char="•"/>
              <a:tabLst>
                <a:tab pos="114300" algn="l"/>
              </a:tabLst>
            </a:pPr>
            <a:endParaRPr lang="en-US" sz="1600" dirty="0" smtClean="0"/>
          </a:p>
          <a:p>
            <a:pPr marL="571500" lvl="1" indent="-171450">
              <a:buFont typeface="Arial" pitchFamily="34" charset="0"/>
              <a:buChar char="•"/>
              <a:tabLst>
                <a:tab pos="114300" algn="l"/>
              </a:tabLst>
            </a:pPr>
            <a:endParaRPr lang="en-US" sz="1600" dirty="0" smtClean="0"/>
          </a:p>
          <a:p>
            <a:pPr marL="571500" lvl="1" indent="-171450">
              <a:buFont typeface="Arial" pitchFamily="34" charset="0"/>
              <a:buChar char="•"/>
              <a:tabLst>
                <a:tab pos="114300" algn="l"/>
              </a:tabLst>
            </a:pPr>
            <a:endParaRPr lang="en-US" sz="1600" dirty="0" smtClean="0"/>
          </a:p>
          <a:p>
            <a:pPr marL="571500" lvl="1" indent="-171450">
              <a:buFont typeface="Arial" pitchFamily="34" charset="0"/>
              <a:buChar char="•"/>
              <a:tabLst>
                <a:tab pos="114300" algn="l"/>
              </a:tabLst>
            </a:pPr>
            <a:endParaRPr lang="en-US" sz="1600" dirty="0" smtClean="0"/>
          </a:p>
          <a:p>
            <a:pPr marL="571500" lvl="1" indent="-171450">
              <a:buFont typeface="Arial" pitchFamily="34" charset="0"/>
              <a:buChar char="•"/>
              <a:tabLst>
                <a:tab pos="114300" algn="l"/>
              </a:tabLst>
            </a:pPr>
            <a:endParaRPr lang="en-US" sz="1600" i="1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7426" y="320675"/>
            <a:ext cx="8143539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Medium term DRIVERS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2FEE08-69F6-694C-9AAF-59BAA227EE9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7426" y="685800"/>
            <a:ext cx="8638390" cy="5951667"/>
          </a:xfrm>
        </p:spPr>
        <p:txBody>
          <a:bodyPr/>
          <a:lstStyle/>
          <a:p>
            <a:pPr marL="171450" indent="-171450">
              <a:buFont typeface="Arial" pitchFamily="34" charset="0"/>
              <a:buChar char="•"/>
              <a:tabLst>
                <a:tab pos="114300" algn="l"/>
              </a:tabLst>
            </a:pPr>
            <a:endParaRPr lang="en-US" sz="1600" dirty="0" smtClean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Increasing GHG emissions.  </a:t>
            </a:r>
            <a:br>
              <a:rPr lang="en-US" sz="1800" b="0" dirty="0" smtClean="0">
                <a:solidFill>
                  <a:schemeClr val="tx1"/>
                </a:solidFill>
                <a:latin typeface="+mn-lt"/>
              </a:rPr>
            </a:br>
            <a:endParaRPr lang="en-US" sz="1800" b="0" dirty="0" smtClean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Increasing global competition for transportation fuels and electric power. </a:t>
            </a:r>
            <a:br>
              <a:rPr lang="en-US" sz="1800" b="0" dirty="0" smtClean="0">
                <a:solidFill>
                  <a:schemeClr val="tx1"/>
                </a:solidFill>
                <a:latin typeface="+mn-lt"/>
              </a:rPr>
            </a:br>
            <a:endParaRPr lang="en-US" sz="1800" b="0" dirty="0" smtClean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Maintaining R&amp;D and innovation edge to provide low-carbon, reliable and relatively cheap energy.</a:t>
            </a:r>
          </a:p>
          <a:p>
            <a:pPr marL="171450" indent="-171450">
              <a:buFont typeface="Arial" pitchFamily="34" charset="0"/>
              <a:buChar char="•"/>
              <a:tabLst>
                <a:tab pos="114300" algn="l"/>
              </a:tabLst>
            </a:pPr>
            <a:endParaRPr lang="en-US" sz="1800" b="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1178E09F671448A9B36E5962216AE0" ma:contentTypeVersion="0" ma:contentTypeDescription="Create a new document." ma:contentTypeScope="" ma:versionID="7e06fd7e5da73e161e18e3fbb88928e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7564F25-B625-4386-8BBE-3BAEADEC00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585DF05-F6A5-46F3-AE99-EA73B055A8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9F7841-E21F-489B-A295-D84AA443867D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2645</TotalTime>
  <Words>297</Words>
  <Application>Microsoft Office PowerPoint</Application>
  <PresentationFormat>On-screen Show (4:3)</PresentationFormat>
  <Paragraphs>116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Bipartisan Policy Center  Energy Project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Bremmer &amp; Goris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Smith</dc:creator>
  <cp:lastModifiedBy>manderson</cp:lastModifiedBy>
  <cp:revision>245</cp:revision>
  <dcterms:created xsi:type="dcterms:W3CDTF">2011-05-11T19:37:38Z</dcterms:created>
  <dcterms:modified xsi:type="dcterms:W3CDTF">2011-12-13T23:19:51Z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0x010100361178E09F671448A9B36E5962216AE0</vt:lpwstr>
  </property>
</Properties>
</file>